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7" r:id="rId10"/>
    <p:sldId id="266" r:id="rId11"/>
    <p:sldId id="264" r:id="rId12"/>
    <p:sldId id="268" r:id="rId13"/>
    <p:sldId id="263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42" y="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0170A7-19C4-7BFA-7E31-EBA47F82A5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23BDF3-9260-997B-2202-A86EFF858BB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C535F-D0BA-457F-AEB5-3B3ED18FE8DC}" type="datetimeFigureOut">
              <a:rPr lang="sr-Cyrl-RS" smtClean="0"/>
              <a:t>08.08.2025.</a:t>
            </a:fld>
            <a:endParaRPr lang="sr-Cyrl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E30DE-4FA0-ABDF-4B41-CD78078279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555ED4-3B34-BD7D-34A7-26F816155A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DC27CB-9FF9-4FD1-BEE7-71EB78B0F021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2502429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6299F-8657-4968-8BD1-0414E53421B7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ADB6B-E907-4E8A-B3EA-960FD9961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95E81-30CA-4CCF-A25D-929D5BB4661A}" type="datetime1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722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89C99297-68FC-47B5-B36E-CEE5D4840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52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DA059-697D-4DBE-ABCF-C157F452EE35}" type="datetime1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722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89C99297-68FC-47B5-B36E-CEE5D4840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36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A732-EEAF-4F23-A479-5D27ECE13751}" type="datetime1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722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89C99297-68FC-47B5-B36E-CEE5D4840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1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0E68C2F-FDF3-6C31-B2EB-6B66F373E6BB}"/>
              </a:ext>
            </a:extLst>
          </p:cNvPr>
          <p:cNvSpPr/>
          <p:nvPr userDrawn="1"/>
        </p:nvSpPr>
        <p:spPr>
          <a:xfrm>
            <a:off x="8001000" y="5905500"/>
            <a:ext cx="1143000" cy="952500"/>
          </a:xfrm>
          <a:custGeom>
            <a:avLst/>
            <a:gdLst>
              <a:gd name="connsiteX0" fmla="*/ 990600 w 1143000"/>
              <a:gd name="connsiteY0" fmla="*/ 0 h 952500"/>
              <a:gd name="connsiteX1" fmla="*/ 1091883 w 1143000"/>
              <a:gd name="connsiteY1" fmla="*/ 4918 h 952500"/>
              <a:gd name="connsiteX2" fmla="*/ 1143000 w 1143000"/>
              <a:gd name="connsiteY2" fmla="*/ 12419 h 952500"/>
              <a:gd name="connsiteX3" fmla="*/ 1143000 w 1143000"/>
              <a:gd name="connsiteY3" fmla="*/ 952500 h 952500"/>
              <a:gd name="connsiteX4" fmla="*/ 0 w 1143000"/>
              <a:gd name="connsiteY4" fmla="*/ 952500 h 952500"/>
              <a:gd name="connsiteX5" fmla="*/ 990600 w 1143000"/>
              <a:gd name="connsiteY5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3000" h="952500">
                <a:moveTo>
                  <a:pt x="990600" y="0"/>
                </a:moveTo>
                <a:cubicBezTo>
                  <a:pt x="1024793" y="0"/>
                  <a:pt x="1058582" y="1666"/>
                  <a:pt x="1091883" y="4918"/>
                </a:cubicBezTo>
                <a:lnTo>
                  <a:pt x="1143000" y="12419"/>
                </a:lnTo>
                <a:lnTo>
                  <a:pt x="1143000" y="952500"/>
                </a:lnTo>
                <a:lnTo>
                  <a:pt x="0" y="952500"/>
                </a:lnTo>
                <a:cubicBezTo>
                  <a:pt x="0" y="426449"/>
                  <a:pt x="443507" y="0"/>
                  <a:pt x="9906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Tx/>
              <a:buBlip>
                <a:blip r:embed="rId2"/>
              </a:buBlip>
              <a:defRPr/>
            </a:lvl1pPr>
            <a:lvl2pPr marL="742950" indent="-285750">
              <a:buFontTx/>
              <a:buBlip>
                <a:blip r:embed="rId2"/>
              </a:buBlip>
              <a:defRPr/>
            </a:lvl2pPr>
            <a:lvl3pPr marL="1143000" indent="-228600">
              <a:buFontTx/>
              <a:buBlip>
                <a:blip r:embed="rId2"/>
              </a:buBlip>
              <a:defRPr/>
            </a:lvl3pPr>
            <a:lvl4pPr marL="1600200" indent="-228600">
              <a:buFontTx/>
              <a:buBlip>
                <a:blip r:embed="rId2"/>
              </a:buBlip>
              <a:defRPr/>
            </a:lvl4pPr>
            <a:lvl5pPr marL="2057400" indent="-2286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7E92A-F707-49CE-9F9B-1DD2407D8F30}" type="datetime1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96000"/>
            <a:ext cx="743505" cy="644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 userDrawn="1"/>
        </p:nvSpPr>
        <p:spPr>
          <a:xfrm>
            <a:off x="7787640" y="6389406"/>
            <a:ext cx="441960" cy="44196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40590" y="6441488"/>
            <a:ext cx="533400" cy="304800"/>
          </a:xfrm>
          <a:prstGeom prst="rect">
            <a:avLst/>
          </a:prstGeom>
        </p:spPr>
        <p:txBody>
          <a:bodyPr/>
          <a:lstStyle>
            <a:lvl1pPr algn="ctr">
              <a:defRPr sz="1600"/>
            </a:lvl1pPr>
          </a:lstStyle>
          <a:p>
            <a:fld id="{89C99297-68FC-47B5-B36E-CEE5D48406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56F580B-05F4-CDA7-C5FC-01497B467416}"/>
              </a:ext>
            </a:extLst>
          </p:cNvPr>
          <p:cNvSpPr/>
          <p:nvPr userDrawn="1"/>
        </p:nvSpPr>
        <p:spPr>
          <a:xfrm>
            <a:off x="0" y="0"/>
            <a:ext cx="809071" cy="6858000"/>
          </a:xfrm>
          <a:custGeom>
            <a:avLst/>
            <a:gdLst>
              <a:gd name="connsiteX0" fmla="*/ 0 w 809071"/>
              <a:gd name="connsiteY0" fmla="*/ 0 h 6858000"/>
              <a:gd name="connsiteX1" fmla="*/ 780470 w 809071"/>
              <a:gd name="connsiteY1" fmla="*/ 0 h 6858000"/>
              <a:gd name="connsiteX2" fmla="*/ 750392 w 809071"/>
              <a:gd name="connsiteY2" fmla="*/ 80133 h 6858000"/>
              <a:gd name="connsiteX3" fmla="*/ 228600 w 809071"/>
              <a:gd name="connsiteY3" fmla="*/ 3390900 h 6858000"/>
              <a:gd name="connsiteX4" fmla="*/ 750392 w 809071"/>
              <a:gd name="connsiteY4" fmla="*/ 6701668 h 6858000"/>
              <a:gd name="connsiteX5" fmla="*/ 809071 w 809071"/>
              <a:gd name="connsiteY5" fmla="*/ 6858000 h 6858000"/>
              <a:gd name="connsiteX6" fmla="*/ 0 w 8090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9071" h="6858000">
                <a:moveTo>
                  <a:pt x="0" y="0"/>
                </a:moveTo>
                <a:lnTo>
                  <a:pt x="780470" y="0"/>
                </a:lnTo>
                <a:lnTo>
                  <a:pt x="750392" y="80133"/>
                </a:lnTo>
                <a:cubicBezTo>
                  <a:pt x="415410" y="1027711"/>
                  <a:pt x="228600" y="2185117"/>
                  <a:pt x="228600" y="3390900"/>
                </a:cubicBezTo>
                <a:cubicBezTo>
                  <a:pt x="228600" y="4596684"/>
                  <a:pt x="415410" y="5754089"/>
                  <a:pt x="750392" y="6701668"/>
                </a:cubicBezTo>
                <a:lnTo>
                  <a:pt x="809071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3863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91E56-65C8-4435-96CD-C325A9112690}" type="datetime1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722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89C99297-68FC-47B5-B36E-CEE5D4840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9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569B-A219-43CE-9633-29B37315E39C}" type="datetime1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22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89C99297-68FC-47B5-B36E-CEE5D4840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9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4FF83-1447-4504-B5DF-FCD35626A668}" type="datetime1">
              <a:rPr lang="en-US" smtClean="0"/>
              <a:t>8/8/2025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1722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89C99297-68FC-47B5-B36E-CEE5D4840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7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1F1D7-E814-4AEE-94E4-03D6FEF0F040}" type="datetime1">
              <a:rPr lang="en-US" smtClean="0"/>
              <a:t>8/8/2025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1722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89C99297-68FC-47B5-B36E-CEE5D4840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82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C4E8-35EA-414E-A89A-01EE07B48C0C}" type="datetime1">
              <a:rPr lang="en-US" smtClean="0"/>
              <a:t>8/8/2025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1722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89C99297-68FC-47B5-B36E-CEE5D4840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58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2BC79-E6ED-452A-953A-9CDEFFB6D774}" type="datetime1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22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89C99297-68FC-47B5-B36E-CEE5D4840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97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3083C-DADB-4677-B772-468A090A39D4}" type="datetime1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2200" y="6400800"/>
            <a:ext cx="2133600" cy="365125"/>
          </a:xfrm>
          <a:prstGeom prst="rect">
            <a:avLst/>
          </a:prstGeom>
        </p:spPr>
        <p:txBody>
          <a:bodyPr/>
          <a:lstStyle/>
          <a:p>
            <a:fld id="{89C99297-68FC-47B5-B36E-CEE5D4840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17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84000">
              <a:srgbClr val="CDDDAC"/>
            </a:gs>
            <a:gs pos="100000">
              <a:schemeClr val="accent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8458200" cy="639762"/>
          </a:xfrm>
          <a:prstGeom prst="roundRect">
            <a:avLst>
              <a:gd name="adj" fmla="val 37482"/>
            </a:avLst>
          </a:prstGeom>
          <a:solidFill>
            <a:schemeClr val="accent3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B35BA-9BAF-48C6-AA55-470135F537B7}" type="datetime1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AutoShape 2" descr="Animal Cell Vector Art, Icons, and Graphics for Free Download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18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29.jpe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10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1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t.edu/spotlights/blood-brain-barrier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nalc.cshl.edu/view/1433-What-are-Model-Systems-1-.html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nalc.cshl.edu/view/1263-What-are-Model-Systems-2-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iology.uiowa.edu/model-organism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0"/>
            <a:ext cx="7772400" cy="1924050"/>
          </a:xfrm>
          <a:prstGeom prst="roundRect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sr-Cyrl-RS" dirty="0"/>
              <a:t>Модел системи у биофизичкој хемији</a:t>
            </a:r>
            <a:br>
              <a:rPr lang="sr-Cyrl-RS" dirty="0"/>
            </a:br>
            <a:r>
              <a:rPr lang="sr-Cyrl-RS" sz="3600" dirty="0"/>
              <a:t>-уводно предавање-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2400" y="304800"/>
            <a:ext cx="9448800" cy="609600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sr-Cyrl-RS" dirty="0">
                <a:solidFill>
                  <a:schemeClr val="tx1"/>
                </a:solidFill>
              </a:rPr>
              <a:t>Факултет за физичку хемију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7" name="Picture 3" descr="F:\Google drive pavkahipi\Posao\Logoi i vizit-karte\FFH logo 3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4800"/>
            <a:ext cx="52824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Google drive pavkahipi\Posao\Logoi i vizit-karte\BioScop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52400"/>
            <a:ext cx="816586" cy="88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077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8458200" cy="1173162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Примери модел система у биолошким истраживањима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0E49DFB-5CB7-0892-73FC-348950288BF7}"/>
              </a:ext>
            </a:extLst>
          </p:cNvPr>
          <p:cNvSpPr txBox="1">
            <a:spLocks/>
          </p:cNvSpPr>
          <p:nvPr/>
        </p:nvSpPr>
        <p:spPr>
          <a:xfrm>
            <a:off x="609600" y="1649494"/>
            <a:ext cx="5784681" cy="4933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200" i="1" dirty="0"/>
              <a:t>Bacillus subtilis </a:t>
            </a:r>
            <a:r>
              <a:rPr lang="en-US" sz="2200" dirty="0"/>
              <a:t>– </a:t>
            </a:r>
            <a:r>
              <a:rPr lang="sr-Cyrl-RS" sz="2200" dirty="0"/>
              <a:t>изучавање спорулације.</a:t>
            </a:r>
            <a:endParaRPr lang="en-US" sz="2200" dirty="0"/>
          </a:p>
          <a:p>
            <a:pPr algn="just"/>
            <a:r>
              <a:rPr lang="en-US" sz="2200" i="1" dirty="0"/>
              <a:t>Caulobacter </a:t>
            </a:r>
            <a:r>
              <a:rPr lang="en-US" sz="2200" i="1" dirty="0" err="1"/>
              <a:t>crescentus</a:t>
            </a:r>
            <a:r>
              <a:rPr lang="en-US" sz="2200" i="1" dirty="0"/>
              <a:t> –</a:t>
            </a:r>
            <a:r>
              <a:rPr lang="sr-Cyrl-RS" sz="2200" i="1" dirty="0"/>
              <a:t> </a:t>
            </a:r>
            <a:r>
              <a:rPr lang="sr-Cyrl-RS" sz="2200" dirty="0"/>
              <a:t>проучавање</a:t>
            </a:r>
            <a:r>
              <a:rPr lang="en-US" sz="2200" dirty="0"/>
              <a:t> </a:t>
            </a:r>
            <a:r>
              <a:rPr lang="sr-Cyrl-RS" sz="2200" dirty="0" err="1"/>
              <a:t>ћелиј</a:t>
            </a:r>
            <a:r>
              <a:rPr lang="en-US" sz="2200" dirty="0"/>
              <a:t>-</a:t>
            </a:r>
            <a:r>
              <a:rPr lang="sr-Cyrl-RS" sz="2200" dirty="0" err="1"/>
              <a:t>ског</a:t>
            </a:r>
            <a:r>
              <a:rPr lang="sr-Cyrl-RS" sz="2200" dirty="0"/>
              <a:t> циклуса, асиметричне ћелијске деобе и ћелијске диференцијације</a:t>
            </a:r>
            <a:r>
              <a:rPr lang="en-US" sz="2200" dirty="0"/>
              <a:t>.</a:t>
            </a:r>
          </a:p>
          <a:p>
            <a:pPr algn="just"/>
            <a:r>
              <a:rPr lang="en-US" sz="2200" i="1" dirty="0" err="1"/>
              <a:t>Synechocystis</a:t>
            </a:r>
            <a:r>
              <a:rPr lang="en-US" sz="2200" dirty="0"/>
              <a:t> (</a:t>
            </a:r>
            <a:r>
              <a:rPr lang="sr-Cyrl-RS" sz="2200" dirty="0"/>
              <a:t>цијанобактерија</a:t>
            </a:r>
            <a:r>
              <a:rPr lang="en-US" sz="2200" dirty="0"/>
              <a:t>)</a:t>
            </a:r>
            <a:r>
              <a:rPr lang="sr-Cyrl-RS" sz="2200" dirty="0"/>
              <a:t> – фото</a:t>
            </a:r>
            <a:r>
              <a:rPr lang="en-US" sz="2200" dirty="0"/>
              <a:t>-</a:t>
            </a:r>
            <a:r>
              <a:rPr lang="sr-Cyrl-RS" sz="2200" dirty="0" err="1"/>
              <a:t>тропна</a:t>
            </a:r>
            <a:r>
              <a:rPr lang="sr-Cyrl-RS" sz="2200" dirty="0"/>
              <a:t> и хетеротропна исхрана у зависности од услова. Проучава се фотосинтеза, асимилација угљеника и азота, еволуција пластида.</a:t>
            </a:r>
            <a:endParaRPr lang="en-US" sz="2200" dirty="0"/>
          </a:p>
          <a:p>
            <a:pPr algn="just"/>
            <a:endParaRPr lang="sr-Cyrl-RS" sz="2200" dirty="0"/>
          </a:p>
        </p:txBody>
      </p:sp>
      <p:pic>
        <p:nvPicPr>
          <p:cNvPr id="6146" name="Picture 2" descr="Caulobacter - microbewiki">
            <a:extLst>
              <a:ext uri="{FF2B5EF4-FFF2-40B4-BE49-F238E27FC236}">
                <a16:creationId xmlns:a16="http://schemas.microsoft.com/office/drawing/2014/main" id="{48C8F8AA-A8B1-C965-17EA-52900C61C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47606" y="1427160"/>
            <a:ext cx="1728000" cy="2378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26F686-BC47-26DF-F802-44E4ACCE15F8}"/>
              </a:ext>
            </a:extLst>
          </p:cNvPr>
          <p:cNvSpPr txBox="1"/>
          <p:nvPr/>
        </p:nvSpPr>
        <p:spPr>
          <a:xfrm>
            <a:off x="6445213" y="1524000"/>
            <a:ext cx="2476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/>
              <a:t>Caulobacter </a:t>
            </a:r>
            <a:r>
              <a:rPr lang="en-US" i="1" dirty="0" err="1"/>
              <a:t>c</a:t>
            </a:r>
            <a:r>
              <a:rPr lang="en-US" sz="1800" i="1" dirty="0" err="1"/>
              <a:t>rescentus</a:t>
            </a:r>
            <a:r>
              <a:rPr lang="en-US" sz="1800" i="1" dirty="0"/>
              <a:t> </a:t>
            </a:r>
            <a:endParaRPr lang="sr-Cyrl-RS" dirty="0"/>
          </a:p>
        </p:txBody>
      </p:sp>
      <p:pic>
        <p:nvPicPr>
          <p:cNvPr id="6148" name="Picture 4" descr="Synechocystis sp. / Sinophysis canaliculata | AQUASYMBIO">
            <a:extLst>
              <a:ext uri="{FF2B5EF4-FFF2-40B4-BE49-F238E27FC236}">
                <a16:creationId xmlns:a16="http://schemas.microsoft.com/office/drawing/2014/main" id="{8E4A6D73-04BE-6D76-FB31-3EFEB81ED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t="4347" r="9826"/>
          <a:stretch/>
        </p:blipFill>
        <p:spPr bwMode="auto">
          <a:xfrm>
            <a:off x="6918316" y="3734477"/>
            <a:ext cx="1530232" cy="1402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A56CA7-6F7D-0482-5B60-42FCC0F44BD0}"/>
              </a:ext>
            </a:extLst>
          </p:cNvPr>
          <p:cNvSpPr txBox="1"/>
          <p:nvPr/>
        </p:nvSpPr>
        <p:spPr>
          <a:xfrm>
            <a:off x="6445213" y="3429000"/>
            <a:ext cx="2476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 dirty="0" err="1"/>
              <a:t>Synechocystis</a:t>
            </a:r>
            <a:endParaRPr lang="sr-Cyrl-RS" dirty="0"/>
          </a:p>
        </p:txBody>
      </p:sp>
      <p:pic>
        <p:nvPicPr>
          <p:cNvPr id="6150" name="Picture 6" descr="Streptomyces coelicolor">
            <a:extLst>
              <a:ext uri="{FF2B5EF4-FFF2-40B4-BE49-F238E27FC236}">
                <a16:creationId xmlns:a16="http://schemas.microsoft.com/office/drawing/2014/main" id="{0AF2C4DD-0AA1-9B3A-29A3-159130C90F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7" t="2722" r="2684" b="2050"/>
          <a:stretch/>
        </p:blipFill>
        <p:spPr bwMode="auto">
          <a:xfrm>
            <a:off x="762000" y="5298065"/>
            <a:ext cx="1958835" cy="1407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C8F3142-F33B-41EC-48D8-89D2E6EA3F01}"/>
              </a:ext>
            </a:extLst>
          </p:cNvPr>
          <p:cNvSpPr txBox="1"/>
          <p:nvPr/>
        </p:nvSpPr>
        <p:spPr>
          <a:xfrm>
            <a:off x="2683033" y="5259050"/>
            <a:ext cx="546307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Blip>
                <a:blip r:embed="rId2"/>
              </a:buBlip>
            </a:pPr>
            <a:r>
              <a:rPr lang="en-GB" sz="2200" i="1" dirty="0"/>
              <a:t>Pseudomonas fluorescens – </a:t>
            </a:r>
            <a:r>
              <a:rPr lang="sr-Cyrl-RS" sz="2200" dirty="0"/>
              <a:t>производња антибиотика.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en-GB" sz="2200" i="1" dirty="0"/>
              <a:t>Streptomyces </a:t>
            </a:r>
            <a:r>
              <a:rPr lang="en-GB" sz="2200" i="1" dirty="0" err="1"/>
              <a:t>coelicolor</a:t>
            </a:r>
            <a:r>
              <a:rPr lang="sr-Cyrl-RS" sz="2200" i="1" dirty="0"/>
              <a:t> – </a:t>
            </a:r>
            <a:r>
              <a:rPr lang="sr-Cyrl-RS" sz="2200" dirty="0"/>
              <a:t>производња антибиотика.</a:t>
            </a:r>
            <a:endParaRPr lang="sr-Cyrl-RS" sz="22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24ECB6-5B00-4750-C75F-38831213DCC8}"/>
              </a:ext>
            </a:extLst>
          </p:cNvPr>
          <p:cNvSpPr txBox="1"/>
          <p:nvPr/>
        </p:nvSpPr>
        <p:spPr>
          <a:xfrm>
            <a:off x="503198" y="5040868"/>
            <a:ext cx="2476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Streptomyces</a:t>
            </a:r>
            <a:endParaRPr lang="sr-Cyrl-RS" dirty="0"/>
          </a:p>
        </p:txBody>
      </p:sp>
    </p:spTree>
    <p:extLst>
      <p:ext uri="{BB962C8B-B14F-4D97-AF65-F5344CB8AC3E}">
        <p14:creationId xmlns:p14="http://schemas.microsoft.com/office/powerpoint/2010/main" val="3828180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Gambrinus | Prazdroj">
            <a:extLst>
              <a:ext uri="{FF2B5EF4-FFF2-40B4-BE49-F238E27FC236}">
                <a16:creationId xmlns:a16="http://schemas.microsoft.com/office/drawing/2014/main" id="{7C8318B9-6B97-A9A2-3F0F-607DD2D0B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3" t="24008" r="19562" b="15097"/>
          <a:stretch/>
        </p:blipFill>
        <p:spPr bwMode="auto">
          <a:xfrm>
            <a:off x="2196890" y="4438461"/>
            <a:ext cx="1274235" cy="158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8458200" cy="1173162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Примери модел система у биолошким истраживањима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3568640" y="1752600"/>
            <a:ext cx="83439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r-Cyrl-RS" sz="2200" dirty="0"/>
          </a:p>
        </p:txBody>
      </p:sp>
      <p:pic>
        <p:nvPicPr>
          <p:cNvPr id="3074" name="Picture 2" descr="Saccharomyces cerevisiae - Wikipedia">
            <a:extLst>
              <a:ext uri="{FF2B5EF4-FFF2-40B4-BE49-F238E27FC236}">
                <a16:creationId xmlns:a16="http://schemas.microsoft.com/office/drawing/2014/main" id="{E579066D-349F-828D-8889-0E9A9112C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15004"/>
            <a:ext cx="2787097" cy="18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5B7D46-B02C-AC98-6D4F-9141CB6203F5}"/>
              </a:ext>
            </a:extLst>
          </p:cNvPr>
          <p:cNvSpPr txBox="1">
            <a:spLocks/>
          </p:cNvSpPr>
          <p:nvPr/>
        </p:nvSpPr>
        <p:spPr>
          <a:xfrm>
            <a:off x="3489649" y="1834660"/>
            <a:ext cx="5470599" cy="45661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r-Cyrl-RS" sz="2500" dirty="0"/>
              <a:t>Квасац је први еукариотски организам којем је секвенциран цео геном.</a:t>
            </a:r>
          </a:p>
          <a:p>
            <a:pPr algn="just"/>
            <a:r>
              <a:rPr lang="sr-Cyrl-RS" sz="2500" dirty="0"/>
              <a:t>У генетици се учестало користи због брзог раста (80 минута).</a:t>
            </a:r>
          </a:p>
          <a:p>
            <a:pPr algn="just"/>
            <a:r>
              <a:rPr lang="sr-Cyrl-RS" sz="2500" dirty="0"/>
              <a:t>Имају стабилно хаплоиндо и диплоидно стање.</a:t>
            </a:r>
          </a:p>
          <a:p>
            <a:pPr algn="just"/>
            <a:r>
              <a:rPr lang="sr-Cyrl-RS" sz="2500" dirty="0"/>
              <a:t>Ћелијски циклус је сличан људском и уређују га протеини који су хомологни људским.</a:t>
            </a:r>
            <a:endParaRPr lang="en-US" sz="2500" dirty="0"/>
          </a:p>
          <a:p>
            <a:pPr algn="just"/>
            <a:r>
              <a:rPr lang="sr-Cyrl-RS" sz="2500" dirty="0"/>
              <a:t>У квасцима су пронађена 2 људска </a:t>
            </a:r>
            <a:r>
              <a:rPr lang="sr-Cyrl-RS" sz="2500" dirty="0">
                <a:solidFill>
                  <a:srgbClr val="7030A0"/>
                </a:solidFill>
              </a:rPr>
              <a:t>РАС (</a:t>
            </a:r>
            <a:r>
              <a:rPr lang="en-US" sz="2500" b="1" dirty="0" err="1">
                <a:solidFill>
                  <a:srgbClr val="7030A0"/>
                </a:solidFill>
              </a:rPr>
              <a:t>RA</a:t>
            </a:r>
            <a:r>
              <a:rPr lang="en-US" sz="2500" dirty="0" err="1">
                <a:solidFill>
                  <a:srgbClr val="7030A0"/>
                </a:solidFill>
              </a:rPr>
              <a:t>t</a:t>
            </a:r>
            <a:r>
              <a:rPr lang="en-US" sz="2500" dirty="0">
                <a:solidFill>
                  <a:srgbClr val="7030A0"/>
                </a:solidFill>
              </a:rPr>
              <a:t> </a:t>
            </a:r>
            <a:r>
              <a:rPr lang="en-US" sz="2500" b="1" dirty="0">
                <a:solidFill>
                  <a:srgbClr val="7030A0"/>
                </a:solidFill>
              </a:rPr>
              <a:t>S</a:t>
            </a:r>
            <a:r>
              <a:rPr lang="en-US" sz="2500" dirty="0">
                <a:solidFill>
                  <a:srgbClr val="7030A0"/>
                </a:solidFill>
              </a:rPr>
              <a:t>arcoma) </a:t>
            </a:r>
            <a:r>
              <a:rPr lang="sr-Cyrl-RS" sz="2500" dirty="0">
                <a:solidFill>
                  <a:srgbClr val="7030A0"/>
                </a:solidFill>
              </a:rPr>
              <a:t>прото-онкогена</a:t>
            </a:r>
            <a:r>
              <a:rPr lang="en-US" sz="2500" dirty="0">
                <a:solidFill>
                  <a:srgbClr val="7030A0"/>
                </a:solidFill>
              </a:rPr>
              <a:t> </a:t>
            </a:r>
            <a:r>
              <a:rPr lang="sr-Cyrl-RS" sz="2500" dirty="0"/>
              <a:t>– указује на очуваност генетског материјала од тако једноставних до сложених организама.</a:t>
            </a:r>
          </a:p>
          <a:p>
            <a:pPr marL="0" indent="0" algn="just">
              <a:buNone/>
            </a:pPr>
            <a:endParaRPr lang="sr-Cyrl-RS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42F05B-801F-14B0-2A06-F0D37E5E14EB}"/>
              </a:ext>
            </a:extLst>
          </p:cNvPr>
          <p:cNvSpPr txBox="1"/>
          <p:nvPr/>
        </p:nvSpPr>
        <p:spPr>
          <a:xfrm>
            <a:off x="573757" y="3405271"/>
            <a:ext cx="2706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Saccharomyces cerevisiae</a:t>
            </a:r>
          </a:p>
          <a:p>
            <a:pPr algn="ctr"/>
            <a:r>
              <a:rPr lang="en-US" i="1" dirty="0"/>
              <a:t>(</a:t>
            </a:r>
            <a:r>
              <a:rPr lang="sr-Cyrl-RS" i="1" dirty="0"/>
              <a:t>пивски/пекарски квасац)</a:t>
            </a:r>
          </a:p>
        </p:txBody>
      </p:sp>
      <p:pic>
        <p:nvPicPr>
          <p:cNvPr id="3078" name="Picture 6" descr="Moist Sour Cream White Bread Recipe">
            <a:extLst>
              <a:ext uri="{FF2B5EF4-FFF2-40B4-BE49-F238E27FC236}">
                <a16:creationId xmlns:a16="http://schemas.microsoft.com/office/drawing/2014/main" id="{1139DB12-F08E-420D-070B-A4F5BFDDF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28" b="92671" l="8267" r="92467">
                        <a14:foregroundMark x1="8267" y1="53313" x2="8267" y2="53313"/>
                        <a14:foregroundMark x1="85733" y1="52510" x2="85733" y2="52510"/>
                        <a14:foregroundMark x1="55133" y1="7229" x2="55133" y2="7229"/>
                        <a14:foregroundMark x1="31933" y1="6928" x2="31933" y2="6928"/>
                        <a14:foregroundMark x1="90533" y1="52209" x2="90533" y2="52209"/>
                        <a14:foregroundMark x1="88133" y1="67169" x2="88133" y2="67169"/>
                        <a14:foregroundMark x1="84400" y1="77610" x2="84400" y2="77610"/>
                        <a14:foregroundMark x1="69867" y1="92671" x2="69867" y2="92671"/>
                        <a14:foregroundMark x1="91600" y1="70080" x2="91600" y2="70080"/>
                        <a14:foregroundMark x1="85600" y1="25502" x2="85600" y2="25502"/>
                        <a14:foregroundMark x1="79400" y1="15060" x2="79400" y2="15060"/>
                        <a14:foregroundMark x1="81133" y1="19679" x2="81133" y2="19679"/>
                        <a14:foregroundMark x1="80800" y1="25201" x2="80800" y2="25201"/>
                        <a14:foregroundMark x1="86600" y1="56124" x2="86600" y2="56124"/>
                        <a14:foregroundMark x1="89067" y1="84237" x2="89067" y2="84237"/>
                        <a14:foregroundMark x1="80533" y1="89257" x2="80533" y2="89257"/>
                        <a14:foregroundMark x1="81933" y1="86546" x2="81933" y2="86546"/>
                        <a14:foregroundMark x1="91200" y1="76707" x2="91200" y2="76707"/>
                        <a14:foregroundMark x1="92467" y1="60341" x2="92467" y2="60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889">
            <a:off x="458290" y="4951921"/>
            <a:ext cx="2110494" cy="119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ccharomyces cerevisiae (Baker's yeast/Brewing yeast) | BIOVEN INGREDINETS  | Ingredients Network">
            <a:extLst>
              <a:ext uri="{FF2B5EF4-FFF2-40B4-BE49-F238E27FC236}">
                <a16:creationId xmlns:a16="http://schemas.microsoft.com/office/drawing/2014/main" id="{0A91096D-3359-6FCE-4508-4102A0CAB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00" r="90400">
                        <a14:foregroundMark x1="90400" y1="45000" x2="90400" y2="45000"/>
                        <a14:foregroundMark x1="9200" y1="41800" x2="9200" y2="41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04178" y="5517481"/>
            <a:ext cx="1339347" cy="133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000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400050" y="1570037"/>
            <a:ext cx="642425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i="1" dirty="0"/>
              <a:t>Arabidopsis thaliana</a:t>
            </a:r>
            <a:r>
              <a:rPr lang="en-US" sz="2400" dirty="0"/>
              <a:t> – </a:t>
            </a:r>
            <a:r>
              <a:rPr lang="sr-Cyrl-RS" sz="2400" dirty="0"/>
              <a:t>сродна је купусима и слачици.</a:t>
            </a:r>
          </a:p>
          <a:p>
            <a:pPr algn="just"/>
            <a:r>
              <a:rPr lang="sr-Cyrl-RS" sz="2400" dirty="0"/>
              <a:t>Просечан животни циклус 6 недеља до производње семена.</a:t>
            </a:r>
          </a:p>
          <a:p>
            <a:pPr algn="just"/>
            <a:r>
              <a:rPr lang="sr-Cyrl-RS" sz="2400" dirty="0"/>
              <a:t>Користи се за проучавање фактора који утичу на принос, као што су стресови услед суше и штеточина.</a:t>
            </a:r>
          </a:p>
          <a:p>
            <a:pPr algn="just"/>
            <a:r>
              <a:rPr lang="sr-Cyrl-RS" sz="2400" dirty="0"/>
              <a:t>Такође се користе за изучавање </a:t>
            </a:r>
            <a:r>
              <a:rPr lang="sr-Cyrl-RS" sz="2400" dirty="0" err="1"/>
              <a:t>међућелијске</a:t>
            </a:r>
            <a:r>
              <a:rPr lang="sr-Cyrl-RS" sz="2400" dirty="0"/>
              <a:t> комуникације, јер биљне ћелије умногоме комуницирају на исти начин као људске ћелије.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0EBCAE-1A12-BEC5-DAA1-C33CAF27142C}"/>
              </a:ext>
            </a:extLst>
          </p:cNvPr>
          <p:cNvSpPr txBox="1">
            <a:spLocks/>
          </p:cNvSpPr>
          <p:nvPr/>
        </p:nvSpPr>
        <p:spPr>
          <a:xfrm>
            <a:off x="342900" y="274638"/>
            <a:ext cx="8458200" cy="1173162"/>
          </a:xfrm>
          <a:prstGeom prst="roundRect">
            <a:avLst>
              <a:gd name="adj" fmla="val 37482"/>
            </a:avLst>
          </a:prstGeom>
          <a:solidFill>
            <a:schemeClr val="accent3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/>
              <a:t>Примери модел система у биолошким истраживањима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9A0588D-F30D-0CED-9ACC-481BF60D7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03" y="1858963"/>
            <a:ext cx="2167297" cy="32464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265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400050" y="1570037"/>
            <a:ext cx="83439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r-Cyrl-RS" sz="2200" dirty="0"/>
              <a:t>Један од примера је винска (воћна) мушица, </a:t>
            </a:r>
            <a:r>
              <a:rPr lang="en-US" sz="2200" dirty="0"/>
              <a:t>Drosophila</a:t>
            </a:r>
            <a:r>
              <a:rPr lang="sr-Cyrl-RS" sz="2200" dirty="0"/>
              <a:t>, која се из историјских разлога, а и због познавања целог генома, најчешће употребљава за испитивање генетике. </a:t>
            </a:r>
            <a:endParaRPr lang="en-US" sz="2200" dirty="0"/>
          </a:p>
          <a:p>
            <a:pPr algn="just"/>
            <a:r>
              <a:rPr lang="sr-Cyrl-RS" sz="2200" dirty="0"/>
              <a:t>Нпр. користи се за проучавање памћења или у развојној биологији.</a:t>
            </a:r>
            <a:endParaRPr lang="en-US" sz="2200" dirty="0"/>
          </a:p>
          <a:p>
            <a:pPr algn="just"/>
            <a:r>
              <a:rPr lang="sr-Cyrl-RS" sz="2200" dirty="0"/>
              <a:t>Лак рад, брзо размножавање и сазревање (око 12 дана), лака манипулација генима (још 1900-их откривени генетски мутанти), са људима дели многе гене који контролишу развој симетричног тела. За испитивања у неурофизиологији је повољно то што имају свега неколико 1000 нервних ћелија.</a:t>
            </a:r>
          </a:p>
        </p:txBody>
      </p:sp>
      <p:pic>
        <p:nvPicPr>
          <p:cNvPr id="6" name="Picture 2" descr="The 10 Most Common Fruit Fly Questions Answered">
            <a:extLst>
              <a:ext uri="{FF2B5EF4-FFF2-40B4-BE49-F238E27FC236}">
                <a16:creationId xmlns:a16="http://schemas.microsoft.com/office/drawing/2014/main" id="{16C1E56F-3D98-B2B3-A3A7-2847C6155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" r="38667" b="657"/>
          <a:stretch/>
        </p:blipFill>
        <p:spPr bwMode="auto">
          <a:xfrm>
            <a:off x="3656789" y="5082366"/>
            <a:ext cx="1830422" cy="16608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50EBCAE-1A12-BEC5-DAA1-C33CAF27142C}"/>
              </a:ext>
            </a:extLst>
          </p:cNvPr>
          <p:cNvSpPr txBox="1">
            <a:spLocks/>
          </p:cNvSpPr>
          <p:nvPr/>
        </p:nvSpPr>
        <p:spPr>
          <a:xfrm>
            <a:off x="342900" y="274638"/>
            <a:ext cx="8458200" cy="1173162"/>
          </a:xfrm>
          <a:prstGeom prst="roundRect">
            <a:avLst>
              <a:gd name="adj" fmla="val 37482"/>
            </a:avLst>
          </a:prstGeom>
          <a:solidFill>
            <a:schemeClr val="accent3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/>
              <a:t>Примери модел система у биолошким истраживањима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442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609600" y="1655225"/>
            <a:ext cx="6019800" cy="49281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400" i="1" dirty="0"/>
              <a:t>Caenorhabditis elegans</a:t>
            </a:r>
            <a:r>
              <a:rPr lang="sr-Cyrl-RS" sz="2400" i="1" dirty="0"/>
              <a:t> – </a:t>
            </a:r>
            <a:r>
              <a:rPr lang="sr-Cyrl-RS" sz="2400" dirty="0"/>
              <a:t>транспарентни микро-скопски црв</a:t>
            </a:r>
            <a:r>
              <a:rPr lang="en-US" sz="2400" dirty="0"/>
              <a:t> (1 mm </a:t>
            </a:r>
            <a:r>
              <a:rPr lang="sr-Cyrl-RS" sz="2400" dirty="0"/>
              <a:t>дужине)</a:t>
            </a:r>
          </a:p>
          <a:p>
            <a:pPr algn="just"/>
            <a:r>
              <a:rPr lang="sr-Cyrl-RS" sz="2400" dirty="0"/>
              <a:t>Поседује више од 19000 гена, док их човек поседује око 25000.</a:t>
            </a:r>
          </a:p>
          <a:p>
            <a:pPr algn="just"/>
            <a:r>
              <a:rPr lang="sr-Cyrl-RS" sz="2400" dirty="0"/>
              <a:t>Велики број гена је сличан генима других организама, укључујући и људске гене (око 40 %).</a:t>
            </a:r>
          </a:p>
          <a:p>
            <a:pPr algn="just"/>
            <a:r>
              <a:rPr lang="sr-Cyrl-RS" sz="2400" dirty="0"/>
              <a:t>Брзо се размножава – око 3 дана</a:t>
            </a:r>
          </a:p>
          <a:p>
            <a:pPr algn="just"/>
            <a:r>
              <a:rPr lang="sr-Cyrl-RS" sz="2400" dirty="0"/>
              <a:t>При расту развија фиксни број </a:t>
            </a:r>
            <a:r>
              <a:rPr lang="sr-Cyrl-RS" sz="2400" dirty="0" err="1"/>
              <a:t>ћелиј</a:t>
            </a:r>
            <a:r>
              <a:rPr lang="sr-Latn-RS" sz="2400" dirty="0"/>
              <a:t>a</a:t>
            </a:r>
            <a:r>
              <a:rPr lang="sr-Cyrl-RS" sz="2400" dirty="0"/>
              <a:t> – 959</a:t>
            </a:r>
          </a:p>
          <a:p>
            <a:pPr algn="just"/>
            <a:r>
              <a:rPr lang="sr-Cyrl-RS" sz="2400" dirty="0"/>
              <a:t>Користи се за испитивање диференцијације ћелија – тј. како ћелије знају који тип ћелија треба да постану.</a:t>
            </a:r>
          </a:p>
          <a:p>
            <a:pPr algn="just"/>
            <a:r>
              <a:rPr lang="sr-Cyrl-RS" sz="2400" dirty="0"/>
              <a:t>Такође, испитује се раздвајање хромозома при </a:t>
            </a:r>
            <a:r>
              <a:rPr lang="sr-Cyrl-RS" sz="2400" dirty="0" err="1"/>
              <a:t>мејози</a:t>
            </a:r>
            <a:r>
              <a:rPr lang="sr-Cyrl-RS" sz="2400" dirty="0"/>
              <a:t>.</a:t>
            </a:r>
          </a:p>
          <a:p>
            <a:pPr algn="just"/>
            <a:r>
              <a:rPr lang="sr-Cyrl-RS" sz="2400" dirty="0"/>
              <a:t>Анализа својстава протеина који су повезани са </a:t>
            </a:r>
            <a:r>
              <a:rPr lang="sr-Cyrl-RS" sz="2400" dirty="0" err="1"/>
              <a:t>неуродегенративним</a:t>
            </a:r>
            <a:r>
              <a:rPr lang="sr-Cyrl-RS" sz="2400" dirty="0"/>
              <a:t> обољењима као што су </a:t>
            </a:r>
            <a:r>
              <a:rPr lang="sr-Cyrl-RS" sz="2400" dirty="0" err="1"/>
              <a:t>Хантингтонова</a:t>
            </a:r>
            <a:r>
              <a:rPr lang="sr-Cyrl-RS" sz="2400" dirty="0"/>
              <a:t> болест, АЛС, Алцхајмерова болест и мишићна дистрофија.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0EBCAE-1A12-BEC5-DAA1-C33CAF27142C}"/>
              </a:ext>
            </a:extLst>
          </p:cNvPr>
          <p:cNvSpPr txBox="1">
            <a:spLocks/>
          </p:cNvSpPr>
          <p:nvPr/>
        </p:nvSpPr>
        <p:spPr>
          <a:xfrm>
            <a:off x="342900" y="274638"/>
            <a:ext cx="8458200" cy="1173162"/>
          </a:xfrm>
          <a:prstGeom prst="roundRect">
            <a:avLst>
              <a:gd name="adj" fmla="val 37482"/>
            </a:avLst>
          </a:prstGeom>
          <a:solidFill>
            <a:schemeClr val="accent3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/>
              <a:t>Примери модел система у биолошким истраживањима</a:t>
            </a:r>
            <a:endParaRPr lang="en-US" dirty="0"/>
          </a:p>
        </p:txBody>
      </p:sp>
      <p:pic>
        <p:nvPicPr>
          <p:cNvPr id="2050" name="Picture 2" descr="C. elegans">
            <a:extLst>
              <a:ext uri="{FF2B5EF4-FFF2-40B4-BE49-F238E27FC236}">
                <a16:creationId xmlns:a16="http://schemas.microsoft.com/office/drawing/2014/main" id="{08327B28-B3F2-FA33-143A-D7016685A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24" b="88806" l="1737" r="98883">
                        <a14:foregroundMark x1="5955" y1="86194" x2="5955" y2="86194"/>
                        <a14:foregroundMark x1="1985" y1="89925" x2="1985" y2="89925"/>
                        <a14:foregroundMark x1="36228" y1="7463" x2="36228" y2="7463"/>
                        <a14:foregroundMark x1="43548" y1="6343" x2="43548" y2="6343"/>
                        <a14:foregroundMark x1="46030" y1="8955" x2="46030" y2="8955"/>
                        <a14:foregroundMark x1="63027" y1="89552" x2="63027" y2="89552"/>
                        <a14:foregroundMark x1="90074" y1="51866" x2="90074" y2="51866"/>
                        <a14:foregroundMark x1="94045" y1="45149" x2="94045" y2="45149"/>
                        <a14:foregroundMark x1="97643" y1="44403" x2="97643" y2="44403"/>
                        <a14:foregroundMark x1="98883" y1="47015" x2="98883" y2="47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28131" y="3060956"/>
            <a:ext cx="4212000" cy="140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719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457200" y="1655225"/>
            <a:ext cx="8229600" cy="492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i="1" dirty="0"/>
              <a:t>Danio rerio</a:t>
            </a:r>
            <a:r>
              <a:rPr lang="en-US" sz="2400" dirty="0"/>
              <a:t> –</a:t>
            </a:r>
            <a:r>
              <a:rPr lang="sr-Cyrl-RS" sz="2400" dirty="0"/>
              <a:t> мала тропска </a:t>
            </a:r>
            <a:r>
              <a:rPr lang="sr-Cyrl-RS" sz="2400" dirty="0" err="1"/>
              <a:t>риб</a:t>
            </a:r>
            <a:r>
              <a:rPr lang="en-US" sz="2400" dirty="0"/>
              <a:t>a</a:t>
            </a:r>
            <a:r>
              <a:rPr lang="sr-Cyrl-RS" sz="2400" dirty="0"/>
              <a:t>, која живи у свежој води.</a:t>
            </a:r>
          </a:p>
          <a:p>
            <a:pPr algn="just"/>
            <a:r>
              <a:rPr lang="sr-Cyrl-RS" sz="2400" dirty="0"/>
              <a:t>Ембриони су провидни и развијају се на мајци, тако да су корисне као животињски модели кичмењака за проучавање развоја ембриона.</a:t>
            </a:r>
          </a:p>
          <a:p>
            <a:pPr algn="just"/>
            <a:r>
              <a:rPr lang="sr-Cyrl-RS" sz="2400" dirty="0"/>
              <a:t>Због сличности ДНК са људском, користе се и за проучавање људских болести као што су рак коже, гојазност и болести крви.</a:t>
            </a:r>
          </a:p>
          <a:p>
            <a:pPr algn="just"/>
            <a:r>
              <a:rPr lang="sr-Cyrl-RS" sz="2400" dirty="0"/>
              <a:t>Такође се испитује за потребе регенеративне медицине, пошто имају способност опоравка ткива пераја.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0EBCAE-1A12-BEC5-DAA1-C33CAF27142C}"/>
              </a:ext>
            </a:extLst>
          </p:cNvPr>
          <p:cNvSpPr txBox="1">
            <a:spLocks/>
          </p:cNvSpPr>
          <p:nvPr/>
        </p:nvSpPr>
        <p:spPr>
          <a:xfrm>
            <a:off x="342900" y="274638"/>
            <a:ext cx="8458200" cy="1173162"/>
          </a:xfrm>
          <a:prstGeom prst="roundRect">
            <a:avLst>
              <a:gd name="adj" fmla="val 37482"/>
            </a:avLst>
          </a:prstGeom>
          <a:solidFill>
            <a:schemeClr val="accent3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/>
              <a:t>Примери модел система у биолошким истраживањима</a:t>
            </a:r>
            <a:endParaRPr lang="en-US" dirty="0"/>
          </a:p>
        </p:txBody>
      </p:sp>
      <p:pic>
        <p:nvPicPr>
          <p:cNvPr id="3074" name="Picture 2" descr="Researching Regeneration Through the Zebrafish">
            <a:extLst>
              <a:ext uri="{FF2B5EF4-FFF2-40B4-BE49-F238E27FC236}">
                <a16:creationId xmlns:a16="http://schemas.microsoft.com/office/drawing/2014/main" id="{6528AC31-DC47-EA1B-0031-DC090A514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257498"/>
            <a:ext cx="2743959" cy="1541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933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457200" y="1655225"/>
            <a:ext cx="8153400" cy="492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200" i="1" dirty="0"/>
              <a:t>Xenopus </a:t>
            </a:r>
            <a:r>
              <a:rPr lang="en-US" sz="2200" i="1" dirty="0" err="1"/>
              <a:t>laevis</a:t>
            </a:r>
            <a:r>
              <a:rPr lang="en-US" sz="2200" i="1" dirty="0"/>
              <a:t> </a:t>
            </a:r>
            <a:r>
              <a:rPr lang="sr-Cyrl-RS" sz="2200" i="1" dirty="0"/>
              <a:t>– </a:t>
            </a:r>
            <a:r>
              <a:rPr lang="sr-Cyrl-RS" sz="2200" dirty="0"/>
              <a:t>Афричка </a:t>
            </a:r>
            <a:r>
              <a:rPr lang="sr-Cyrl-RS" sz="2200" dirty="0" err="1"/>
              <a:t>канџаста</a:t>
            </a:r>
            <a:r>
              <a:rPr lang="sr-Cyrl-RS" sz="2200" dirty="0"/>
              <a:t> крастача</a:t>
            </a:r>
            <a:endParaRPr lang="en-US" sz="2200" i="1" dirty="0"/>
          </a:p>
          <a:p>
            <a:pPr algn="just"/>
            <a:r>
              <a:rPr lang="sr-Cyrl-RS" sz="2200" dirty="0"/>
              <a:t>Најчешће коришћен модел за испитивање развоја ембриона, пошто су јаја веома велика и развијају се на мајци.</a:t>
            </a:r>
          </a:p>
          <a:p>
            <a:pPr algn="just"/>
            <a:r>
              <a:rPr lang="sr-Cyrl-RS" sz="2200" dirty="0"/>
              <a:t>Ембриони су у стању да поднесу хируршке интервенције потребне за манипулисање ембрионом у току истраживања.</a:t>
            </a:r>
          </a:p>
          <a:p>
            <a:pPr algn="just"/>
            <a:r>
              <a:rPr lang="sr-Cyrl-RS" sz="2200" dirty="0"/>
              <a:t>Проучавају се фактори раста (важно због развоја тумора) и како се разни фактори којима се утиче на мајку одражавају на ембрионе.</a:t>
            </a:r>
          </a:p>
          <a:p>
            <a:pPr algn="just"/>
            <a:endParaRPr lang="sr-Cyrl-RS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0EBCAE-1A12-BEC5-DAA1-C33CAF27142C}"/>
              </a:ext>
            </a:extLst>
          </p:cNvPr>
          <p:cNvSpPr txBox="1">
            <a:spLocks/>
          </p:cNvSpPr>
          <p:nvPr/>
        </p:nvSpPr>
        <p:spPr>
          <a:xfrm>
            <a:off x="342900" y="274638"/>
            <a:ext cx="8458200" cy="1173162"/>
          </a:xfrm>
          <a:prstGeom prst="roundRect">
            <a:avLst>
              <a:gd name="adj" fmla="val 37482"/>
            </a:avLst>
          </a:prstGeom>
          <a:solidFill>
            <a:schemeClr val="accent3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/>
              <a:t>Примери модел система у биолошким истраживањима</a:t>
            </a:r>
            <a:endParaRPr lang="en-US" dirty="0"/>
          </a:p>
        </p:txBody>
      </p:sp>
      <p:pic>
        <p:nvPicPr>
          <p:cNvPr id="4098" name="Picture 2" descr="Frogs in medical research">
            <a:extLst>
              <a:ext uri="{FF2B5EF4-FFF2-40B4-BE49-F238E27FC236}">
                <a16:creationId xmlns:a16="http://schemas.microsoft.com/office/drawing/2014/main" id="{0549CF32-F5A3-C6FE-11E8-07290ED13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646082"/>
            <a:ext cx="3429000" cy="1928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638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457200" y="1655225"/>
            <a:ext cx="8001000" cy="492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200" i="1" dirty="0" err="1"/>
              <a:t>Ambystoma</a:t>
            </a:r>
            <a:r>
              <a:rPr lang="en-US" sz="2200" i="1" dirty="0"/>
              <a:t> </a:t>
            </a:r>
            <a:r>
              <a:rPr lang="en-US" sz="2200" i="1" dirty="0" err="1"/>
              <a:t>mexicanum</a:t>
            </a:r>
            <a:r>
              <a:rPr lang="en-US" sz="2200" i="1" dirty="0"/>
              <a:t> </a:t>
            </a:r>
            <a:r>
              <a:rPr lang="sr-Cyrl-RS" sz="2200" i="1" dirty="0"/>
              <a:t>– </a:t>
            </a:r>
            <a:r>
              <a:rPr lang="en-US" sz="2200" dirty="0"/>
              <a:t>Axolotl, </a:t>
            </a:r>
            <a:r>
              <a:rPr lang="sr-Cyrl-RS" sz="2200" dirty="0"/>
              <a:t>водоземац</a:t>
            </a:r>
          </a:p>
          <a:p>
            <a:pPr algn="just"/>
            <a:r>
              <a:rPr lang="sr-Cyrl-RS" sz="2200" dirty="0"/>
              <a:t>Користи се најчешће у проучавању регенерације удова, органа, старењу, гентици</a:t>
            </a:r>
            <a:endParaRPr lang="en-US" sz="2200" dirty="0"/>
          </a:p>
          <a:p>
            <a:pPr algn="just"/>
            <a:endParaRPr lang="sr-Cyrl-RS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0EBCAE-1A12-BEC5-DAA1-C33CAF27142C}"/>
              </a:ext>
            </a:extLst>
          </p:cNvPr>
          <p:cNvSpPr txBox="1">
            <a:spLocks/>
          </p:cNvSpPr>
          <p:nvPr/>
        </p:nvSpPr>
        <p:spPr>
          <a:xfrm>
            <a:off x="342900" y="274638"/>
            <a:ext cx="8458200" cy="1173162"/>
          </a:xfrm>
          <a:prstGeom prst="roundRect">
            <a:avLst>
              <a:gd name="adj" fmla="val 37482"/>
            </a:avLst>
          </a:prstGeom>
          <a:solidFill>
            <a:schemeClr val="accent3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/>
              <a:t>Примери модел система у биолошким истраживањима</a:t>
            </a:r>
            <a:endParaRPr lang="en-US" dirty="0"/>
          </a:p>
        </p:txBody>
      </p:sp>
      <p:sp>
        <p:nvSpPr>
          <p:cNvPr id="2" name="AutoShape 2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00400"/>
            <a:ext cx="2667000" cy="2667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Big, bigger or biggest, a nervy decision | eLife Science Digests | eLif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505200"/>
            <a:ext cx="4140972" cy="2181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0937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457200" y="1655225"/>
            <a:ext cx="8001000" cy="492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r-Cyrl-RS" sz="2200" dirty="0"/>
              <a:t>Разни сисари</a:t>
            </a:r>
          </a:p>
          <a:p>
            <a:pPr marL="0" indent="0" algn="just">
              <a:buNone/>
            </a:pPr>
            <a:endParaRPr lang="sr-Cyrl-RS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0EBCAE-1A12-BEC5-DAA1-C33CAF27142C}"/>
              </a:ext>
            </a:extLst>
          </p:cNvPr>
          <p:cNvSpPr txBox="1">
            <a:spLocks/>
          </p:cNvSpPr>
          <p:nvPr/>
        </p:nvSpPr>
        <p:spPr>
          <a:xfrm>
            <a:off x="342900" y="274638"/>
            <a:ext cx="8458200" cy="1173162"/>
          </a:xfrm>
          <a:prstGeom prst="roundRect">
            <a:avLst>
              <a:gd name="adj" fmla="val 37482"/>
            </a:avLst>
          </a:prstGeom>
          <a:solidFill>
            <a:schemeClr val="accent3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/>
              <a:t>Примери модел система у биолошким истраживањима</a:t>
            </a:r>
            <a:endParaRPr lang="en-US" dirty="0"/>
          </a:p>
        </p:txBody>
      </p:sp>
      <p:sp>
        <p:nvSpPr>
          <p:cNvPr id="2" name="AutoShape 2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3091382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459" b="64449" l="24434" r="75292">
                        <a14:backgroundMark x1="56349" y1="59484" x2="56349" y2="59484"/>
                        <a14:backgroundMark x1="65820" y1="59782" x2="65820" y2="59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31204" r="24652" b="33905"/>
          <a:stretch/>
        </p:blipFill>
        <p:spPr bwMode="auto">
          <a:xfrm>
            <a:off x="3200400" y="2209800"/>
            <a:ext cx="2550600" cy="120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8800"/>
            <a:ext cx="19050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Rabbit Study May Hint at Origin of Female Orgasm in Humans | The Scientist  Magazine®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>
                        <a14:backgroundMark x1="59500" y1="97976" x2="59500" y2="97976"/>
                        <a14:backgroundMark x1="65917" y1="97143" x2="65917" y2="97143"/>
                        <a14:backgroundMark x1="74583" y1="56429" x2="74583" y2="56429"/>
                        <a14:backgroundMark x1="77667" y1="79167" x2="77667" y2="79167"/>
                        <a14:backgroundMark x1="27833" y1="78452" x2="27833" y2="78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" y="4038600"/>
            <a:ext cx="272142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267200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Why China Is Running Out of Lab Monkeys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0" t="5805" r="26783"/>
          <a:stretch/>
        </p:blipFill>
        <p:spPr bwMode="auto">
          <a:xfrm>
            <a:off x="6019800" y="3962400"/>
            <a:ext cx="2271995" cy="2120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757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571500" y="1219201"/>
            <a:ext cx="8001000" cy="536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r-Cyrl-RS" sz="2400" dirty="0"/>
              <a:t>Модел системи у биофизичкој хемији могу бити и неки други, с обзиром на то да је биофизичка хемија веоме широка област науке.</a:t>
            </a:r>
          </a:p>
          <a:p>
            <a:pPr algn="just"/>
            <a:r>
              <a:rPr lang="sr-Cyrl-RS" sz="2400" dirty="0"/>
              <a:t>Обједињује биологију, физику, хемију, па чак и медицину у једну научну дисциплину.</a:t>
            </a:r>
          </a:p>
          <a:p>
            <a:pPr algn="just"/>
            <a:r>
              <a:rPr lang="sr-Cyrl-RS" sz="2400" dirty="0"/>
              <a:t>Могућа дефиниција биофизичке хемије: </a:t>
            </a:r>
          </a:p>
          <a:p>
            <a:pPr marL="0" indent="0" algn="just">
              <a:buNone/>
            </a:pPr>
            <a:r>
              <a:rPr lang="sr-Cyrl-RS" sz="2400" dirty="0"/>
              <a:t>	„</a:t>
            </a:r>
            <a:r>
              <a:rPr lang="sr-Cyrl-RS" sz="2400" b="1" dirty="0"/>
              <a:t>Биофизичка хемија представља примену принципа познатих из физичке хемије, да би се нашли одговори на биохемијска и биомолекуларна питања.“ </a:t>
            </a:r>
            <a:r>
              <a:rPr lang="en-US" sz="2400" dirty="0"/>
              <a:t>(</a:t>
            </a:r>
            <a:r>
              <a:rPr lang="en-US" sz="2400" i="1" dirty="0"/>
              <a:t>P. J. Walla, Modern Biophysical Chemistry, 2014</a:t>
            </a:r>
            <a:r>
              <a:rPr lang="en-US" sz="2400" dirty="0"/>
              <a:t>)</a:t>
            </a:r>
            <a:endParaRPr lang="sr-Cyrl-RS" sz="2400" dirty="0"/>
          </a:p>
          <a:p>
            <a:pPr algn="just"/>
            <a:endParaRPr lang="sr-Cyrl-RS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0EBCAE-1A12-BEC5-DAA1-C33CAF27142C}"/>
              </a:ext>
            </a:extLst>
          </p:cNvPr>
          <p:cNvSpPr txBox="1">
            <a:spLocks/>
          </p:cNvSpPr>
          <p:nvPr/>
        </p:nvSpPr>
        <p:spPr>
          <a:xfrm>
            <a:off x="342900" y="274638"/>
            <a:ext cx="8458200" cy="640080"/>
          </a:xfrm>
          <a:prstGeom prst="roundRect">
            <a:avLst>
              <a:gd name="adj" fmla="val 37482"/>
            </a:avLst>
          </a:prstGeom>
          <a:solidFill>
            <a:schemeClr val="accent3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</a:t>
            </a:r>
            <a:r>
              <a:rPr lang="sr-Cyrl-RS" dirty="0"/>
              <a:t>одел системи у биофизичкој хемији</a:t>
            </a:r>
            <a:endParaRPr lang="en-US" dirty="0"/>
          </a:p>
        </p:txBody>
      </p:sp>
      <p:sp>
        <p:nvSpPr>
          <p:cNvPr id="2" name="AutoShape 2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10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Садржај: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lnSpcReduction="10000"/>
          </a:bodyPr>
          <a:lstStyle/>
          <a:p>
            <a:r>
              <a:rPr lang="sr-Cyrl-RS" dirty="0"/>
              <a:t>Програм предмета</a:t>
            </a:r>
            <a:endParaRPr lang="en-US" dirty="0"/>
          </a:p>
          <a:p>
            <a:r>
              <a:rPr lang="sr-Cyrl-RS" dirty="0"/>
              <a:t>Активности у оквиру предмета</a:t>
            </a:r>
          </a:p>
          <a:p>
            <a:r>
              <a:rPr lang="sr-Cyrl-RS" dirty="0"/>
              <a:t>Литература</a:t>
            </a:r>
          </a:p>
          <a:p>
            <a:r>
              <a:rPr lang="sr-Cyrl-RS" dirty="0"/>
              <a:t>Дефиниција и примери модел система у биолошким истраживањима</a:t>
            </a:r>
          </a:p>
          <a:p>
            <a:r>
              <a:rPr lang="sr-Cyrl-RS" dirty="0"/>
              <a:t>Модел системи у биофизичкој хемији - примери</a:t>
            </a:r>
          </a:p>
          <a:p>
            <a:r>
              <a:rPr lang="sr-Cyrl-RS" dirty="0"/>
              <a:t>Истраживања у ЕПР лабораторији</a:t>
            </a:r>
            <a:r>
              <a:rPr lang="en-US" dirty="0"/>
              <a:t> - </a:t>
            </a:r>
            <a:r>
              <a:rPr lang="sr-Cyrl-RS" dirty="0"/>
              <a:t>примери употребе модел система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955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571500" y="1219201"/>
            <a:ext cx="8001000" cy="536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r-Cyrl-RS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0EBCAE-1A12-BEC5-DAA1-C33CAF27142C}"/>
              </a:ext>
            </a:extLst>
          </p:cNvPr>
          <p:cNvSpPr txBox="1">
            <a:spLocks/>
          </p:cNvSpPr>
          <p:nvPr/>
        </p:nvSpPr>
        <p:spPr>
          <a:xfrm>
            <a:off x="342900" y="274638"/>
            <a:ext cx="8458200" cy="640080"/>
          </a:xfrm>
          <a:prstGeom prst="roundRect">
            <a:avLst>
              <a:gd name="adj" fmla="val 37482"/>
            </a:avLst>
          </a:prstGeom>
          <a:solidFill>
            <a:schemeClr val="accent3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/>
              <a:t>Примери истраживања у биофизичкој хемији</a:t>
            </a:r>
            <a:endParaRPr lang="en-US" dirty="0"/>
          </a:p>
        </p:txBody>
      </p:sp>
      <p:sp>
        <p:nvSpPr>
          <p:cNvPr id="2" name="AutoShape 2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571500" y="1371601"/>
            <a:ext cx="8001000" cy="536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r-Cyrl-R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C2F0F2-2811-2B6E-2D0A-2C8B264E9D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219200"/>
            <a:ext cx="3710957" cy="18361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609600" y="1143000"/>
            <a:ext cx="6400800" cy="6126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r-Cyrl-RS" sz="2000" dirty="0"/>
              <a:t>Испитивање структуре протеина - важност због функције</a:t>
            </a:r>
            <a:r>
              <a:rPr lang="en-US" sz="2000" dirty="0"/>
              <a:t>.</a:t>
            </a:r>
          </a:p>
          <a:p>
            <a:pPr algn="just"/>
            <a:r>
              <a:rPr lang="sr-Cyrl-RS" sz="2000" dirty="0"/>
              <a:t>Праћење интеракција протеина са разним другим супстанцијама</a:t>
            </a:r>
            <a:r>
              <a:rPr lang="en-US" sz="2000" dirty="0"/>
              <a:t>, </a:t>
            </a:r>
            <a:r>
              <a:rPr lang="sr-Cyrl-RS" sz="2000" dirty="0"/>
              <a:t>испитивање конформационих про</a:t>
            </a:r>
            <a:r>
              <a:rPr lang="en-US" sz="2000" dirty="0"/>
              <a:t>-</a:t>
            </a:r>
            <a:r>
              <a:rPr lang="sr-Cyrl-RS" sz="2000" dirty="0"/>
              <a:t>мена. </a:t>
            </a:r>
          </a:p>
          <a:p>
            <a:pPr algn="just"/>
            <a:r>
              <a:rPr lang="sr-Cyrl-RS" sz="2000" dirty="0"/>
              <a:t>Идентификовање нефункционалног протеина.</a:t>
            </a:r>
            <a:endParaRPr lang="en-US" sz="2000" dirty="0"/>
          </a:p>
          <a:p>
            <a:pPr algn="just"/>
            <a:r>
              <a:rPr lang="sr-Cyrl-RS" sz="2000" dirty="0"/>
              <a:t>Проналажење лекова којима се специфично циља одређени протеин/ензим ради инхибиције или активације.</a:t>
            </a:r>
            <a:endParaRPr lang="en-US" sz="2000" dirty="0"/>
          </a:p>
          <a:p>
            <a:pPr algn="just"/>
            <a:r>
              <a:rPr lang="sr-Cyrl-RS" sz="2000" dirty="0"/>
              <a:t>Пример аспирин - иреверзибилна инхибиција циклооксигеназе, ензима који производи проста</a:t>
            </a:r>
            <a:r>
              <a:rPr lang="en-US" sz="2000" dirty="0"/>
              <a:t>-</a:t>
            </a:r>
            <a:r>
              <a:rPr lang="sr-Cyrl-RS" sz="2000" dirty="0"/>
              <a:t>гландине.</a:t>
            </a:r>
            <a:endParaRPr lang="en-US" sz="2000" dirty="0"/>
          </a:p>
          <a:p>
            <a:pPr algn="just"/>
            <a:r>
              <a:rPr lang="sr-Cyrl-RS" sz="2000" dirty="0"/>
              <a:t>Други пример ибупрофен - реверзибилна инхибиција истог ензима.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410200"/>
            <a:ext cx="1348058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486400"/>
            <a:ext cx="224220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Aleks\Desktop\COX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141" y1="50925" x2="34141" y2="50925"/>
                        <a14:backgroundMark x1="36406" y1="42873" x2="36406" y2="42873"/>
                        <a14:backgroundMark x1="39453" y1="42873" x2="39688" y2="42982"/>
                        <a14:backgroundMark x1="38125" y1="38738" x2="38125" y2="38738"/>
                        <a14:backgroundMark x1="53203" y1="37758" x2="53203" y2="37758"/>
                        <a14:backgroundMark x1="56094" y1="31121" x2="56094" y2="31121"/>
                        <a14:backgroundMark x1="51953" y1="28400" x2="51953" y2="28400"/>
                        <a14:backgroundMark x1="45938" y1="18172" x2="45938" y2="18172"/>
                        <a14:backgroundMark x1="54531" y1="33624" x2="54531" y2="33624"/>
                        <a14:backgroundMark x1="55937" y1="47116" x2="55937" y2="47116"/>
                        <a14:backgroundMark x1="53672" y1="48313" x2="53672" y2="48313"/>
                        <a14:backgroundMark x1="54688" y1="41240" x2="54688" y2="41240"/>
                        <a14:backgroundMark x1="53672" y1="42655" x2="53672" y2="42655"/>
                        <a14:backgroundMark x1="63438" y1="42002" x2="63438" y2="42002"/>
                        <a14:backgroundMark x1="74297" y1="42437" x2="74297" y2="42437"/>
                        <a14:backgroundMark x1="66328" y1="28509" x2="66328" y2="28509"/>
                        <a14:backgroundMark x1="68672" y1="27965" x2="68672" y2="27965"/>
                        <a14:backgroundMark x1="68906" y1="30359" x2="68906" y2="30359"/>
                        <a14:backgroundMark x1="66953" y1="63439" x2="66953" y2="63439"/>
                        <a14:backgroundMark x1="67500" y1="63112" x2="67500" y2="63112"/>
                        <a14:backgroundMark x1="69375" y1="67465" x2="69375" y2="67465"/>
                        <a14:backgroundMark x1="60859" y1="63765" x2="60859" y2="63765"/>
                        <a14:backgroundMark x1="57969" y1="62133" x2="57969" y2="62133"/>
                        <a14:backgroundMark x1="56797" y1="66812" x2="56797" y2="66812"/>
                        <a14:backgroundMark x1="54453" y1="59304" x2="54453" y2="59304"/>
                        <a14:backgroundMark x1="54609" y1="54189" x2="54609" y2="54189"/>
                        <a14:backgroundMark x1="56172" y1="52557" x2="56172" y2="52557"/>
                        <a14:backgroundMark x1="58125" y1="52775" x2="58125" y2="52775"/>
                        <a14:backgroundMark x1="59609" y1="50925" x2="59609" y2="50925"/>
                        <a14:backgroundMark x1="60078" y1="47661" x2="60078" y2="47661"/>
                        <a14:backgroundMark x1="64609" y1="43743" x2="64609" y2="43743"/>
                        <a14:backgroundMark x1="57813" y1="41893" x2="57813" y2="41893"/>
                        <a14:backgroundMark x1="59062" y1="34168" x2="59062" y2="34168"/>
                        <a14:backgroundMark x1="51563" y1="45484" x2="51563" y2="45484"/>
                        <a14:backgroundMark x1="49141" y1="44287" x2="49141" y2="44287"/>
                        <a14:backgroundMark x1="48203" y1="55930" x2="48203" y2="55930"/>
                        <a14:backgroundMark x1="56094" y1="60609" x2="56094" y2="60609"/>
                        <a14:backgroundMark x1="61641" y1="58324" x2="61641" y2="58324"/>
                        <a14:backgroundMark x1="48203" y1="60392" x2="48203" y2="60392"/>
                        <a14:backgroundMark x1="46250" y1="55822" x2="46250" y2="55822"/>
                        <a14:backgroundMark x1="37578" y1="49402" x2="37578" y2="49402"/>
                        <a14:backgroundMark x1="35625" y1="58324" x2="35625" y2="58324"/>
                        <a14:backgroundMark x1="32188" y1="64635" x2="32188" y2="64635"/>
                        <a14:backgroundMark x1="31563" y1="69967" x2="31563" y2="69967"/>
                        <a14:backgroundMark x1="32734" y1="60609" x2="32734" y2="60609"/>
                        <a14:backgroundMark x1="29766" y1="58977" x2="29766" y2="58977"/>
                        <a14:backgroundMark x1="26797" y1="57998" x2="26797" y2="57998"/>
                        <a14:backgroundMark x1="24141" y1="56910" x2="24141" y2="56910"/>
                        <a14:backgroundMark x1="30859" y1="52557" x2="30859" y2="52557"/>
                        <a14:backgroundMark x1="32344" y1="41567" x2="32344" y2="41567"/>
                        <a14:backgroundMark x1="33359" y1="43417" x2="33359" y2="43417"/>
                        <a14:backgroundMark x1="43438" y1="37867" x2="43438" y2="37867"/>
                        <a14:backgroundMark x1="44219" y1="39282" x2="44219" y2="39282"/>
                        <a14:backgroundMark x1="41484" y1="45267" x2="41484" y2="45267"/>
                        <a14:backgroundMark x1="43359" y1="44070" x2="43359" y2="44070"/>
                        <a14:backgroundMark x1="43359" y1="53754" x2="43359" y2="53754"/>
                        <a14:backgroundMark x1="47500" y1="52666" x2="47500" y2="52666"/>
                        <a14:backgroundMark x1="42266" y1="55604" x2="42266" y2="55604"/>
                        <a14:backgroundMark x1="42266" y1="58977" x2="42266" y2="58977"/>
                        <a14:backgroundMark x1="37656" y1="53101" x2="37656" y2="53101"/>
                        <a14:backgroundMark x1="38047" y1="55277" x2="38047" y2="55277"/>
                        <a14:backgroundMark x1="35313" y1="55277" x2="35313" y2="55277"/>
                        <a14:backgroundMark x1="29375" y1="50381" x2="29375" y2="50381"/>
                        <a14:backgroundMark x1="54609" y1="27965" x2="54609" y2="27965"/>
                        <a14:backgroundMark x1="47813" y1="21980" x2="47813" y2="21980"/>
                        <a14:backgroundMark x1="27187" y1="49946" x2="27187" y2="49946"/>
                        <a14:backgroundMark x1="27969" y1="47769" x2="27969" y2="47769"/>
                        <a14:backgroundMark x1="29453" y1="47443" x2="29453" y2="47443"/>
                        <a14:backgroundMark x1="57578" y1="79543" x2="57578" y2="79543"/>
                        <a14:backgroundMark x1="53281" y1="64744" x2="53281" y2="64744"/>
                        <a14:backgroundMark x1="55078" y1="62350" x2="55078" y2="62350"/>
                        <a14:backgroundMark x1="49531" y1="34276" x2="49531" y2="34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8" t="11719" r="13595" b="10159"/>
          <a:stretch/>
        </p:blipFill>
        <p:spPr bwMode="auto">
          <a:xfrm>
            <a:off x="7086600" y="3810000"/>
            <a:ext cx="2057400" cy="173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540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0EBCAE-1A12-BEC5-DAA1-C33CAF27142C}"/>
              </a:ext>
            </a:extLst>
          </p:cNvPr>
          <p:cNvSpPr txBox="1">
            <a:spLocks/>
          </p:cNvSpPr>
          <p:nvPr/>
        </p:nvSpPr>
        <p:spPr>
          <a:xfrm>
            <a:off x="342900" y="274638"/>
            <a:ext cx="8458200" cy="640080"/>
          </a:xfrm>
          <a:prstGeom prst="roundRect">
            <a:avLst>
              <a:gd name="adj" fmla="val 37482"/>
            </a:avLst>
          </a:prstGeom>
          <a:solidFill>
            <a:schemeClr val="accent3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/>
              <a:t>Развој лекова - улога модел система</a:t>
            </a:r>
            <a:endParaRPr lang="en-US" dirty="0"/>
          </a:p>
        </p:txBody>
      </p:sp>
      <p:sp>
        <p:nvSpPr>
          <p:cNvPr id="2" name="AutoShape 2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571500" y="1371601"/>
            <a:ext cx="8001000" cy="536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r-Cyrl-R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066800"/>
            <a:ext cx="5257800" cy="4115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1066800" y="5181600"/>
            <a:ext cx="7010400" cy="6126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r-Cyrl-RS" sz="2000" dirty="0"/>
              <a:t>Некада су сами протеини терапија - ЕСТ, моноклонална антитела.</a:t>
            </a:r>
          </a:p>
          <a:p>
            <a:pPr algn="just"/>
            <a:r>
              <a:rPr lang="sr-Cyrl-RS" sz="2000" dirty="0"/>
              <a:t>Такође: Испитивање цитотоксичности, а у наредним корацима и фармакодинамике и фармакокинетике у живим организмима.</a:t>
            </a:r>
          </a:p>
          <a:p>
            <a:pPr marL="0" indent="0" algn="just">
              <a:buNone/>
            </a:pPr>
            <a:endParaRPr lang="sr-Cyrl-R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7315200" y="13716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Ha et al. </a:t>
            </a:r>
            <a:r>
              <a:rPr lang="en-US" sz="1200" i="1" dirty="0"/>
              <a:t>Cell Chem. Biol. </a:t>
            </a:r>
            <a:r>
              <a:rPr lang="en-US" sz="1200" dirty="0"/>
              <a:t>28, 2021, 394</a:t>
            </a:r>
          </a:p>
        </p:txBody>
      </p:sp>
    </p:spTree>
    <p:extLst>
      <p:ext uri="{BB962C8B-B14F-4D97-AF65-F5344CB8AC3E}">
        <p14:creationId xmlns:p14="http://schemas.microsoft.com/office/powerpoint/2010/main" val="704902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571500" y="1219201"/>
            <a:ext cx="8001000" cy="536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r-Cyrl-RS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0EBCAE-1A12-BEC5-DAA1-C33CAF27142C}"/>
              </a:ext>
            </a:extLst>
          </p:cNvPr>
          <p:cNvSpPr txBox="1">
            <a:spLocks/>
          </p:cNvSpPr>
          <p:nvPr/>
        </p:nvSpPr>
        <p:spPr>
          <a:xfrm>
            <a:off x="342900" y="274638"/>
            <a:ext cx="8458200" cy="640080"/>
          </a:xfrm>
          <a:prstGeom prst="roundRect">
            <a:avLst>
              <a:gd name="adj" fmla="val 37482"/>
            </a:avLst>
          </a:prstGeom>
          <a:solidFill>
            <a:schemeClr val="accent3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/>
              <a:t>Примери истраживања у биофизичкој хемији</a:t>
            </a:r>
            <a:endParaRPr lang="en-US" dirty="0"/>
          </a:p>
        </p:txBody>
      </p:sp>
      <p:sp>
        <p:nvSpPr>
          <p:cNvPr id="2" name="AutoShape 2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571500" y="1371601"/>
            <a:ext cx="8001000" cy="536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r-Cyrl-RS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609600" y="1143000"/>
            <a:ext cx="8001000" cy="6126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r-Cyrl-RS" sz="2400" dirty="0"/>
              <a:t>Испитивање структуре и физичкохемијских својстава мембрана - важност због функције (флуидност утиче), промета материје кроз мембрану и комуникације са другим ћелијама (сигнализације).</a:t>
            </a:r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en-US" sz="2400" dirty="0"/>
          </a:p>
        </p:txBody>
      </p:sp>
      <p:pic>
        <p:nvPicPr>
          <p:cNvPr id="13" name="Picture 2" descr="Ð ÐµÐ·ÑÐ»ÑÐ°Ñ ÑÐ»Ð¸ÐºÐ° Ð·Ð° membrane lipid raf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971800"/>
            <a:ext cx="693556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846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571500" y="1219201"/>
            <a:ext cx="8001000" cy="536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r-Cyrl-RS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0EBCAE-1A12-BEC5-DAA1-C33CAF27142C}"/>
              </a:ext>
            </a:extLst>
          </p:cNvPr>
          <p:cNvSpPr txBox="1">
            <a:spLocks/>
          </p:cNvSpPr>
          <p:nvPr/>
        </p:nvSpPr>
        <p:spPr>
          <a:xfrm>
            <a:off x="342900" y="274638"/>
            <a:ext cx="8458200" cy="640080"/>
          </a:xfrm>
          <a:prstGeom prst="roundRect">
            <a:avLst>
              <a:gd name="adj" fmla="val 37482"/>
            </a:avLst>
          </a:prstGeom>
          <a:solidFill>
            <a:schemeClr val="accent3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/>
              <a:t>Испитивање мембрана - примена модела</a:t>
            </a:r>
            <a:endParaRPr lang="en-US" dirty="0"/>
          </a:p>
        </p:txBody>
      </p:sp>
      <p:sp>
        <p:nvSpPr>
          <p:cNvPr id="2" name="AutoShape 2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571500" y="1371601"/>
            <a:ext cx="8001000" cy="536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r-Cyrl-RS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609600" y="1143000"/>
            <a:ext cx="8001000" cy="6126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r-Cyrl-RS" sz="2400" dirty="0"/>
              <a:t>Развијени су разни модели који опонашају мембрану:</a:t>
            </a:r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en-US" sz="2400" dirty="0"/>
          </a:p>
        </p:txBody>
      </p:sp>
      <p:pic>
        <p:nvPicPr>
          <p:cNvPr id="5122" name="Picture 2" descr="Functionalizing liposomes could pave the way to personalised medici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8"/>
          <a:stretch/>
        </p:blipFill>
        <p:spPr bwMode="auto">
          <a:xfrm>
            <a:off x="1676400" y="1828800"/>
            <a:ext cx="1885208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anodiscs: Membrane Protein Research in Near-Native Condi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828800"/>
            <a:ext cx="2996119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50" r="-311"/>
          <a:stretch/>
        </p:blipFill>
        <p:spPr bwMode="auto">
          <a:xfrm>
            <a:off x="1558149" y="4495800"/>
            <a:ext cx="6027703" cy="1250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418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571500" y="1219201"/>
            <a:ext cx="8001000" cy="536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r-Cyrl-RS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0EBCAE-1A12-BEC5-DAA1-C33CAF27142C}"/>
              </a:ext>
            </a:extLst>
          </p:cNvPr>
          <p:cNvSpPr txBox="1">
            <a:spLocks/>
          </p:cNvSpPr>
          <p:nvPr/>
        </p:nvSpPr>
        <p:spPr>
          <a:xfrm>
            <a:off x="342900" y="274638"/>
            <a:ext cx="8458200" cy="640080"/>
          </a:xfrm>
          <a:prstGeom prst="roundRect">
            <a:avLst>
              <a:gd name="adj" fmla="val 37482"/>
            </a:avLst>
          </a:prstGeom>
          <a:solidFill>
            <a:schemeClr val="accent3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/>
              <a:t>ЕПР лабораторија - истраживања</a:t>
            </a:r>
            <a:endParaRPr lang="en-US" dirty="0"/>
          </a:p>
        </p:txBody>
      </p:sp>
      <p:sp>
        <p:nvSpPr>
          <p:cNvPr id="2" name="AutoShape 2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609600" y="1143000"/>
            <a:ext cx="8001000" cy="6126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en-US" sz="24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571500" y="1143000"/>
            <a:ext cx="80010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r-Cyrl-RS" sz="2200" dirty="0"/>
              <a:t>Тардиграде</a:t>
            </a:r>
            <a:r>
              <a:rPr lang="en-US" sz="2200" dirty="0"/>
              <a:t> - </a:t>
            </a:r>
            <a:r>
              <a:rPr lang="sr-Cyrl-RS" sz="2200" dirty="0"/>
              <a:t>водени медведи</a:t>
            </a:r>
          </a:p>
          <a:p>
            <a:pPr algn="just"/>
            <a:r>
              <a:rPr lang="sr-Cyrl-RS" sz="2200" dirty="0"/>
              <a:t>Између нематода и артропода</a:t>
            </a:r>
          </a:p>
          <a:p>
            <a:pPr algn="just"/>
            <a:r>
              <a:rPr lang="sr-Cyrl-RS" sz="2200" dirty="0"/>
              <a:t>Сегментирани организми са осам ногу</a:t>
            </a:r>
          </a:p>
          <a:p>
            <a:pPr algn="just"/>
            <a:r>
              <a:rPr lang="sr-Cyrl-RS" sz="2200" dirty="0"/>
              <a:t>Могу да преживе екстремне услове:</a:t>
            </a:r>
          </a:p>
          <a:p>
            <a:pPr lvl="1" algn="just"/>
            <a:r>
              <a:rPr lang="sr-Cyrl-RS" sz="2200" dirty="0"/>
              <a:t>Температуре (високе и ниске)</a:t>
            </a:r>
          </a:p>
          <a:p>
            <a:pPr lvl="1" algn="just"/>
            <a:r>
              <a:rPr lang="sr-Cyrl-RS" sz="2200" dirty="0"/>
              <a:t>Притиске (високе и ниске)</a:t>
            </a:r>
          </a:p>
          <a:p>
            <a:pPr lvl="1" algn="just"/>
            <a:r>
              <a:rPr lang="sr-Cyrl-RS" sz="2200" dirty="0"/>
              <a:t>Недостатак ваздуха (могу да живе у космосу)</a:t>
            </a:r>
          </a:p>
          <a:p>
            <a:pPr lvl="1" algn="just"/>
            <a:r>
              <a:rPr lang="sr-Cyrl-RS" sz="2200" dirty="0"/>
              <a:t>Зрачење</a:t>
            </a:r>
          </a:p>
          <a:p>
            <a:pPr lvl="1" algn="just"/>
            <a:r>
              <a:rPr lang="sr-Cyrl-RS" sz="2200" dirty="0"/>
              <a:t>Дехидрацију</a:t>
            </a:r>
          </a:p>
          <a:p>
            <a:pPr lvl="1" algn="just"/>
            <a:r>
              <a:rPr lang="sr-Cyrl-RS" sz="2200" dirty="0"/>
              <a:t>Недостатак хране</a:t>
            </a:r>
          </a:p>
          <a:p>
            <a:pPr algn="just"/>
            <a:r>
              <a:rPr lang="sr-Cyrl-RS" sz="2200" dirty="0"/>
              <a:t>Улазе у анабиозу</a:t>
            </a:r>
          </a:p>
          <a:p>
            <a:pPr algn="just"/>
            <a:r>
              <a:rPr lang="sr-Cyrl-RS" sz="2200" dirty="0"/>
              <a:t>Производе </a:t>
            </a:r>
            <a:r>
              <a:rPr lang="sr-Cyrl-RS" sz="2200" baseline="30000" dirty="0"/>
              <a:t>·</a:t>
            </a:r>
            <a:r>
              <a:rPr lang="sr-Cyrl-RS" sz="2200" dirty="0"/>
              <a:t>ОН радикале, а када су гладне и О</a:t>
            </a:r>
            <a:r>
              <a:rPr lang="sr-Cyrl-RS" sz="2200" baseline="-25000" dirty="0"/>
              <a:t>2</a:t>
            </a:r>
            <a:r>
              <a:rPr lang="sr-Cyrl-RS" sz="2200" baseline="30000" dirty="0"/>
              <a:t>·-</a:t>
            </a:r>
            <a:endParaRPr lang="sr-Cyrl-RS" sz="22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en-US" sz="2400" dirty="0"/>
          </a:p>
        </p:txBody>
      </p:sp>
      <p:pic>
        <p:nvPicPr>
          <p:cNvPr id="8196" name="Picture 4" descr="C:\Users\Aleks\Desktop\34508af800a10bbbdd2641708465d24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95400"/>
            <a:ext cx="2286000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7" name="Picture 5" descr="C:\Users\Aleks\Desktop\large-gif-552x296-162860764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114800"/>
            <a:ext cx="2450757" cy="1314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4832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571500" y="1219201"/>
            <a:ext cx="8001000" cy="536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r-Cyrl-RS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0EBCAE-1A12-BEC5-DAA1-C33CAF27142C}"/>
              </a:ext>
            </a:extLst>
          </p:cNvPr>
          <p:cNvSpPr txBox="1">
            <a:spLocks/>
          </p:cNvSpPr>
          <p:nvPr/>
        </p:nvSpPr>
        <p:spPr>
          <a:xfrm>
            <a:off x="342900" y="274638"/>
            <a:ext cx="8458200" cy="640080"/>
          </a:xfrm>
          <a:prstGeom prst="roundRect">
            <a:avLst>
              <a:gd name="adj" fmla="val 37482"/>
            </a:avLst>
          </a:prstGeom>
          <a:solidFill>
            <a:schemeClr val="accent3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/>
              <a:t>ЕПР лабораторија - истраживања</a:t>
            </a:r>
            <a:endParaRPr lang="en-US" dirty="0"/>
          </a:p>
        </p:txBody>
      </p:sp>
      <p:sp>
        <p:nvSpPr>
          <p:cNvPr id="2" name="AutoShape 2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609600" y="1143000"/>
            <a:ext cx="8001000" cy="6126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en-US" sz="2400" dirty="0"/>
          </a:p>
        </p:txBody>
      </p:sp>
      <p:pic>
        <p:nvPicPr>
          <p:cNvPr id="11" name="Picture 2" descr="Glucocerebrosides, Gaucher&amp;#39;s spleen 10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83668"/>
            <a:ext cx="369570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4495800" y="4583668"/>
            <a:ext cx="1905000" cy="1371600"/>
          </a:xfrm>
          <a:prstGeom prst="roundRect">
            <a:avLst/>
          </a:prstGeom>
          <a:solidFill>
            <a:srgbClr val="C0504D">
              <a:alpha val="30196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029200" y="4583668"/>
            <a:ext cx="533400" cy="609600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-Shape 14"/>
          <p:cNvSpPr/>
          <p:nvPr/>
        </p:nvSpPr>
        <p:spPr>
          <a:xfrm>
            <a:off x="4648200" y="5040868"/>
            <a:ext cx="1752600" cy="914400"/>
          </a:xfrm>
          <a:prstGeom prst="corner">
            <a:avLst>
              <a:gd name="adj1" fmla="val 68447"/>
              <a:gd name="adj2" fmla="val 51456"/>
            </a:avLst>
          </a:prstGeom>
          <a:solidFill>
            <a:srgbClr val="FFFF00">
              <a:alpha val="30196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667000" y="4583668"/>
            <a:ext cx="1828800" cy="1371600"/>
          </a:xfrm>
          <a:prstGeom prst="roundRect">
            <a:avLst/>
          </a:prstGeom>
          <a:solidFill>
            <a:schemeClr val="accent5">
              <a:alpha val="4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1905000" y="5040868"/>
            <a:ext cx="685800" cy="381000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38200" y="5040868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/>
              <a:t>Глукоза</a:t>
            </a:r>
            <a:endParaRPr lang="en-US" dirty="0"/>
          </a:p>
        </p:txBody>
      </p:sp>
      <p:sp>
        <p:nvSpPr>
          <p:cNvPr id="19" name="Down Arrow 18"/>
          <p:cNvSpPr/>
          <p:nvPr/>
        </p:nvSpPr>
        <p:spPr>
          <a:xfrm>
            <a:off x="5029200" y="4278868"/>
            <a:ext cx="4572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724400" y="3897868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/>
              <a:t>Масна киселина</a:t>
            </a:r>
            <a:endParaRPr lang="en-US" dirty="0"/>
          </a:p>
        </p:txBody>
      </p:sp>
      <p:sp>
        <p:nvSpPr>
          <p:cNvPr id="21" name="Right Arrow 20"/>
          <p:cNvSpPr/>
          <p:nvPr/>
        </p:nvSpPr>
        <p:spPr>
          <a:xfrm flipH="1">
            <a:off x="6400800" y="4736068"/>
            <a:ext cx="533400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010400" y="4770668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/>
              <a:t>Церамид</a:t>
            </a:r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 flipH="1">
            <a:off x="6400800" y="5421868"/>
            <a:ext cx="533400" cy="457200"/>
          </a:xfrm>
          <a:prstGeom prst="rightArrow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028156" y="5444800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/>
              <a:t>Сфингозин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4495800" y="4355068"/>
            <a:ext cx="0" cy="18288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447800" y="6324600"/>
            <a:ext cx="600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dirty="0"/>
              <a:t>Место где </a:t>
            </a:r>
            <a:r>
              <a:rPr lang="el-GR" dirty="0"/>
              <a:t>β</a:t>
            </a:r>
            <a:r>
              <a:rPr lang="sr-Cyrl-RS" dirty="0"/>
              <a:t>-глукоцереброзидаза пресеца сложени липид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7" name="Right Arrow 26"/>
          <p:cNvSpPr/>
          <p:nvPr/>
        </p:nvSpPr>
        <p:spPr>
          <a:xfrm rot="18900771">
            <a:off x="4191000" y="6107668"/>
            <a:ext cx="283346" cy="2286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571500" y="1143000"/>
            <a:ext cx="8001000" cy="281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r-Cyrl-RS" sz="2400" dirty="0"/>
              <a:t>Гошеова болест је ретка генетска метаболичка болест</a:t>
            </a:r>
          </a:p>
          <a:p>
            <a:pPr algn="just"/>
            <a:r>
              <a:rPr lang="sr-Cyrl-RS" sz="2400" dirty="0"/>
              <a:t>Оболева 1 у 40000-60000 испитаника</a:t>
            </a:r>
          </a:p>
          <a:p>
            <a:pPr algn="just"/>
            <a:r>
              <a:rPr lang="sr-Cyrl-RS" sz="2400" dirty="0"/>
              <a:t>Огледа се у промени гена који „кодира“ ензим </a:t>
            </a:r>
            <a:r>
              <a:rPr lang="el-GR" sz="2400" dirty="0"/>
              <a:t>β</a:t>
            </a:r>
            <a:r>
              <a:rPr lang="sr-Cyrl-RS" sz="2400" dirty="0"/>
              <a:t>-глукоцереброзидазу </a:t>
            </a:r>
          </a:p>
          <a:p>
            <a:pPr algn="just"/>
            <a:r>
              <a:rPr lang="sr-Cyrl-RS" sz="2400" dirty="0"/>
              <a:t>Последица је гомилање глукоцереброзида у ћелијама  што изазива каскаду патолошких процеса.</a:t>
            </a:r>
            <a:endParaRPr lang="en-US" sz="2400" dirty="0"/>
          </a:p>
          <a:p>
            <a:pPr marL="0" indent="0" algn="just">
              <a:buNone/>
            </a:pPr>
            <a:endParaRPr lang="sr-Cyrl-RS" sz="2400" dirty="0"/>
          </a:p>
        </p:txBody>
      </p:sp>
    </p:spTree>
    <p:extLst>
      <p:ext uri="{BB962C8B-B14F-4D97-AF65-F5344CB8AC3E}">
        <p14:creationId xmlns:p14="http://schemas.microsoft.com/office/powerpoint/2010/main" val="1131872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0EBCAE-1A12-BEC5-DAA1-C33CAF27142C}"/>
              </a:ext>
            </a:extLst>
          </p:cNvPr>
          <p:cNvSpPr txBox="1">
            <a:spLocks/>
          </p:cNvSpPr>
          <p:nvPr/>
        </p:nvSpPr>
        <p:spPr>
          <a:xfrm>
            <a:off x="342900" y="274638"/>
            <a:ext cx="8458200" cy="640080"/>
          </a:xfrm>
          <a:prstGeom prst="roundRect">
            <a:avLst>
              <a:gd name="adj" fmla="val 37482"/>
            </a:avLst>
          </a:prstGeom>
          <a:solidFill>
            <a:schemeClr val="accent3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/>
              <a:t>ЕПР лабораторија - истраживања</a:t>
            </a:r>
            <a:endParaRPr lang="en-US" dirty="0"/>
          </a:p>
        </p:txBody>
      </p:sp>
      <p:sp>
        <p:nvSpPr>
          <p:cNvPr id="6" name="AutoShape 2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609600" y="1143000"/>
            <a:ext cx="8001000" cy="6126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en-US" sz="2400" dirty="0"/>
          </a:p>
        </p:txBody>
      </p:sp>
      <p:sp>
        <p:nvSpPr>
          <p:cNvPr id="9" name="Rounded Rectangle 8"/>
          <p:cNvSpPr/>
          <p:nvPr/>
        </p:nvSpPr>
        <p:spPr>
          <a:xfrm>
            <a:off x="2895600" y="1295400"/>
            <a:ext cx="3657600" cy="609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sz="2400" dirty="0"/>
              <a:t>Гошеова болест</a:t>
            </a:r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762000" y="2438400"/>
            <a:ext cx="2362200" cy="2514600"/>
          </a:xfrm>
          <a:prstGeom prst="roundRect">
            <a:avLst>
              <a:gd name="adj" fmla="val 10816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>
                <a:solidFill>
                  <a:schemeClr val="tx1"/>
                </a:solidFill>
              </a:rPr>
              <a:t>Тип 1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sr-Cyrl-RS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sr-Cyrl-RS" sz="1600" dirty="0">
                <a:solidFill>
                  <a:schemeClr val="tx1"/>
                </a:solidFill>
              </a:rPr>
              <a:t>Анемија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sr-Cyrl-RS" sz="1600" dirty="0">
                <a:solidFill>
                  <a:schemeClr val="tx1"/>
                </a:solidFill>
              </a:rPr>
              <a:t>Тромбоцитопенија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sr-Cyrl-RS" sz="1600" dirty="0">
                <a:solidFill>
                  <a:schemeClr val="tx1"/>
                </a:solidFill>
              </a:rPr>
              <a:t>Увећана јетра и слезина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sr-Cyrl-RS" sz="1600" dirty="0">
                <a:solidFill>
                  <a:schemeClr val="tx1"/>
                </a:solidFill>
              </a:rPr>
              <a:t>Компликације са скелетним системом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05200" y="2438400"/>
            <a:ext cx="2359152" cy="2514600"/>
          </a:xfrm>
          <a:prstGeom prst="roundRect">
            <a:avLst>
              <a:gd name="adj" fmla="val 9456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>
                <a:solidFill>
                  <a:schemeClr val="tx1"/>
                </a:solidFill>
              </a:rPr>
              <a:t>Тип 2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sr-Cyrl-RS" sz="1600" dirty="0">
                <a:solidFill>
                  <a:schemeClr val="tx1"/>
                </a:solidFill>
              </a:rPr>
              <a:t>Проблеми са покретањем очију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sr-Cyrl-RS" sz="1600" dirty="0">
                <a:solidFill>
                  <a:schemeClr val="tx1"/>
                </a:solidFill>
              </a:rPr>
              <a:t>Брзо неуролошко пропадање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sr-Cyrl-RS" sz="1600" dirty="0">
                <a:solidFill>
                  <a:schemeClr val="tx1"/>
                </a:solidFill>
              </a:rPr>
              <a:t>Респираторне компликације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sr-Cyrl-RS" sz="1600" dirty="0">
                <a:solidFill>
                  <a:schemeClr val="tx1"/>
                </a:solidFill>
              </a:rPr>
              <a:t>Психомоторна ретардација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324600" y="2438400"/>
            <a:ext cx="2362200" cy="2514600"/>
          </a:xfrm>
          <a:prstGeom prst="roundRect">
            <a:avLst>
              <a:gd name="adj" fmla="val 7664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r-Cyrl-RS" dirty="0">
                <a:solidFill>
                  <a:schemeClr val="tx1"/>
                </a:solidFill>
              </a:rPr>
              <a:t>Тип 3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sr-Cyrl-RS" sz="1600" dirty="0">
                <a:solidFill>
                  <a:schemeClr val="tx1"/>
                </a:solidFill>
              </a:rPr>
              <a:t>Проблеми са покретањем очију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sr-Cyrl-RS" sz="1600" dirty="0">
                <a:solidFill>
                  <a:schemeClr val="tx1"/>
                </a:solidFill>
              </a:rPr>
              <a:t>Деменција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sr-Cyrl-RS" sz="1600" dirty="0">
                <a:solidFill>
                  <a:schemeClr val="tx1"/>
                </a:solidFill>
              </a:rPr>
              <a:t>Атаксија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sr-Cyrl-RS" sz="1600" dirty="0">
                <a:solidFill>
                  <a:schemeClr val="tx1"/>
                </a:solidFill>
              </a:rPr>
              <a:t>Епилептични напади</a:t>
            </a:r>
            <a:endParaRPr lang="en-US" sz="1600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>
            <a:stCxn id="9" idx="2"/>
          </p:cNvCxnSpPr>
          <p:nvPr/>
        </p:nvCxnSpPr>
        <p:spPr>
          <a:xfrm>
            <a:off x="4724400" y="1905000"/>
            <a:ext cx="0" cy="53340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2"/>
          </p:cNvCxnSpPr>
          <p:nvPr/>
        </p:nvCxnSpPr>
        <p:spPr>
          <a:xfrm flipH="1">
            <a:off x="1943100" y="1905000"/>
            <a:ext cx="2781300" cy="53340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9" idx="2"/>
          </p:cNvCxnSpPr>
          <p:nvPr/>
        </p:nvCxnSpPr>
        <p:spPr>
          <a:xfrm>
            <a:off x="4724400" y="1905000"/>
            <a:ext cx="2781300" cy="533400"/>
          </a:xfrm>
          <a:prstGeom prst="straightConnector1">
            <a:avLst/>
          </a:prstGeom>
          <a:ln w="57150">
            <a:solidFill>
              <a:srgbClr val="7030A0"/>
            </a:solidFill>
            <a:headEnd type="none" w="med" len="med"/>
            <a:tailEnd type="triangl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7975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571500" y="1219201"/>
            <a:ext cx="8001000" cy="536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r-Cyrl-R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50EBCAE-1A12-BEC5-DAA1-C33CAF27142C}"/>
              </a:ext>
            </a:extLst>
          </p:cNvPr>
          <p:cNvSpPr txBox="1">
            <a:spLocks/>
          </p:cNvSpPr>
          <p:nvPr/>
        </p:nvSpPr>
        <p:spPr>
          <a:xfrm>
            <a:off x="342900" y="274638"/>
            <a:ext cx="8458200" cy="640080"/>
          </a:xfrm>
          <a:prstGeom prst="roundRect">
            <a:avLst>
              <a:gd name="adj" fmla="val 37482"/>
            </a:avLst>
          </a:prstGeom>
          <a:solidFill>
            <a:schemeClr val="accent3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dirty="0"/>
              <a:t>ЕПР лабораторија - истраживања</a:t>
            </a:r>
            <a:endParaRPr lang="en-US" dirty="0"/>
          </a:p>
        </p:txBody>
      </p:sp>
      <p:sp>
        <p:nvSpPr>
          <p:cNvPr id="7" name="AutoShape 2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World Wildlife Fund - Do you know what this is? It's an axolotl! Axolotls  were named after Xolotl, the Aztec god of fire and lightning, who could  take on the form o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609600" y="1143000"/>
            <a:ext cx="8001000" cy="6126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sr-Cyrl-RS" sz="2400" dirty="0"/>
          </a:p>
          <a:p>
            <a:pPr algn="just"/>
            <a:endParaRPr lang="en-US" sz="24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571500" y="1143000"/>
            <a:ext cx="80010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r-Cyrl-RS" sz="2400" dirty="0"/>
              <a:t>Терапија која се користи је обично ензимска супститу-циона терапија</a:t>
            </a:r>
            <a:r>
              <a:rPr lang="en-US" sz="2400" dirty="0"/>
              <a:t>: </a:t>
            </a:r>
            <a:endParaRPr lang="sr-Cyrl-RS" sz="2400" dirty="0"/>
          </a:p>
          <a:p>
            <a:pPr lvl="1" algn="just"/>
            <a:r>
              <a:rPr lang="sr-Cyrl-RS" sz="2000" dirty="0"/>
              <a:t>Прва терапија је била алглуцераза изолована из људске плаценте.</a:t>
            </a:r>
          </a:p>
          <a:p>
            <a:pPr lvl="1" algn="just"/>
            <a:r>
              <a:rPr lang="sr-Cyrl-RS" sz="2000" dirty="0"/>
              <a:t>Имиглуцераза</a:t>
            </a:r>
            <a:r>
              <a:rPr lang="en-US" sz="2000" dirty="0"/>
              <a:t> </a:t>
            </a:r>
            <a:endParaRPr lang="sr-Cyrl-RS" sz="2000" dirty="0"/>
          </a:p>
          <a:p>
            <a:pPr marL="457200" lvl="1" indent="0" algn="just">
              <a:buNone/>
            </a:pPr>
            <a:r>
              <a:rPr lang="en-US" sz="2000" dirty="0"/>
              <a:t>(</a:t>
            </a:r>
            <a:r>
              <a:rPr lang="sr-Cyrl-RS" sz="2000" dirty="0"/>
              <a:t>експримује се у ћелијама јајника генетски модификованог кинеског хрчка)</a:t>
            </a:r>
          </a:p>
          <a:p>
            <a:pPr lvl="1" algn="just"/>
            <a:r>
              <a:rPr lang="sr-Cyrl-RS" sz="2000" dirty="0"/>
              <a:t>Велаглуцераза алфа </a:t>
            </a:r>
          </a:p>
          <a:p>
            <a:pPr marL="457200" lvl="1" indent="0" algn="just">
              <a:buNone/>
            </a:pPr>
            <a:r>
              <a:rPr lang="sr-Cyrl-RS" sz="2000" dirty="0"/>
              <a:t>(експримује се у ћелијској линији хуманог фибросаркома)</a:t>
            </a:r>
          </a:p>
          <a:p>
            <a:pPr lvl="1" algn="just"/>
            <a:r>
              <a:rPr lang="sr-Cyrl-RS" sz="2000" dirty="0"/>
              <a:t>Талиглуцераза алфа</a:t>
            </a:r>
          </a:p>
          <a:p>
            <a:pPr marL="457200" lvl="1" indent="0" algn="just">
              <a:buNone/>
            </a:pPr>
            <a:r>
              <a:rPr lang="sr-Cyrl-RS" sz="2000" dirty="0"/>
              <a:t>(експримује се у ћелијама шаргарепе)</a:t>
            </a:r>
          </a:p>
        </p:txBody>
      </p:sp>
      <p:pic>
        <p:nvPicPr>
          <p:cNvPr id="11" name="Picture 2" descr="What are the Advantages of Using Chinese Hamster Ovary (CHO) Cells? - Enzo  Life Scienc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49" b="86179" l="19478" r="722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82" t="17637" r="28780" b="14116"/>
          <a:stretch/>
        </p:blipFill>
        <p:spPr bwMode="auto">
          <a:xfrm>
            <a:off x="1066800" y="5029200"/>
            <a:ext cx="1905000" cy="170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495800"/>
            <a:ext cx="1447800" cy="2172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063" b="81348" l="0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2" t="21172" r="2593" b="18944"/>
          <a:stretch/>
        </p:blipFill>
        <p:spPr bwMode="auto">
          <a:xfrm>
            <a:off x="7315200" y="4953000"/>
            <a:ext cx="1606305" cy="99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15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3300" dirty="0"/>
              <a:t>ЕПР лабораторија - истраживања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5867400" cy="4983163"/>
          </a:xfrm>
        </p:spPr>
        <p:txBody>
          <a:bodyPr>
            <a:normAutofit/>
          </a:bodyPr>
          <a:lstStyle/>
          <a:p>
            <a:pPr algn="just"/>
            <a:r>
              <a:rPr lang="en-US" sz="2200" dirty="0"/>
              <a:t>A</a:t>
            </a:r>
            <a:r>
              <a:rPr lang="sr-Cyrl-RS" sz="2200" dirty="0"/>
              <a:t>ЛС – амиотрофична латерална склероза</a:t>
            </a:r>
            <a:endParaRPr lang="en-US" sz="2200" dirty="0"/>
          </a:p>
          <a:p>
            <a:pPr algn="just"/>
            <a:r>
              <a:rPr lang="sr-Cyrl-RS" sz="2200" dirty="0"/>
              <a:t>Дисфункција и одумирање горњих и доњих моторних неурона.</a:t>
            </a:r>
            <a:endParaRPr lang="en-US" sz="2200" dirty="0"/>
          </a:p>
          <a:p>
            <a:r>
              <a:rPr lang="sr-Cyrl-RS" sz="2200" dirty="0"/>
              <a:t>3-5 година живота од појаве првих симптома</a:t>
            </a:r>
          </a:p>
          <a:p>
            <a:r>
              <a:rPr lang="sr-Cyrl-RS" sz="2200" dirty="0"/>
              <a:t>Две форме болести:</a:t>
            </a:r>
          </a:p>
          <a:p>
            <a:pPr lvl="1"/>
            <a:r>
              <a:rPr lang="sr-Cyrl-RS" sz="2000" dirty="0"/>
              <a:t>Фамилијална (10 % случајева) </a:t>
            </a:r>
          </a:p>
          <a:p>
            <a:pPr lvl="1"/>
            <a:r>
              <a:rPr lang="sr-Cyrl-RS" sz="2000" dirty="0"/>
              <a:t>Спорадична</a:t>
            </a:r>
          </a:p>
          <a:p>
            <a:r>
              <a:rPr lang="sr-Cyrl-RS" sz="2200" dirty="0"/>
              <a:t>Симптоми:</a:t>
            </a:r>
          </a:p>
          <a:p>
            <a:pPr lvl="1"/>
            <a:r>
              <a:rPr lang="sr-Cyrl-RS" sz="2000" dirty="0"/>
              <a:t>губљење телесне масе</a:t>
            </a:r>
          </a:p>
          <a:p>
            <a:pPr lvl="1"/>
            <a:r>
              <a:rPr lang="sr-Cyrl-RS" sz="2000" dirty="0"/>
              <a:t>проблеми при гутању и у говору</a:t>
            </a:r>
          </a:p>
          <a:p>
            <a:pPr lvl="1"/>
            <a:r>
              <a:rPr lang="sr-Cyrl-RS" sz="2000" dirty="0"/>
              <a:t>слабост респираторних мишића</a:t>
            </a:r>
          </a:p>
          <a:p>
            <a:pPr marL="0" indent="0" algn="just">
              <a:buNone/>
            </a:pP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2" descr="Ð ÐµÐ·ÑÐ»ÑÐ°Ñ ÑÐ»Ð¸ÐºÐ° Ð·Ð° stephen hawk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t="-1137" r="9723"/>
          <a:stretch/>
        </p:blipFill>
        <p:spPr bwMode="auto">
          <a:xfrm>
            <a:off x="6781800" y="1295400"/>
            <a:ext cx="1955800" cy="136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81800" y="2819400"/>
            <a:ext cx="1904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Stephen Hawking</a:t>
            </a:r>
          </a:p>
          <a:p>
            <a:pPr algn="ctr"/>
            <a:r>
              <a:rPr lang="en-US" dirty="0"/>
              <a:t>(1942. – 2018.)</a:t>
            </a:r>
          </a:p>
        </p:txBody>
      </p:sp>
      <p:pic>
        <p:nvPicPr>
          <p:cNvPr id="7" name="Picture 38" descr="C:\Users\Danijela\Desktop\Motorni neuron ALS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782" y="3810000"/>
            <a:ext cx="2211556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2580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3300" dirty="0"/>
              <a:t>ЕПР лабораторија - истраживања</a:t>
            </a:r>
            <a:endParaRPr lang="en-US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4648200" cy="2209800"/>
          </a:xfrm>
        </p:spPr>
        <p:txBody>
          <a:bodyPr>
            <a:normAutofit/>
          </a:bodyPr>
          <a:lstStyle/>
          <a:p>
            <a:r>
              <a:rPr lang="sr-Cyrl-RS" sz="2400" dirty="0"/>
              <a:t>Могући узроци АЛС-а:</a:t>
            </a:r>
          </a:p>
          <a:p>
            <a:pPr lvl="1"/>
            <a:r>
              <a:rPr lang="sr-Cyrl-RS" sz="2200" dirty="0"/>
              <a:t>Генетске мутације </a:t>
            </a:r>
            <a:r>
              <a:rPr lang="en-US" sz="2200" dirty="0"/>
              <a:t>SOD1</a:t>
            </a:r>
            <a:r>
              <a:rPr lang="sr-Cyrl-RS" sz="2200" dirty="0"/>
              <a:t> гена</a:t>
            </a:r>
          </a:p>
          <a:p>
            <a:pPr lvl="1"/>
            <a:r>
              <a:rPr lang="sr-Cyrl-RS" sz="2200" dirty="0"/>
              <a:t>Оксидативни стрес</a:t>
            </a:r>
          </a:p>
          <a:p>
            <a:pPr lvl="1"/>
            <a:r>
              <a:rPr lang="sr-Cyrl-RS" sz="2200" dirty="0"/>
              <a:t>Крвно-мождана </a:t>
            </a:r>
            <a:r>
              <a:rPr lang="sr-Cyrl-RS" sz="2200" dirty="0" err="1"/>
              <a:t>баријер</a:t>
            </a:r>
            <a:r>
              <a:rPr lang="sr-Latn-RS" sz="2200" dirty="0"/>
              <a:t>a</a:t>
            </a:r>
            <a:r>
              <a:rPr lang="sr-Cyrl-RS" sz="2200" dirty="0"/>
              <a:t> постаје пропустљива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2290" name="Picture 2" descr="Blood-brain barrier | RI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599"/>
            <a:ext cx="3947160" cy="447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343400" y="58674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https://www.rit.edu/spotlights/blood-brain-barrier</a:t>
            </a:r>
            <a:endParaRPr lang="en-US" sz="1200" dirty="0"/>
          </a:p>
        </p:txBody>
      </p:sp>
      <p:pic>
        <p:nvPicPr>
          <p:cNvPr id="12292" name="Picture 4" descr="Protein SOD1 PDB 1azv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413673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367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Програм предмета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Експериментална истраживања у биофизичкој хемији:</a:t>
            </a:r>
          </a:p>
          <a:p>
            <a:pPr lvl="1"/>
            <a:r>
              <a:rPr lang="sr-Cyrl-RS" dirty="0"/>
              <a:t>Планирање експеримента</a:t>
            </a:r>
          </a:p>
          <a:p>
            <a:pPr lvl="1"/>
            <a:r>
              <a:rPr lang="sr-Cyrl-RS" dirty="0"/>
              <a:t>Одабир модел система</a:t>
            </a:r>
            <a:r>
              <a:rPr lang="en-US" dirty="0"/>
              <a:t> - </a:t>
            </a:r>
            <a:r>
              <a:rPr lang="en-US" i="1" dirty="0"/>
              <a:t>in vitro/in vivo</a:t>
            </a:r>
          </a:p>
          <a:p>
            <a:pPr lvl="1"/>
            <a:r>
              <a:rPr lang="sr-Cyrl-RS" dirty="0"/>
              <a:t>Одабир одговарајућих физичкохемијских техника</a:t>
            </a:r>
          </a:p>
          <a:p>
            <a:r>
              <a:rPr lang="sr-Cyrl-RS" dirty="0"/>
              <a:t>Упознавање са моделима за испитивање биосистема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331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3300" dirty="0"/>
              <a:t>ЕПР лабораторија - истраживања</a:t>
            </a:r>
            <a:endParaRPr lang="en-US" sz="3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5867400" cy="265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Content Placeholder 5" descr="C:\Users\Stamenkovici\Stefan\Doktorske studije - eksperimenti\EPR\EPR rad\EPR rad final\Podneti fajlovi\Slike i tabele za rad\Figure 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8575"/>
          <a:stretch>
            <a:fillRect/>
          </a:stretch>
        </p:blipFill>
        <p:spPr bwMode="auto">
          <a:xfrm>
            <a:off x="577666" y="3847031"/>
            <a:ext cx="3799402" cy="2629970"/>
          </a:xfrm>
          <a:prstGeom prst="rect">
            <a:avLst/>
          </a:prstGeom>
          <a:noFill/>
        </p:spPr>
      </p:pic>
      <p:pic>
        <p:nvPicPr>
          <p:cNvPr id="12" name="Picture 2" descr="Ð ÐµÐ·ÑÐ»ÑÐ°Ñ ÑÐ»Ð¸ÐºÐ° Ð·Ð° 3-carbamoyl proxy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38600"/>
            <a:ext cx="1228344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828800" y="39624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1200" dirty="0"/>
              <a:t>Ова проба слабо пролази кроз КМБ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1024268" y="6477000"/>
            <a:ext cx="29113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1000" dirty="0"/>
              <a:t>*</a:t>
            </a:r>
            <a:r>
              <a:rPr lang="en-US" sz="1000" dirty="0" err="1"/>
              <a:t>Stamenković</a:t>
            </a:r>
            <a:r>
              <a:rPr lang="en-US" sz="1000" dirty="0"/>
              <a:t> et al., 2017, Free Rad. Biol. Med., 108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419600" y="4038600"/>
            <a:ext cx="4495800" cy="2209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r-Cyrl-RS" sz="2400" dirty="0"/>
              <a:t>Закључци: </a:t>
            </a:r>
            <a:endParaRPr lang="en-US" sz="2400" dirty="0"/>
          </a:p>
          <a:p>
            <a:pPr lvl="1" algn="just"/>
            <a:r>
              <a:rPr lang="sr-Cyrl-RS" sz="2100" dirty="0"/>
              <a:t>Брзина дистрибуције пробе из крвотока у мождано ткиво брже код пресимптоматских и симптоматских животиња у односу на здраве.</a:t>
            </a:r>
            <a:endParaRPr lang="en-US" sz="2100" dirty="0"/>
          </a:p>
          <a:p>
            <a:pPr lvl="1" algn="just"/>
            <a:r>
              <a:rPr lang="sr-Cyrl-RS" sz="2100" dirty="0"/>
              <a:t>Бржа редукција пробе код болесних животиња него код здравих.</a:t>
            </a:r>
            <a:endParaRPr lang="en-US" sz="2100" dirty="0"/>
          </a:p>
          <a:p>
            <a:pPr algn="just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21136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Програм предмета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RS" dirty="0"/>
              <a:t>Ћелије - примарне ћелије, ћелијске линије и ткива</a:t>
            </a:r>
          </a:p>
          <a:p>
            <a:r>
              <a:rPr lang="sr-Cyrl-RS" dirty="0"/>
              <a:t>Експерименталне животиње као модел системи различитих патологија</a:t>
            </a:r>
          </a:p>
          <a:p>
            <a:r>
              <a:rPr lang="sr-Cyrl-RS" dirty="0"/>
              <a:t>Етички стандарди и протоколи у раду са експерименталним животињама</a:t>
            </a:r>
          </a:p>
          <a:p>
            <a:r>
              <a:rPr lang="en-US" i="1" dirty="0"/>
              <a:t>In vivo </a:t>
            </a:r>
            <a:r>
              <a:rPr lang="sr-Cyrl-RS" dirty="0"/>
              <a:t>технике у биофизичкој хемији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767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Активности у оквиру предмета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9370926"/>
              </p:ext>
            </p:extLst>
          </p:nvPr>
        </p:nvGraphicFramePr>
        <p:xfrm>
          <a:off x="990600" y="1447800"/>
          <a:ext cx="7162800" cy="304799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5808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1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5428">
                <a:tc>
                  <a:txBody>
                    <a:bodyPr/>
                    <a:lstStyle/>
                    <a:p>
                      <a:r>
                        <a:rPr lang="sr-Cyrl-RS" sz="2000" dirty="0"/>
                        <a:t>Врста активности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Cyrl-RS" sz="2000" dirty="0"/>
                        <a:t>Број поена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428">
                <a:tc>
                  <a:txBody>
                    <a:bodyPr/>
                    <a:lstStyle/>
                    <a:p>
                      <a:r>
                        <a:rPr lang="sr-Cyrl-RS" sz="2000" dirty="0"/>
                        <a:t>Доласци на предавања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Latn-RS" sz="2000" dirty="0"/>
                        <a:t>-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428">
                <a:tc>
                  <a:txBody>
                    <a:bodyPr/>
                    <a:lstStyle/>
                    <a:p>
                      <a:r>
                        <a:rPr lang="sr-Cyrl-RS" sz="2000" dirty="0"/>
                        <a:t>Практична настава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Latn-RS" sz="2000" dirty="0"/>
                        <a:t>-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5428">
                <a:tc>
                  <a:txBody>
                    <a:bodyPr/>
                    <a:lstStyle/>
                    <a:p>
                      <a:r>
                        <a:rPr lang="sr-Cyrl-RS" sz="2000" dirty="0"/>
                        <a:t>Колоквијуми 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5428">
                <a:tc>
                  <a:txBody>
                    <a:bodyPr/>
                    <a:lstStyle/>
                    <a:p>
                      <a:r>
                        <a:rPr lang="sr-Cyrl-RS" sz="2000" dirty="0"/>
                        <a:t>Семинарски рад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r-Latn-RS" sz="2000" dirty="0"/>
                        <a:t>10</a:t>
                      </a:r>
                      <a:r>
                        <a:rPr lang="en-US" sz="2000" dirty="0"/>
                        <a:t>0</a:t>
                      </a:r>
                      <a:r>
                        <a:rPr lang="sr-Latn-RS" sz="2000" dirty="0"/>
                        <a:t> (</a:t>
                      </a:r>
                      <a:r>
                        <a:rPr lang="sr-Cyrl-RS" sz="2000" dirty="0"/>
                        <a:t>презентација)*</a:t>
                      </a:r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428">
                <a:tc>
                  <a:txBody>
                    <a:bodyPr/>
                    <a:lstStyle/>
                    <a:p>
                      <a:r>
                        <a:rPr lang="sr-Cyrl-RS" sz="2000" dirty="0"/>
                        <a:t>Писмени испит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428">
                <a:tc>
                  <a:txBody>
                    <a:bodyPr/>
                    <a:lstStyle/>
                    <a:p>
                      <a:r>
                        <a:rPr lang="sr-Cyrl-RS" sz="2000" dirty="0"/>
                        <a:t>Усмени испит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D75B20-6B45-0F7D-D697-EC87D221B0A0}"/>
              </a:ext>
            </a:extLst>
          </p:cNvPr>
          <p:cNvSpPr txBox="1"/>
          <p:nvPr/>
        </p:nvSpPr>
        <p:spPr>
          <a:xfrm>
            <a:off x="921544" y="4659083"/>
            <a:ext cx="72318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200" dirty="0"/>
              <a:t>*Слање презентације са одговарајућом литературом  </a:t>
            </a:r>
            <a:r>
              <a:rPr lang="sr-Cyrl-RS" sz="2200" dirty="0" smtClean="0"/>
              <a:t>д</a:t>
            </a:r>
            <a:r>
              <a:rPr lang="sr-Cyrl-RS" sz="2200" dirty="0"/>
              <a:t>в</a:t>
            </a:r>
            <a:r>
              <a:rPr lang="sr-Cyrl-RS" sz="2200" dirty="0" smtClean="0"/>
              <a:t>е </a:t>
            </a:r>
            <a:r>
              <a:rPr lang="sr-Cyrl-RS" sz="2200" dirty="0"/>
              <a:t>недеље пре термина одбране</a:t>
            </a:r>
          </a:p>
          <a:p>
            <a:endParaRPr lang="sr-Cyrl-RS" sz="2200" dirty="0"/>
          </a:p>
          <a:p>
            <a:r>
              <a:rPr lang="sr-Cyrl-RS" sz="2200" dirty="0"/>
              <a:t>Ради лакше организације наставе, потребно је да пратите групу на </a:t>
            </a:r>
            <a:r>
              <a:rPr lang="en-US" sz="2200" dirty="0"/>
              <a:t>MS Teams </a:t>
            </a:r>
            <a:r>
              <a:rPr lang="sr-Cyrl-RS" sz="2200" dirty="0"/>
              <a:t>платформи.</a:t>
            </a:r>
          </a:p>
        </p:txBody>
      </p:sp>
      <p:pic>
        <p:nvPicPr>
          <p:cNvPr id="1026" name="Picture 2" descr="Microsoft Teams png images | PNGWing">
            <a:extLst>
              <a:ext uri="{FF2B5EF4-FFF2-40B4-BE49-F238E27FC236}">
                <a16:creationId xmlns:a16="http://schemas.microsoft.com/office/drawing/2014/main" id="{BC5C9597-E4FB-C35D-7585-19B252F45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10" b="96328" l="2222" r="96667">
                        <a14:foregroundMark x1="51667" y1="7910" x2="51667" y2="7910"/>
                        <a14:foregroundMark x1="86111" y1="24011" x2="86111" y2="24011"/>
                        <a14:foregroundMark x1="94167" y1="24294" x2="94167" y2="24294"/>
                        <a14:foregroundMark x1="97222" y1="47740" x2="97222" y2="47740"/>
                        <a14:foregroundMark x1="49444" y1="92373" x2="49444" y2="92373"/>
                        <a14:foregroundMark x1="53611" y1="96610" x2="53611" y2="96610"/>
                        <a14:foregroundMark x1="6389" y1="50282" x2="6389" y2="50282"/>
                        <a14:foregroundMark x1="2222" y1="50000" x2="2222" y2="50000"/>
                        <a14:foregroundMark x1="51389" y1="63277" x2="51389" y2="63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477000" y="6028677"/>
            <a:ext cx="808847" cy="79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958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Литература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sz="2400" dirty="0"/>
              <a:t>José Miguel Vela, Rafael Maldonado, Michel </a:t>
            </a:r>
            <a:r>
              <a:rPr lang="en-US" sz="2400" dirty="0" err="1"/>
              <a:t>Hamon</a:t>
            </a:r>
            <a:r>
              <a:rPr lang="en-US" sz="2400" dirty="0"/>
              <a:t>. </a:t>
            </a:r>
            <a:r>
              <a:rPr lang="en-US" sz="2400" i="1" dirty="0"/>
              <a:t>In vivo Models for Drug Discovery</a:t>
            </a:r>
            <a:r>
              <a:rPr lang="en-US" sz="2400" dirty="0"/>
              <a:t>. Wiley-VCH (2014).</a:t>
            </a:r>
          </a:p>
          <a:p>
            <a:pPr algn="just"/>
            <a:r>
              <a:rPr lang="en-US" sz="2400" dirty="0"/>
              <a:t>Robert Ian </a:t>
            </a:r>
            <a:r>
              <a:rPr lang="en-US" sz="2400" dirty="0" err="1"/>
              <a:t>Freshney</a:t>
            </a:r>
            <a:r>
              <a:rPr lang="en-US" sz="2400" dirty="0"/>
              <a:t>. </a:t>
            </a:r>
            <a:r>
              <a:rPr lang="en-US" sz="2400" i="1" dirty="0"/>
              <a:t>Culture of animal cells. A manual of basic techniques and specialized applications.</a:t>
            </a:r>
            <a:r>
              <a:rPr lang="en-US" sz="2400" dirty="0"/>
              <a:t> John Wiley &amp; Sons (2010).</a:t>
            </a:r>
          </a:p>
          <a:p>
            <a:pPr algn="just"/>
            <a:r>
              <a:rPr lang="en-US" sz="2400" dirty="0"/>
              <a:t>Karl-Hermann Neumann, </a:t>
            </a:r>
            <a:r>
              <a:rPr lang="en-US" sz="2400" dirty="0" err="1"/>
              <a:t>Ashwani</a:t>
            </a:r>
            <a:r>
              <a:rPr lang="en-US" sz="2400" dirty="0"/>
              <a:t> Kumar, </a:t>
            </a:r>
            <a:r>
              <a:rPr lang="en-US" sz="2400" dirty="0" err="1"/>
              <a:t>Jafargholi</a:t>
            </a:r>
            <a:r>
              <a:rPr lang="en-US" sz="2400" dirty="0"/>
              <a:t> Imani. </a:t>
            </a:r>
            <a:r>
              <a:rPr lang="en-US" sz="2400" i="1" dirty="0"/>
              <a:t>Plant Cell and Tissue Culture - A Tool in Biotechnology. Basics and Application</a:t>
            </a:r>
            <a:r>
              <a:rPr lang="en-US" sz="2400" dirty="0"/>
              <a:t>. Springer (2009). 	</a:t>
            </a:r>
          </a:p>
          <a:p>
            <a:pPr algn="just"/>
            <a:r>
              <a:rPr lang="ru-RU" sz="2400" dirty="0"/>
              <a:t>Ана Поповић-Бијелић</a:t>
            </a:r>
            <a:r>
              <a:rPr lang="en-US" sz="2400" dirty="0"/>
              <a:t>,</a:t>
            </a:r>
            <a:r>
              <a:rPr lang="ru-RU" sz="2400" dirty="0"/>
              <a:t> Милош Мојовић</a:t>
            </a:r>
            <a:r>
              <a:rPr lang="en-US" sz="2400" dirty="0"/>
              <a:t>.</a:t>
            </a:r>
            <a:r>
              <a:rPr lang="ru-RU" sz="2400" dirty="0"/>
              <a:t> </a:t>
            </a:r>
            <a:r>
              <a:rPr lang="ru-RU" sz="2400" i="1" dirty="0"/>
              <a:t>Практикум из биофизичке хемије</a:t>
            </a:r>
            <a:r>
              <a:rPr lang="en-US" sz="2400" i="1" dirty="0"/>
              <a:t>.</a:t>
            </a:r>
            <a:r>
              <a:rPr lang="ru-RU" sz="2400" dirty="0"/>
              <a:t> Факултет за физичку хемију (2017). 	</a:t>
            </a:r>
            <a:endParaRPr lang="en-US" sz="2400" dirty="0"/>
          </a:p>
          <a:p>
            <a:pPr algn="just"/>
            <a:r>
              <a:rPr lang="sr-Cyrl-RS" sz="2400" dirty="0"/>
              <a:t>Предавања - презентације </a:t>
            </a:r>
            <a:r>
              <a:rPr lang="sr-Cyrl-RS" sz="2400"/>
              <a:t>- </a:t>
            </a:r>
            <a:r>
              <a:rPr lang="sr-Cyrl-RS" sz="2400" b="1">
                <a:solidFill>
                  <a:schemeClr val="accent2"/>
                </a:solidFill>
              </a:rPr>
              <a:t>страница предмета</a:t>
            </a:r>
            <a:endParaRPr lang="ru-RU" sz="2400" b="1" dirty="0">
              <a:solidFill>
                <a:schemeClr val="accent2"/>
              </a:solidFill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95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Шта су модел системи?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457200" y="1301981"/>
            <a:ext cx="8229600" cy="50226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r-Cyrl-RS" sz="2800" dirty="0"/>
              <a:t>Дефиниција биолошких модел система (организама): 	</a:t>
            </a:r>
          </a:p>
          <a:p>
            <a:pPr marL="0" indent="0" algn="just">
              <a:buNone/>
            </a:pPr>
            <a:r>
              <a:rPr lang="sr-Cyrl-RS" sz="2800" dirty="0"/>
              <a:t>	„</a:t>
            </a:r>
            <a:r>
              <a:rPr lang="sr-Cyrl-RS" sz="2800" i="1" dirty="0"/>
              <a:t>Модел систем је научни жаргон за одређену врсту животиња (организама), које су у току много година развијане, тако да буду са експерименталне стране моћне, да дају одговоре на одређена питања.“ (</a:t>
            </a:r>
            <a:r>
              <a:rPr lang="sr-Cyrl-RS" sz="2800" i="1" dirty="0">
                <a:hlinkClick r:id="rId3"/>
              </a:rPr>
              <a:t>проф. </a:t>
            </a:r>
            <a:r>
              <a:rPr lang="en-US" sz="2800" i="1" dirty="0">
                <a:hlinkClick r:id="rId3"/>
              </a:rPr>
              <a:t>Josh </a:t>
            </a:r>
            <a:r>
              <a:rPr lang="en-US" sz="2800" i="1" dirty="0" err="1">
                <a:hlinkClick r:id="rId3"/>
              </a:rPr>
              <a:t>Dubnau</a:t>
            </a:r>
            <a:r>
              <a:rPr lang="en-US" sz="2800" i="1" dirty="0"/>
              <a:t>)</a:t>
            </a:r>
          </a:p>
          <a:p>
            <a:pPr marL="0" indent="0" algn="just">
              <a:buNone/>
            </a:pPr>
            <a:endParaRPr lang="sr-Cyrl-RS" sz="2800" i="1" dirty="0"/>
          </a:p>
          <a:p>
            <a:pPr marL="0" indent="0" algn="just">
              <a:buNone/>
            </a:pPr>
            <a:r>
              <a:rPr lang="sr-Cyrl-RS" sz="2800" i="1" dirty="0"/>
              <a:t>	„Модел системи су једноставни(ји) организми који деле слични принцип функције и грађе организма са нашом, људском, сисарском, кичмењачком грађом тела и молекуларним механизмима. Међутим, ти организми су много лакши за манипулацију, што омогућава разумевање фундаменталних механизама ћелијских фунцкија, развоја и чест</a:t>
            </a:r>
            <a:r>
              <a:rPr lang="en-US" sz="2800" i="1" dirty="0"/>
              <a:t>o</a:t>
            </a:r>
            <a:r>
              <a:rPr lang="sr-Cyrl-RS" sz="2800" i="1" dirty="0"/>
              <a:t> су од велике помоћи за добијање веома детаљних одговора у процесу истраживања.“ (</a:t>
            </a:r>
            <a:r>
              <a:rPr lang="sr-Cyrl-RS" sz="2800" i="1" dirty="0">
                <a:hlinkClick r:id="rId4"/>
              </a:rPr>
              <a:t>проф. </a:t>
            </a:r>
            <a:r>
              <a:rPr lang="en-US" sz="2800" i="1" dirty="0">
                <a:hlinkClick r:id="rId4"/>
              </a:rPr>
              <a:t>David Van</a:t>
            </a:r>
            <a:r>
              <a:rPr lang="sr-Cyrl-RS" sz="2800" i="1" dirty="0">
                <a:hlinkClick r:id="rId4"/>
              </a:rPr>
              <a:t> </a:t>
            </a:r>
            <a:r>
              <a:rPr lang="en-US" sz="2800" i="1" dirty="0">
                <a:hlinkClick r:id="rId4"/>
              </a:rPr>
              <a:t>Victor</a:t>
            </a:r>
            <a:r>
              <a:rPr lang="sr-Cyrl-RS" sz="2800" i="1" dirty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20042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8458200" cy="1173162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Примери модел система у биолошким истраживањима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3568640" y="1752600"/>
            <a:ext cx="83439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r-Cyrl-RS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051810-7250-4270-4A3E-6F94561E798B}"/>
              </a:ext>
            </a:extLst>
          </p:cNvPr>
          <p:cNvSpPr txBox="1"/>
          <p:nvPr/>
        </p:nvSpPr>
        <p:spPr>
          <a:xfrm>
            <a:off x="2400300" y="6376956"/>
            <a:ext cx="4343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r-Cyrl-RS" sz="1600" dirty="0">
                <a:hlinkClick r:id="rId3"/>
              </a:rPr>
              <a:t>https://biology.uiowa.edu/model-organisms</a:t>
            </a:r>
            <a:endParaRPr lang="sr-Cyrl-RS" sz="1600" dirty="0"/>
          </a:p>
        </p:txBody>
      </p:sp>
      <p:pic>
        <p:nvPicPr>
          <p:cNvPr id="5126" name="Picture 6" descr="Powerful Tools to Study Biology diagram">
            <a:extLst>
              <a:ext uri="{FF2B5EF4-FFF2-40B4-BE49-F238E27FC236}">
                <a16:creationId xmlns:a16="http://schemas.microsoft.com/office/drawing/2014/main" id="{0D080105-8A34-DDA2-79BA-D3545EEE4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000" y="1598563"/>
            <a:ext cx="4680000" cy="46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966011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8458200" cy="1173162"/>
          </a:xfrm>
        </p:spPr>
        <p:txBody>
          <a:bodyPr>
            <a:normAutofit fontScale="90000"/>
          </a:bodyPr>
          <a:lstStyle/>
          <a:p>
            <a:r>
              <a:rPr lang="sr-Cyrl-RS" dirty="0"/>
              <a:t>Примери модел система у биолошким истраживањима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99297-68FC-47B5-B36E-CEE5D484069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ED2D8E7-212E-6B30-2896-087DDE424204}"/>
              </a:ext>
            </a:extLst>
          </p:cNvPr>
          <p:cNvSpPr txBox="1">
            <a:spLocks/>
          </p:cNvSpPr>
          <p:nvPr/>
        </p:nvSpPr>
        <p:spPr>
          <a:xfrm>
            <a:off x="3568640" y="1752600"/>
            <a:ext cx="83439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sr-Cyrl-R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EEF57-DEBD-4A5F-77EB-7D85AEC249F6}"/>
              </a:ext>
            </a:extLst>
          </p:cNvPr>
          <p:cNvSpPr txBox="1">
            <a:spLocks/>
          </p:cNvSpPr>
          <p:nvPr/>
        </p:nvSpPr>
        <p:spPr>
          <a:xfrm>
            <a:off x="609599" y="1649494"/>
            <a:ext cx="5486399" cy="605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sr-Cyrl-RS" sz="2200" dirty="0"/>
              <a:t>Бактерије</a:t>
            </a:r>
            <a:r>
              <a:rPr lang="en-US" sz="2200" dirty="0"/>
              <a:t>, </a:t>
            </a:r>
            <a:r>
              <a:rPr lang="sr-Cyrl-RS" sz="2200" dirty="0"/>
              <a:t>нпр. </a:t>
            </a:r>
            <a:r>
              <a:rPr lang="en-US" sz="2200" i="1" dirty="0"/>
              <a:t>E. Coli</a:t>
            </a:r>
            <a:r>
              <a:rPr lang="en-US" sz="2200" dirty="0"/>
              <a:t>, </a:t>
            </a:r>
            <a:r>
              <a:rPr lang="sr-Cyrl-RS" sz="2200" dirty="0"/>
              <a:t>су прокариотске ћелије  једноставне структуре, тако да је лако разумети</a:t>
            </a:r>
            <a:r>
              <a:rPr lang="en-US" sz="2200" dirty="0"/>
              <a:t> </a:t>
            </a:r>
            <a:r>
              <a:rPr lang="sr-Cyrl-RS" sz="2200" dirty="0"/>
              <a:t>фундаменталне</a:t>
            </a:r>
            <a:r>
              <a:rPr lang="en-US" sz="2200" dirty="0"/>
              <a:t> </a:t>
            </a:r>
            <a:r>
              <a:rPr lang="sr-Cyrl-RS" sz="2200" dirty="0"/>
              <a:t>био</a:t>
            </a:r>
            <a:r>
              <a:rPr lang="en-US" sz="2200" dirty="0"/>
              <a:t>-</a:t>
            </a:r>
            <a:r>
              <a:rPr lang="sr-Cyrl-RS" sz="2200" dirty="0"/>
              <a:t>хемијске и генетске аспекте.</a:t>
            </a:r>
          </a:p>
          <a:p>
            <a:pPr algn="just"/>
            <a:r>
              <a:rPr lang="en-US" sz="2200" i="1" dirty="0"/>
              <a:t>E. Coli</a:t>
            </a:r>
            <a:r>
              <a:rPr lang="sr-Cyrl-RS" sz="2200" i="1" dirty="0"/>
              <a:t> </a:t>
            </a:r>
            <a:r>
              <a:rPr lang="sr-Cyrl-RS" sz="2200" dirty="0"/>
              <a:t> је један од првих организама за који је секвенциран читав геном.</a:t>
            </a:r>
          </a:p>
          <a:p>
            <a:pPr algn="just"/>
            <a:r>
              <a:rPr lang="sr-Cyrl-RS" sz="2200" dirty="0"/>
              <a:t>Лака генетска манипулација и транс</a:t>
            </a:r>
            <a:r>
              <a:rPr lang="en-US" sz="2200" dirty="0"/>
              <a:t>-</a:t>
            </a:r>
            <a:r>
              <a:rPr lang="sr-Cyrl-RS" sz="2200" dirty="0"/>
              <a:t>формација.</a:t>
            </a:r>
          </a:p>
          <a:p>
            <a:pPr algn="just"/>
            <a:r>
              <a:rPr lang="sr-Cyrl-RS" sz="2200" dirty="0"/>
              <a:t>Колонија од око 100 000 000 ћелија настаје за око 24 часа.</a:t>
            </a:r>
          </a:p>
          <a:p>
            <a:pPr algn="just"/>
            <a:r>
              <a:rPr lang="sr-Cyrl-RS" sz="2200" dirty="0"/>
              <a:t>Већина сојева је непатогена.</a:t>
            </a:r>
          </a:p>
          <a:p>
            <a:pPr algn="just"/>
            <a:r>
              <a:rPr lang="sr-Cyrl-RS" sz="2200" dirty="0"/>
              <a:t>Лако опстаје у измењеним условима.</a:t>
            </a:r>
          </a:p>
          <a:p>
            <a:pPr algn="just"/>
            <a:r>
              <a:rPr lang="sr-Cyrl-RS" sz="2200" dirty="0"/>
              <a:t>Домаћин за бактериофага (користе се за рекомбинантне технологије).</a:t>
            </a:r>
          </a:p>
          <a:p>
            <a:pPr algn="just"/>
            <a:endParaRPr lang="sr-Cyrl-RS" sz="2200" dirty="0"/>
          </a:p>
        </p:txBody>
      </p:sp>
      <p:pic>
        <p:nvPicPr>
          <p:cNvPr id="5122" name="Picture 2" descr="E. Coli Infections: MedlinePlus">
            <a:extLst>
              <a:ext uri="{FF2B5EF4-FFF2-40B4-BE49-F238E27FC236}">
                <a16:creationId xmlns:a16="http://schemas.microsoft.com/office/drawing/2014/main" id="{A7395B15-EB37-5576-70A4-E526213BC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51780"/>
            <a:ext cx="2916000" cy="1943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. coli: Are the bacteria friend or foe? - BBC News">
            <a:extLst>
              <a:ext uri="{FF2B5EF4-FFF2-40B4-BE49-F238E27FC236}">
                <a16:creationId xmlns:a16="http://schemas.microsoft.com/office/drawing/2014/main" id="{C8F9F04F-5CF9-9408-54E4-A09327F07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017120"/>
            <a:ext cx="2916000" cy="1632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731C12-CA06-4BF3-86C3-3343B3027F5F}"/>
              </a:ext>
            </a:extLst>
          </p:cNvPr>
          <p:cNvSpPr txBox="1"/>
          <p:nvPr/>
        </p:nvSpPr>
        <p:spPr>
          <a:xfrm>
            <a:off x="7145875" y="1675662"/>
            <a:ext cx="81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E. Coli</a:t>
            </a:r>
            <a:endParaRPr lang="sr-Cyrl-RS" sz="2000" i="1" dirty="0"/>
          </a:p>
        </p:txBody>
      </p:sp>
    </p:spTree>
    <p:extLst>
      <p:ext uri="{BB962C8B-B14F-4D97-AF65-F5344CB8AC3E}">
        <p14:creationId xmlns:p14="http://schemas.microsoft.com/office/powerpoint/2010/main" val="1745430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1729</Words>
  <Application>Microsoft Office PowerPoint</Application>
  <PresentationFormat>On-screen Show (4:3)</PresentationFormat>
  <Paragraphs>266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Wingdings</vt:lpstr>
      <vt:lpstr>Office Theme</vt:lpstr>
      <vt:lpstr>Модел системи у биофизичкој хемији -уводно предавање-</vt:lpstr>
      <vt:lpstr>Садржај:</vt:lpstr>
      <vt:lpstr>Програм предмета</vt:lpstr>
      <vt:lpstr>Програм предмета</vt:lpstr>
      <vt:lpstr>Активности у оквиру предмета</vt:lpstr>
      <vt:lpstr>Литература</vt:lpstr>
      <vt:lpstr>Шта су модел системи?</vt:lpstr>
      <vt:lpstr>Примери модел система у биолошким истраживањима</vt:lpstr>
      <vt:lpstr>Примери модел система у биолошким истраживањима</vt:lpstr>
      <vt:lpstr>Примери модел система у биолошким истраживањима</vt:lpstr>
      <vt:lpstr>Примери модел система у биолошким истраживањима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ЕПР лабораторија - истраживања</vt:lpstr>
      <vt:lpstr>ЕПР лабораторија - истраживања</vt:lpstr>
      <vt:lpstr>ЕПР лабораторија - истраживања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 системи у биофизичкој хемији -уводно предавање-</dc:title>
  <dc:creator>Aleks</dc:creator>
  <cp:lastModifiedBy>Aleksandra Pavicevic</cp:lastModifiedBy>
  <cp:revision>94</cp:revision>
  <dcterms:created xsi:type="dcterms:W3CDTF">2023-03-30T10:14:59Z</dcterms:created>
  <dcterms:modified xsi:type="dcterms:W3CDTF">2025-08-08T10:03:36Z</dcterms:modified>
</cp:coreProperties>
</file>