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unknown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2"/>
  </p:notesMasterIdLst>
  <p:sldIdLst>
    <p:sldId id="310" r:id="rId2"/>
    <p:sldId id="463" r:id="rId3"/>
    <p:sldId id="464" r:id="rId4"/>
    <p:sldId id="466" r:id="rId5"/>
    <p:sldId id="465" r:id="rId6"/>
    <p:sldId id="467" r:id="rId7"/>
    <p:sldId id="468" r:id="rId8"/>
    <p:sldId id="469" r:id="rId9"/>
    <p:sldId id="470" r:id="rId10"/>
    <p:sldId id="471" r:id="rId1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  <a:srgbClr val="FFFFFF"/>
    <a:srgbClr val="FF0000"/>
    <a:srgbClr val="FF9933"/>
    <a:srgbClr val="FFFF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23" autoAdjust="0"/>
    <p:restoredTop sz="94607" autoAdjust="0"/>
  </p:normalViewPr>
  <p:slideViewPr>
    <p:cSldViewPr>
      <p:cViewPr>
        <p:scale>
          <a:sx n="92" d="100"/>
          <a:sy n="92" d="100"/>
        </p:scale>
        <p:origin x="-1224" y="-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955F902-177B-4212-A0CD-4B032E77BE38}" type="datetimeFigureOut">
              <a:rPr lang="en-US"/>
              <a:pPr>
                <a:defRPr/>
              </a:pPr>
              <a:t>24-Jul-25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FF9B562-8977-40A1-9F08-F390B7ABBA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375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17475"/>
            <a:ext cx="9142413" cy="6738938"/>
            <a:chOff x="0" y="74"/>
            <a:chExt cx="5759" cy="424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invGray">
            <a:xfrm>
              <a:off x="432" y="4113"/>
              <a:ext cx="2208" cy="206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invGray">
            <a:xfrm>
              <a:off x="432" y="1536"/>
              <a:ext cx="5327" cy="480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invGray">
            <a:xfrm>
              <a:off x="555" y="7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invGray">
            <a:xfrm>
              <a:off x="555" y="21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invGray">
            <a:xfrm>
              <a:off x="555" y="36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invGray">
            <a:xfrm>
              <a:off x="555" y="651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invGray">
            <a:xfrm>
              <a:off x="555" y="79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Oval 10"/>
            <p:cNvSpPr>
              <a:spLocks noChangeArrowheads="1"/>
            </p:cNvSpPr>
            <p:nvPr/>
          </p:nvSpPr>
          <p:spPr bwMode="invGray">
            <a:xfrm>
              <a:off x="555" y="93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invGray">
            <a:xfrm>
              <a:off x="555" y="108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invGray">
            <a:xfrm>
              <a:off x="555" y="1227"/>
              <a:ext cx="42" cy="4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invGray">
            <a:xfrm>
              <a:off x="555" y="1371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6" name="Group 14"/>
            <p:cNvGrpSpPr>
              <a:grpSpLocks/>
            </p:cNvGrpSpPr>
            <p:nvPr/>
          </p:nvGrpSpPr>
          <p:grpSpPr bwMode="auto">
            <a:xfrm>
              <a:off x="2859" y="4202"/>
              <a:ext cx="2729" cy="41"/>
              <a:chOff x="2859" y="4202"/>
              <a:chExt cx="2729" cy="41"/>
            </a:xfrm>
          </p:grpSpPr>
          <p:sp>
            <p:nvSpPr>
              <p:cNvPr id="22" name="Oval 15"/>
              <p:cNvSpPr>
                <a:spLocks noChangeArrowheads="1"/>
              </p:cNvSpPr>
              <p:nvPr/>
            </p:nvSpPr>
            <p:spPr bwMode="invGray">
              <a:xfrm>
                <a:off x="285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" name="Oval 16"/>
              <p:cNvSpPr>
                <a:spLocks noChangeArrowheads="1"/>
              </p:cNvSpPr>
              <p:nvPr/>
            </p:nvSpPr>
            <p:spPr bwMode="invGray">
              <a:xfrm>
                <a:off x="324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Oval 17"/>
              <p:cNvSpPr>
                <a:spLocks noChangeArrowheads="1"/>
              </p:cNvSpPr>
              <p:nvPr/>
            </p:nvSpPr>
            <p:spPr bwMode="invGray">
              <a:xfrm>
                <a:off x="362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" name="Oval 18"/>
              <p:cNvSpPr>
                <a:spLocks noChangeArrowheads="1"/>
              </p:cNvSpPr>
              <p:nvPr/>
            </p:nvSpPr>
            <p:spPr bwMode="invGray">
              <a:xfrm>
                <a:off x="4011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Oval 19"/>
              <p:cNvSpPr>
                <a:spLocks noChangeArrowheads="1"/>
              </p:cNvSpPr>
              <p:nvPr/>
            </p:nvSpPr>
            <p:spPr bwMode="invGray">
              <a:xfrm>
                <a:off x="4395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" name="Oval 20"/>
              <p:cNvSpPr>
                <a:spLocks noChangeArrowheads="1"/>
              </p:cNvSpPr>
              <p:nvPr/>
            </p:nvSpPr>
            <p:spPr bwMode="invGray">
              <a:xfrm>
                <a:off x="477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" name="Oval 21"/>
              <p:cNvSpPr>
                <a:spLocks noChangeArrowheads="1"/>
              </p:cNvSpPr>
              <p:nvPr/>
            </p:nvSpPr>
            <p:spPr bwMode="invGray">
              <a:xfrm>
                <a:off x="516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Oval 22"/>
              <p:cNvSpPr>
                <a:spLocks noChangeArrowheads="1"/>
              </p:cNvSpPr>
              <p:nvPr/>
            </p:nvSpPr>
            <p:spPr bwMode="invGray">
              <a:xfrm>
                <a:off x="554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7" name="Oval 23"/>
            <p:cNvSpPr>
              <a:spLocks noChangeArrowheads="1"/>
            </p:cNvSpPr>
            <p:nvPr/>
          </p:nvSpPr>
          <p:spPr bwMode="invGray">
            <a:xfrm>
              <a:off x="555" y="507"/>
              <a:ext cx="42" cy="4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8" name="Group 24"/>
            <p:cNvGrpSpPr>
              <a:grpSpLocks/>
            </p:cNvGrpSpPr>
            <p:nvPr/>
          </p:nvGrpSpPr>
          <p:grpSpPr bwMode="auto">
            <a:xfrm>
              <a:off x="0" y="2327"/>
              <a:ext cx="1203" cy="1203"/>
              <a:chOff x="0" y="2327"/>
              <a:chExt cx="1203" cy="1203"/>
            </a:xfrm>
          </p:grpSpPr>
          <p:sp>
            <p:nvSpPr>
              <p:cNvPr id="19" name="Freeform 25"/>
              <p:cNvSpPr>
                <a:spLocks/>
              </p:cNvSpPr>
              <p:nvPr/>
            </p:nvSpPr>
            <p:spPr bwMode="invGray">
              <a:xfrm>
                <a:off x="0" y="2394"/>
                <a:ext cx="443" cy="1033"/>
              </a:xfrm>
              <a:custGeom>
                <a:avLst/>
                <a:gdLst/>
                <a:ahLst/>
                <a:cxnLst>
                  <a:cxn ang="0">
                    <a:pos x="290" y="1016"/>
                  </a:cxn>
                  <a:cxn ang="0">
                    <a:pos x="316" y="974"/>
                  </a:cxn>
                  <a:cxn ang="0">
                    <a:pos x="354" y="920"/>
                  </a:cxn>
                  <a:cxn ang="0">
                    <a:pos x="384" y="884"/>
                  </a:cxn>
                  <a:cxn ang="0">
                    <a:pos x="381" y="832"/>
                  </a:cxn>
                  <a:cxn ang="0">
                    <a:pos x="370" y="794"/>
                  </a:cxn>
                  <a:cxn ang="0">
                    <a:pos x="361" y="760"/>
                  </a:cxn>
                  <a:cxn ang="0">
                    <a:pos x="361" y="734"/>
                  </a:cxn>
                  <a:cxn ang="0">
                    <a:pos x="359" y="707"/>
                  </a:cxn>
                  <a:cxn ang="0">
                    <a:pos x="373" y="691"/>
                  </a:cxn>
                  <a:cxn ang="0">
                    <a:pos x="391" y="686"/>
                  </a:cxn>
                  <a:cxn ang="0">
                    <a:pos x="395" y="680"/>
                  </a:cxn>
                  <a:cxn ang="0">
                    <a:pos x="390" y="671"/>
                  </a:cxn>
                  <a:cxn ang="0">
                    <a:pos x="386" y="660"/>
                  </a:cxn>
                  <a:cxn ang="0">
                    <a:pos x="437" y="635"/>
                  </a:cxn>
                  <a:cxn ang="0">
                    <a:pos x="442" y="619"/>
                  </a:cxn>
                  <a:cxn ang="0">
                    <a:pos x="438" y="604"/>
                  </a:cxn>
                  <a:cxn ang="0">
                    <a:pos x="400" y="543"/>
                  </a:cxn>
                  <a:cxn ang="0">
                    <a:pos x="384" y="474"/>
                  </a:cxn>
                  <a:cxn ang="0">
                    <a:pos x="354" y="455"/>
                  </a:cxn>
                  <a:cxn ang="0">
                    <a:pos x="326" y="433"/>
                  </a:cxn>
                  <a:cxn ang="0">
                    <a:pos x="312" y="411"/>
                  </a:cxn>
                  <a:cxn ang="0">
                    <a:pos x="307" y="391"/>
                  </a:cxn>
                  <a:cxn ang="0">
                    <a:pos x="290" y="339"/>
                  </a:cxn>
                  <a:cxn ang="0">
                    <a:pos x="308" y="289"/>
                  </a:cxn>
                  <a:cxn ang="0">
                    <a:pos x="298" y="278"/>
                  </a:cxn>
                  <a:cxn ang="0">
                    <a:pos x="280" y="307"/>
                  </a:cxn>
                  <a:cxn ang="0">
                    <a:pos x="269" y="283"/>
                  </a:cxn>
                  <a:cxn ang="0">
                    <a:pos x="272" y="224"/>
                  </a:cxn>
                  <a:cxn ang="0">
                    <a:pos x="280" y="177"/>
                  </a:cxn>
                  <a:cxn ang="0">
                    <a:pos x="280" y="146"/>
                  </a:cxn>
                  <a:cxn ang="0">
                    <a:pos x="281" y="123"/>
                  </a:cxn>
                  <a:cxn ang="0">
                    <a:pos x="290" y="104"/>
                  </a:cxn>
                  <a:cxn ang="0">
                    <a:pos x="296" y="97"/>
                  </a:cxn>
                  <a:cxn ang="0">
                    <a:pos x="298" y="94"/>
                  </a:cxn>
                  <a:cxn ang="0">
                    <a:pos x="301" y="92"/>
                  </a:cxn>
                  <a:cxn ang="0">
                    <a:pos x="307" y="83"/>
                  </a:cxn>
                  <a:cxn ang="0">
                    <a:pos x="317" y="79"/>
                  </a:cxn>
                  <a:cxn ang="0">
                    <a:pos x="328" y="77"/>
                  </a:cxn>
                  <a:cxn ang="0">
                    <a:pos x="337" y="74"/>
                  </a:cxn>
                  <a:cxn ang="0">
                    <a:pos x="345" y="67"/>
                  </a:cxn>
                  <a:cxn ang="0">
                    <a:pos x="337" y="50"/>
                  </a:cxn>
                  <a:cxn ang="0">
                    <a:pos x="337" y="47"/>
                  </a:cxn>
                  <a:cxn ang="0">
                    <a:pos x="337" y="43"/>
                  </a:cxn>
                  <a:cxn ang="0">
                    <a:pos x="337" y="41"/>
                  </a:cxn>
                  <a:cxn ang="0">
                    <a:pos x="334" y="38"/>
                  </a:cxn>
                  <a:cxn ang="0">
                    <a:pos x="321" y="21"/>
                  </a:cxn>
                  <a:cxn ang="0">
                    <a:pos x="316" y="0"/>
                  </a:cxn>
                  <a:cxn ang="0">
                    <a:pos x="188" y="94"/>
                  </a:cxn>
                  <a:cxn ang="0">
                    <a:pos x="88" y="218"/>
                  </a:cxn>
                  <a:cxn ang="0">
                    <a:pos x="21" y="366"/>
                  </a:cxn>
                  <a:cxn ang="0">
                    <a:pos x="0" y="530"/>
                  </a:cxn>
                  <a:cxn ang="0">
                    <a:pos x="20" y="680"/>
                  </a:cxn>
                  <a:cxn ang="0">
                    <a:pos x="74" y="819"/>
                  </a:cxn>
                  <a:cxn ang="0">
                    <a:pos x="160" y="938"/>
                  </a:cxn>
                  <a:cxn ang="0">
                    <a:pos x="272" y="1032"/>
                  </a:cxn>
                </a:cxnLst>
                <a:rect l="0" t="0" r="r" b="b"/>
                <a:pathLst>
                  <a:path w="443" h="1033">
                    <a:moveTo>
                      <a:pt x="272" y="1032"/>
                    </a:moveTo>
                    <a:lnTo>
                      <a:pt x="290" y="1016"/>
                    </a:lnTo>
                    <a:lnTo>
                      <a:pt x="301" y="992"/>
                    </a:lnTo>
                    <a:lnTo>
                      <a:pt x="316" y="974"/>
                    </a:lnTo>
                    <a:lnTo>
                      <a:pt x="328" y="955"/>
                    </a:lnTo>
                    <a:lnTo>
                      <a:pt x="354" y="920"/>
                    </a:lnTo>
                    <a:lnTo>
                      <a:pt x="373" y="904"/>
                    </a:lnTo>
                    <a:lnTo>
                      <a:pt x="384" y="884"/>
                    </a:lnTo>
                    <a:lnTo>
                      <a:pt x="390" y="848"/>
                    </a:lnTo>
                    <a:lnTo>
                      <a:pt x="381" y="832"/>
                    </a:lnTo>
                    <a:lnTo>
                      <a:pt x="375" y="812"/>
                    </a:lnTo>
                    <a:lnTo>
                      <a:pt x="370" y="794"/>
                    </a:lnTo>
                    <a:lnTo>
                      <a:pt x="361" y="774"/>
                    </a:lnTo>
                    <a:lnTo>
                      <a:pt x="361" y="760"/>
                    </a:lnTo>
                    <a:lnTo>
                      <a:pt x="361" y="747"/>
                    </a:lnTo>
                    <a:lnTo>
                      <a:pt x="361" y="734"/>
                    </a:lnTo>
                    <a:lnTo>
                      <a:pt x="359" y="722"/>
                    </a:lnTo>
                    <a:lnTo>
                      <a:pt x="359" y="707"/>
                    </a:lnTo>
                    <a:lnTo>
                      <a:pt x="364" y="698"/>
                    </a:lnTo>
                    <a:lnTo>
                      <a:pt x="373" y="691"/>
                    </a:lnTo>
                    <a:lnTo>
                      <a:pt x="390" y="686"/>
                    </a:lnTo>
                    <a:lnTo>
                      <a:pt x="391" y="686"/>
                    </a:lnTo>
                    <a:lnTo>
                      <a:pt x="395" y="682"/>
                    </a:lnTo>
                    <a:lnTo>
                      <a:pt x="395" y="680"/>
                    </a:lnTo>
                    <a:lnTo>
                      <a:pt x="395" y="677"/>
                    </a:lnTo>
                    <a:lnTo>
                      <a:pt x="390" y="671"/>
                    </a:lnTo>
                    <a:lnTo>
                      <a:pt x="386" y="666"/>
                    </a:lnTo>
                    <a:lnTo>
                      <a:pt x="386" y="660"/>
                    </a:lnTo>
                    <a:lnTo>
                      <a:pt x="395" y="655"/>
                    </a:lnTo>
                    <a:lnTo>
                      <a:pt x="437" y="635"/>
                    </a:lnTo>
                    <a:lnTo>
                      <a:pt x="442" y="626"/>
                    </a:lnTo>
                    <a:lnTo>
                      <a:pt x="442" y="619"/>
                    </a:lnTo>
                    <a:lnTo>
                      <a:pt x="442" y="613"/>
                    </a:lnTo>
                    <a:lnTo>
                      <a:pt x="438" y="604"/>
                    </a:lnTo>
                    <a:lnTo>
                      <a:pt x="417" y="577"/>
                    </a:lnTo>
                    <a:lnTo>
                      <a:pt x="400" y="543"/>
                    </a:lnTo>
                    <a:lnTo>
                      <a:pt x="391" y="511"/>
                    </a:lnTo>
                    <a:lnTo>
                      <a:pt x="384" y="474"/>
                    </a:lnTo>
                    <a:lnTo>
                      <a:pt x="368" y="465"/>
                    </a:lnTo>
                    <a:lnTo>
                      <a:pt x="354" y="455"/>
                    </a:lnTo>
                    <a:lnTo>
                      <a:pt x="339" y="444"/>
                    </a:lnTo>
                    <a:lnTo>
                      <a:pt x="326" y="433"/>
                    </a:lnTo>
                    <a:lnTo>
                      <a:pt x="317" y="422"/>
                    </a:lnTo>
                    <a:lnTo>
                      <a:pt x="312" y="411"/>
                    </a:lnTo>
                    <a:lnTo>
                      <a:pt x="308" y="402"/>
                    </a:lnTo>
                    <a:lnTo>
                      <a:pt x="307" y="391"/>
                    </a:lnTo>
                    <a:lnTo>
                      <a:pt x="285" y="363"/>
                    </a:lnTo>
                    <a:lnTo>
                      <a:pt x="290" y="339"/>
                    </a:lnTo>
                    <a:lnTo>
                      <a:pt x="301" y="314"/>
                    </a:lnTo>
                    <a:lnTo>
                      <a:pt x="308" y="289"/>
                    </a:lnTo>
                    <a:lnTo>
                      <a:pt x="308" y="267"/>
                    </a:lnTo>
                    <a:lnTo>
                      <a:pt x="298" y="278"/>
                    </a:lnTo>
                    <a:lnTo>
                      <a:pt x="287" y="294"/>
                    </a:lnTo>
                    <a:lnTo>
                      <a:pt x="280" y="307"/>
                    </a:lnTo>
                    <a:lnTo>
                      <a:pt x="272" y="314"/>
                    </a:lnTo>
                    <a:lnTo>
                      <a:pt x="269" y="283"/>
                    </a:lnTo>
                    <a:lnTo>
                      <a:pt x="271" y="254"/>
                    </a:lnTo>
                    <a:lnTo>
                      <a:pt x="272" y="224"/>
                    </a:lnTo>
                    <a:lnTo>
                      <a:pt x="272" y="195"/>
                    </a:lnTo>
                    <a:lnTo>
                      <a:pt x="280" y="177"/>
                    </a:lnTo>
                    <a:lnTo>
                      <a:pt x="280" y="164"/>
                    </a:lnTo>
                    <a:lnTo>
                      <a:pt x="280" y="146"/>
                    </a:lnTo>
                    <a:lnTo>
                      <a:pt x="281" y="133"/>
                    </a:lnTo>
                    <a:lnTo>
                      <a:pt x="281" y="123"/>
                    </a:lnTo>
                    <a:lnTo>
                      <a:pt x="285" y="113"/>
                    </a:lnTo>
                    <a:lnTo>
                      <a:pt x="290" y="104"/>
                    </a:lnTo>
                    <a:lnTo>
                      <a:pt x="296" y="97"/>
                    </a:lnTo>
                    <a:lnTo>
                      <a:pt x="296" y="97"/>
                    </a:lnTo>
                    <a:lnTo>
                      <a:pt x="298" y="94"/>
                    </a:lnTo>
                    <a:lnTo>
                      <a:pt x="298" y="94"/>
                    </a:lnTo>
                    <a:lnTo>
                      <a:pt x="298" y="94"/>
                    </a:lnTo>
                    <a:lnTo>
                      <a:pt x="301" y="92"/>
                    </a:lnTo>
                    <a:lnTo>
                      <a:pt x="303" y="86"/>
                    </a:lnTo>
                    <a:lnTo>
                      <a:pt x="307" y="83"/>
                    </a:lnTo>
                    <a:lnTo>
                      <a:pt x="308" y="83"/>
                    </a:lnTo>
                    <a:lnTo>
                      <a:pt x="317" y="79"/>
                    </a:lnTo>
                    <a:lnTo>
                      <a:pt x="323" y="77"/>
                    </a:lnTo>
                    <a:lnTo>
                      <a:pt x="328" y="77"/>
                    </a:lnTo>
                    <a:lnTo>
                      <a:pt x="334" y="74"/>
                    </a:lnTo>
                    <a:lnTo>
                      <a:pt x="337" y="74"/>
                    </a:lnTo>
                    <a:lnTo>
                      <a:pt x="339" y="72"/>
                    </a:lnTo>
                    <a:lnTo>
                      <a:pt x="345" y="67"/>
                    </a:lnTo>
                    <a:lnTo>
                      <a:pt x="345" y="63"/>
                    </a:lnTo>
                    <a:lnTo>
                      <a:pt x="337" y="50"/>
                    </a:lnTo>
                    <a:lnTo>
                      <a:pt x="337" y="50"/>
                    </a:lnTo>
                    <a:lnTo>
                      <a:pt x="337" y="47"/>
                    </a:lnTo>
                    <a:lnTo>
                      <a:pt x="337" y="47"/>
                    </a:lnTo>
                    <a:lnTo>
                      <a:pt x="337" y="43"/>
                    </a:lnTo>
                    <a:lnTo>
                      <a:pt x="337" y="43"/>
                    </a:lnTo>
                    <a:lnTo>
                      <a:pt x="337" y="41"/>
                    </a:lnTo>
                    <a:lnTo>
                      <a:pt x="334" y="41"/>
                    </a:lnTo>
                    <a:lnTo>
                      <a:pt x="334" y="38"/>
                    </a:lnTo>
                    <a:lnTo>
                      <a:pt x="328" y="30"/>
                    </a:lnTo>
                    <a:lnTo>
                      <a:pt x="321" y="21"/>
                    </a:lnTo>
                    <a:lnTo>
                      <a:pt x="317" y="11"/>
                    </a:lnTo>
                    <a:lnTo>
                      <a:pt x="316" y="0"/>
                    </a:lnTo>
                    <a:lnTo>
                      <a:pt x="249" y="41"/>
                    </a:lnTo>
                    <a:lnTo>
                      <a:pt x="188" y="94"/>
                    </a:lnTo>
                    <a:lnTo>
                      <a:pt x="133" y="151"/>
                    </a:lnTo>
                    <a:lnTo>
                      <a:pt x="88" y="218"/>
                    </a:lnTo>
                    <a:lnTo>
                      <a:pt x="50" y="289"/>
                    </a:lnTo>
                    <a:lnTo>
                      <a:pt x="21" y="366"/>
                    </a:lnTo>
                    <a:lnTo>
                      <a:pt x="5" y="446"/>
                    </a:lnTo>
                    <a:lnTo>
                      <a:pt x="0" y="530"/>
                    </a:lnTo>
                    <a:lnTo>
                      <a:pt x="5" y="608"/>
                    </a:lnTo>
                    <a:lnTo>
                      <a:pt x="20" y="680"/>
                    </a:lnTo>
                    <a:lnTo>
                      <a:pt x="45" y="751"/>
                    </a:lnTo>
                    <a:lnTo>
                      <a:pt x="74" y="819"/>
                    </a:lnTo>
                    <a:lnTo>
                      <a:pt x="114" y="879"/>
                    </a:lnTo>
                    <a:lnTo>
                      <a:pt x="160" y="938"/>
                    </a:lnTo>
                    <a:lnTo>
                      <a:pt x="215" y="987"/>
                    </a:lnTo>
                    <a:lnTo>
                      <a:pt x="272" y="1032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invGray">
              <a:xfrm>
                <a:off x="379" y="2327"/>
                <a:ext cx="824" cy="1203"/>
              </a:xfrm>
              <a:custGeom>
                <a:avLst/>
                <a:gdLst/>
                <a:ahLst/>
                <a:cxnLst>
                  <a:cxn ang="0">
                    <a:pos x="796" y="688"/>
                  </a:cxn>
                  <a:cxn ang="0">
                    <a:pos x="756" y="641"/>
                  </a:cxn>
                  <a:cxn ang="0">
                    <a:pos x="812" y="615"/>
                  </a:cxn>
                  <a:cxn ang="0">
                    <a:pos x="814" y="502"/>
                  </a:cxn>
                  <a:cxn ang="0">
                    <a:pos x="705" y="247"/>
                  </a:cxn>
                  <a:cxn ang="0">
                    <a:pos x="651" y="262"/>
                  </a:cxn>
                  <a:cxn ang="0">
                    <a:pos x="574" y="289"/>
                  </a:cxn>
                  <a:cxn ang="0">
                    <a:pos x="536" y="258"/>
                  </a:cxn>
                  <a:cxn ang="0">
                    <a:pos x="563" y="170"/>
                  </a:cxn>
                  <a:cxn ang="0">
                    <a:pos x="532" y="81"/>
                  </a:cxn>
                  <a:cxn ang="0">
                    <a:pos x="455" y="56"/>
                  </a:cxn>
                  <a:cxn ang="0">
                    <a:pos x="484" y="150"/>
                  </a:cxn>
                  <a:cxn ang="0">
                    <a:pos x="465" y="190"/>
                  </a:cxn>
                  <a:cxn ang="0">
                    <a:pos x="442" y="200"/>
                  </a:cxn>
                  <a:cxn ang="0">
                    <a:pos x="419" y="164"/>
                  </a:cxn>
                  <a:cxn ang="0">
                    <a:pos x="381" y="108"/>
                  </a:cxn>
                  <a:cxn ang="0">
                    <a:pos x="406" y="108"/>
                  </a:cxn>
                  <a:cxn ang="0">
                    <a:pos x="424" y="72"/>
                  </a:cxn>
                  <a:cxn ang="0">
                    <a:pos x="325" y="0"/>
                  </a:cxn>
                  <a:cxn ang="0">
                    <a:pos x="281" y="27"/>
                  </a:cxn>
                  <a:cxn ang="0">
                    <a:pos x="240" y="72"/>
                  </a:cxn>
                  <a:cxn ang="0">
                    <a:pos x="209" y="114"/>
                  </a:cxn>
                  <a:cxn ang="0">
                    <a:pos x="209" y="150"/>
                  </a:cxn>
                  <a:cxn ang="0">
                    <a:pos x="240" y="164"/>
                  </a:cxn>
                  <a:cxn ang="0">
                    <a:pos x="209" y="222"/>
                  </a:cxn>
                  <a:cxn ang="0">
                    <a:pos x="213" y="242"/>
                  </a:cxn>
                  <a:cxn ang="0">
                    <a:pos x="267" y="222"/>
                  </a:cxn>
                  <a:cxn ang="0">
                    <a:pos x="303" y="170"/>
                  </a:cxn>
                  <a:cxn ang="0">
                    <a:pos x="354" y="231"/>
                  </a:cxn>
                  <a:cxn ang="0">
                    <a:pos x="372" y="291"/>
                  </a:cxn>
                  <a:cxn ang="0">
                    <a:pos x="348" y="294"/>
                  </a:cxn>
                  <a:cxn ang="0">
                    <a:pos x="298" y="309"/>
                  </a:cxn>
                  <a:cxn ang="0">
                    <a:pos x="323" y="330"/>
                  </a:cxn>
                  <a:cxn ang="0">
                    <a:pos x="260" y="339"/>
                  </a:cxn>
                  <a:cxn ang="0">
                    <a:pos x="189" y="411"/>
                  </a:cxn>
                  <a:cxn ang="0">
                    <a:pos x="184" y="469"/>
                  </a:cxn>
                  <a:cxn ang="0">
                    <a:pos x="148" y="435"/>
                  </a:cxn>
                  <a:cxn ang="0">
                    <a:pos x="83" y="402"/>
                  </a:cxn>
                  <a:cxn ang="0">
                    <a:pos x="0" y="455"/>
                  </a:cxn>
                  <a:cxn ang="0">
                    <a:pos x="54" y="496"/>
                  </a:cxn>
                  <a:cxn ang="0">
                    <a:pos x="74" y="485"/>
                  </a:cxn>
                  <a:cxn ang="0">
                    <a:pos x="54" y="608"/>
                  </a:cxn>
                  <a:cxn ang="0">
                    <a:pos x="132" y="641"/>
                  </a:cxn>
                  <a:cxn ang="0">
                    <a:pos x="195" y="661"/>
                  </a:cxn>
                  <a:cxn ang="0">
                    <a:pos x="249" y="744"/>
                  </a:cxn>
                  <a:cxn ang="0">
                    <a:pos x="334" y="886"/>
                  </a:cxn>
                  <a:cxn ang="0">
                    <a:pos x="391" y="1007"/>
                  </a:cxn>
                  <a:cxn ang="0">
                    <a:pos x="292" y="1052"/>
                  </a:cxn>
                  <a:cxn ang="0">
                    <a:pos x="182" y="1105"/>
                  </a:cxn>
                  <a:cxn ang="0">
                    <a:pos x="68" y="1180"/>
                  </a:cxn>
                  <a:cxn ang="0">
                    <a:pos x="200" y="1202"/>
                  </a:cxn>
                  <a:cxn ang="0">
                    <a:pos x="417" y="1168"/>
                  </a:cxn>
                  <a:cxn ang="0">
                    <a:pos x="613" y="1052"/>
                  </a:cxn>
                  <a:cxn ang="0">
                    <a:pos x="610" y="929"/>
                  </a:cxn>
                  <a:cxn ang="0">
                    <a:pos x="543" y="888"/>
                  </a:cxn>
                  <a:cxn ang="0">
                    <a:pos x="567" y="791"/>
                  </a:cxn>
                  <a:cxn ang="0">
                    <a:pos x="655" y="738"/>
                  </a:cxn>
                  <a:cxn ang="0">
                    <a:pos x="725" y="713"/>
                  </a:cxn>
                  <a:cxn ang="0">
                    <a:pos x="792" y="729"/>
                  </a:cxn>
                </a:cxnLst>
                <a:rect l="0" t="0" r="r" b="b"/>
                <a:pathLst>
                  <a:path w="824" h="1203">
                    <a:moveTo>
                      <a:pt x="803" y="736"/>
                    </a:moveTo>
                    <a:lnTo>
                      <a:pt x="807" y="724"/>
                    </a:lnTo>
                    <a:lnTo>
                      <a:pt x="808" y="713"/>
                    </a:lnTo>
                    <a:lnTo>
                      <a:pt x="812" y="702"/>
                    </a:lnTo>
                    <a:lnTo>
                      <a:pt x="814" y="691"/>
                    </a:lnTo>
                    <a:lnTo>
                      <a:pt x="803" y="691"/>
                    </a:lnTo>
                    <a:lnTo>
                      <a:pt x="796" y="688"/>
                    </a:lnTo>
                    <a:lnTo>
                      <a:pt x="783" y="686"/>
                    </a:lnTo>
                    <a:lnTo>
                      <a:pt x="776" y="680"/>
                    </a:lnTo>
                    <a:lnTo>
                      <a:pt x="770" y="675"/>
                    </a:lnTo>
                    <a:lnTo>
                      <a:pt x="767" y="666"/>
                    </a:lnTo>
                    <a:lnTo>
                      <a:pt x="761" y="661"/>
                    </a:lnTo>
                    <a:lnTo>
                      <a:pt x="760" y="655"/>
                    </a:lnTo>
                    <a:lnTo>
                      <a:pt x="756" y="641"/>
                    </a:lnTo>
                    <a:lnTo>
                      <a:pt x="756" y="624"/>
                    </a:lnTo>
                    <a:lnTo>
                      <a:pt x="760" y="610"/>
                    </a:lnTo>
                    <a:lnTo>
                      <a:pt x="767" y="599"/>
                    </a:lnTo>
                    <a:lnTo>
                      <a:pt x="781" y="597"/>
                    </a:lnTo>
                    <a:lnTo>
                      <a:pt x="792" y="599"/>
                    </a:lnTo>
                    <a:lnTo>
                      <a:pt x="803" y="608"/>
                    </a:lnTo>
                    <a:lnTo>
                      <a:pt x="812" y="615"/>
                    </a:lnTo>
                    <a:lnTo>
                      <a:pt x="819" y="628"/>
                    </a:lnTo>
                    <a:lnTo>
                      <a:pt x="823" y="619"/>
                    </a:lnTo>
                    <a:lnTo>
                      <a:pt x="823" y="610"/>
                    </a:lnTo>
                    <a:lnTo>
                      <a:pt x="823" y="605"/>
                    </a:lnTo>
                    <a:lnTo>
                      <a:pt x="823" y="597"/>
                    </a:lnTo>
                    <a:lnTo>
                      <a:pt x="819" y="549"/>
                    </a:lnTo>
                    <a:lnTo>
                      <a:pt x="814" y="502"/>
                    </a:lnTo>
                    <a:lnTo>
                      <a:pt x="807" y="455"/>
                    </a:lnTo>
                    <a:lnTo>
                      <a:pt x="792" y="411"/>
                    </a:lnTo>
                    <a:lnTo>
                      <a:pt x="776" y="366"/>
                    </a:lnTo>
                    <a:lnTo>
                      <a:pt x="756" y="325"/>
                    </a:lnTo>
                    <a:lnTo>
                      <a:pt x="734" y="285"/>
                    </a:lnTo>
                    <a:lnTo>
                      <a:pt x="709" y="247"/>
                    </a:lnTo>
                    <a:lnTo>
                      <a:pt x="705" y="247"/>
                    </a:lnTo>
                    <a:lnTo>
                      <a:pt x="702" y="244"/>
                    </a:lnTo>
                    <a:lnTo>
                      <a:pt x="698" y="244"/>
                    </a:lnTo>
                    <a:lnTo>
                      <a:pt x="693" y="242"/>
                    </a:lnTo>
                    <a:lnTo>
                      <a:pt x="677" y="253"/>
                    </a:lnTo>
                    <a:lnTo>
                      <a:pt x="668" y="254"/>
                    </a:lnTo>
                    <a:lnTo>
                      <a:pt x="660" y="258"/>
                    </a:lnTo>
                    <a:lnTo>
                      <a:pt x="651" y="262"/>
                    </a:lnTo>
                    <a:lnTo>
                      <a:pt x="642" y="264"/>
                    </a:lnTo>
                    <a:lnTo>
                      <a:pt x="631" y="267"/>
                    </a:lnTo>
                    <a:lnTo>
                      <a:pt x="619" y="273"/>
                    </a:lnTo>
                    <a:lnTo>
                      <a:pt x="606" y="278"/>
                    </a:lnTo>
                    <a:lnTo>
                      <a:pt x="594" y="283"/>
                    </a:lnTo>
                    <a:lnTo>
                      <a:pt x="583" y="285"/>
                    </a:lnTo>
                    <a:lnTo>
                      <a:pt x="574" y="289"/>
                    </a:lnTo>
                    <a:lnTo>
                      <a:pt x="567" y="291"/>
                    </a:lnTo>
                    <a:lnTo>
                      <a:pt x="557" y="289"/>
                    </a:lnTo>
                    <a:lnTo>
                      <a:pt x="554" y="285"/>
                    </a:lnTo>
                    <a:lnTo>
                      <a:pt x="548" y="280"/>
                    </a:lnTo>
                    <a:lnTo>
                      <a:pt x="547" y="278"/>
                    </a:lnTo>
                    <a:lnTo>
                      <a:pt x="543" y="273"/>
                    </a:lnTo>
                    <a:lnTo>
                      <a:pt x="536" y="258"/>
                    </a:lnTo>
                    <a:lnTo>
                      <a:pt x="532" y="244"/>
                    </a:lnTo>
                    <a:lnTo>
                      <a:pt x="532" y="231"/>
                    </a:lnTo>
                    <a:lnTo>
                      <a:pt x="530" y="217"/>
                    </a:lnTo>
                    <a:lnTo>
                      <a:pt x="532" y="202"/>
                    </a:lnTo>
                    <a:lnTo>
                      <a:pt x="541" y="190"/>
                    </a:lnTo>
                    <a:lnTo>
                      <a:pt x="552" y="177"/>
                    </a:lnTo>
                    <a:lnTo>
                      <a:pt x="563" y="170"/>
                    </a:lnTo>
                    <a:lnTo>
                      <a:pt x="574" y="159"/>
                    </a:lnTo>
                    <a:lnTo>
                      <a:pt x="583" y="146"/>
                    </a:lnTo>
                    <a:lnTo>
                      <a:pt x="588" y="134"/>
                    </a:lnTo>
                    <a:lnTo>
                      <a:pt x="588" y="119"/>
                    </a:lnTo>
                    <a:lnTo>
                      <a:pt x="568" y="105"/>
                    </a:lnTo>
                    <a:lnTo>
                      <a:pt x="552" y="92"/>
                    </a:lnTo>
                    <a:lnTo>
                      <a:pt x="532" y="81"/>
                    </a:lnTo>
                    <a:lnTo>
                      <a:pt x="512" y="70"/>
                    </a:lnTo>
                    <a:lnTo>
                      <a:pt x="491" y="58"/>
                    </a:lnTo>
                    <a:lnTo>
                      <a:pt x="471" y="47"/>
                    </a:lnTo>
                    <a:lnTo>
                      <a:pt x="449" y="38"/>
                    </a:lnTo>
                    <a:lnTo>
                      <a:pt x="428" y="31"/>
                    </a:lnTo>
                    <a:lnTo>
                      <a:pt x="442" y="45"/>
                    </a:lnTo>
                    <a:lnTo>
                      <a:pt x="455" y="56"/>
                    </a:lnTo>
                    <a:lnTo>
                      <a:pt x="465" y="63"/>
                    </a:lnTo>
                    <a:lnTo>
                      <a:pt x="484" y="74"/>
                    </a:lnTo>
                    <a:lnTo>
                      <a:pt x="485" y="88"/>
                    </a:lnTo>
                    <a:lnTo>
                      <a:pt x="484" y="105"/>
                    </a:lnTo>
                    <a:lnTo>
                      <a:pt x="478" y="123"/>
                    </a:lnTo>
                    <a:lnTo>
                      <a:pt x="478" y="135"/>
                    </a:lnTo>
                    <a:lnTo>
                      <a:pt x="484" y="150"/>
                    </a:lnTo>
                    <a:lnTo>
                      <a:pt x="484" y="155"/>
                    </a:lnTo>
                    <a:lnTo>
                      <a:pt x="480" y="161"/>
                    </a:lnTo>
                    <a:lnTo>
                      <a:pt x="474" y="166"/>
                    </a:lnTo>
                    <a:lnTo>
                      <a:pt x="469" y="170"/>
                    </a:lnTo>
                    <a:lnTo>
                      <a:pt x="465" y="175"/>
                    </a:lnTo>
                    <a:lnTo>
                      <a:pt x="465" y="180"/>
                    </a:lnTo>
                    <a:lnTo>
                      <a:pt x="465" y="190"/>
                    </a:lnTo>
                    <a:lnTo>
                      <a:pt x="464" y="195"/>
                    </a:lnTo>
                    <a:lnTo>
                      <a:pt x="460" y="197"/>
                    </a:lnTo>
                    <a:lnTo>
                      <a:pt x="458" y="200"/>
                    </a:lnTo>
                    <a:lnTo>
                      <a:pt x="455" y="200"/>
                    </a:lnTo>
                    <a:lnTo>
                      <a:pt x="453" y="200"/>
                    </a:lnTo>
                    <a:lnTo>
                      <a:pt x="447" y="197"/>
                    </a:lnTo>
                    <a:lnTo>
                      <a:pt x="442" y="200"/>
                    </a:lnTo>
                    <a:lnTo>
                      <a:pt x="433" y="202"/>
                    </a:lnTo>
                    <a:lnTo>
                      <a:pt x="428" y="202"/>
                    </a:lnTo>
                    <a:lnTo>
                      <a:pt x="424" y="200"/>
                    </a:lnTo>
                    <a:lnTo>
                      <a:pt x="424" y="197"/>
                    </a:lnTo>
                    <a:lnTo>
                      <a:pt x="424" y="197"/>
                    </a:lnTo>
                    <a:lnTo>
                      <a:pt x="422" y="195"/>
                    </a:lnTo>
                    <a:lnTo>
                      <a:pt x="419" y="164"/>
                    </a:lnTo>
                    <a:lnTo>
                      <a:pt x="411" y="159"/>
                    </a:lnTo>
                    <a:lnTo>
                      <a:pt x="406" y="150"/>
                    </a:lnTo>
                    <a:lnTo>
                      <a:pt x="397" y="141"/>
                    </a:lnTo>
                    <a:lnTo>
                      <a:pt x="390" y="134"/>
                    </a:lnTo>
                    <a:lnTo>
                      <a:pt x="386" y="125"/>
                    </a:lnTo>
                    <a:lnTo>
                      <a:pt x="384" y="117"/>
                    </a:lnTo>
                    <a:lnTo>
                      <a:pt x="381" y="108"/>
                    </a:lnTo>
                    <a:lnTo>
                      <a:pt x="384" y="103"/>
                    </a:lnTo>
                    <a:lnTo>
                      <a:pt x="386" y="99"/>
                    </a:lnTo>
                    <a:lnTo>
                      <a:pt x="390" y="99"/>
                    </a:lnTo>
                    <a:lnTo>
                      <a:pt x="390" y="97"/>
                    </a:lnTo>
                    <a:lnTo>
                      <a:pt x="391" y="97"/>
                    </a:lnTo>
                    <a:lnTo>
                      <a:pt x="397" y="103"/>
                    </a:lnTo>
                    <a:lnTo>
                      <a:pt x="406" y="108"/>
                    </a:lnTo>
                    <a:lnTo>
                      <a:pt x="413" y="110"/>
                    </a:lnTo>
                    <a:lnTo>
                      <a:pt x="422" y="110"/>
                    </a:lnTo>
                    <a:lnTo>
                      <a:pt x="424" y="110"/>
                    </a:lnTo>
                    <a:lnTo>
                      <a:pt x="424" y="108"/>
                    </a:lnTo>
                    <a:lnTo>
                      <a:pt x="424" y="108"/>
                    </a:lnTo>
                    <a:lnTo>
                      <a:pt x="424" y="108"/>
                    </a:lnTo>
                    <a:lnTo>
                      <a:pt x="424" y="72"/>
                    </a:lnTo>
                    <a:lnTo>
                      <a:pt x="411" y="56"/>
                    </a:lnTo>
                    <a:lnTo>
                      <a:pt x="395" y="42"/>
                    </a:lnTo>
                    <a:lnTo>
                      <a:pt x="377" y="27"/>
                    </a:lnTo>
                    <a:lnTo>
                      <a:pt x="364" y="9"/>
                    </a:lnTo>
                    <a:lnTo>
                      <a:pt x="350" y="5"/>
                    </a:lnTo>
                    <a:lnTo>
                      <a:pt x="339" y="2"/>
                    </a:lnTo>
                    <a:lnTo>
                      <a:pt x="325" y="0"/>
                    </a:lnTo>
                    <a:lnTo>
                      <a:pt x="312" y="0"/>
                    </a:lnTo>
                    <a:lnTo>
                      <a:pt x="308" y="0"/>
                    </a:lnTo>
                    <a:lnTo>
                      <a:pt x="308" y="2"/>
                    </a:lnTo>
                    <a:lnTo>
                      <a:pt x="308" y="5"/>
                    </a:lnTo>
                    <a:lnTo>
                      <a:pt x="307" y="9"/>
                    </a:lnTo>
                    <a:lnTo>
                      <a:pt x="289" y="14"/>
                    </a:lnTo>
                    <a:lnTo>
                      <a:pt x="281" y="27"/>
                    </a:lnTo>
                    <a:lnTo>
                      <a:pt x="276" y="42"/>
                    </a:lnTo>
                    <a:lnTo>
                      <a:pt x="265" y="56"/>
                    </a:lnTo>
                    <a:lnTo>
                      <a:pt x="260" y="56"/>
                    </a:lnTo>
                    <a:lnTo>
                      <a:pt x="256" y="56"/>
                    </a:lnTo>
                    <a:lnTo>
                      <a:pt x="251" y="56"/>
                    </a:lnTo>
                    <a:lnTo>
                      <a:pt x="249" y="58"/>
                    </a:lnTo>
                    <a:lnTo>
                      <a:pt x="240" y="72"/>
                    </a:lnTo>
                    <a:lnTo>
                      <a:pt x="231" y="87"/>
                    </a:lnTo>
                    <a:lnTo>
                      <a:pt x="224" y="99"/>
                    </a:lnTo>
                    <a:lnTo>
                      <a:pt x="213" y="110"/>
                    </a:lnTo>
                    <a:lnTo>
                      <a:pt x="209" y="110"/>
                    </a:lnTo>
                    <a:lnTo>
                      <a:pt x="209" y="110"/>
                    </a:lnTo>
                    <a:lnTo>
                      <a:pt x="209" y="110"/>
                    </a:lnTo>
                    <a:lnTo>
                      <a:pt x="209" y="114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41"/>
                    </a:lnTo>
                    <a:lnTo>
                      <a:pt x="195" y="146"/>
                    </a:lnTo>
                    <a:lnTo>
                      <a:pt x="209" y="150"/>
                    </a:lnTo>
                    <a:lnTo>
                      <a:pt x="224" y="153"/>
                    </a:lnTo>
                    <a:lnTo>
                      <a:pt x="234" y="153"/>
                    </a:lnTo>
                    <a:lnTo>
                      <a:pt x="236" y="155"/>
                    </a:lnTo>
                    <a:lnTo>
                      <a:pt x="240" y="155"/>
                    </a:lnTo>
                    <a:lnTo>
                      <a:pt x="240" y="159"/>
                    </a:lnTo>
                    <a:lnTo>
                      <a:pt x="242" y="161"/>
                    </a:lnTo>
                    <a:lnTo>
                      <a:pt x="240" y="164"/>
                    </a:lnTo>
                    <a:lnTo>
                      <a:pt x="234" y="166"/>
                    </a:lnTo>
                    <a:lnTo>
                      <a:pt x="231" y="170"/>
                    </a:lnTo>
                    <a:lnTo>
                      <a:pt x="225" y="171"/>
                    </a:lnTo>
                    <a:lnTo>
                      <a:pt x="220" y="180"/>
                    </a:lnTo>
                    <a:lnTo>
                      <a:pt x="215" y="195"/>
                    </a:lnTo>
                    <a:lnTo>
                      <a:pt x="209" y="208"/>
                    </a:lnTo>
                    <a:lnTo>
                      <a:pt x="209" y="222"/>
                    </a:lnTo>
                    <a:lnTo>
                      <a:pt x="213" y="227"/>
                    </a:lnTo>
                    <a:lnTo>
                      <a:pt x="215" y="227"/>
                    </a:lnTo>
                    <a:lnTo>
                      <a:pt x="213" y="231"/>
                    </a:lnTo>
                    <a:lnTo>
                      <a:pt x="209" y="238"/>
                    </a:lnTo>
                    <a:lnTo>
                      <a:pt x="209" y="238"/>
                    </a:lnTo>
                    <a:lnTo>
                      <a:pt x="213" y="242"/>
                    </a:lnTo>
                    <a:lnTo>
                      <a:pt x="213" y="242"/>
                    </a:lnTo>
                    <a:lnTo>
                      <a:pt x="215" y="244"/>
                    </a:lnTo>
                    <a:lnTo>
                      <a:pt x="231" y="233"/>
                    </a:lnTo>
                    <a:lnTo>
                      <a:pt x="260" y="231"/>
                    </a:lnTo>
                    <a:lnTo>
                      <a:pt x="260" y="227"/>
                    </a:lnTo>
                    <a:lnTo>
                      <a:pt x="262" y="226"/>
                    </a:lnTo>
                    <a:lnTo>
                      <a:pt x="265" y="226"/>
                    </a:lnTo>
                    <a:lnTo>
                      <a:pt x="267" y="222"/>
                    </a:lnTo>
                    <a:lnTo>
                      <a:pt x="267" y="200"/>
                    </a:lnTo>
                    <a:lnTo>
                      <a:pt x="289" y="155"/>
                    </a:lnTo>
                    <a:lnTo>
                      <a:pt x="289" y="155"/>
                    </a:lnTo>
                    <a:lnTo>
                      <a:pt x="292" y="155"/>
                    </a:lnTo>
                    <a:lnTo>
                      <a:pt x="292" y="155"/>
                    </a:lnTo>
                    <a:lnTo>
                      <a:pt x="292" y="155"/>
                    </a:lnTo>
                    <a:lnTo>
                      <a:pt x="303" y="170"/>
                    </a:lnTo>
                    <a:lnTo>
                      <a:pt x="312" y="180"/>
                    </a:lnTo>
                    <a:lnTo>
                      <a:pt x="323" y="195"/>
                    </a:lnTo>
                    <a:lnTo>
                      <a:pt x="336" y="206"/>
                    </a:lnTo>
                    <a:lnTo>
                      <a:pt x="343" y="211"/>
                    </a:lnTo>
                    <a:lnTo>
                      <a:pt x="345" y="217"/>
                    </a:lnTo>
                    <a:lnTo>
                      <a:pt x="350" y="226"/>
                    </a:lnTo>
                    <a:lnTo>
                      <a:pt x="354" y="231"/>
                    </a:lnTo>
                    <a:lnTo>
                      <a:pt x="354" y="244"/>
                    </a:lnTo>
                    <a:lnTo>
                      <a:pt x="354" y="258"/>
                    </a:lnTo>
                    <a:lnTo>
                      <a:pt x="359" y="273"/>
                    </a:lnTo>
                    <a:lnTo>
                      <a:pt x="364" y="283"/>
                    </a:lnTo>
                    <a:lnTo>
                      <a:pt x="366" y="285"/>
                    </a:lnTo>
                    <a:lnTo>
                      <a:pt x="370" y="289"/>
                    </a:lnTo>
                    <a:lnTo>
                      <a:pt x="372" y="291"/>
                    </a:lnTo>
                    <a:lnTo>
                      <a:pt x="375" y="294"/>
                    </a:lnTo>
                    <a:lnTo>
                      <a:pt x="375" y="298"/>
                    </a:lnTo>
                    <a:lnTo>
                      <a:pt x="372" y="300"/>
                    </a:lnTo>
                    <a:lnTo>
                      <a:pt x="372" y="305"/>
                    </a:lnTo>
                    <a:lnTo>
                      <a:pt x="370" y="309"/>
                    </a:lnTo>
                    <a:lnTo>
                      <a:pt x="359" y="305"/>
                    </a:lnTo>
                    <a:lnTo>
                      <a:pt x="348" y="294"/>
                    </a:lnTo>
                    <a:lnTo>
                      <a:pt x="336" y="285"/>
                    </a:lnTo>
                    <a:lnTo>
                      <a:pt x="323" y="283"/>
                    </a:lnTo>
                    <a:lnTo>
                      <a:pt x="314" y="289"/>
                    </a:lnTo>
                    <a:lnTo>
                      <a:pt x="308" y="294"/>
                    </a:lnTo>
                    <a:lnTo>
                      <a:pt x="299" y="300"/>
                    </a:lnTo>
                    <a:lnTo>
                      <a:pt x="296" y="305"/>
                    </a:lnTo>
                    <a:lnTo>
                      <a:pt x="298" y="309"/>
                    </a:lnTo>
                    <a:lnTo>
                      <a:pt x="299" y="310"/>
                    </a:lnTo>
                    <a:lnTo>
                      <a:pt x="299" y="314"/>
                    </a:lnTo>
                    <a:lnTo>
                      <a:pt x="303" y="314"/>
                    </a:lnTo>
                    <a:lnTo>
                      <a:pt x="312" y="314"/>
                    </a:lnTo>
                    <a:lnTo>
                      <a:pt x="317" y="316"/>
                    </a:lnTo>
                    <a:lnTo>
                      <a:pt x="319" y="321"/>
                    </a:lnTo>
                    <a:lnTo>
                      <a:pt x="323" y="330"/>
                    </a:lnTo>
                    <a:lnTo>
                      <a:pt x="323" y="330"/>
                    </a:lnTo>
                    <a:lnTo>
                      <a:pt x="319" y="334"/>
                    </a:lnTo>
                    <a:lnTo>
                      <a:pt x="317" y="339"/>
                    </a:lnTo>
                    <a:lnTo>
                      <a:pt x="317" y="339"/>
                    </a:lnTo>
                    <a:lnTo>
                      <a:pt x="260" y="327"/>
                    </a:lnTo>
                    <a:lnTo>
                      <a:pt x="260" y="334"/>
                    </a:lnTo>
                    <a:lnTo>
                      <a:pt x="260" y="339"/>
                    </a:lnTo>
                    <a:lnTo>
                      <a:pt x="260" y="345"/>
                    </a:lnTo>
                    <a:lnTo>
                      <a:pt x="256" y="347"/>
                    </a:lnTo>
                    <a:lnTo>
                      <a:pt x="251" y="356"/>
                    </a:lnTo>
                    <a:lnTo>
                      <a:pt x="249" y="357"/>
                    </a:lnTo>
                    <a:lnTo>
                      <a:pt x="242" y="366"/>
                    </a:lnTo>
                    <a:lnTo>
                      <a:pt x="225" y="393"/>
                    </a:lnTo>
                    <a:lnTo>
                      <a:pt x="189" y="411"/>
                    </a:lnTo>
                    <a:lnTo>
                      <a:pt x="188" y="413"/>
                    </a:lnTo>
                    <a:lnTo>
                      <a:pt x="184" y="419"/>
                    </a:lnTo>
                    <a:lnTo>
                      <a:pt x="184" y="424"/>
                    </a:lnTo>
                    <a:lnTo>
                      <a:pt x="184" y="430"/>
                    </a:lnTo>
                    <a:lnTo>
                      <a:pt x="184" y="439"/>
                    </a:lnTo>
                    <a:lnTo>
                      <a:pt x="184" y="453"/>
                    </a:lnTo>
                    <a:lnTo>
                      <a:pt x="184" y="469"/>
                    </a:lnTo>
                    <a:lnTo>
                      <a:pt x="184" y="478"/>
                    </a:lnTo>
                    <a:lnTo>
                      <a:pt x="173" y="478"/>
                    </a:lnTo>
                    <a:lnTo>
                      <a:pt x="164" y="475"/>
                    </a:lnTo>
                    <a:lnTo>
                      <a:pt x="157" y="469"/>
                    </a:lnTo>
                    <a:lnTo>
                      <a:pt x="151" y="464"/>
                    </a:lnTo>
                    <a:lnTo>
                      <a:pt x="151" y="449"/>
                    </a:lnTo>
                    <a:lnTo>
                      <a:pt x="148" y="435"/>
                    </a:lnTo>
                    <a:lnTo>
                      <a:pt x="141" y="424"/>
                    </a:lnTo>
                    <a:lnTo>
                      <a:pt x="130" y="413"/>
                    </a:lnTo>
                    <a:lnTo>
                      <a:pt x="117" y="417"/>
                    </a:lnTo>
                    <a:lnTo>
                      <a:pt x="110" y="417"/>
                    </a:lnTo>
                    <a:lnTo>
                      <a:pt x="101" y="413"/>
                    </a:lnTo>
                    <a:lnTo>
                      <a:pt x="94" y="408"/>
                    </a:lnTo>
                    <a:lnTo>
                      <a:pt x="83" y="402"/>
                    </a:lnTo>
                    <a:lnTo>
                      <a:pt x="72" y="397"/>
                    </a:lnTo>
                    <a:lnTo>
                      <a:pt x="59" y="393"/>
                    </a:lnTo>
                    <a:lnTo>
                      <a:pt x="49" y="392"/>
                    </a:lnTo>
                    <a:lnTo>
                      <a:pt x="38" y="402"/>
                    </a:lnTo>
                    <a:lnTo>
                      <a:pt x="21" y="424"/>
                    </a:lnTo>
                    <a:lnTo>
                      <a:pt x="5" y="448"/>
                    </a:lnTo>
                    <a:lnTo>
                      <a:pt x="0" y="455"/>
                    </a:lnTo>
                    <a:lnTo>
                      <a:pt x="21" y="475"/>
                    </a:lnTo>
                    <a:lnTo>
                      <a:pt x="25" y="516"/>
                    </a:lnTo>
                    <a:lnTo>
                      <a:pt x="29" y="516"/>
                    </a:lnTo>
                    <a:lnTo>
                      <a:pt x="38" y="513"/>
                    </a:lnTo>
                    <a:lnTo>
                      <a:pt x="43" y="511"/>
                    </a:lnTo>
                    <a:lnTo>
                      <a:pt x="49" y="505"/>
                    </a:lnTo>
                    <a:lnTo>
                      <a:pt x="54" y="496"/>
                    </a:lnTo>
                    <a:lnTo>
                      <a:pt x="58" y="491"/>
                    </a:lnTo>
                    <a:lnTo>
                      <a:pt x="63" y="485"/>
                    </a:lnTo>
                    <a:lnTo>
                      <a:pt x="72" y="480"/>
                    </a:lnTo>
                    <a:lnTo>
                      <a:pt x="74" y="480"/>
                    </a:lnTo>
                    <a:lnTo>
                      <a:pt x="74" y="484"/>
                    </a:lnTo>
                    <a:lnTo>
                      <a:pt x="74" y="484"/>
                    </a:lnTo>
                    <a:lnTo>
                      <a:pt x="74" y="485"/>
                    </a:lnTo>
                    <a:lnTo>
                      <a:pt x="63" y="538"/>
                    </a:lnTo>
                    <a:lnTo>
                      <a:pt x="79" y="556"/>
                    </a:lnTo>
                    <a:lnTo>
                      <a:pt x="77" y="567"/>
                    </a:lnTo>
                    <a:lnTo>
                      <a:pt x="68" y="574"/>
                    </a:lnTo>
                    <a:lnTo>
                      <a:pt x="59" y="583"/>
                    </a:lnTo>
                    <a:lnTo>
                      <a:pt x="54" y="597"/>
                    </a:lnTo>
                    <a:lnTo>
                      <a:pt x="54" y="608"/>
                    </a:lnTo>
                    <a:lnTo>
                      <a:pt x="63" y="619"/>
                    </a:lnTo>
                    <a:lnTo>
                      <a:pt x="74" y="630"/>
                    </a:lnTo>
                    <a:lnTo>
                      <a:pt x="88" y="641"/>
                    </a:lnTo>
                    <a:lnTo>
                      <a:pt x="101" y="646"/>
                    </a:lnTo>
                    <a:lnTo>
                      <a:pt x="114" y="646"/>
                    </a:lnTo>
                    <a:lnTo>
                      <a:pt x="124" y="644"/>
                    </a:lnTo>
                    <a:lnTo>
                      <a:pt x="132" y="641"/>
                    </a:lnTo>
                    <a:lnTo>
                      <a:pt x="141" y="635"/>
                    </a:lnTo>
                    <a:lnTo>
                      <a:pt x="148" y="635"/>
                    </a:lnTo>
                    <a:lnTo>
                      <a:pt x="153" y="639"/>
                    </a:lnTo>
                    <a:lnTo>
                      <a:pt x="160" y="641"/>
                    </a:lnTo>
                    <a:lnTo>
                      <a:pt x="168" y="644"/>
                    </a:lnTo>
                    <a:lnTo>
                      <a:pt x="184" y="652"/>
                    </a:lnTo>
                    <a:lnTo>
                      <a:pt x="195" y="661"/>
                    </a:lnTo>
                    <a:lnTo>
                      <a:pt x="209" y="670"/>
                    </a:lnTo>
                    <a:lnTo>
                      <a:pt x="220" y="677"/>
                    </a:lnTo>
                    <a:lnTo>
                      <a:pt x="225" y="691"/>
                    </a:lnTo>
                    <a:lnTo>
                      <a:pt x="229" y="706"/>
                    </a:lnTo>
                    <a:lnTo>
                      <a:pt x="231" y="722"/>
                    </a:lnTo>
                    <a:lnTo>
                      <a:pt x="234" y="738"/>
                    </a:lnTo>
                    <a:lnTo>
                      <a:pt x="249" y="744"/>
                    </a:lnTo>
                    <a:lnTo>
                      <a:pt x="262" y="749"/>
                    </a:lnTo>
                    <a:lnTo>
                      <a:pt x="276" y="758"/>
                    </a:lnTo>
                    <a:lnTo>
                      <a:pt x="287" y="772"/>
                    </a:lnTo>
                    <a:lnTo>
                      <a:pt x="298" y="800"/>
                    </a:lnTo>
                    <a:lnTo>
                      <a:pt x="308" y="830"/>
                    </a:lnTo>
                    <a:lnTo>
                      <a:pt x="319" y="861"/>
                    </a:lnTo>
                    <a:lnTo>
                      <a:pt x="334" y="886"/>
                    </a:lnTo>
                    <a:lnTo>
                      <a:pt x="350" y="904"/>
                    </a:lnTo>
                    <a:lnTo>
                      <a:pt x="366" y="924"/>
                    </a:lnTo>
                    <a:lnTo>
                      <a:pt x="381" y="944"/>
                    </a:lnTo>
                    <a:lnTo>
                      <a:pt x="395" y="966"/>
                    </a:lnTo>
                    <a:lnTo>
                      <a:pt x="397" y="980"/>
                    </a:lnTo>
                    <a:lnTo>
                      <a:pt x="397" y="993"/>
                    </a:lnTo>
                    <a:lnTo>
                      <a:pt x="391" y="1007"/>
                    </a:lnTo>
                    <a:lnTo>
                      <a:pt x="381" y="1018"/>
                    </a:lnTo>
                    <a:lnTo>
                      <a:pt x="364" y="1022"/>
                    </a:lnTo>
                    <a:lnTo>
                      <a:pt x="348" y="1027"/>
                    </a:lnTo>
                    <a:lnTo>
                      <a:pt x="334" y="1032"/>
                    </a:lnTo>
                    <a:lnTo>
                      <a:pt x="319" y="1038"/>
                    </a:lnTo>
                    <a:lnTo>
                      <a:pt x="307" y="1043"/>
                    </a:lnTo>
                    <a:lnTo>
                      <a:pt x="292" y="1052"/>
                    </a:lnTo>
                    <a:lnTo>
                      <a:pt x="278" y="1063"/>
                    </a:lnTo>
                    <a:lnTo>
                      <a:pt x="262" y="1074"/>
                    </a:lnTo>
                    <a:lnTo>
                      <a:pt x="249" y="1083"/>
                    </a:lnTo>
                    <a:lnTo>
                      <a:pt x="231" y="1090"/>
                    </a:lnTo>
                    <a:lnTo>
                      <a:pt x="215" y="1094"/>
                    </a:lnTo>
                    <a:lnTo>
                      <a:pt x="198" y="1099"/>
                    </a:lnTo>
                    <a:lnTo>
                      <a:pt x="182" y="1105"/>
                    </a:lnTo>
                    <a:lnTo>
                      <a:pt x="164" y="1110"/>
                    </a:lnTo>
                    <a:lnTo>
                      <a:pt x="151" y="1119"/>
                    </a:lnTo>
                    <a:lnTo>
                      <a:pt x="141" y="1132"/>
                    </a:lnTo>
                    <a:lnTo>
                      <a:pt x="124" y="1146"/>
                    </a:lnTo>
                    <a:lnTo>
                      <a:pt x="106" y="1160"/>
                    </a:lnTo>
                    <a:lnTo>
                      <a:pt x="88" y="1171"/>
                    </a:lnTo>
                    <a:lnTo>
                      <a:pt x="68" y="1180"/>
                    </a:lnTo>
                    <a:lnTo>
                      <a:pt x="88" y="1186"/>
                    </a:lnTo>
                    <a:lnTo>
                      <a:pt x="106" y="1188"/>
                    </a:lnTo>
                    <a:lnTo>
                      <a:pt x="124" y="1193"/>
                    </a:lnTo>
                    <a:lnTo>
                      <a:pt x="142" y="1197"/>
                    </a:lnTo>
                    <a:lnTo>
                      <a:pt x="162" y="1198"/>
                    </a:lnTo>
                    <a:lnTo>
                      <a:pt x="182" y="1198"/>
                    </a:lnTo>
                    <a:lnTo>
                      <a:pt x="200" y="1202"/>
                    </a:lnTo>
                    <a:lnTo>
                      <a:pt x="220" y="1202"/>
                    </a:lnTo>
                    <a:lnTo>
                      <a:pt x="252" y="1202"/>
                    </a:lnTo>
                    <a:lnTo>
                      <a:pt x="287" y="1198"/>
                    </a:lnTo>
                    <a:lnTo>
                      <a:pt x="319" y="1193"/>
                    </a:lnTo>
                    <a:lnTo>
                      <a:pt x="354" y="1186"/>
                    </a:lnTo>
                    <a:lnTo>
                      <a:pt x="386" y="1177"/>
                    </a:lnTo>
                    <a:lnTo>
                      <a:pt x="417" y="1168"/>
                    </a:lnTo>
                    <a:lnTo>
                      <a:pt x="447" y="1155"/>
                    </a:lnTo>
                    <a:lnTo>
                      <a:pt x="478" y="1141"/>
                    </a:lnTo>
                    <a:lnTo>
                      <a:pt x="505" y="1126"/>
                    </a:lnTo>
                    <a:lnTo>
                      <a:pt x="536" y="1110"/>
                    </a:lnTo>
                    <a:lnTo>
                      <a:pt x="559" y="1094"/>
                    </a:lnTo>
                    <a:lnTo>
                      <a:pt x="588" y="1074"/>
                    </a:lnTo>
                    <a:lnTo>
                      <a:pt x="613" y="1052"/>
                    </a:lnTo>
                    <a:lnTo>
                      <a:pt x="637" y="1029"/>
                    </a:lnTo>
                    <a:lnTo>
                      <a:pt x="660" y="1007"/>
                    </a:lnTo>
                    <a:lnTo>
                      <a:pt x="682" y="982"/>
                    </a:lnTo>
                    <a:lnTo>
                      <a:pt x="666" y="966"/>
                    </a:lnTo>
                    <a:lnTo>
                      <a:pt x="646" y="955"/>
                    </a:lnTo>
                    <a:lnTo>
                      <a:pt x="626" y="940"/>
                    </a:lnTo>
                    <a:lnTo>
                      <a:pt x="610" y="929"/>
                    </a:lnTo>
                    <a:lnTo>
                      <a:pt x="590" y="922"/>
                    </a:lnTo>
                    <a:lnTo>
                      <a:pt x="574" y="917"/>
                    </a:lnTo>
                    <a:lnTo>
                      <a:pt x="557" y="904"/>
                    </a:lnTo>
                    <a:lnTo>
                      <a:pt x="547" y="893"/>
                    </a:lnTo>
                    <a:lnTo>
                      <a:pt x="547" y="892"/>
                    </a:lnTo>
                    <a:lnTo>
                      <a:pt x="547" y="888"/>
                    </a:lnTo>
                    <a:lnTo>
                      <a:pt x="543" y="888"/>
                    </a:lnTo>
                    <a:lnTo>
                      <a:pt x="543" y="886"/>
                    </a:lnTo>
                    <a:lnTo>
                      <a:pt x="543" y="874"/>
                    </a:lnTo>
                    <a:lnTo>
                      <a:pt x="547" y="863"/>
                    </a:lnTo>
                    <a:lnTo>
                      <a:pt x="547" y="855"/>
                    </a:lnTo>
                    <a:lnTo>
                      <a:pt x="548" y="845"/>
                    </a:lnTo>
                    <a:lnTo>
                      <a:pt x="557" y="819"/>
                    </a:lnTo>
                    <a:lnTo>
                      <a:pt x="567" y="791"/>
                    </a:lnTo>
                    <a:lnTo>
                      <a:pt x="579" y="769"/>
                    </a:lnTo>
                    <a:lnTo>
                      <a:pt x="601" y="753"/>
                    </a:lnTo>
                    <a:lnTo>
                      <a:pt x="613" y="749"/>
                    </a:lnTo>
                    <a:lnTo>
                      <a:pt x="624" y="744"/>
                    </a:lnTo>
                    <a:lnTo>
                      <a:pt x="631" y="742"/>
                    </a:lnTo>
                    <a:lnTo>
                      <a:pt x="642" y="738"/>
                    </a:lnTo>
                    <a:lnTo>
                      <a:pt x="655" y="738"/>
                    </a:lnTo>
                    <a:lnTo>
                      <a:pt x="666" y="736"/>
                    </a:lnTo>
                    <a:lnTo>
                      <a:pt x="673" y="729"/>
                    </a:lnTo>
                    <a:lnTo>
                      <a:pt x="684" y="727"/>
                    </a:lnTo>
                    <a:lnTo>
                      <a:pt x="695" y="727"/>
                    </a:lnTo>
                    <a:lnTo>
                      <a:pt x="704" y="722"/>
                    </a:lnTo>
                    <a:lnTo>
                      <a:pt x="715" y="718"/>
                    </a:lnTo>
                    <a:lnTo>
                      <a:pt x="725" y="713"/>
                    </a:lnTo>
                    <a:lnTo>
                      <a:pt x="736" y="711"/>
                    </a:lnTo>
                    <a:lnTo>
                      <a:pt x="749" y="707"/>
                    </a:lnTo>
                    <a:lnTo>
                      <a:pt x="760" y="707"/>
                    </a:lnTo>
                    <a:lnTo>
                      <a:pt x="770" y="711"/>
                    </a:lnTo>
                    <a:lnTo>
                      <a:pt x="776" y="717"/>
                    </a:lnTo>
                    <a:lnTo>
                      <a:pt x="783" y="722"/>
                    </a:lnTo>
                    <a:lnTo>
                      <a:pt x="792" y="729"/>
                    </a:lnTo>
                    <a:lnTo>
                      <a:pt x="803" y="736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invGray">
              <a:xfrm>
                <a:off x="530" y="2834"/>
                <a:ext cx="63" cy="73"/>
              </a:xfrm>
              <a:custGeom>
                <a:avLst/>
                <a:gdLst/>
                <a:ahLst/>
                <a:cxnLst>
                  <a:cxn ang="0">
                    <a:pos x="42" y="65"/>
                  </a:cxn>
                  <a:cxn ang="0">
                    <a:pos x="58" y="72"/>
                  </a:cxn>
                  <a:cxn ang="0">
                    <a:pos x="62" y="72"/>
                  </a:cxn>
                  <a:cxn ang="0">
                    <a:pos x="62" y="67"/>
                  </a:cxn>
                  <a:cxn ang="0">
                    <a:pos x="58" y="65"/>
                  </a:cxn>
                  <a:cxn ang="0">
                    <a:pos x="58" y="62"/>
                  </a:cxn>
                  <a:cxn ang="0">
                    <a:pos x="44" y="56"/>
                  </a:cxn>
                  <a:cxn ang="0">
                    <a:pos x="37" y="45"/>
                  </a:cxn>
                  <a:cxn ang="0">
                    <a:pos x="31" y="34"/>
                  </a:cxn>
                  <a:cxn ang="0">
                    <a:pos x="26" y="20"/>
                  </a:cxn>
                  <a:cxn ang="0">
                    <a:pos x="9" y="0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8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9" y="31"/>
                  </a:cxn>
                  <a:cxn ang="0">
                    <a:pos x="20" y="45"/>
                  </a:cxn>
                  <a:cxn ang="0">
                    <a:pos x="31" y="56"/>
                  </a:cxn>
                  <a:cxn ang="0">
                    <a:pos x="42" y="65"/>
                  </a:cxn>
                </a:cxnLst>
                <a:rect l="0" t="0" r="r" b="b"/>
                <a:pathLst>
                  <a:path w="63" h="73">
                    <a:moveTo>
                      <a:pt x="42" y="65"/>
                    </a:moveTo>
                    <a:lnTo>
                      <a:pt x="58" y="72"/>
                    </a:lnTo>
                    <a:lnTo>
                      <a:pt x="62" y="72"/>
                    </a:lnTo>
                    <a:lnTo>
                      <a:pt x="62" y="67"/>
                    </a:lnTo>
                    <a:lnTo>
                      <a:pt x="58" y="65"/>
                    </a:lnTo>
                    <a:lnTo>
                      <a:pt x="58" y="62"/>
                    </a:lnTo>
                    <a:lnTo>
                      <a:pt x="44" y="56"/>
                    </a:lnTo>
                    <a:lnTo>
                      <a:pt x="37" y="45"/>
                    </a:lnTo>
                    <a:lnTo>
                      <a:pt x="31" y="34"/>
                    </a:lnTo>
                    <a:lnTo>
                      <a:pt x="26" y="20"/>
                    </a:lnTo>
                    <a:lnTo>
                      <a:pt x="9" y="0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9" y="31"/>
                    </a:lnTo>
                    <a:lnTo>
                      <a:pt x="20" y="45"/>
                    </a:lnTo>
                    <a:lnTo>
                      <a:pt x="31" y="56"/>
                    </a:lnTo>
                    <a:lnTo>
                      <a:pt x="42" y="65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5148" name="Rectangle 2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49" name="Rectangle 2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114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" name="Rectangle 3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" name="Rectangle 3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" name="Rectangle 3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1439449-1A39-4930-9656-15BD82EB17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025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8746C-D625-4E6C-B461-30CAC937CF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931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CBB0D-FF21-4A48-B784-D6B4754158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553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309A5-608F-40D1-858B-9C97AFE6BA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330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87B8B-F167-43F0-B5D8-17DB62C635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964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8E79B-FDF1-4B76-A58A-9DAC874DC0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75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D88C8-0BC7-4C35-9816-E01C39A00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73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FE6B1-DEE4-48FB-9FD6-EB0E620B4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496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4E482-B004-4F35-A485-ABDC0D8F10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857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1FA3D-9175-44AA-8924-AE9B3729F7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35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6D858-F320-44E4-B45D-7D3452F131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39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92396-16EB-4165-89A1-7DD83254B7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37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5106E-F2B0-48D4-91DC-8CAD5B4F58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282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"/>
          <p:cNvGrpSpPr>
            <a:grpSpLocks/>
          </p:cNvGrpSpPr>
          <p:nvPr/>
        </p:nvGrpSpPr>
        <p:grpSpPr bwMode="auto">
          <a:xfrm>
            <a:off x="685800" y="117475"/>
            <a:ext cx="8456613" cy="6738938"/>
            <a:chOff x="432" y="74"/>
            <a:chExt cx="5327" cy="4245"/>
          </a:xfrm>
        </p:grpSpPr>
        <p:sp>
          <p:nvSpPr>
            <p:cNvPr id="2" name="Rectangle 3"/>
            <p:cNvSpPr>
              <a:spLocks noChangeArrowheads="1"/>
            </p:cNvSpPr>
            <p:nvPr/>
          </p:nvSpPr>
          <p:spPr bwMode="invGray">
            <a:xfrm>
              <a:off x="432" y="4176"/>
              <a:ext cx="2208" cy="143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7417" name="Group 4"/>
            <p:cNvGrpSpPr>
              <a:grpSpLocks/>
            </p:cNvGrpSpPr>
            <p:nvPr/>
          </p:nvGrpSpPr>
          <p:grpSpPr bwMode="auto">
            <a:xfrm>
              <a:off x="2859" y="4250"/>
              <a:ext cx="2729" cy="41"/>
              <a:chOff x="2859" y="4250"/>
              <a:chExt cx="2729" cy="41"/>
            </a:xfrm>
          </p:grpSpPr>
          <p:sp>
            <p:nvSpPr>
              <p:cNvPr id="4101" name="Oval 5"/>
              <p:cNvSpPr>
                <a:spLocks noChangeArrowheads="1"/>
              </p:cNvSpPr>
              <p:nvPr/>
            </p:nvSpPr>
            <p:spPr bwMode="invGray">
              <a:xfrm>
                <a:off x="285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2" name="Oval 6"/>
              <p:cNvSpPr>
                <a:spLocks noChangeArrowheads="1"/>
              </p:cNvSpPr>
              <p:nvPr/>
            </p:nvSpPr>
            <p:spPr bwMode="invGray">
              <a:xfrm>
                <a:off x="324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3" name="Oval 7"/>
              <p:cNvSpPr>
                <a:spLocks noChangeArrowheads="1"/>
              </p:cNvSpPr>
              <p:nvPr/>
            </p:nvSpPr>
            <p:spPr bwMode="invGray">
              <a:xfrm>
                <a:off x="362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4" name="Oval 8"/>
              <p:cNvSpPr>
                <a:spLocks noChangeArrowheads="1"/>
              </p:cNvSpPr>
              <p:nvPr/>
            </p:nvSpPr>
            <p:spPr bwMode="invGray">
              <a:xfrm>
                <a:off x="4011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" name="Oval 9"/>
              <p:cNvSpPr>
                <a:spLocks noChangeArrowheads="1"/>
              </p:cNvSpPr>
              <p:nvPr/>
            </p:nvSpPr>
            <p:spPr bwMode="invGray">
              <a:xfrm>
                <a:off x="4395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6" name="Oval 10"/>
              <p:cNvSpPr>
                <a:spLocks noChangeArrowheads="1"/>
              </p:cNvSpPr>
              <p:nvPr/>
            </p:nvSpPr>
            <p:spPr bwMode="invGray">
              <a:xfrm>
                <a:off x="477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7" name="Oval 11"/>
              <p:cNvSpPr>
                <a:spLocks noChangeArrowheads="1"/>
              </p:cNvSpPr>
              <p:nvPr/>
            </p:nvSpPr>
            <p:spPr bwMode="invGray">
              <a:xfrm>
                <a:off x="516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8" name="Oval 12"/>
              <p:cNvSpPr>
                <a:spLocks noChangeArrowheads="1"/>
              </p:cNvSpPr>
              <p:nvPr/>
            </p:nvSpPr>
            <p:spPr bwMode="invGray">
              <a:xfrm>
                <a:off x="554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109" name="Rectangle 13"/>
            <p:cNvSpPr>
              <a:spLocks noChangeArrowheads="1"/>
            </p:cNvSpPr>
            <p:nvPr/>
          </p:nvSpPr>
          <p:spPr bwMode="invGray">
            <a:xfrm>
              <a:off x="480" y="480"/>
              <a:ext cx="5279" cy="480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0" name="Oval 14"/>
            <p:cNvSpPr>
              <a:spLocks noChangeArrowheads="1"/>
            </p:cNvSpPr>
            <p:nvPr/>
          </p:nvSpPr>
          <p:spPr bwMode="invGray">
            <a:xfrm>
              <a:off x="507" y="7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1" name="Oval 15"/>
            <p:cNvSpPr>
              <a:spLocks noChangeArrowheads="1"/>
            </p:cNvSpPr>
            <p:nvPr/>
          </p:nvSpPr>
          <p:spPr bwMode="invGray">
            <a:xfrm>
              <a:off x="507" y="21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2" name="Oval 16"/>
            <p:cNvSpPr>
              <a:spLocks noChangeArrowheads="1"/>
            </p:cNvSpPr>
            <p:nvPr/>
          </p:nvSpPr>
          <p:spPr bwMode="invGray">
            <a:xfrm>
              <a:off x="507" y="36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7411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2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15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16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17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>
              <a:defRPr/>
            </a:pPr>
            <a:fld id="{7357E7B4-F8E3-4F71-B679-A4C5B32B61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288" r:id="rId1"/>
    <p:sldLayoutId id="2147485289" r:id="rId2"/>
    <p:sldLayoutId id="2147485290" r:id="rId3"/>
    <p:sldLayoutId id="2147485291" r:id="rId4"/>
    <p:sldLayoutId id="2147485292" r:id="rId5"/>
    <p:sldLayoutId id="2147485293" r:id="rId6"/>
    <p:sldLayoutId id="2147485294" r:id="rId7"/>
    <p:sldLayoutId id="2147485295" r:id="rId8"/>
    <p:sldLayoutId id="2147485296" r:id="rId9"/>
    <p:sldLayoutId id="2147485297" r:id="rId10"/>
    <p:sldLayoutId id="2147485298" r:id="rId11"/>
    <p:sldLayoutId id="2147485299" r:id="rId12"/>
    <p:sldLayoutId id="2147485300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audio" Target="../media/media8.m4a"/><Relationship Id="rId7" Type="http://schemas.openxmlformats.org/officeDocument/2006/relationships/oleObject" Target="../embeddings/oleObject2.bin"/><Relationship Id="rId2" Type="http://schemas.microsoft.com/office/2007/relationships/media" Target="../media/media8.m4a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9.m4a"/><Relationship Id="rId4" Type="http://schemas.microsoft.com/office/2007/relationships/media" Target="../media/media9.m4a"/><Relationship Id="rId9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.png"/><Relationship Id="rId2" Type="http://schemas.microsoft.com/office/2007/relationships/media" Target="../media/media6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95536" y="2132856"/>
            <a:ext cx="8352928" cy="1143000"/>
          </a:xfrm>
        </p:spPr>
        <p:txBody>
          <a:bodyPr/>
          <a:lstStyle/>
          <a:p>
            <a:r>
              <a:rPr lang="en-US" sz="24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П</a:t>
            </a:r>
            <a:r>
              <a:rPr lang="sr-Cyrl-RS" sz="24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 Р Е Д А В А Њ Е  8</a:t>
            </a:r>
            <a:r>
              <a:rPr lang="en-US" sz="24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:</a:t>
            </a:r>
            <a:r>
              <a:rPr lang="en-US" sz="36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sr-Cyrl-RS" dirty="0" smtClean="0">
                <a:latin typeface="Arial" charset="0"/>
                <a:cs typeface="Arial" charset="0"/>
              </a:rPr>
              <a:t/>
            </a:r>
            <a:br>
              <a:rPr lang="sr-Cyrl-RS" dirty="0" smtClean="0">
                <a:latin typeface="Arial" charset="0"/>
                <a:cs typeface="Arial" charset="0"/>
              </a:rPr>
            </a:br>
            <a:r>
              <a:rPr lang="sr-Cyrl-RS" sz="40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Квалитативна и квантитативна хроматографска анализа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endParaRPr lang="en-US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39552" y="3789040"/>
            <a:ext cx="8424936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sr-Cyrl-RS" sz="2000" b="1" dirty="0">
                <a:latin typeface="Arial" pitchFamily="34" charset="0"/>
                <a:cs typeface="Arial" pitchFamily="34" charset="0"/>
              </a:rPr>
              <a:t>Овим предавањем обухваћена су следећа испитна питања:</a:t>
            </a:r>
          </a:p>
          <a:p>
            <a:pPr algn="just">
              <a:defRPr/>
            </a:pPr>
            <a:endParaRPr lang="sr-Cyrl-RS" sz="2000" b="1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 startAt="36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Квалитативна хроматографска анализа.</a:t>
            </a:r>
          </a:p>
          <a:p>
            <a:pPr marL="457200" indent="-457200">
              <a:buFont typeface="+mj-lt"/>
              <a:buAutoNum type="arabicPeriod" startAt="36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Квантитативна </a:t>
            </a:r>
            <a:r>
              <a:rPr lang="sr-Cyrl-RS" sz="2000" dirty="0">
                <a:latin typeface="Arial" pitchFamily="34" charset="0"/>
                <a:cs typeface="Arial" pitchFamily="34" charset="0"/>
              </a:rPr>
              <a:t>хроматографска </a:t>
            </a: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анализа: метод нормализације и метод спољашњег стандарда.</a:t>
            </a:r>
            <a:endParaRPr lang="sr-Cyrl-RS" sz="20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 startAt="36"/>
              <a:defRPr/>
            </a:pPr>
            <a:r>
              <a:rPr lang="sr-Cyrl-RS" sz="2000" dirty="0">
                <a:latin typeface="Arial" pitchFamily="34" charset="0"/>
                <a:cs typeface="Arial" pitchFamily="34" charset="0"/>
              </a:rPr>
              <a:t>Квантитативна хроматографска анализа: метод </a:t>
            </a:r>
            <a:r>
              <a:rPr lang="sr-Cyrl-RS" sz="2000" dirty="0" smtClean="0">
                <a:latin typeface="Arial" pitchFamily="34" charset="0"/>
                <a:cs typeface="Arial" pitchFamily="34" charset="0"/>
              </a:rPr>
              <a:t>унутрашњег </a:t>
            </a:r>
            <a:r>
              <a:rPr lang="sr-Cyrl-RS" sz="2000" dirty="0">
                <a:latin typeface="Arial" pitchFamily="34" charset="0"/>
                <a:cs typeface="Arial" pitchFamily="34" charset="0"/>
              </a:rPr>
              <a:t>стандарда</a:t>
            </a:r>
            <a:r>
              <a:rPr lang="sr-Cyrl-RS" sz="2000" dirty="0" smtClean="0">
                <a:latin typeface="Arial" pitchFamily="34" charset="0"/>
                <a:cs typeface="Arial" pitchFamily="34" charset="0"/>
              </a:rPr>
              <a:t>.</a:t>
            </a:r>
            <a:endParaRPr lang="sr-Cyrl-R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CD6127A-2341-4DF1-837F-C713B82E5CEC}" type="slidenum">
              <a:rPr lang="en-US" sz="1400" smtClean="0"/>
              <a:pPr/>
              <a:t>1</a:t>
            </a:fld>
            <a:endParaRPr lang="en-US" sz="1400" smtClean="0"/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0" y="116632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sr-Cyrl-RS" sz="14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Предмет: Хроматографија и сепарационе методе. Наставник: </a:t>
            </a:r>
            <a:r>
              <a:rPr lang="sr-Cyrl-RS" sz="14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М</a:t>
            </a:r>
            <a:r>
              <a:rPr lang="sr-Cyrl-RS" sz="14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. Ристић. Датум: </a:t>
            </a:r>
            <a:r>
              <a:rPr lang="sr-Cyrl-RS" sz="14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24. јул </a:t>
            </a:r>
            <a:r>
              <a:rPr lang="sr-Cyrl-RS" sz="14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20</a:t>
            </a: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2</a:t>
            </a:r>
            <a:r>
              <a:rPr lang="sr-Cyrl-RS" sz="14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5.</a:t>
            </a:r>
            <a:endParaRPr lang="sr-Cyrl-RS" sz="1400" dirty="0">
              <a:solidFill>
                <a:schemeClr val="tx1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3" name="Rectangle 1027"/>
          <p:cNvSpPr>
            <a:spLocks noChangeArrowheads="1"/>
          </p:cNvSpPr>
          <p:nvPr/>
        </p:nvSpPr>
        <p:spPr bwMode="auto">
          <a:xfrm>
            <a:off x="179512" y="305361"/>
            <a:ext cx="885698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Претпостављамо да ће све варијације у току снимања хроматограма једнако да се одразе на пикове компоненте и унутрашњег стандарда, будући да су они блиских ретенционих времена и хемијских особина. Не гледамо више однос површина </a:t>
            </a:r>
            <a:r>
              <a:rPr lang="sr-Latn-RS" sz="2000" dirty="0" smtClean="0">
                <a:latin typeface="Arial" charset="0"/>
                <a:cs typeface="Arial" charset="0"/>
              </a:rPr>
              <a:t>P</a:t>
            </a:r>
            <a:r>
              <a:rPr lang="sr-Latn-RS" sz="2000" baseline="-25000" dirty="0" smtClean="0">
                <a:latin typeface="Arial" charset="0"/>
                <a:cs typeface="Arial" charset="0"/>
              </a:rPr>
              <a:t>x</a:t>
            </a:r>
            <a:r>
              <a:rPr lang="sr-Cyrl-RS" sz="2000" dirty="0" smtClean="0">
                <a:latin typeface="Arial" charset="0"/>
                <a:cs typeface="Arial" charset="0"/>
              </a:rPr>
              <a:t> и </a:t>
            </a:r>
            <a:r>
              <a:rPr lang="sr-Latn-RS" sz="2000" dirty="0" smtClean="0">
                <a:latin typeface="Arial" charset="0"/>
                <a:cs typeface="Arial" charset="0"/>
              </a:rPr>
              <a:t>P</a:t>
            </a:r>
            <a:r>
              <a:rPr lang="sr-Latn-RS" sz="2000" baseline="-25000" dirty="0" smtClean="0">
                <a:latin typeface="Arial" charset="0"/>
                <a:cs typeface="Arial" charset="0"/>
              </a:rPr>
              <a:t>o</a:t>
            </a:r>
            <a:r>
              <a:rPr lang="sr-Latn-RS" sz="2000" dirty="0" smtClean="0">
                <a:latin typeface="Arial" charset="0"/>
                <a:cs typeface="Arial" charset="0"/>
              </a:rPr>
              <a:t>, </a:t>
            </a:r>
            <a:r>
              <a:rPr lang="sr-Cyrl-RS" sz="2000" dirty="0" smtClean="0">
                <a:latin typeface="Arial" charset="0"/>
                <a:cs typeface="Arial" charset="0"/>
              </a:rPr>
              <a:t>већ однос </a:t>
            </a:r>
            <a:r>
              <a:rPr lang="sr-Latn-RS" sz="2000" dirty="0" smtClean="0">
                <a:latin typeface="Arial" charset="0"/>
                <a:cs typeface="Arial" charset="0"/>
              </a:rPr>
              <a:t>P</a:t>
            </a:r>
            <a:r>
              <a:rPr lang="sr-Latn-RS" sz="2000" baseline="-25000" dirty="0" smtClean="0">
                <a:latin typeface="Arial" charset="0"/>
                <a:cs typeface="Arial" charset="0"/>
              </a:rPr>
              <a:t>x </a:t>
            </a:r>
            <a:r>
              <a:rPr lang="sr-Cyrl-RS" sz="2000" dirty="0" smtClean="0">
                <a:latin typeface="Arial" charset="0"/>
                <a:cs typeface="Arial" charset="0"/>
              </a:rPr>
              <a:t>/</a:t>
            </a:r>
            <a:r>
              <a:rPr lang="sr-Latn-RS" sz="2000" dirty="0" smtClean="0">
                <a:latin typeface="Arial" charset="0"/>
                <a:cs typeface="Arial" charset="0"/>
              </a:rPr>
              <a:t> P</a:t>
            </a:r>
            <a:r>
              <a:rPr lang="sr-Latn-RS" sz="2000" baseline="-25000" dirty="0" smtClean="0">
                <a:latin typeface="Arial" charset="0"/>
                <a:cs typeface="Arial" charset="0"/>
              </a:rPr>
              <a:t>ux </a:t>
            </a:r>
            <a:r>
              <a:rPr lang="en-US" sz="2000" baseline="-25000" dirty="0" smtClean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latin typeface="Arial" charset="0"/>
                <a:cs typeface="Arial" charset="0"/>
              </a:rPr>
              <a:t>и </a:t>
            </a:r>
            <a:r>
              <a:rPr lang="sr-Latn-RS" sz="2000" dirty="0" smtClean="0">
                <a:latin typeface="Arial" charset="0"/>
                <a:cs typeface="Arial" charset="0"/>
              </a:rPr>
              <a:t>P</a:t>
            </a:r>
            <a:r>
              <a:rPr lang="sr-Cyrl-RS" sz="2000" baseline="-25000" dirty="0" smtClean="0">
                <a:latin typeface="Arial" charset="0"/>
                <a:cs typeface="Arial" charset="0"/>
              </a:rPr>
              <a:t>о</a:t>
            </a:r>
            <a:r>
              <a:rPr lang="sr-Latn-RS" sz="2000" baseline="-25000" dirty="0" smtClean="0">
                <a:latin typeface="Arial" charset="0"/>
                <a:cs typeface="Arial" charset="0"/>
              </a:rPr>
              <a:t> </a:t>
            </a:r>
            <a:r>
              <a:rPr lang="sr-Cyrl-RS" sz="2000" dirty="0">
                <a:latin typeface="Arial" charset="0"/>
                <a:cs typeface="Arial" charset="0"/>
              </a:rPr>
              <a:t>/</a:t>
            </a:r>
            <a:r>
              <a:rPr lang="sr-Latn-RS" sz="2000" dirty="0">
                <a:latin typeface="Arial" charset="0"/>
                <a:cs typeface="Arial" charset="0"/>
              </a:rPr>
              <a:t> </a:t>
            </a:r>
            <a:r>
              <a:rPr lang="sr-Latn-RS" sz="2000" dirty="0" smtClean="0">
                <a:latin typeface="Arial" charset="0"/>
                <a:cs typeface="Arial" charset="0"/>
              </a:rPr>
              <a:t>P</a:t>
            </a:r>
            <a:r>
              <a:rPr lang="sr-Latn-RS" sz="2000" baseline="-25000" dirty="0" smtClean="0">
                <a:latin typeface="Arial" charset="0"/>
                <a:cs typeface="Arial" charset="0"/>
              </a:rPr>
              <a:t>u</a:t>
            </a:r>
            <a:r>
              <a:rPr lang="sr-Cyrl-RS" sz="2000" baseline="-25000" dirty="0" smtClean="0">
                <a:latin typeface="Arial" charset="0"/>
                <a:cs typeface="Arial" charset="0"/>
              </a:rPr>
              <a:t>о</a:t>
            </a:r>
            <a:r>
              <a:rPr lang="sr-Cyrl-RS" sz="2000" dirty="0" smtClean="0">
                <a:latin typeface="Arial" charset="0"/>
                <a:cs typeface="Arial" charset="0"/>
              </a:rPr>
              <a:t>: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2932062"/>
              </p:ext>
            </p:extLst>
          </p:nvPr>
        </p:nvGraphicFramePr>
        <p:xfrm>
          <a:off x="3419872" y="1772816"/>
          <a:ext cx="2141537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9" name="Equation" r:id="rId7" imgW="977760" imgH="431640" progId="Equation.3">
                  <p:embed/>
                </p:oleObj>
              </mc:Choice>
              <mc:Fallback>
                <p:oleObj name="Equation" r:id="rId7" imgW="977760" imgH="4316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872" y="1772816"/>
                        <a:ext cx="2141537" cy="95726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173832" y="2805896"/>
            <a:ext cx="885698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Latn-RS" sz="2000" dirty="0" smtClean="0">
                <a:latin typeface="Arial" charset="0"/>
                <a:cs typeface="Arial" charset="0"/>
              </a:rPr>
              <a:t>P</a:t>
            </a:r>
            <a:r>
              <a:rPr lang="sr-Latn-RS" sz="2000" baseline="-25000" dirty="0" smtClean="0">
                <a:latin typeface="Arial" charset="0"/>
                <a:cs typeface="Arial" charset="0"/>
              </a:rPr>
              <a:t>x </a:t>
            </a:r>
            <a:r>
              <a:rPr lang="sr-Cyrl-RS" sz="2000" dirty="0" smtClean="0">
                <a:latin typeface="Arial" charset="0"/>
                <a:cs typeface="Arial" charset="0"/>
              </a:rPr>
              <a:t>површина пика компоненте у узорку,</a:t>
            </a:r>
          </a:p>
          <a:p>
            <a:pPr>
              <a:defRPr/>
            </a:pPr>
            <a:r>
              <a:rPr lang="sr-Latn-RS" sz="2000" dirty="0" smtClean="0">
                <a:latin typeface="Arial" charset="0"/>
                <a:cs typeface="Arial" charset="0"/>
              </a:rPr>
              <a:t>P</a:t>
            </a:r>
            <a:r>
              <a:rPr lang="sr-Latn-RS" sz="2000" baseline="-25000" dirty="0" smtClean="0">
                <a:latin typeface="Arial" charset="0"/>
                <a:cs typeface="Arial" charset="0"/>
              </a:rPr>
              <a:t>ux </a:t>
            </a:r>
            <a:r>
              <a:rPr lang="en-US" sz="2000" baseline="-25000" dirty="0" smtClean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latin typeface="Arial" charset="0"/>
                <a:cs typeface="Arial" charset="0"/>
              </a:rPr>
              <a:t>површина пика УС у узорку</a:t>
            </a:r>
          </a:p>
          <a:p>
            <a:pPr>
              <a:defRPr/>
            </a:pPr>
            <a:r>
              <a:rPr lang="sr-Latn-RS" sz="2000" dirty="0" smtClean="0">
                <a:latin typeface="Arial" charset="0"/>
                <a:cs typeface="Arial" charset="0"/>
              </a:rPr>
              <a:t>P</a:t>
            </a:r>
            <a:r>
              <a:rPr lang="sr-Cyrl-RS" sz="2000" baseline="-25000" dirty="0" smtClean="0">
                <a:latin typeface="Arial" charset="0"/>
                <a:cs typeface="Arial" charset="0"/>
              </a:rPr>
              <a:t>о</a:t>
            </a:r>
            <a:r>
              <a:rPr lang="sr-Latn-RS" sz="2000" baseline="-25000" dirty="0" smtClean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latin typeface="Arial" charset="0"/>
                <a:cs typeface="Arial" charset="0"/>
              </a:rPr>
              <a:t>површина </a:t>
            </a:r>
            <a:r>
              <a:rPr lang="sr-Cyrl-RS" sz="2000" dirty="0">
                <a:latin typeface="Arial" charset="0"/>
                <a:cs typeface="Arial" charset="0"/>
              </a:rPr>
              <a:t>пика компоненте у </a:t>
            </a:r>
            <a:r>
              <a:rPr lang="sr-Cyrl-RS" sz="2000" dirty="0" smtClean="0">
                <a:latin typeface="Arial" charset="0"/>
                <a:cs typeface="Arial" charset="0"/>
              </a:rPr>
              <a:t>спољашњем стандарду,</a:t>
            </a: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Latn-RS" sz="2000" dirty="0" smtClean="0">
                <a:latin typeface="Arial" charset="0"/>
                <a:cs typeface="Arial" charset="0"/>
              </a:rPr>
              <a:t>P</a:t>
            </a:r>
            <a:r>
              <a:rPr lang="sr-Latn-RS" sz="2000" baseline="-25000" dirty="0" smtClean="0">
                <a:latin typeface="Arial" charset="0"/>
                <a:cs typeface="Arial" charset="0"/>
              </a:rPr>
              <a:t>u</a:t>
            </a:r>
            <a:r>
              <a:rPr lang="sr-Cyrl-RS" sz="2000" baseline="-25000" dirty="0" smtClean="0">
                <a:latin typeface="Arial" charset="0"/>
                <a:cs typeface="Arial" charset="0"/>
              </a:rPr>
              <a:t>о</a:t>
            </a:r>
            <a:r>
              <a:rPr lang="sr-Cyrl-RS" sz="2000" dirty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latin typeface="Arial" charset="0"/>
                <a:cs typeface="Arial" charset="0"/>
              </a:rPr>
              <a:t>површина </a:t>
            </a:r>
            <a:r>
              <a:rPr lang="sr-Cyrl-RS" sz="2000" dirty="0">
                <a:latin typeface="Arial" charset="0"/>
                <a:cs typeface="Arial" charset="0"/>
              </a:rPr>
              <a:t>пика УС у спољашњем </a:t>
            </a:r>
            <a:r>
              <a:rPr lang="sr-Cyrl-RS" sz="2000" dirty="0" smtClean="0">
                <a:latin typeface="Arial" charset="0"/>
                <a:cs typeface="Arial" charset="0"/>
              </a:rPr>
              <a:t>стандарду</a:t>
            </a:r>
            <a:r>
              <a:rPr lang="sr-Cyrl-RS" sz="2000" dirty="0">
                <a:latin typeface="Arial" charset="0"/>
                <a:cs typeface="Arial" charset="0"/>
              </a:rPr>
              <a:t>.</a:t>
            </a:r>
          </a:p>
          <a:p>
            <a:pPr>
              <a:defRPr/>
            </a:pPr>
            <a:endParaRPr lang="sr-Cyrl-RS" sz="2000" dirty="0" smtClean="0">
              <a:latin typeface="Arial" charset="0"/>
              <a:cs typeface="Arial" charset="0"/>
            </a:endParaRPr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153194" y="4581128"/>
            <a:ext cx="885698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Ако се хроматографија обавља у спрези са масеним спектрометром, унутрашњи стандарди могу бити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деутерисани аналити</a:t>
            </a:r>
            <a:r>
              <a:rPr lang="sr-Cyrl-RS" sz="2000" dirty="0" smtClean="0">
                <a:latin typeface="Arial" charset="0"/>
                <a:cs typeface="Arial" charset="0"/>
              </a:rPr>
              <a:t>. Тада, иако нису хроматографски раздвојени, у селективном моду масеног спектрометра им одвојено пратимо сигнале.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347864" y="1668488"/>
            <a:ext cx="2304256" cy="1137408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12360" y="2803438"/>
            <a:ext cx="406400" cy="4064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12360" y="403409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437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74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49C0D4-B764-4CF1-82FD-29FBA95A2654}" type="slidenum">
              <a:rPr lang="en-US" sz="1400" smtClean="0"/>
              <a:pPr/>
              <a:t>2</a:t>
            </a:fld>
            <a:endParaRPr lang="en-US" sz="1400" smtClean="0"/>
          </a:p>
        </p:txBody>
      </p:sp>
      <p:sp>
        <p:nvSpPr>
          <p:cNvPr id="32771" name="Text Box 1026"/>
          <p:cNvSpPr txBox="1">
            <a:spLocks noChangeArrowheads="1"/>
          </p:cNvSpPr>
          <p:nvPr/>
        </p:nvSpPr>
        <p:spPr bwMode="auto">
          <a:xfrm>
            <a:off x="683568" y="169476"/>
            <a:ext cx="79707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indent="-457200">
              <a:buFont typeface="+mj-lt"/>
              <a:buAutoNum type="arabicPeriod" startAt="36"/>
              <a:defRPr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Квалитативна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хроматографска анализа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212932" y="908720"/>
            <a:ext cx="885698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Квалитативна анализа </a:t>
            </a:r>
            <a:r>
              <a:rPr lang="sr-Cyrl-RS" sz="2000" dirty="0" smtClean="0">
                <a:latin typeface="Arial" charset="0"/>
                <a:cs typeface="Arial" charset="0"/>
              </a:rPr>
              <a:t>је поступак идентификације свих пикова у хроматограму неког узорка. </a:t>
            </a:r>
          </a:p>
        </p:txBody>
      </p:sp>
      <p:sp>
        <p:nvSpPr>
          <p:cNvPr id="8" name="Rectangle 1027"/>
          <p:cNvSpPr>
            <a:spLocks noChangeArrowheads="1"/>
          </p:cNvSpPr>
          <p:nvPr/>
        </p:nvSpPr>
        <p:spPr bwMode="auto">
          <a:xfrm>
            <a:off x="241986" y="1895341"/>
            <a:ext cx="8412353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Случајеви:</a:t>
            </a: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1. Састав узорка је потпуно познат </a:t>
            </a: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2. </a:t>
            </a:r>
            <a:r>
              <a:rPr lang="sr-Cyrl-RS" sz="2000" dirty="0">
                <a:latin typeface="Arial" charset="0"/>
                <a:cs typeface="Arial" charset="0"/>
              </a:rPr>
              <a:t>Састав узорка </a:t>
            </a:r>
            <a:r>
              <a:rPr lang="sr-Cyrl-RS" sz="2000" dirty="0" smtClean="0">
                <a:latin typeface="Arial" charset="0"/>
                <a:cs typeface="Arial" charset="0"/>
              </a:rPr>
              <a:t>није </a:t>
            </a:r>
            <a:r>
              <a:rPr lang="sr-Cyrl-RS" sz="2000" dirty="0">
                <a:latin typeface="Arial" charset="0"/>
                <a:cs typeface="Arial" charset="0"/>
              </a:rPr>
              <a:t>потпуно познат </a:t>
            </a:r>
            <a:endParaRPr lang="sr-Cyrl-RS" sz="2000" dirty="0" smtClean="0">
              <a:latin typeface="Arial" charset="0"/>
              <a:cs typeface="Arial" charset="0"/>
            </a:endParaRP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У првом случају потребно је корелисати сваки пик са одговарајућим једињењем. У другом је потребно и идентификовати непознате компоненте узорка. </a:t>
            </a: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Идентификација се обавља структурним инструменталним методима: масена спектрометрија, ИЦ спектроскопија, нуклеарна магнетна резонанција...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48264" y="582652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3" name="Rectangle 1027"/>
          <p:cNvSpPr>
            <a:spLocks noChangeArrowheads="1"/>
          </p:cNvSpPr>
          <p:nvPr/>
        </p:nvSpPr>
        <p:spPr bwMode="auto">
          <a:xfrm>
            <a:off x="212932" y="476672"/>
            <a:ext cx="885698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1. Метод референтног стандарда</a:t>
            </a:r>
            <a:r>
              <a:rPr lang="sr-Cyrl-RS" sz="2000" dirty="0" smtClean="0">
                <a:latin typeface="Arial" charset="0"/>
                <a:cs typeface="Arial" charset="0"/>
              </a:rPr>
              <a:t>:пик се идентификује тако што припремимо раствор компоненте на коју сумњамо и при </a:t>
            </a:r>
            <a:r>
              <a:rPr lang="sr-Cyrl-RS" sz="2000" u="sng" dirty="0" smtClean="0">
                <a:latin typeface="Arial" charset="0"/>
                <a:cs typeface="Arial" charset="0"/>
              </a:rPr>
              <a:t>строго истим аналитичким условима</a:t>
            </a:r>
            <a:r>
              <a:rPr lang="sr-Cyrl-RS" sz="2000" dirty="0" smtClean="0">
                <a:latin typeface="Arial" charset="0"/>
                <a:cs typeface="Arial" charset="0"/>
              </a:rPr>
              <a:t> и на истој колони снимимо њен хроматограм.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4019550" cy="43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4572000" y="1957476"/>
            <a:ext cx="4441837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Тај раствор зове се референтни стандард. Ако је пик на хроматограму референтног стандарда на истом ретенционом времену као и у хроматограму узорка, онда смо успешно придружили једињење пику.</a:t>
            </a: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Концентрација референтног стандарда треба да буде блиска концентрацији супстанце у узорку.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2500" y="590049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4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956" y="1628800"/>
            <a:ext cx="4000500" cy="431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1027"/>
          <p:cNvSpPr>
            <a:spLocks noChangeArrowheads="1"/>
          </p:cNvSpPr>
          <p:nvPr/>
        </p:nvSpPr>
        <p:spPr bwMode="auto">
          <a:xfrm>
            <a:off x="212932" y="476672"/>
            <a:ext cx="885698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2. Метод коинјектирања (у лаб. жаргону спајковање)</a:t>
            </a:r>
            <a:r>
              <a:rPr lang="sr-Cyrl-RS" sz="2000" dirty="0" smtClean="0">
                <a:latin typeface="Arial" charset="0"/>
                <a:cs typeface="Arial" charset="0"/>
              </a:rPr>
              <a:t>: узорку </a:t>
            </a:r>
            <a:r>
              <a:rPr lang="sr-Cyrl-RS" sz="2000" dirty="0">
                <a:latin typeface="Arial" charset="0"/>
                <a:cs typeface="Arial" charset="0"/>
              </a:rPr>
              <a:t>се сними хроматограм, а </a:t>
            </a:r>
            <a:r>
              <a:rPr lang="sr-Cyrl-RS" sz="2000" dirty="0" smtClean="0">
                <a:latin typeface="Arial" charset="0"/>
                <a:cs typeface="Arial" charset="0"/>
              </a:rPr>
              <a:t>затим му се дода компонента на коју сумњамо и опет се сними хроматограм.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212932" y="1488485"/>
            <a:ext cx="4387643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Уколико је неки пик порастао, то значи да је тај пик од додате компоненте. </a:t>
            </a: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При поновном снимању хроматограма, услови не морају бити строго исти као код метода референтног стандарда јер пратимо релативни пораст пика, а незнатно померање у ретенционом времену неће бити проблем.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600" y="57404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2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3" name="Text Box 1026"/>
          <p:cNvSpPr txBox="1">
            <a:spLocks noChangeArrowheads="1"/>
          </p:cNvSpPr>
          <p:nvPr/>
        </p:nvSpPr>
        <p:spPr bwMode="auto">
          <a:xfrm>
            <a:off x="467544" y="-27384"/>
            <a:ext cx="815672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14350" indent="-514350" algn="ctr">
              <a:buFont typeface="+mj-lt"/>
              <a:buAutoNum type="arabicPeriod" startAt="37"/>
              <a:defRPr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Квантитативна хроматографска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анализа:</a:t>
            </a:r>
          </a:p>
          <a:p>
            <a:pPr algn="ctr"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метод нормализације</a:t>
            </a:r>
          </a:p>
          <a:p>
            <a:pPr algn="ctr"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и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метод спољашњег стандарда.</a:t>
            </a:r>
          </a:p>
        </p:txBody>
      </p:sp>
      <p:sp>
        <p:nvSpPr>
          <p:cNvPr id="4" name="Rectangle 1027"/>
          <p:cNvSpPr>
            <a:spLocks noChangeArrowheads="1"/>
          </p:cNvSpPr>
          <p:nvPr/>
        </p:nvSpPr>
        <p:spPr bwMode="auto">
          <a:xfrm>
            <a:off x="152037" y="1340768"/>
            <a:ext cx="885698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Квантитативна анализа </a:t>
            </a:r>
            <a:r>
              <a:rPr lang="sr-Cyrl-RS" sz="2000" dirty="0" smtClean="0">
                <a:latin typeface="Arial" charset="0"/>
                <a:cs typeface="Arial" charset="0"/>
              </a:rPr>
              <a:t>је поступак утврђивања количине компоненти у узорку. Квалитативна анализа је најчешће већ спроведена. Пожељно је имати што већу резолуцију тј. раздвојене пикове. Основ кванти анализе је правилно одређивање површине пикова. Површина пика је сразмерна концентрацији његове компоненте.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971984"/>
            <a:ext cx="5328592" cy="3844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469126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35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3" name="Rectangle 1027"/>
          <p:cNvSpPr>
            <a:spLocks noChangeArrowheads="1"/>
          </p:cNvSpPr>
          <p:nvPr/>
        </p:nvSpPr>
        <p:spPr bwMode="auto">
          <a:xfrm>
            <a:off x="152037" y="665401"/>
            <a:ext cx="885698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1. Најједноставнији метод квантитативне анализе је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метод нормализације</a:t>
            </a:r>
            <a:r>
              <a:rPr lang="sr-Cyrl-RS" sz="2000" dirty="0" smtClean="0">
                <a:latin typeface="Arial" charset="0"/>
                <a:cs typeface="Arial" charset="0"/>
              </a:rPr>
              <a:t>. Код њега се претпоставља да је одзив детектора на све компоненте исти, тако да су релативни односи концентрација компоненти узорка једнаки односу површина њихових пикова.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372" y="2636912"/>
            <a:ext cx="3267075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05700" y="522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73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3" name="Rectangle 1027"/>
          <p:cNvSpPr>
            <a:spLocks noChangeArrowheads="1"/>
          </p:cNvSpPr>
          <p:nvPr/>
        </p:nvSpPr>
        <p:spPr bwMode="auto">
          <a:xfrm>
            <a:off x="152037" y="370399"/>
            <a:ext cx="885698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2. Метод спољашњег стандарда </a:t>
            </a:r>
            <a:r>
              <a:rPr lang="sr-Cyrl-RS" sz="2000" dirty="0" smtClean="0">
                <a:latin typeface="Arial" charset="0"/>
                <a:cs typeface="Arial" charset="0"/>
              </a:rPr>
              <a:t>врши се тако што се при истим аналитичким условима сниме хроматограм узорка и хроматограм раствора неке компоненте узорка коју желимо да квантификујемо.</a:t>
            </a: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Тај раствор познате концентрације</a:t>
            </a:r>
            <a:r>
              <a:rPr lang="sr-Latn-RS" sz="2000" dirty="0" smtClean="0">
                <a:latin typeface="Arial" charset="0"/>
                <a:cs typeface="Arial" charset="0"/>
              </a:rPr>
              <a:t> (C</a:t>
            </a:r>
            <a:r>
              <a:rPr lang="sr-Latn-RS" sz="2000" baseline="-25000" dirty="0" smtClean="0">
                <a:latin typeface="Arial" charset="0"/>
                <a:cs typeface="Arial" charset="0"/>
              </a:rPr>
              <a:t>o</a:t>
            </a:r>
            <a:r>
              <a:rPr lang="sr-Latn-RS" sz="2000" dirty="0" smtClean="0">
                <a:latin typeface="Arial" charset="0"/>
                <a:cs typeface="Arial" charset="0"/>
              </a:rPr>
              <a:t>)</a:t>
            </a:r>
            <a:r>
              <a:rPr lang="sr-Cyrl-RS" sz="2000" dirty="0" smtClean="0">
                <a:latin typeface="Arial" charset="0"/>
                <a:cs typeface="Arial" charset="0"/>
              </a:rPr>
              <a:t> зове се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спољашњи стандард</a:t>
            </a:r>
            <a:r>
              <a:rPr lang="sr-Cyrl-RS" sz="2000" dirty="0" smtClean="0">
                <a:latin typeface="Arial" charset="0"/>
                <a:cs typeface="Arial" charset="0"/>
              </a:rPr>
              <a:t>.</a:t>
            </a: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Затим се израчунају површине пика у узорку (</a:t>
            </a:r>
            <a:r>
              <a:rPr lang="sr-Latn-RS" sz="2000" dirty="0" smtClean="0">
                <a:latin typeface="Arial" charset="0"/>
                <a:cs typeface="Arial" charset="0"/>
              </a:rPr>
              <a:t>P</a:t>
            </a:r>
            <a:r>
              <a:rPr lang="sr-Latn-RS" sz="2000" baseline="-25000" dirty="0" smtClean="0">
                <a:latin typeface="Arial" charset="0"/>
                <a:cs typeface="Arial" charset="0"/>
              </a:rPr>
              <a:t>x</a:t>
            </a:r>
            <a:r>
              <a:rPr lang="sr-Cyrl-RS" sz="2000" dirty="0" smtClean="0">
                <a:latin typeface="Arial" charset="0"/>
                <a:cs typeface="Arial" charset="0"/>
              </a:rPr>
              <a:t>) и у спољашњем стандарду</a:t>
            </a:r>
            <a:r>
              <a:rPr lang="sr-Latn-RS" sz="2000" dirty="0" smtClean="0">
                <a:latin typeface="Arial" charset="0"/>
                <a:cs typeface="Arial" charset="0"/>
              </a:rPr>
              <a:t> </a:t>
            </a:r>
            <a:r>
              <a:rPr lang="sr-Cyrl-RS" sz="2000" dirty="0">
                <a:latin typeface="Arial" charset="0"/>
                <a:cs typeface="Arial" charset="0"/>
              </a:rPr>
              <a:t>(</a:t>
            </a:r>
            <a:r>
              <a:rPr lang="sr-Latn-RS" sz="2000" dirty="0" smtClean="0">
                <a:latin typeface="Arial" charset="0"/>
                <a:cs typeface="Arial" charset="0"/>
              </a:rPr>
              <a:t>P</a:t>
            </a:r>
            <a:r>
              <a:rPr lang="sr-Latn-RS" sz="2000" baseline="-25000" dirty="0" smtClean="0">
                <a:latin typeface="Arial" charset="0"/>
                <a:cs typeface="Arial" charset="0"/>
              </a:rPr>
              <a:t>o</a:t>
            </a:r>
            <a:r>
              <a:rPr lang="sr-Cyrl-RS" sz="2000" dirty="0" smtClean="0">
                <a:latin typeface="Arial" charset="0"/>
                <a:cs typeface="Arial" charset="0"/>
              </a:rPr>
              <a:t>).</a:t>
            </a:r>
            <a:r>
              <a:rPr lang="sr-Latn-RS" sz="2000" dirty="0">
                <a:latin typeface="Arial" charset="0"/>
                <a:cs typeface="Arial" charset="0"/>
              </a:rPr>
              <a:t> </a:t>
            </a:r>
            <a:r>
              <a:rPr lang="sr-Cyrl-RS" sz="2000" u="sng" dirty="0" smtClean="0">
                <a:latin typeface="Arial" charset="0"/>
                <a:cs typeface="Arial" charset="0"/>
              </a:rPr>
              <a:t>Ако детектор даје линеаран одзив</a:t>
            </a:r>
            <a:r>
              <a:rPr lang="sr-Cyrl-RS" sz="2000" dirty="0" smtClean="0">
                <a:latin typeface="Arial" charset="0"/>
                <a:cs typeface="Arial" charset="0"/>
              </a:rPr>
              <a:t>, непозната концентрација компоненте у узорку једнака је: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3710056"/>
              </p:ext>
            </p:extLst>
          </p:nvPr>
        </p:nvGraphicFramePr>
        <p:xfrm>
          <a:off x="3563888" y="3212976"/>
          <a:ext cx="1557338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5" name="Equation" r:id="rId5" imgW="711000" imgH="431640" progId="Equation.3">
                  <p:embed/>
                </p:oleObj>
              </mc:Choice>
              <mc:Fallback>
                <p:oleObj name="Equation" r:id="rId5" imgW="711000" imgH="43164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888" y="3212976"/>
                        <a:ext cx="1557338" cy="95726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184829" y="4509120"/>
            <a:ext cx="885698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u="sng" dirty="0" smtClean="0">
                <a:latin typeface="Arial" charset="0"/>
                <a:cs typeface="Arial" charset="0"/>
              </a:rPr>
              <a:t>Ако детектор не даје линеаран одзив</a:t>
            </a:r>
            <a:r>
              <a:rPr lang="sr-Cyrl-RS" sz="2000" dirty="0" smtClean="0">
                <a:latin typeface="Arial" charset="0"/>
                <a:cs typeface="Arial" charset="0"/>
              </a:rPr>
              <a:t>, потребно је направити калибрациону криву: припреми се више стандардних раствора у ширем опсегу концентрација. Сниме им се хроматограми и израчунају површине, па се нацрта график </a:t>
            </a:r>
            <a:r>
              <a:rPr lang="sr-Latn-RS" sz="2000" dirty="0" smtClean="0">
                <a:latin typeface="Arial" charset="0"/>
                <a:cs typeface="Arial" charset="0"/>
              </a:rPr>
              <a:t>P </a:t>
            </a:r>
            <a:r>
              <a:rPr lang="sr-Cyrl-RS" sz="2000" dirty="0" smtClean="0">
                <a:latin typeface="Arial" charset="0"/>
                <a:cs typeface="Arial" charset="0"/>
              </a:rPr>
              <a:t>од </a:t>
            </a:r>
            <a:r>
              <a:rPr lang="sr-Latn-RS" sz="2000" dirty="0" smtClean="0">
                <a:latin typeface="Arial" charset="0"/>
                <a:cs typeface="Arial" charset="0"/>
              </a:rPr>
              <a:t>C (</a:t>
            </a:r>
            <a:r>
              <a:rPr lang="sr-Cyrl-RS" sz="2000" dirty="0" smtClean="0">
                <a:latin typeface="Arial" charset="0"/>
                <a:cs typeface="Arial" charset="0"/>
              </a:rPr>
              <a:t>површина пика од концентрације</a:t>
            </a:r>
            <a:r>
              <a:rPr lang="sr-Latn-RS" sz="2000" dirty="0" smtClean="0">
                <a:latin typeface="Arial" charset="0"/>
                <a:cs typeface="Arial" charset="0"/>
              </a:rPr>
              <a:t>)</a:t>
            </a:r>
            <a:r>
              <a:rPr lang="sr-Cyrl-RS" sz="2000" dirty="0" smtClean="0">
                <a:latin typeface="Arial" charset="0"/>
                <a:cs typeface="Arial" charset="0"/>
              </a:rPr>
              <a:t>. Са њега се касније очитавају концентрације и кад одзив није линеаран.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491880" y="3140968"/>
            <a:ext cx="1728192" cy="1080120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12360" y="375550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97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3" name="Text Box 1026"/>
          <p:cNvSpPr txBox="1">
            <a:spLocks noChangeArrowheads="1"/>
          </p:cNvSpPr>
          <p:nvPr/>
        </p:nvSpPr>
        <p:spPr bwMode="auto">
          <a:xfrm>
            <a:off x="457926" y="242645"/>
            <a:ext cx="817595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14350" indent="-514350" algn="ctr">
              <a:buFont typeface="+mj-lt"/>
              <a:buAutoNum type="arabicPeriod" startAt="38"/>
              <a:defRPr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Квантитативна хроматографска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анализа:</a:t>
            </a:r>
          </a:p>
          <a:p>
            <a:pPr algn="ctr"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метод унутрашњег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стандарда.</a:t>
            </a:r>
          </a:p>
        </p:txBody>
      </p:sp>
      <p:sp>
        <p:nvSpPr>
          <p:cNvPr id="4" name="Rectangle 1027"/>
          <p:cNvSpPr>
            <a:spLocks noChangeArrowheads="1"/>
          </p:cNvSpPr>
          <p:nvPr/>
        </p:nvSpPr>
        <p:spPr bwMode="auto">
          <a:xfrm>
            <a:off x="184829" y="1340768"/>
            <a:ext cx="885698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Мана метода спољашњег стандарда је што она не може да компензује добро варијације у радним условима. За то је најбоље користити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метод</a:t>
            </a:r>
            <a:r>
              <a:rPr lang="sr-Cyrl-RS" sz="2000" dirty="0" smtClean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унутрашњег стандарда</a:t>
            </a:r>
            <a:r>
              <a:rPr lang="sr-Cyrl-RS" sz="2000" dirty="0" smtClean="0"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179512" y="2654910"/>
            <a:ext cx="885698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Код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метода</a:t>
            </a:r>
            <a:r>
              <a:rPr lang="sr-Cyrl-RS" sz="2000" dirty="0" smtClean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унутрашњег стандарда</a:t>
            </a:r>
            <a:r>
              <a:rPr lang="sr-Cyrl-RS" sz="2000" dirty="0" smtClean="0">
                <a:latin typeface="Arial" charset="0"/>
                <a:cs typeface="Arial" charset="0"/>
              </a:rPr>
              <a:t>, и у узорак и у спољашњи стандард дода се једнака концентрација унутрашњег стандарда.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Унутрашњи стандард</a:t>
            </a:r>
            <a:r>
              <a:rPr lang="sr-Cyrl-R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cs typeface="Arial" charset="0"/>
              </a:rPr>
              <a:t>(</a:t>
            </a:r>
            <a:r>
              <a:rPr lang="sr-Cyrl-RS" sz="2000" dirty="0" smtClean="0">
                <a:latin typeface="Arial" charset="0"/>
                <a:cs typeface="Arial" charset="0"/>
              </a:rPr>
              <a:t>УС</a:t>
            </a:r>
            <a:r>
              <a:rPr lang="en-US" sz="2000" dirty="0" smtClean="0">
                <a:latin typeface="Arial" charset="0"/>
                <a:cs typeface="Arial" charset="0"/>
              </a:rPr>
              <a:t>)</a:t>
            </a:r>
            <a:r>
              <a:rPr lang="sr-Cyrl-RS" sz="2000" dirty="0" smtClean="0">
                <a:latin typeface="Arial" charset="0"/>
                <a:cs typeface="Arial" charset="0"/>
              </a:rPr>
              <a:t> је хемијска компонента која испуњава следеће услове:</a:t>
            </a: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1. хемијски је слична испитиваној компоненти,</a:t>
            </a: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2. има њој блиско ретенционо време, али је јасно раздвојена од ње у хроматограму,</a:t>
            </a: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3. нема је у узорку,</a:t>
            </a: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4. инертна је према свим компонентама узорка.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0352" y="54093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13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3" name="Rectangle 1027"/>
          <p:cNvSpPr>
            <a:spLocks noChangeArrowheads="1"/>
          </p:cNvSpPr>
          <p:nvPr/>
        </p:nvSpPr>
        <p:spPr bwMode="auto">
          <a:xfrm>
            <a:off x="283990" y="260648"/>
            <a:ext cx="885698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Када се унутрашњи стандард дода у узорак и спољашњи стандард, њима се сниме хроматограми. Из хроматограма одреде се површине пикова унутрашњег стандарда и компоненте.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9" r="2107"/>
          <a:stretch/>
        </p:blipFill>
        <p:spPr bwMode="auto">
          <a:xfrm>
            <a:off x="827584" y="1293329"/>
            <a:ext cx="7200961" cy="5183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366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emporary design template [1]">
  <a:themeElements>
    <a:clrScheme name="Contemporary design template [1]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9999"/>
      </a:accent1>
      <a:accent2>
        <a:srgbClr val="FF9933"/>
      </a:accent2>
      <a:accent3>
        <a:srgbClr val="AAB8E2"/>
      </a:accent3>
      <a:accent4>
        <a:srgbClr val="DADADA"/>
      </a:accent4>
      <a:accent5>
        <a:srgbClr val="AACACA"/>
      </a:accent5>
      <a:accent6>
        <a:srgbClr val="E78A2D"/>
      </a:accent6>
      <a:hlink>
        <a:srgbClr val="330099"/>
      </a:hlink>
      <a:folHlink>
        <a:srgbClr val="CBCBCB"/>
      </a:folHlink>
    </a:clrScheme>
    <a:fontScheme name="Contemporary design template [1]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ntemporary design template [1]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9999"/>
        </a:accent1>
        <a:accent2>
          <a:srgbClr val="FF9933"/>
        </a:accent2>
        <a:accent3>
          <a:srgbClr val="AAB8E2"/>
        </a:accent3>
        <a:accent4>
          <a:srgbClr val="DADADA"/>
        </a:accent4>
        <a:accent5>
          <a:srgbClr val="AACACA"/>
        </a:accent5>
        <a:accent6>
          <a:srgbClr val="E78A2D"/>
        </a:accent6>
        <a:hlink>
          <a:srgbClr val="330099"/>
        </a:hlink>
        <a:folHlink>
          <a:srgbClr val="CBC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design template [1]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design template [1]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Proposal</Template>
  <TotalTime>8222</TotalTime>
  <Words>771</Words>
  <Application>Microsoft Office PowerPoint</Application>
  <PresentationFormat>On-screen Show (4:3)</PresentationFormat>
  <Paragraphs>60</Paragraphs>
  <Slides>10</Slides>
  <Notes>0</Notes>
  <HiddenSlides>0</HiddenSlides>
  <MMClips>9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Contemporary design template [1]</vt:lpstr>
      <vt:lpstr>Equation</vt:lpstr>
      <vt:lpstr>П Р Е Д А В А Њ Е  8:  Квалитативна и квантитативна хроматографска анализа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FFH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GASOVITO STANJE</dc:title>
  <dc:creator>prof.dr Ivanka Holclajtner-Antunovic</dc:creator>
  <cp:lastModifiedBy>tata</cp:lastModifiedBy>
  <cp:revision>1225</cp:revision>
  <dcterms:created xsi:type="dcterms:W3CDTF">2004-09-27T11:49:18Z</dcterms:created>
  <dcterms:modified xsi:type="dcterms:W3CDTF">2025-07-24T09:56:00Z</dcterms:modified>
</cp:coreProperties>
</file>