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unknown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16"/>
  </p:notesMasterIdLst>
  <p:sldIdLst>
    <p:sldId id="310" r:id="rId2"/>
    <p:sldId id="463" r:id="rId3"/>
    <p:sldId id="511" r:id="rId4"/>
    <p:sldId id="512" r:id="rId5"/>
    <p:sldId id="510" r:id="rId6"/>
    <p:sldId id="513" r:id="rId7"/>
    <p:sldId id="515" r:id="rId8"/>
    <p:sldId id="514" r:id="rId9"/>
    <p:sldId id="516" r:id="rId10"/>
    <p:sldId id="517" r:id="rId11"/>
    <p:sldId id="518" r:id="rId12"/>
    <p:sldId id="519" r:id="rId13"/>
    <p:sldId id="521" r:id="rId14"/>
    <p:sldId id="520" r:id="rId1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33"/>
    <a:srgbClr val="FFFFFF"/>
    <a:srgbClr val="FF0000"/>
    <a:srgbClr val="FF9933"/>
    <a:srgbClr val="FFFFCC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23" autoAdjust="0"/>
    <p:restoredTop sz="94607" autoAdjust="0"/>
  </p:normalViewPr>
  <p:slideViewPr>
    <p:cSldViewPr>
      <p:cViewPr varScale="1">
        <p:scale>
          <a:sx n="85" d="100"/>
          <a:sy n="85" d="100"/>
        </p:scale>
        <p:origin x="-1416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C955F902-177B-4212-A0CD-4B032E77BE38}" type="datetimeFigureOut">
              <a:rPr lang="en-US"/>
              <a:pPr>
                <a:defRPr/>
              </a:pPr>
              <a:t>15-Jul-25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2FF9B562-8977-40A1-9F08-F390B7ABBA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2375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F9B562-8977-40A1-9F08-F390B7ABBABF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81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117475"/>
            <a:ext cx="9142413" cy="6738938"/>
            <a:chOff x="0" y="74"/>
            <a:chExt cx="5759" cy="4245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invGray">
            <a:xfrm>
              <a:off x="432" y="4113"/>
              <a:ext cx="2208" cy="206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invGray">
            <a:xfrm>
              <a:off x="432" y="1536"/>
              <a:ext cx="5327" cy="480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Oval 5"/>
            <p:cNvSpPr>
              <a:spLocks noChangeArrowheads="1"/>
            </p:cNvSpPr>
            <p:nvPr/>
          </p:nvSpPr>
          <p:spPr bwMode="invGray">
            <a:xfrm>
              <a:off x="555" y="74"/>
              <a:ext cx="42" cy="42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Oval 6"/>
            <p:cNvSpPr>
              <a:spLocks noChangeArrowheads="1"/>
            </p:cNvSpPr>
            <p:nvPr/>
          </p:nvSpPr>
          <p:spPr bwMode="invGray">
            <a:xfrm>
              <a:off x="555" y="219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invGray">
            <a:xfrm>
              <a:off x="555" y="362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invGray">
            <a:xfrm>
              <a:off x="555" y="651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invGray">
            <a:xfrm>
              <a:off x="555" y="794"/>
              <a:ext cx="42" cy="42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" name="Oval 10"/>
            <p:cNvSpPr>
              <a:spLocks noChangeArrowheads="1"/>
            </p:cNvSpPr>
            <p:nvPr/>
          </p:nvSpPr>
          <p:spPr bwMode="invGray">
            <a:xfrm>
              <a:off x="555" y="939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Oval 11"/>
            <p:cNvSpPr>
              <a:spLocks noChangeArrowheads="1"/>
            </p:cNvSpPr>
            <p:nvPr/>
          </p:nvSpPr>
          <p:spPr bwMode="invGray">
            <a:xfrm>
              <a:off x="555" y="1082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" name="Oval 12"/>
            <p:cNvSpPr>
              <a:spLocks noChangeArrowheads="1"/>
            </p:cNvSpPr>
            <p:nvPr/>
          </p:nvSpPr>
          <p:spPr bwMode="invGray">
            <a:xfrm>
              <a:off x="555" y="1227"/>
              <a:ext cx="42" cy="4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" name="Oval 13"/>
            <p:cNvSpPr>
              <a:spLocks noChangeArrowheads="1"/>
            </p:cNvSpPr>
            <p:nvPr/>
          </p:nvSpPr>
          <p:spPr bwMode="invGray">
            <a:xfrm>
              <a:off x="555" y="1371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16" name="Group 14"/>
            <p:cNvGrpSpPr>
              <a:grpSpLocks/>
            </p:cNvGrpSpPr>
            <p:nvPr/>
          </p:nvGrpSpPr>
          <p:grpSpPr bwMode="auto">
            <a:xfrm>
              <a:off x="2859" y="4202"/>
              <a:ext cx="2729" cy="41"/>
              <a:chOff x="2859" y="4202"/>
              <a:chExt cx="2729" cy="41"/>
            </a:xfrm>
          </p:grpSpPr>
          <p:sp>
            <p:nvSpPr>
              <p:cNvPr id="22" name="Oval 15"/>
              <p:cNvSpPr>
                <a:spLocks noChangeArrowheads="1"/>
              </p:cNvSpPr>
              <p:nvPr/>
            </p:nvSpPr>
            <p:spPr bwMode="invGray">
              <a:xfrm>
                <a:off x="2859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" name="Oval 16"/>
              <p:cNvSpPr>
                <a:spLocks noChangeArrowheads="1"/>
              </p:cNvSpPr>
              <p:nvPr/>
            </p:nvSpPr>
            <p:spPr bwMode="invGray">
              <a:xfrm>
                <a:off x="3243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" name="Oval 17"/>
              <p:cNvSpPr>
                <a:spLocks noChangeArrowheads="1"/>
              </p:cNvSpPr>
              <p:nvPr/>
            </p:nvSpPr>
            <p:spPr bwMode="invGray">
              <a:xfrm>
                <a:off x="3627" y="4202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" name="Oval 18"/>
              <p:cNvSpPr>
                <a:spLocks noChangeArrowheads="1"/>
              </p:cNvSpPr>
              <p:nvPr/>
            </p:nvSpPr>
            <p:spPr bwMode="invGray">
              <a:xfrm>
                <a:off x="4011" y="4202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" name="Oval 19"/>
              <p:cNvSpPr>
                <a:spLocks noChangeArrowheads="1"/>
              </p:cNvSpPr>
              <p:nvPr/>
            </p:nvSpPr>
            <p:spPr bwMode="invGray">
              <a:xfrm>
                <a:off x="4395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" name="Oval 20"/>
              <p:cNvSpPr>
                <a:spLocks noChangeArrowheads="1"/>
              </p:cNvSpPr>
              <p:nvPr/>
            </p:nvSpPr>
            <p:spPr bwMode="invGray">
              <a:xfrm>
                <a:off x="4779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" name="Oval 21"/>
              <p:cNvSpPr>
                <a:spLocks noChangeArrowheads="1"/>
              </p:cNvSpPr>
              <p:nvPr/>
            </p:nvSpPr>
            <p:spPr bwMode="invGray">
              <a:xfrm>
                <a:off x="5163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" name="Oval 22"/>
              <p:cNvSpPr>
                <a:spLocks noChangeArrowheads="1"/>
              </p:cNvSpPr>
              <p:nvPr/>
            </p:nvSpPr>
            <p:spPr bwMode="invGray">
              <a:xfrm>
                <a:off x="5547" y="4202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17" name="Oval 23"/>
            <p:cNvSpPr>
              <a:spLocks noChangeArrowheads="1"/>
            </p:cNvSpPr>
            <p:nvPr/>
          </p:nvSpPr>
          <p:spPr bwMode="invGray">
            <a:xfrm>
              <a:off x="555" y="507"/>
              <a:ext cx="42" cy="4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18" name="Group 24"/>
            <p:cNvGrpSpPr>
              <a:grpSpLocks/>
            </p:cNvGrpSpPr>
            <p:nvPr/>
          </p:nvGrpSpPr>
          <p:grpSpPr bwMode="auto">
            <a:xfrm>
              <a:off x="0" y="2327"/>
              <a:ext cx="1203" cy="1203"/>
              <a:chOff x="0" y="2327"/>
              <a:chExt cx="1203" cy="1203"/>
            </a:xfrm>
          </p:grpSpPr>
          <p:sp>
            <p:nvSpPr>
              <p:cNvPr id="19" name="Freeform 25"/>
              <p:cNvSpPr>
                <a:spLocks/>
              </p:cNvSpPr>
              <p:nvPr/>
            </p:nvSpPr>
            <p:spPr bwMode="invGray">
              <a:xfrm>
                <a:off x="0" y="2394"/>
                <a:ext cx="443" cy="1033"/>
              </a:xfrm>
              <a:custGeom>
                <a:avLst/>
                <a:gdLst/>
                <a:ahLst/>
                <a:cxnLst>
                  <a:cxn ang="0">
                    <a:pos x="290" y="1016"/>
                  </a:cxn>
                  <a:cxn ang="0">
                    <a:pos x="316" y="974"/>
                  </a:cxn>
                  <a:cxn ang="0">
                    <a:pos x="354" y="920"/>
                  </a:cxn>
                  <a:cxn ang="0">
                    <a:pos x="384" y="884"/>
                  </a:cxn>
                  <a:cxn ang="0">
                    <a:pos x="381" y="832"/>
                  </a:cxn>
                  <a:cxn ang="0">
                    <a:pos x="370" y="794"/>
                  </a:cxn>
                  <a:cxn ang="0">
                    <a:pos x="361" y="760"/>
                  </a:cxn>
                  <a:cxn ang="0">
                    <a:pos x="361" y="734"/>
                  </a:cxn>
                  <a:cxn ang="0">
                    <a:pos x="359" y="707"/>
                  </a:cxn>
                  <a:cxn ang="0">
                    <a:pos x="373" y="691"/>
                  </a:cxn>
                  <a:cxn ang="0">
                    <a:pos x="391" y="686"/>
                  </a:cxn>
                  <a:cxn ang="0">
                    <a:pos x="395" y="680"/>
                  </a:cxn>
                  <a:cxn ang="0">
                    <a:pos x="390" y="671"/>
                  </a:cxn>
                  <a:cxn ang="0">
                    <a:pos x="386" y="660"/>
                  </a:cxn>
                  <a:cxn ang="0">
                    <a:pos x="437" y="635"/>
                  </a:cxn>
                  <a:cxn ang="0">
                    <a:pos x="442" y="619"/>
                  </a:cxn>
                  <a:cxn ang="0">
                    <a:pos x="438" y="604"/>
                  </a:cxn>
                  <a:cxn ang="0">
                    <a:pos x="400" y="543"/>
                  </a:cxn>
                  <a:cxn ang="0">
                    <a:pos x="384" y="474"/>
                  </a:cxn>
                  <a:cxn ang="0">
                    <a:pos x="354" y="455"/>
                  </a:cxn>
                  <a:cxn ang="0">
                    <a:pos x="326" y="433"/>
                  </a:cxn>
                  <a:cxn ang="0">
                    <a:pos x="312" y="411"/>
                  </a:cxn>
                  <a:cxn ang="0">
                    <a:pos x="307" y="391"/>
                  </a:cxn>
                  <a:cxn ang="0">
                    <a:pos x="290" y="339"/>
                  </a:cxn>
                  <a:cxn ang="0">
                    <a:pos x="308" y="289"/>
                  </a:cxn>
                  <a:cxn ang="0">
                    <a:pos x="298" y="278"/>
                  </a:cxn>
                  <a:cxn ang="0">
                    <a:pos x="280" y="307"/>
                  </a:cxn>
                  <a:cxn ang="0">
                    <a:pos x="269" y="283"/>
                  </a:cxn>
                  <a:cxn ang="0">
                    <a:pos x="272" y="224"/>
                  </a:cxn>
                  <a:cxn ang="0">
                    <a:pos x="280" y="177"/>
                  </a:cxn>
                  <a:cxn ang="0">
                    <a:pos x="280" y="146"/>
                  </a:cxn>
                  <a:cxn ang="0">
                    <a:pos x="281" y="123"/>
                  </a:cxn>
                  <a:cxn ang="0">
                    <a:pos x="290" y="104"/>
                  </a:cxn>
                  <a:cxn ang="0">
                    <a:pos x="296" y="97"/>
                  </a:cxn>
                  <a:cxn ang="0">
                    <a:pos x="298" y="94"/>
                  </a:cxn>
                  <a:cxn ang="0">
                    <a:pos x="301" y="92"/>
                  </a:cxn>
                  <a:cxn ang="0">
                    <a:pos x="307" y="83"/>
                  </a:cxn>
                  <a:cxn ang="0">
                    <a:pos x="317" y="79"/>
                  </a:cxn>
                  <a:cxn ang="0">
                    <a:pos x="328" y="77"/>
                  </a:cxn>
                  <a:cxn ang="0">
                    <a:pos x="337" y="74"/>
                  </a:cxn>
                  <a:cxn ang="0">
                    <a:pos x="345" y="67"/>
                  </a:cxn>
                  <a:cxn ang="0">
                    <a:pos x="337" y="50"/>
                  </a:cxn>
                  <a:cxn ang="0">
                    <a:pos x="337" y="47"/>
                  </a:cxn>
                  <a:cxn ang="0">
                    <a:pos x="337" y="43"/>
                  </a:cxn>
                  <a:cxn ang="0">
                    <a:pos x="337" y="41"/>
                  </a:cxn>
                  <a:cxn ang="0">
                    <a:pos x="334" y="38"/>
                  </a:cxn>
                  <a:cxn ang="0">
                    <a:pos x="321" y="21"/>
                  </a:cxn>
                  <a:cxn ang="0">
                    <a:pos x="316" y="0"/>
                  </a:cxn>
                  <a:cxn ang="0">
                    <a:pos x="188" y="94"/>
                  </a:cxn>
                  <a:cxn ang="0">
                    <a:pos x="88" y="218"/>
                  </a:cxn>
                  <a:cxn ang="0">
                    <a:pos x="21" y="366"/>
                  </a:cxn>
                  <a:cxn ang="0">
                    <a:pos x="0" y="530"/>
                  </a:cxn>
                  <a:cxn ang="0">
                    <a:pos x="20" y="680"/>
                  </a:cxn>
                  <a:cxn ang="0">
                    <a:pos x="74" y="819"/>
                  </a:cxn>
                  <a:cxn ang="0">
                    <a:pos x="160" y="938"/>
                  </a:cxn>
                  <a:cxn ang="0">
                    <a:pos x="272" y="1032"/>
                  </a:cxn>
                </a:cxnLst>
                <a:rect l="0" t="0" r="r" b="b"/>
                <a:pathLst>
                  <a:path w="443" h="1033">
                    <a:moveTo>
                      <a:pt x="272" y="1032"/>
                    </a:moveTo>
                    <a:lnTo>
                      <a:pt x="290" y="1016"/>
                    </a:lnTo>
                    <a:lnTo>
                      <a:pt x="301" y="992"/>
                    </a:lnTo>
                    <a:lnTo>
                      <a:pt x="316" y="974"/>
                    </a:lnTo>
                    <a:lnTo>
                      <a:pt x="328" y="955"/>
                    </a:lnTo>
                    <a:lnTo>
                      <a:pt x="354" y="920"/>
                    </a:lnTo>
                    <a:lnTo>
                      <a:pt x="373" y="904"/>
                    </a:lnTo>
                    <a:lnTo>
                      <a:pt x="384" y="884"/>
                    </a:lnTo>
                    <a:lnTo>
                      <a:pt x="390" y="848"/>
                    </a:lnTo>
                    <a:lnTo>
                      <a:pt x="381" y="832"/>
                    </a:lnTo>
                    <a:lnTo>
                      <a:pt x="375" y="812"/>
                    </a:lnTo>
                    <a:lnTo>
                      <a:pt x="370" y="794"/>
                    </a:lnTo>
                    <a:lnTo>
                      <a:pt x="361" y="774"/>
                    </a:lnTo>
                    <a:lnTo>
                      <a:pt x="361" y="760"/>
                    </a:lnTo>
                    <a:lnTo>
                      <a:pt x="361" y="747"/>
                    </a:lnTo>
                    <a:lnTo>
                      <a:pt x="361" y="734"/>
                    </a:lnTo>
                    <a:lnTo>
                      <a:pt x="359" y="722"/>
                    </a:lnTo>
                    <a:lnTo>
                      <a:pt x="359" y="707"/>
                    </a:lnTo>
                    <a:lnTo>
                      <a:pt x="364" y="698"/>
                    </a:lnTo>
                    <a:lnTo>
                      <a:pt x="373" y="691"/>
                    </a:lnTo>
                    <a:lnTo>
                      <a:pt x="390" y="686"/>
                    </a:lnTo>
                    <a:lnTo>
                      <a:pt x="391" y="686"/>
                    </a:lnTo>
                    <a:lnTo>
                      <a:pt x="395" y="682"/>
                    </a:lnTo>
                    <a:lnTo>
                      <a:pt x="395" y="680"/>
                    </a:lnTo>
                    <a:lnTo>
                      <a:pt x="395" y="677"/>
                    </a:lnTo>
                    <a:lnTo>
                      <a:pt x="390" y="671"/>
                    </a:lnTo>
                    <a:lnTo>
                      <a:pt x="386" y="666"/>
                    </a:lnTo>
                    <a:lnTo>
                      <a:pt x="386" y="660"/>
                    </a:lnTo>
                    <a:lnTo>
                      <a:pt x="395" y="655"/>
                    </a:lnTo>
                    <a:lnTo>
                      <a:pt x="437" y="635"/>
                    </a:lnTo>
                    <a:lnTo>
                      <a:pt x="442" y="626"/>
                    </a:lnTo>
                    <a:lnTo>
                      <a:pt x="442" y="619"/>
                    </a:lnTo>
                    <a:lnTo>
                      <a:pt x="442" y="613"/>
                    </a:lnTo>
                    <a:lnTo>
                      <a:pt x="438" y="604"/>
                    </a:lnTo>
                    <a:lnTo>
                      <a:pt x="417" y="577"/>
                    </a:lnTo>
                    <a:lnTo>
                      <a:pt x="400" y="543"/>
                    </a:lnTo>
                    <a:lnTo>
                      <a:pt x="391" y="511"/>
                    </a:lnTo>
                    <a:lnTo>
                      <a:pt x="384" y="474"/>
                    </a:lnTo>
                    <a:lnTo>
                      <a:pt x="368" y="465"/>
                    </a:lnTo>
                    <a:lnTo>
                      <a:pt x="354" y="455"/>
                    </a:lnTo>
                    <a:lnTo>
                      <a:pt x="339" y="444"/>
                    </a:lnTo>
                    <a:lnTo>
                      <a:pt x="326" y="433"/>
                    </a:lnTo>
                    <a:lnTo>
                      <a:pt x="317" y="422"/>
                    </a:lnTo>
                    <a:lnTo>
                      <a:pt x="312" y="411"/>
                    </a:lnTo>
                    <a:lnTo>
                      <a:pt x="308" y="402"/>
                    </a:lnTo>
                    <a:lnTo>
                      <a:pt x="307" y="391"/>
                    </a:lnTo>
                    <a:lnTo>
                      <a:pt x="285" y="363"/>
                    </a:lnTo>
                    <a:lnTo>
                      <a:pt x="290" y="339"/>
                    </a:lnTo>
                    <a:lnTo>
                      <a:pt x="301" y="314"/>
                    </a:lnTo>
                    <a:lnTo>
                      <a:pt x="308" y="289"/>
                    </a:lnTo>
                    <a:lnTo>
                      <a:pt x="308" y="267"/>
                    </a:lnTo>
                    <a:lnTo>
                      <a:pt x="298" y="278"/>
                    </a:lnTo>
                    <a:lnTo>
                      <a:pt x="287" y="294"/>
                    </a:lnTo>
                    <a:lnTo>
                      <a:pt x="280" y="307"/>
                    </a:lnTo>
                    <a:lnTo>
                      <a:pt x="272" y="314"/>
                    </a:lnTo>
                    <a:lnTo>
                      <a:pt x="269" y="283"/>
                    </a:lnTo>
                    <a:lnTo>
                      <a:pt x="271" y="254"/>
                    </a:lnTo>
                    <a:lnTo>
                      <a:pt x="272" y="224"/>
                    </a:lnTo>
                    <a:lnTo>
                      <a:pt x="272" y="195"/>
                    </a:lnTo>
                    <a:lnTo>
                      <a:pt x="280" y="177"/>
                    </a:lnTo>
                    <a:lnTo>
                      <a:pt x="280" y="164"/>
                    </a:lnTo>
                    <a:lnTo>
                      <a:pt x="280" y="146"/>
                    </a:lnTo>
                    <a:lnTo>
                      <a:pt x="281" y="133"/>
                    </a:lnTo>
                    <a:lnTo>
                      <a:pt x="281" y="123"/>
                    </a:lnTo>
                    <a:lnTo>
                      <a:pt x="285" y="113"/>
                    </a:lnTo>
                    <a:lnTo>
                      <a:pt x="290" y="104"/>
                    </a:lnTo>
                    <a:lnTo>
                      <a:pt x="296" y="97"/>
                    </a:lnTo>
                    <a:lnTo>
                      <a:pt x="296" y="97"/>
                    </a:lnTo>
                    <a:lnTo>
                      <a:pt x="298" y="94"/>
                    </a:lnTo>
                    <a:lnTo>
                      <a:pt x="298" y="94"/>
                    </a:lnTo>
                    <a:lnTo>
                      <a:pt x="298" y="94"/>
                    </a:lnTo>
                    <a:lnTo>
                      <a:pt x="301" y="92"/>
                    </a:lnTo>
                    <a:lnTo>
                      <a:pt x="303" y="86"/>
                    </a:lnTo>
                    <a:lnTo>
                      <a:pt x="307" y="83"/>
                    </a:lnTo>
                    <a:lnTo>
                      <a:pt x="308" y="83"/>
                    </a:lnTo>
                    <a:lnTo>
                      <a:pt x="317" y="79"/>
                    </a:lnTo>
                    <a:lnTo>
                      <a:pt x="323" y="77"/>
                    </a:lnTo>
                    <a:lnTo>
                      <a:pt x="328" y="77"/>
                    </a:lnTo>
                    <a:lnTo>
                      <a:pt x="334" y="74"/>
                    </a:lnTo>
                    <a:lnTo>
                      <a:pt x="337" y="74"/>
                    </a:lnTo>
                    <a:lnTo>
                      <a:pt x="339" y="72"/>
                    </a:lnTo>
                    <a:lnTo>
                      <a:pt x="345" y="67"/>
                    </a:lnTo>
                    <a:lnTo>
                      <a:pt x="345" y="63"/>
                    </a:lnTo>
                    <a:lnTo>
                      <a:pt x="337" y="50"/>
                    </a:lnTo>
                    <a:lnTo>
                      <a:pt x="337" y="50"/>
                    </a:lnTo>
                    <a:lnTo>
                      <a:pt x="337" y="47"/>
                    </a:lnTo>
                    <a:lnTo>
                      <a:pt x="337" y="47"/>
                    </a:lnTo>
                    <a:lnTo>
                      <a:pt x="337" y="43"/>
                    </a:lnTo>
                    <a:lnTo>
                      <a:pt x="337" y="43"/>
                    </a:lnTo>
                    <a:lnTo>
                      <a:pt x="337" y="41"/>
                    </a:lnTo>
                    <a:lnTo>
                      <a:pt x="334" y="41"/>
                    </a:lnTo>
                    <a:lnTo>
                      <a:pt x="334" y="38"/>
                    </a:lnTo>
                    <a:lnTo>
                      <a:pt x="328" y="30"/>
                    </a:lnTo>
                    <a:lnTo>
                      <a:pt x="321" y="21"/>
                    </a:lnTo>
                    <a:lnTo>
                      <a:pt x="317" y="11"/>
                    </a:lnTo>
                    <a:lnTo>
                      <a:pt x="316" y="0"/>
                    </a:lnTo>
                    <a:lnTo>
                      <a:pt x="249" y="41"/>
                    </a:lnTo>
                    <a:lnTo>
                      <a:pt x="188" y="94"/>
                    </a:lnTo>
                    <a:lnTo>
                      <a:pt x="133" y="151"/>
                    </a:lnTo>
                    <a:lnTo>
                      <a:pt x="88" y="218"/>
                    </a:lnTo>
                    <a:lnTo>
                      <a:pt x="50" y="289"/>
                    </a:lnTo>
                    <a:lnTo>
                      <a:pt x="21" y="366"/>
                    </a:lnTo>
                    <a:lnTo>
                      <a:pt x="5" y="446"/>
                    </a:lnTo>
                    <a:lnTo>
                      <a:pt x="0" y="530"/>
                    </a:lnTo>
                    <a:lnTo>
                      <a:pt x="5" y="608"/>
                    </a:lnTo>
                    <a:lnTo>
                      <a:pt x="20" y="680"/>
                    </a:lnTo>
                    <a:lnTo>
                      <a:pt x="45" y="751"/>
                    </a:lnTo>
                    <a:lnTo>
                      <a:pt x="74" y="819"/>
                    </a:lnTo>
                    <a:lnTo>
                      <a:pt x="114" y="879"/>
                    </a:lnTo>
                    <a:lnTo>
                      <a:pt x="160" y="938"/>
                    </a:lnTo>
                    <a:lnTo>
                      <a:pt x="215" y="987"/>
                    </a:lnTo>
                    <a:lnTo>
                      <a:pt x="272" y="1032"/>
                    </a:lnTo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" name="Freeform 26"/>
              <p:cNvSpPr>
                <a:spLocks/>
              </p:cNvSpPr>
              <p:nvPr/>
            </p:nvSpPr>
            <p:spPr bwMode="invGray">
              <a:xfrm>
                <a:off x="379" y="2327"/>
                <a:ext cx="824" cy="1203"/>
              </a:xfrm>
              <a:custGeom>
                <a:avLst/>
                <a:gdLst/>
                <a:ahLst/>
                <a:cxnLst>
                  <a:cxn ang="0">
                    <a:pos x="796" y="688"/>
                  </a:cxn>
                  <a:cxn ang="0">
                    <a:pos x="756" y="641"/>
                  </a:cxn>
                  <a:cxn ang="0">
                    <a:pos x="812" y="615"/>
                  </a:cxn>
                  <a:cxn ang="0">
                    <a:pos x="814" y="502"/>
                  </a:cxn>
                  <a:cxn ang="0">
                    <a:pos x="705" y="247"/>
                  </a:cxn>
                  <a:cxn ang="0">
                    <a:pos x="651" y="262"/>
                  </a:cxn>
                  <a:cxn ang="0">
                    <a:pos x="574" y="289"/>
                  </a:cxn>
                  <a:cxn ang="0">
                    <a:pos x="536" y="258"/>
                  </a:cxn>
                  <a:cxn ang="0">
                    <a:pos x="563" y="170"/>
                  </a:cxn>
                  <a:cxn ang="0">
                    <a:pos x="532" y="81"/>
                  </a:cxn>
                  <a:cxn ang="0">
                    <a:pos x="455" y="56"/>
                  </a:cxn>
                  <a:cxn ang="0">
                    <a:pos x="484" y="150"/>
                  </a:cxn>
                  <a:cxn ang="0">
                    <a:pos x="465" y="190"/>
                  </a:cxn>
                  <a:cxn ang="0">
                    <a:pos x="442" y="200"/>
                  </a:cxn>
                  <a:cxn ang="0">
                    <a:pos x="419" y="164"/>
                  </a:cxn>
                  <a:cxn ang="0">
                    <a:pos x="381" y="108"/>
                  </a:cxn>
                  <a:cxn ang="0">
                    <a:pos x="406" y="108"/>
                  </a:cxn>
                  <a:cxn ang="0">
                    <a:pos x="424" y="72"/>
                  </a:cxn>
                  <a:cxn ang="0">
                    <a:pos x="325" y="0"/>
                  </a:cxn>
                  <a:cxn ang="0">
                    <a:pos x="281" y="27"/>
                  </a:cxn>
                  <a:cxn ang="0">
                    <a:pos x="240" y="72"/>
                  </a:cxn>
                  <a:cxn ang="0">
                    <a:pos x="209" y="114"/>
                  </a:cxn>
                  <a:cxn ang="0">
                    <a:pos x="209" y="150"/>
                  </a:cxn>
                  <a:cxn ang="0">
                    <a:pos x="240" y="164"/>
                  </a:cxn>
                  <a:cxn ang="0">
                    <a:pos x="209" y="222"/>
                  </a:cxn>
                  <a:cxn ang="0">
                    <a:pos x="213" y="242"/>
                  </a:cxn>
                  <a:cxn ang="0">
                    <a:pos x="267" y="222"/>
                  </a:cxn>
                  <a:cxn ang="0">
                    <a:pos x="303" y="170"/>
                  </a:cxn>
                  <a:cxn ang="0">
                    <a:pos x="354" y="231"/>
                  </a:cxn>
                  <a:cxn ang="0">
                    <a:pos x="372" y="291"/>
                  </a:cxn>
                  <a:cxn ang="0">
                    <a:pos x="348" y="294"/>
                  </a:cxn>
                  <a:cxn ang="0">
                    <a:pos x="298" y="309"/>
                  </a:cxn>
                  <a:cxn ang="0">
                    <a:pos x="323" y="330"/>
                  </a:cxn>
                  <a:cxn ang="0">
                    <a:pos x="260" y="339"/>
                  </a:cxn>
                  <a:cxn ang="0">
                    <a:pos x="189" y="411"/>
                  </a:cxn>
                  <a:cxn ang="0">
                    <a:pos x="184" y="469"/>
                  </a:cxn>
                  <a:cxn ang="0">
                    <a:pos x="148" y="435"/>
                  </a:cxn>
                  <a:cxn ang="0">
                    <a:pos x="83" y="402"/>
                  </a:cxn>
                  <a:cxn ang="0">
                    <a:pos x="0" y="455"/>
                  </a:cxn>
                  <a:cxn ang="0">
                    <a:pos x="54" y="496"/>
                  </a:cxn>
                  <a:cxn ang="0">
                    <a:pos x="74" y="485"/>
                  </a:cxn>
                  <a:cxn ang="0">
                    <a:pos x="54" y="608"/>
                  </a:cxn>
                  <a:cxn ang="0">
                    <a:pos x="132" y="641"/>
                  </a:cxn>
                  <a:cxn ang="0">
                    <a:pos x="195" y="661"/>
                  </a:cxn>
                  <a:cxn ang="0">
                    <a:pos x="249" y="744"/>
                  </a:cxn>
                  <a:cxn ang="0">
                    <a:pos x="334" y="886"/>
                  </a:cxn>
                  <a:cxn ang="0">
                    <a:pos x="391" y="1007"/>
                  </a:cxn>
                  <a:cxn ang="0">
                    <a:pos x="292" y="1052"/>
                  </a:cxn>
                  <a:cxn ang="0">
                    <a:pos x="182" y="1105"/>
                  </a:cxn>
                  <a:cxn ang="0">
                    <a:pos x="68" y="1180"/>
                  </a:cxn>
                  <a:cxn ang="0">
                    <a:pos x="200" y="1202"/>
                  </a:cxn>
                  <a:cxn ang="0">
                    <a:pos x="417" y="1168"/>
                  </a:cxn>
                  <a:cxn ang="0">
                    <a:pos x="613" y="1052"/>
                  </a:cxn>
                  <a:cxn ang="0">
                    <a:pos x="610" y="929"/>
                  </a:cxn>
                  <a:cxn ang="0">
                    <a:pos x="543" y="888"/>
                  </a:cxn>
                  <a:cxn ang="0">
                    <a:pos x="567" y="791"/>
                  </a:cxn>
                  <a:cxn ang="0">
                    <a:pos x="655" y="738"/>
                  </a:cxn>
                  <a:cxn ang="0">
                    <a:pos x="725" y="713"/>
                  </a:cxn>
                  <a:cxn ang="0">
                    <a:pos x="792" y="729"/>
                  </a:cxn>
                </a:cxnLst>
                <a:rect l="0" t="0" r="r" b="b"/>
                <a:pathLst>
                  <a:path w="824" h="1203">
                    <a:moveTo>
                      <a:pt x="803" y="736"/>
                    </a:moveTo>
                    <a:lnTo>
                      <a:pt x="807" y="724"/>
                    </a:lnTo>
                    <a:lnTo>
                      <a:pt x="808" y="713"/>
                    </a:lnTo>
                    <a:lnTo>
                      <a:pt x="812" y="702"/>
                    </a:lnTo>
                    <a:lnTo>
                      <a:pt x="814" y="691"/>
                    </a:lnTo>
                    <a:lnTo>
                      <a:pt x="803" y="691"/>
                    </a:lnTo>
                    <a:lnTo>
                      <a:pt x="796" y="688"/>
                    </a:lnTo>
                    <a:lnTo>
                      <a:pt x="783" y="686"/>
                    </a:lnTo>
                    <a:lnTo>
                      <a:pt x="776" y="680"/>
                    </a:lnTo>
                    <a:lnTo>
                      <a:pt x="770" y="675"/>
                    </a:lnTo>
                    <a:lnTo>
                      <a:pt x="767" y="666"/>
                    </a:lnTo>
                    <a:lnTo>
                      <a:pt x="761" y="661"/>
                    </a:lnTo>
                    <a:lnTo>
                      <a:pt x="760" y="655"/>
                    </a:lnTo>
                    <a:lnTo>
                      <a:pt x="756" y="641"/>
                    </a:lnTo>
                    <a:lnTo>
                      <a:pt x="756" y="624"/>
                    </a:lnTo>
                    <a:lnTo>
                      <a:pt x="760" y="610"/>
                    </a:lnTo>
                    <a:lnTo>
                      <a:pt x="767" y="599"/>
                    </a:lnTo>
                    <a:lnTo>
                      <a:pt x="781" y="597"/>
                    </a:lnTo>
                    <a:lnTo>
                      <a:pt x="792" y="599"/>
                    </a:lnTo>
                    <a:lnTo>
                      <a:pt x="803" y="608"/>
                    </a:lnTo>
                    <a:lnTo>
                      <a:pt x="812" y="615"/>
                    </a:lnTo>
                    <a:lnTo>
                      <a:pt x="819" y="628"/>
                    </a:lnTo>
                    <a:lnTo>
                      <a:pt x="823" y="619"/>
                    </a:lnTo>
                    <a:lnTo>
                      <a:pt x="823" y="610"/>
                    </a:lnTo>
                    <a:lnTo>
                      <a:pt x="823" y="605"/>
                    </a:lnTo>
                    <a:lnTo>
                      <a:pt x="823" y="597"/>
                    </a:lnTo>
                    <a:lnTo>
                      <a:pt x="819" y="549"/>
                    </a:lnTo>
                    <a:lnTo>
                      <a:pt x="814" y="502"/>
                    </a:lnTo>
                    <a:lnTo>
                      <a:pt x="807" y="455"/>
                    </a:lnTo>
                    <a:lnTo>
                      <a:pt x="792" y="411"/>
                    </a:lnTo>
                    <a:lnTo>
                      <a:pt x="776" y="366"/>
                    </a:lnTo>
                    <a:lnTo>
                      <a:pt x="756" y="325"/>
                    </a:lnTo>
                    <a:lnTo>
                      <a:pt x="734" y="285"/>
                    </a:lnTo>
                    <a:lnTo>
                      <a:pt x="709" y="247"/>
                    </a:lnTo>
                    <a:lnTo>
                      <a:pt x="705" y="247"/>
                    </a:lnTo>
                    <a:lnTo>
                      <a:pt x="702" y="244"/>
                    </a:lnTo>
                    <a:lnTo>
                      <a:pt x="698" y="244"/>
                    </a:lnTo>
                    <a:lnTo>
                      <a:pt x="693" y="242"/>
                    </a:lnTo>
                    <a:lnTo>
                      <a:pt x="677" y="253"/>
                    </a:lnTo>
                    <a:lnTo>
                      <a:pt x="668" y="254"/>
                    </a:lnTo>
                    <a:lnTo>
                      <a:pt x="660" y="258"/>
                    </a:lnTo>
                    <a:lnTo>
                      <a:pt x="651" y="262"/>
                    </a:lnTo>
                    <a:lnTo>
                      <a:pt x="642" y="264"/>
                    </a:lnTo>
                    <a:lnTo>
                      <a:pt x="631" y="267"/>
                    </a:lnTo>
                    <a:lnTo>
                      <a:pt x="619" y="273"/>
                    </a:lnTo>
                    <a:lnTo>
                      <a:pt x="606" y="278"/>
                    </a:lnTo>
                    <a:lnTo>
                      <a:pt x="594" y="283"/>
                    </a:lnTo>
                    <a:lnTo>
                      <a:pt x="583" y="285"/>
                    </a:lnTo>
                    <a:lnTo>
                      <a:pt x="574" y="289"/>
                    </a:lnTo>
                    <a:lnTo>
                      <a:pt x="567" y="291"/>
                    </a:lnTo>
                    <a:lnTo>
                      <a:pt x="557" y="289"/>
                    </a:lnTo>
                    <a:lnTo>
                      <a:pt x="554" y="285"/>
                    </a:lnTo>
                    <a:lnTo>
                      <a:pt x="548" y="280"/>
                    </a:lnTo>
                    <a:lnTo>
                      <a:pt x="547" y="278"/>
                    </a:lnTo>
                    <a:lnTo>
                      <a:pt x="543" y="273"/>
                    </a:lnTo>
                    <a:lnTo>
                      <a:pt x="536" y="258"/>
                    </a:lnTo>
                    <a:lnTo>
                      <a:pt x="532" y="244"/>
                    </a:lnTo>
                    <a:lnTo>
                      <a:pt x="532" y="231"/>
                    </a:lnTo>
                    <a:lnTo>
                      <a:pt x="530" y="217"/>
                    </a:lnTo>
                    <a:lnTo>
                      <a:pt x="532" y="202"/>
                    </a:lnTo>
                    <a:lnTo>
                      <a:pt x="541" y="190"/>
                    </a:lnTo>
                    <a:lnTo>
                      <a:pt x="552" y="177"/>
                    </a:lnTo>
                    <a:lnTo>
                      <a:pt x="563" y="170"/>
                    </a:lnTo>
                    <a:lnTo>
                      <a:pt x="574" y="159"/>
                    </a:lnTo>
                    <a:lnTo>
                      <a:pt x="583" y="146"/>
                    </a:lnTo>
                    <a:lnTo>
                      <a:pt x="588" y="134"/>
                    </a:lnTo>
                    <a:lnTo>
                      <a:pt x="588" y="119"/>
                    </a:lnTo>
                    <a:lnTo>
                      <a:pt x="568" y="105"/>
                    </a:lnTo>
                    <a:lnTo>
                      <a:pt x="552" y="92"/>
                    </a:lnTo>
                    <a:lnTo>
                      <a:pt x="532" y="81"/>
                    </a:lnTo>
                    <a:lnTo>
                      <a:pt x="512" y="70"/>
                    </a:lnTo>
                    <a:lnTo>
                      <a:pt x="491" y="58"/>
                    </a:lnTo>
                    <a:lnTo>
                      <a:pt x="471" y="47"/>
                    </a:lnTo>
                    <a:lnTo>
                      <a:pt x="449" y="38"/>
                    </a:lnTo>
                    <a:lnTo>
                      <a:pt x="428" y="31"/>
                    </a:lnTo>
                    <a:lnTo>
                      <a:pt x="442" y="45"/>
                    </a:lnTo>
                    <a:lnTo>
                      <a:pt x="455" y="56"/>
                    </a:lnTo>
                    <a:lnTo>
                      <a:pt x="465" y="63"/>
                    </a:lnTo>
                    <a:lnTo>
                      <a:pt x="484" y="74"/>
                    </a:lnTo>
                    <a:lnTo>
                      <a:pt x="485" y="88"/>
                    </a:lnTo>
                    <a:lnTo>
                      <a:pt x="484" y="105"/>
                    </a:lnTo>
                    <a:lnTo>
                      <a:pt x="478" y="123"/>
                    </a:lnTo>
                    <a:lnTo>
                      <a:pt x="478" y="135"/>
                    </a:lnTo>
                    <a:lnTo>
                      <a:pt x="484" y="150"/>
                    </a:lnTo>
                    <a:lnTo>
                      <a:pt x="484" y="155"/>
                    </a:lnTo>
                    <a:lnTo>
                      <a:pt x="480" y="161"/>
                    </a:lnTo>
                    <a:lnTo>
                      <a:pt x="474" y="166"/>
                    </a:lnTo>
                    <a:lnTo>
                      <a:pt x="469" y="170"/>
                    </a:lnTo>
                    <a:lnTo>
                      <a:pt x="465" y="175"/>
                    </a:lnTo>
                    <a:lnTo>
                      <a:pt x="465" y="180"/>
                    </a:lnTo>
                    <a:lnTo>
                      <a:pt x="465" y="190"/>
                    </a:lnTo>
                    <a:lnTo>
                      <a:pt x="464" y="195"/>
                    </a:lnTo>
                    <a:lnTo>
                      <a:pt x="460" y="197"/>
                    </a:lnTo>
                    <a:lnTo>
                      <a:pt x="458" y="200"/>
                    </a:lnTo>
                    <a:lnTo>
                      <a:pt x="455" y="200"/>
                    </a:lnTo>
                    <a:lnTo>
                      <a:pt x="453" y="200"/>
                    </a:lnTo>
                    <a:lnTo>
                      <a:pt x="447" y="197"/>
                    </a:lnTo>
                    <a:lnTo>
                      <a:pt x="442" y="200"/>
                    </a:lnTo>
                    <a:lnTo>
                      <a:pt x="433" y="202"/>
                    </a:lnTo>
                    <a:lnTo>
                      <a:pt x="428" y="202"/>
                    </a:lnTo>
                    <a:lnTo>
                      <a:pt x="424" y="200"/>
                    </a:lnTo>
                    <a:lnTo>
                      <a:pt x="424" y="197"/>
                    </a:lnTo>
                    <a:lnTo>
                      <a:pt x="424" y="197"/>
                    </a:lnTo>
                    <a:lnTo>
                      <a:pt x="422" y="195"/>
                    </a:lnTo>
                    <a:lnTo>
                      <a:pt x="419" y="164"/>
                    </a:lnTo>
                    <a:lnTo>
                      <a:pt x="411" y="159"/>
                    </a:lnTo>
                    <a:lnTo>
                      <a:pt x="406" y="150"/>
                    </a:lnTo>
                    <a:lnTo>
                      <a:pt x="397" y="141"/>
                    </a:lnTo>
                    <a:lnTo>
                      <a:pt x="390" y="134"/>
                    </a:lnTo>
                    <a:lnTo>
                      <a:pt x="386" y="125"/>
                    </a:lnTo>
                    <a:lnTo>
                      <a:pt x="384" y="117"/>
                    </a:lnTo>
                    <a:lnTo>
                      <a:pt x="381" y="108"/>
                    </a:lnTo>
                    <a:lnTo>
                      <a:pt x="384" y="103"/>
                    </a:lnTo>
                    <a:lnTo>
                      <a:pt x="386" y="99"/>
                    </a:lnTo>
                    <a:lnTo>
                      <a:pt x="390" y="99"/>
                    </a:lnTo>
                    <a:lnTo>
                      <a:pt x="390" y="97"/>
                    </a:lnTo>
                    <a:lnTo>
                      <a:pt x="391" y="97"/>
                    </a:lnTo>
                    <a:lnTo>
                      <a:pt x="397" y="103"/>
                    </a:lnTo>
                    <a:lnTo>
                      <a:pt x="406" y="108"/>
                    </a:lnTo>
                    <a:lnTo>
                      <a:pt x="413" y="110"/>
                    </a:lnTo>
                    <a:lnTo>
                      <a:pt x="422" y="110"/>
                    </a:lnTo>
                    <a:lnTo>
                      <a:pt x="424" y="110"/>
                    </a:lnTo>
                    <a:lnTo>
                      <a:pt x="424" y="108"/>
                    </a:lnTo>
                    <a:lnTo>
                      <a:pt x="424" y="108"/>
                    </a:lnTo>
                    <a:lnTo>
                      <a:pt x="424" y="108"/>
                    </a:lnTo>
                    <a:lnTo>
                      <a:pt x="424" y="72"/>
                    </a:lnTo>
                    <a:lnTo>
                      <a:pt x="411" y="56"/>
                    </a:lnTo>
                    <a:lnTo>
                      <a:pt x="395" y="42"/>
                    </a:lnTo>
                    <a:lnTo>
                      <a:pt x="377" y="27"/>
                    </a:lnTo>
                    <a:lnTo>
                      <a:pt x="364" y="9"/>
                    </a:lnTo>
                    <a:lnTo>
                      <a:pt x="350" y="5"/>
                    </a:lnTo>
                    <a:lnTo>
                      <a:pt x="339" y="2"/>
                    </a:lnTo>
                    <a:lnTo>
                      <a:pt x="325" y="0"/>
                    </a:lnTo>
                    <a:lnTo>
                      <a:pt x="312" y="0"/>
                    </a:lnTo>
                    <a:lnTo>
                      <a:pt x="308" y="0"/>
                    </a:lnTo>
                    <a:lnTo>
                      <a:pt x="308" y="2"/>
                    </a:lnTo>
                    <a:lnTo>
                      <a:pt x="308" y="5"/>
                    </a:lnTo>
                    <a:lnTo>
                      <a:pt x="307" y="9"/>
                    </a:lnTo>
                    <a:lnTo>
                      <a:pt x="289" y="14"/>
                    </a:lnTo>
                    <a:lnTo>
                      <a:pt x="281" y="27"/>
                    </a:lnTo>
                    <a:lnTo>
                      <a:pt x="276" y="42"/>
                    </a:lnTo>
                    <a:lnTo>
                      <a:pt x="265" y="56"/>
                    </a:lnTo>
                    <a:lnTo>
                      <a:pt x="260" y="56"/>
                    </a:lnTo>
                    <a:lnTo>
                      <a:pt x="256" y="56"/>
                    </a:lnTo>
                    <a:lnTo>
                      <a:pt x="251" y="56"/>
                    </a:lnTo>
                    <a:lnTo>
                      <a:pt x="249" y="58"/>
                    </a:lnTo>
                    <a:lnTo>
                      <a:pt x="240" y="72"/>
                    </a:lnTo>
                    <a:lnTo>
                      <a:pt x="231" y="87"/>
                    </a:lnTo>
                    <a:lnTo>
                      <a:pt x="224" y="99"/>
                    </a:lnTo>
                    <a:lnTo>
                      <a:pt x="213" y="110"/>
                    </a:lnTo>
                    <a:lnTo>
                      <a:pt x="209" y="110"/>
                    </a:lnTo>
                    <a:lnTo>
                      <a:pt x="209" y="110"/>
                    </a:lnTo>
                    <a:lnTo>
                      <a:pt x="209" y="110"/>
                    </a:lnTo>
                    <a:lnTo>
                      <a:pt x="209" y="114"/>
                    </a:lnTo>
                    <a:lnTo>
                      <a:pt x="184" y="139"/>
                    </a:lnTo>
                    <a:lnTo>
                      <a:pt x="184" y="139"/>
                    </a:lnTo>
                    <a:lnTo>
                      <a:pt x="184" y="139"/>
                    </a:lnTo>
                    <a:lnTo>
                      <a:pt x="184" y="139"/>
                    </a:lnTo>
                    <a:lnTo>
                      <a:pt x="184" y="141"/>
                    </a:lnTo>
                    <a:lnTo>
                      <a:pt x="195" y="146"/>
                    </a:lnTo>
                    <a:lnTo>
                      <a:pt x="209" y="150"/>
                    </a:lnTo>
                    <a:lnTo>
                      <a:pt x="224" y="153"/>
                    </a:lnTo>
                    <a:lnTo>
                      <a:pt x="234" y="153"/>
                    </a:lnTo>
                    <a:lnTo>
                      <a:pt x="236" y="155"/>
                    </a:lnTo>
                    <a:lnTo>
                      <a:pt x="240" y="155"/>
                    </a:lnTo>
                    <a:lnTo>
                      <a:pt x="240" y="159"/>
                    </a:lnTo>
                    <a:lnTo>
                      <a:pt x="242" y="161"/>
                    </a:lnTo>
                    <a:lnTo>
                      <a:pt x="240" y="164"/>
                    </a:lnTo>
                    <a:lnTo>
                      <a:pt x="234" y="166"/>
                    </a:lnTo>
                    <a:lnTo>
                      <a:pt x="231" y="170"/>
                    </a:lnTo>
                    <a:lnTo>
                      <a:pt x="225" y="171"/>
                    </a:lnTo>
                    <a:lnTo>
                      <a:pt x="220" y="180"/>
                    </a:lnTo>
                    <a:lnTo>
                      <a:pt x="215" y="195"/>
                    </a:lnTo>
                    <a:lnTo>
                      <a:pt x="209" y="208"/>
                    </a:lnTo>
                    <a:lnTo>
                      <a:pt x="209" y="222"/>
                    </a:lnTo>
                    <a:lnTo>
                      <a:pt x="213" y="227"/>
                    </a:lnTo>
                    <a:lnTo>
                      <a:pt x="215" y="227"/>
                    </a:lnTo>
                    <a:lnTo>
                      <a:pt x="213" y="231"/>
                    </a:lnTo>
                    <a:lnTo>
                      <a:pt x="209" y="238"/>
                    </a:lnTo>
                    <a:lnTo>
                      <a:pt x="209" y="238"/>
                    </a:lnTo>
                    <a:lnTo>
                      <a:pt x="213" y="242"/>
                    </a:lnTo>
                    <a:lnTo>
                      <a:pt x="213" y="242"/>
                    </a:lnTo>
                    <a:lnTo>
                      <a:pt x="215" y="244"/>
                    </a:lnTo>
                    <a:lnTo>
                      <a:pt x="231" y="233"/>
                    </a:lnTo>
                    <a:lnTo>
                      <a:pt x="260" y="231"/>
                    </a:lnTo>
                    <a:lnTo>
                      <a:pt x="260" y="227"/>
                    </a:lnTo>
                    <a:lnTo>
                      <a:pt x="262" y="226"/>
                    </a:lnTo>
                    <a:lnTo>
                      <a:pt x="265" y="226"/>
                    </a:lnTo>
                    <a:lnTo>
                      <a:pt x="267" y="222"/>
                    </a:lnTo>
                    <a:lnTo>
                      <a:pt x="267" y="200"/>
                    </a:lnTo>
                    <a:lnTo>
                      <a:pt x="289" y="155"/>
                    </a:lnTo>
                    <a:lnTo>
                      <a:pt x="289" y="155"/>
                    </a:lnTo>
                    <a:lnTo>
                      <a:pt x="292" y="155"/>
                    </a:lnTo>
                    <a:lnTo>
                      <a:pt x="292" y="155"/>
                    </a:lnTo>
                    <a:lnTo>
                      <a:pt x="292" y="155"/>
                    </a:lnTo>
                    <a:lnTo>
                      <a:pt x="303" y="170"/>
                    </a:lnTo>
                    <a:lnTo>
                      <a:pt x="312" y="180"/>
                    </a:lnTo>
                    <a:lnTo>
                      <a:pt x="323" y="195"/>
                    </a:lnTo>
                    <a:lnTo>
                      <a:pt x="336" y="206"/>
                    </a:lnTo>
                    <a:lnTo>
                      <a:pt x="343" y="211"/>
                    </a:lnTo>
                    <a:lnTo>
                      <a:pt x="345" y="217"/>
                    </a:lnTo>
                    <a:lnTo>
                      <a:pt x="350" y="226"/>
                    </a:lnTo>
                    <a:lnTo>
                      <a:pt x="354" y="231"/>
                    </a:lnTo>
                    <a:lnTo>
                      <a:pt x="354" y="244"/>
                    </a:lnTo>
                    <a:lnTo>
                      <a:pt x="354" y="258"/>
                    </a:lnTo>
                    <a:lnTo>
                      <a:pt x="359" y="273"/>
                    </a:lnTo>
                    <a:lnTo>
                      <a:pt x="364" y="283"/>
                    </a:lnTo>
                    <a:lnTo>
                      <a:pt x="366" y="285"/>
                    </a:lnTo>
                    <a:lnTo>
                      <a:pt x="370" y="289"/>
                    </a:lnTo>
                    <a:lnTo>
                      <a:pt x="372" y="291"/>
                    </a:lnTo>
                    <a:lnTo>
                      <a:pt x="375" y="294"/>
                    </a:lnTo>
                    <a:lnTo>
                      <a:pt x="375" y="298"/>
                    </a:lnTo>
                    <a:lnTo>
                      <a:pt x="372" y="300"/>
                    </a:lnTo>
                    <a:lnTo>
                      <a:pt x="372" y="305"/>
                    </a:lnTo>
                    <a:lnTo>
                      <a:pt x="370" y="309"/>
                    </a:lnTo>
                    <a:lnTo>
                      <a:pt x="359" y="305"/>
                    </a:lnTo>
                    <a:lnTo>
                      <a:pt x="348" y="294"/>
                    </a:lnTo>
                    <a:lnTo>
                      <a:pt x="336" y="285"/>
                    </a:lnTo>
                    <a:lnTo>
                      <a:pt x="323" y="283"/>
                    </a:lnTo>
                    <a:lnTo>
                      <a:pt x="314" y="289"/>
                    </a:lnTo>
                    <a:lnTo>
                      <a:pt x="308" y="294"/>
                    </a:lnTo>
                    <a:lnTo>
                      <a:pt x="299" y="300"/>
                    </a:lnTo>
                    <a:lnTo>
                      <a:pt x="296" y="305"/>
                    </a:lnTo>
                    <a:lnTo>
                      <a:pt x="298" y="309"/>
                    </a:lnTo>
                    <a:lnTo>
                      <a:pt x="299" y="310"/>
                    </a:lnTo>
                    <a:lnTo>
                      <a:pt x="299" y="314"/>
                    </a:lnTo>
                    <a:lnTo>
                      <a:pt x="303" y="314"/>
                    </a:lnTo>
                    <a:lnTo>
                      <a:pt x="312" y="314"/>
                    </a:lnTo>
                    <a:lnTo>
                      <a:pt x="317" y="316"/>
                    </a:lnTo>
                    <a:lnTo>
                      <a:pt x="319" y="321"/>
                    </a:lnTo>
                    <a:lnTo>
                      <a:pt x="323" y="330"/>
                    </a:lnTo>
                    <a:lnTo>
                      <a:pt x="323" y="330"/>
                    </a:lnTo>
                    <a:lnTo>
                      <a:pt x="319" y="334"/>
                    </a:lnTo>
                    <a:lnTo>
                      <a:pt x="317" y="339"/>
                    </a:lnTo>
                    <a:lnTo>
                      <a:pt x="317" y="339"/>
                    </a:lnTo>
                    <a:lnTo>
                      <a:pt x="260" y="327"/>
                    </a:lnTo>
                    <a:lnTo>
                      <a:pt x="260" y="334"/>
                    </a:lnTo>
                    <a:lnTo>
                      <a:pt x="260" y="339"/>
                    </a:lnTo>
                    <a:lnTo>
                      <a:pt x="260" y="345"/>
                    </a:lnTo>
                    <a:lnTo>
                      <a:pt x="256" y="347"/>
                    </a:lnTo>
                    <a:lnTo>
                      <a:pt x="251" y="356"/>
                    </a:lnTo>
                    <a:lnTo>
                      <a:pt x="249" y="357"/>
                    </a:lnTo>
                    <a:lnTo>
                      <a:pt x="242" y="366"/>
                    </a:lnTo>
                    <a:lnTo>
                      <a:pt x="225" y="393"/>
                    </a:lnTo>
                    <a:lnTo>
                      <a:pt x="189" y="411"/>
                    </a:lnTo>
                    <a:lnTo>
                      <a:pt x="188" y="413"/>
                    </a:lnTo>
                    <a:lnTo>
                      <a:pt x="184" y="419"/>
                    </a:lnTo>
                    <a:lnTo>
                      <a:pt x="184" y="424"/>
                    </a:lnTo>
                    <a:lnTo>
                      <a:pt x="184" y="430"/>
                    </a:lnTo>
                    <a:lnTo>
                      <a:pt x="184" y="439"/>
                    </a:lnTo>
                    <a:lnTo>
                      <a:pt x="184" y="453"/>
                    </a:lnTo>
                    <a:lnTo>
                      <a:pt x="184" y="469"/>
                    </a:lnTo>
                    <a:lnTo>
                      <a:pt x="184" y="478"/>
                    </a:lnTo>
                    <a:lnTo>
                      <a:pt x="173" y="478"/>
                    </a:lnTo>
                    <a:lnTo>
                      <a:pt x="164" y="475"/>
                    </a:lnTo>
                    <a:lnTo>
                      <a:pt x="157" y="469"/>
                    </a:lnTo>
                    <a:lnTo>
                      <a:pt x="151" y="464"/>
                    </a:lnTo>
                    <a:lnTo>
                      <a:pt x="151" y="449"/>
                    </a:lnTo>
                    <a:lnTo>
                      <a:pt x="148" y="435"/>
                    </a:lnTo>
                    <a:lnTo>
                      <a:pt x="141" y="424"/>
                    </a:lnTo>
                    <a:lnTo>
                      <a:pt x="130" y="413"/>
                    </a:lnTo>
                    <a:lnTo>
                      <a:pt x="117" y="417"/>
                    </a:lnTo>
                    <a:lnTo>
                      <a:pt x="110" y="417"/>
                    </a:lnTo>
                    <a:lnTo>
                      <a:pt x="101" y="413"/>
                    </a:lnTo>
                    <a:lnTo>
                      <a:pt x="94" y="408"/>
                    </a:lnTo>
                    <a:lnTo>
                      <a:pt x="83" y="402"/>
                    </a:lnTo>
                    <a:lnTo>
                      <a:pt x="72" y="397"/>
                    </a:lnTo>
                    <a:lnTo>
                      <a:pt x="59" y="393"/>
                    </a:lnTo>
                    <a:lnTo>
                      <a:pt x="49" y="392"/>
                    </a:lnTo>
                    <a:lnTo>
                      <a:pt x="38" y="402"/>
                    </a:lnTo>
                    <a:lnTo>
                      <a:pt x="21" y="424"/>
                    </a:lnTo>
                    <a:lnTo>
                      <a:pt x="5" y="448"/>
                    </a:lnTo>
                    <a:lnTo>
                      <a:pt x="0" y="455"/>
                    </a:lnTo>
                    <a:lnTo>
                      <a:pt x="21" y="475"/>
                    </a:lnTo>
                    <a:lnTo>
                      <a:pt x="25" y="516"/>
                    </a:lnTo>
                    <a:lnTo>
                      <a:pt x="29" y="516"/>
                    </a:lnTo>
                    <a:lnTo>
                      <a:pt x="38" y="513"/>
                    </a:lnTo>
                    <a:lnTo>
                      <a:pt x="43" y="511"/>
                    </a:lnTo>
                    <a:lnTo>
                      <a:pt x="49" y="505"/>
                    </a:lnTo>
                    <a:lnTo>
                      <a:pt x="54" y="496"/>
                    </a:lnTo>
                    <a:lnTo>
                      <a:pt x="58" y="491"/>
                    </a:lnTo>
                    <a:lnTo>
                      <a:pt x="63" y="485"/>
                    </a:lnTo>
                    <a:lnTo>
                      <a:pt x="72" y="480"/>
                    </a:lnTo>
                    <a:lnTo>
                      <a:pt x="74" y="480"/>
                    </a:lnTo>
                    <a:lnTo>
                      <a:pt x="74" y="484"/>
                    </a:lnTo>
                    <a:lnTo>
                      <a:pt x="74" y="484"/>
                    </a:lnTo>
                    <a:lnTo>
                      <a:pt x="74" y="485"/>
                    </a:lnTo>
                    <a:lnTo>
                      <a:pt x="63" y="538"/>
                    </a:lnTo>
                    <a:lnTo>
                      <a:pt x="79" y="556"/>
                    </a:lnTo>
                    <a:lnTo>
                      <a:pt x="77" y="567"/>
                    </a:lnTo>
                    <a:lnTo>
                      <a:pt x="68" y="574"/>
                    </a:lnTo>
                    <a:lnTo>
                      <a:pt x="59" y="583"/>
                    </a:lnTo>
                    <a:lnTo>
                      <a:pt x="54" y="597"/>
                    </a:lnTo>
                    <a:lnTo>
                      <a:pt x="54" y="608"/>
                    </a:lnTo>
                    <a:lnTo>
                      <a:pt x="63" y="619"/>
                    </a:lnTo>
                    <a:lnTo>
                      <a:pt x="74" y="630"/>
                    </a:lnTo>
                    <a:lnTo>
                      <a:pt x="88" y="641"/>
                    </a:lnTo>
                    <a:lnTo>
                      <a:pt x="101" y="646"/>
                    </a:lnTo>
                    <a:lnTo>
                      <a:pt x="114" y="646"/>
                    </a:lnTo>
                    <a:lnTo>
                      <a:pt x="124" y="644"/>
                    </a:lnTo>
                    <a:lnTo>
                      <a:pt x="132" y="641"/>
                    </a:lnTo>
                    <a:lnTo>
                      <a:pt x="141" y="635"/>
                    </a:lnTo>
                    <a:lnTo>
                      <a:pt x="148" y="635"/>
                    </a:lnTo>
                    <a:lnTo>
                      <a:pt x="153" y="639"/>
                    </a:lnTo>
                    <a:lnTo>
                      <a:pt x="160" y="641"/>
                    </a:lnTo>
                    <a:lnTo>
                      <a:pt x="168" y="644"/>
                    </a:lnTo>
                    <a:lnTo>
                      <a:pt x="184" y="652"/>
                    </a:lnTo>
                    <a:lnTo>
                      <a:pt x="195" y="661"/>
                    </a:lnTo>
                    <a:lnTo>
                      <a:pt x="209" y="670"/>
                    </a:lnTo>
                    <a:lnTo>
                      <a:pt x="220" y="677"/>
                    </a:lnTo>
                    <a:lnTo>
                      <a:pt x="225" y="691"/>
                    </a:lnTo>
                    <a:lnTo>
                      <a:pt x="229" y="706"/>
                    </a:lnTo>
                    <a:lnTo>
                      <a:pt x="231" y="722"/>
                    </a:lnTo>
                    <a:lnTo>
                      <a:pt x="234" y="738"/>
                    </a:lnTo>
                    <a:lnTo>
                      <a:pt x="249" y="744"/>
                    </a:lnTo>
                    <a:lnTo>
                      <a:pt x="262" y="749"/>
                    </a:lnTo>
                    <a:lnTo>
                      <a:pt x="276" y="758"/>
                    </a:lnTo>
                    <a:lnTo>
                      <a:pt x="287" y="772"/>
                    </a:lnTo>
                    <a:lnTo>
                      <a:pt x="298" y="800"/>
                    </a:lnTo>
                    <a:lnTo>
                      <a:pt x="308" y="830"/>
                    </a:lnTo>
                    <a:lnTo>
                      <a:pt x="319" y="861"/>
                    </a:lnTo>
                    <a:lnTo>
                      <a:pt x="334" y="886"/>
                    </a:lnTo>
                    <a:lnTo>
                      <a:pt x="350" y="904"/>
                    </a:lnTo>
                    <a:lnTo>
                      <a:pt x="366" y="924"/>
                    </a:lnTo>
                    <a:lnTo>
                      <a:pt x="381" y="944"/>
                    </a:lnTo>
                    <a:lnTo>
                      <a:pt x="395" y="966"/>
                    </a:lnTo>
                    <a:lnTo>
                      <a:pt x="397" y="980"/>
                    </a:lnTo>
                    <a:lnTo>
                      <a:pt x="397" y="993"/>
                    </a:lnTo>
                    <a:lnTo>
                      <a:pt x="391" y="1007"/>
                    </a:lnTo>
                    <a:lnTo>
                      <a:pt x="381" y="1018"/>
                    </a:lnTo>
                    <a:lnTo>
                      <a:pt x="364" y="1022"/>
                    </a:lnTo>
                    <a:lnTo>
                      <a:pt x="348" y="1027"/>
                    </a:lnTo>
                    <a:lnTo>
                      <a:pt x="334" y="1032"/>
                    </a:lnTo>
                    <a:lnTo>
                      <a:pt x="319" y="1038"/>
                    </a:lnTo>
                    <a:lnTo>
                      <a:pt x="307" y="1043"/>
                    </a:lnTo>
                    <a:lnTo>
                      <a:pt x="292" y="1052"/>
                    </a:lnTo>
                    <a:lnTo>
                      <a:pt x="278" y="1063"/>
                    </a:lnTo>
                    <a:lnTo>
                      <a:pt x="262" y="1074"/>
                    </a:lnTo>
                    <a:lnTo>
                      <a:pt x="249" y="1083"/>
                    </a:lnTo>
                    <a:lnTo>
                      <a:pt x="231" y="1090"/>
                    </a:lnTo>
                    <a:lnTo>
                      <a:pt x="215" y="1094"/>
                    </a:lnTo>
                    <a:lnTo>
                      <a:pt x="198" y="1099"/>
                    </a:lnTo>
                    <a:lnTo>
                      <a:pt x="182" y="1105"/>
                    </a:lnTo>
                    <a:lnTo>
                      <a:pt x="164" y="1110"/>
                    </a:lnTo>
                    <a:lnTo>
                      <a:pt x="151" y="1119"/>
                    </a:lnTo>
                    <a:lnTo>
                      <a:pt x="141" y="1132"/>
                    </a:lnTo>
                    <a:lnTo>
                      <a:pt x="124" y="1146"/>
                    </a:lnTo>
                    <a:lnTo>
                      <a:pt x="106" y="1160"/>
                    </a:lnTo>
                    <a:lnTo>
                      <a:pt x="88" y="1171"/>
                    </a:lnTo>
                    <a:lnTo>
                      <a:pt x="68" y="1180"/>
                    </a:lnTo>
                    <a:lnTo>
                      <a:pt x="88" y="1186"/>
                    </a:lnTo>
                    <a:lnTo>
                      <a:pt x="106" y="1188"/>
                    </a:lnTo>
                    <a:lnTo>
                      <a:pt x="124" y="1193"/>
                    </a:lnTo>
                    <a:lnTo>
                      <a:pt x="142" y="1197"/>
                    </a:lnTo>
                    <a:lnTo>
                      <a:pt x="162" y="1198"/>
                    </a:lnTo>
                    <a:lnTo>
                      <a:pt x="182" y="1198"/>
                    </a:lnTo>
                    <a:lnTo>
                      <a:pt x="200" y="1202"/>
                    </a:lnTo>
                    <a:lnTo>
                      <a:pt x="220" y="1202"/>
                    </a:lnTo>
                    <a:lnTo>
                      <a:pt x="252" y="1202"/>
                    </a:lnTo>
                    <a:lnTo>
                      <a:pt x="287" y="1198"/>
                    </a:lnTo>
                    <a:lnTo>
                      <a:pt x="319" y="1193"/>
                    </a:lnTo>
                    <a:lnTo>
                      <a:pt x="354" y="1186"/>
                    </a:lnTo>
                    <a:lnTo>
                      <a:pt x="386" y="1177"/>
                    </a:lnTo>
                    <a:lnTo>
                      <a:pt x="417" y="1168"/>
                    </a:lnTo>
                    <a:lnTo>
                      <a:pt x="447" y="1155"/>
                    </a:lnTo>
                    <a:lnTo>
                      <a:pt x="478" y="1141"/>
                    </a:lnTo>
                    <a:lnTo>
                      <a:pt x="505" y="1126"/>
                    </a:lnTo>
                    <a:lnTo>
                      <a:pt x="536" y="1110"/>
                    </a:lnTo>
                    <a:lnTo>
                      <a:pt x="559" y="1094"/>
                    </a:lnTo>
                    <a:lnTo>
                      <a:pt x="588" y="1074"/>
                    </a:lnTo>
                    <a:lnTo>
                      <a:pt x="613" y="1052"/>
                    </a:lnTo>
                    <a:lnTo>
                      <a:pt x="637" y="1029"/>
                    </a:lnTo>
                    <a:lnTo>
                      <a:pt x="660" y="1007"/>
                    </a:lnTo>
                    <a:lnTo>
                      <a:pt x="682" y="982"/>
                    </a:lnTo>
                    <a:lnTo>
                      <a:pt x="666" y="966"/>
                    </a:lnTo>
                    <a:lnTo>
                      <a:pt x="646" y="955"/>
                    </a:lnTo>
                    <a:lnTo>
                      <a:pt x="626" y="940"/>
                    </a:lnTo>
                    <a:lnTo>
                      <a:pt x="610" y="929"/>
                    </a:lnTo>
                    <a:lnTo>
                      <a:pt x="590" y="922"/>
                    </a:lnTo>
                    <a:lnTo>
                      <a:pt x="574" y="917"/>
                    </a:lnTo>
                    <a:lnTo>
                      <a:pt x="557" y="904"/>
                    </a:lnTo>
                    <a:lnTo>
                      <a:pt x="547" y="893"/>
                    </a:lnTo>
                    <a:lnTo>
                      <a:pt x="547" y="892"/>
                    </a:lnTo>
                    <a:lnTo>
                      <a:pt x="547" y="888"/>
                    </a:lnTo>
                    <a:lnTo>
                      <a:pt x="543" y="888"/>
                    </a:lnTo>
                    <a:lnTo>
                      <a:pt x="543" y="886"/>
                    </a:lnTo>
                    <a:lnTo>
                      <a:pt x="543" y="874"/>
                    </a:lnTo>
                    <a:lnTo>
                      <a:pt x="547" y="863"/>
                    </a:lnTo>
                    <a:lnTo>
                      <a:pt x="547" y="855"/>
                    </a:lnTo>
                    <a:lnTo>
                      <a:pt x="548" y="845"/>
                    </a:lnTo>
                    <a:lnTo>
                      <a:pt x="557" y="819"/>
                    </a:lnTo>
                    <a:lnTo>
                      <a:pt x="567" y="791"/>
                    </a:lnTo>
                    <a:lnTo>
                      <a:pt x="579" y="769"/>
                    </a:lnTo>
                    <a:lnTo>
                      <a:pt x="601" y="753"/>
                    </a:lnTo>
                    <a:lnTo>
                      <a:pt x="613" y="749"/>
                    </a:lnTo>
                    <a:lnTo>
                      <a:pt x="624" y="744"/>
                    </a:lnTo>
                    <a:lnTo>
                      <a:pt x="631" y="742"/>
                    </a:lnTo>
                    <a:lnTo>
                      <a:pt x="642" y="738"/>
                    </a:lnTo>
                    <a:lnTo>
                      <a:pt x="655" y="738"/>
                    </a:lnTo>
                    <a:lnTo>
                      <a:pt x="666" y="736"/>
                    </a:lnTo>
                    <a:lnTo>
                      <a:pt x="673" y="729"/>
                    </a:lnTo>
                    <a:lnTo>
                      <a:pt x="684" y="727"/>
                    </a:lnTo>
                    <a:lnTo>
                      <a:pt x="695" y="727"/>
                    </a:lnTo>
                    <a:lnTo>
                      <a:pt x="704" y="722"/>
                    </a:lnTo>
                    <a:lnTo>
                      <a:pt x="715" y="718"/>
                    </a:lnTo>
                    <a:lnTo>
                      <a:pt x="725" y="713"/>
                    </a:lnTo>
                    <a:lnTo>
                      <a:pt x="736" y="711"/>
                    </a:lnTo>
                    <a:lnTo>
                      <a:pt x="749" y="707"/>
                    </a:lnTo>
                    <a:lnTo>
                      <a:pt x="760" y="707"/>
                    </a:lnTo>
                    <a:lnTo>
                      <a:pt x="770" y="711"/>
                    </a:lnTo>
                    <a:lnTo>
                      <a:pt x="776" y="717"/>
                    </a:lnTo>
                    <a:lnTo>
                      <a:pt x="783" y="722"/>
                    </a:lnTo>
                    <a:lnTo>
                      <a:pt x="792" y="729"/>
                    </a:lnTo>
                    <a:lnTo>
                      <a:pt x="803" y="736"/>
                    </a:lnTo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" name="Freeform 27"/>
              <p:cNvSpPr>
                <a:spLocks/>
              </p:cNvSpPr>
              <p:nvPr/>
            </p:nvSpPr>
            <p:spPr bwMode="invGray">
              <a:xfrm>
                <a:off x="530" y="2834"/>
                <a:ext cx="63" cy="73"/>
              </a:xfrm>
              <a:custGeom>
                <a:avLst/>
                <a:gdLst/>
                <a:ahLst/>
                <a:cxnLst>
                  <a:cxn ang="0">
                    <a:pos x="42" y="65"/>
                  </a:cxn>
                  <a:cxn ang="0">
                    <a:pos x="58" y="72"/>
                  </a:cxn>
                  <a:cxn ang="0">
                    <a:pos x="62" y="72"/>
                  </a:cxn>
                  <a:cxn ang="0">
                    <a:pos x="62" y="67"/>
                  </a:cxn>
                  <a:cxn ang="0">
                    <a:pos x="58" y="65"/>
                  </a:cxn>
                  <a:cxn ang="0">
                    <a:pos x="58" y="62"/>
                  </a:cxn>
                  <a:cxn ang="0">
                    <a:pos x="44" y="56"/>
                  </a:cxn>
                  <a:cxn ang="0">
                    <a:pos x="37" y="45"/>
                  </a:cxn>
                  <a:cxn ang="0">
                    <a:pos x="31" y="34"/>
                  </a:cxn>
                  <a:cxn ang="0">
                    <a:pos x="26" y="20"/>
                  </a:cxn>
                  <a:cxn ang="0">
                    <a:pos x="9" y="0"/>
                  </a:cxn>
                  <a:cxn ang="0">
                    <a:pos x="6" y="4"/>
                  </a:cxn>
                  <a:cxn ang="0">
                    <a:pos x="2" y="9"/>
                  </a:cxn>
                  <a:cxn ang="0">
                    <a:pos x="0" y="11"/>
                  </a:cxn>
                  <a:cxn ang="0">
                    <a:pos x="0" y="18"/>
                  </a:cxn>
                  <a:cxn ang="0">
                    <a:pos x="0" y="20"/>
                  </a:cxn>
                  <a:cxn ang="0">
                    <a:pos x="0" y="20"/>
                  </a:cxn>
                  <a:cxn ang="0">
                    <a:pos x="0" y="20"/>
                  </a:cxn>
                  <a:cxn ang="0">
                    <a:pos x="0" y="20"/>
                  </a:cxn>
                  <a:cxn ang="0">
                    <a:pos x="9" y="31"/>
                  </a:cxn>
                  <a:cxn ang="0">
                    <a:pos x="20" y="45"/>
                  </a:cxn>
                  <a:cxn ang="0">
                    <a:pos x="31" y="56"/>
                  </a:cxn>
                  <a:cxn ang="0">
                    <a:pos x="42" y="65"/>
                  </a:cxn>
                </a:cxnLst>
                <a:rect l="0" t="0" r="r" b="b"/>
                <a:pathLst>
                  <a:path w="63" h="73">
                    <a:moveTo>
                      <a:pt x="42" y="65"/>
                    </a:moveTo>
                    <a:lnTo>
                      <a:pt x="58" y="72"/>
                    </a:lnTo>
                    <a:lnTo>
                      <a:pt x="62" y="72"/>
                    </a:lnTo>
                    <a:lnTo>
                      <a:pt x="62" y="67"/>
                    </a:lnTo>
                    <a:lnTo>
                      <a:pt x="58" y="65"/>
                    </a:lnTo>
                    <a:lnTo>
                      <a:pt x="58" y="62"/>
                    </a:lnTo>
                    <a:lnTo>
                      <a:pt x="44" y="56"/>
                    </a:lnTo>
                    <a:lnTo>
                      <a:pt x="37" y="45"/>
                    </a:lnTo>
                    <a:lnTo>
                      <a:pt x="31" y="34"/>
                    </a:lnTo>
                    <a:lnTo>
                      <a:pt x="26" y="20"/>
                    </a:lnTo>
                    <a:lnTo>
                      <a:pt x="9" y="0"/>
                    </a:lnTo>
                    <a:lnTo>
                      <a:pt x="6" y="4"/>
                    </a:lnTo>
                    <a:lnTo>
                      <a:pt x="2" y="9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9" y="31"/>
                    </a:lnTo>
                    <a:lnTo>
                      <a:pt x="20" y="45"/>
                    </a:lnTo>
                    <a:lnTo>
                      <a:pt x="31" y="56"/>
                    </a:lnTo>
                    <a:lnTo>
                      <a:pt x="42" y="65"/>
                    </a:lnTo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sp>
        <p:nvSpPr>
          <p:cNvPr id="5148" name="Rectangle 2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49" name="Rectangle 2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057400" y="41148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0" name="Rectangle 30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" name="Rectangle 3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" name="Rectangle 3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1439449-1A39-4930-9656-15BD82EB17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025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F8746C-D625-4E6C-B461-30CAC937CF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931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1CBB0D-FF21-4A48-B784-D6B4754158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5532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309A5-608F-40D1-858B-9C97AFE6BA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3302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87B8B-F167-43F0-B5D8-17DB62C635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964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C8E79B-FDF1-4B76-A58A-9DAC874DC0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575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5D88C8-0BC7-4C35-9816-E01C39A005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473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AFE6B1-DEE4-48FB-9FD6-EB0E620B42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496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A4E482-B004-4F35-A485-ABDC0D8F10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857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51FA3D-9175-44AA-8924-AE9B3729F7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35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F6D858-F320-44E4-B45D-7D3452F131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339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B92396-16EB-4165-89A1-7DD83254B7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437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E5106E-F2B0-48D4-91DC-8CAD5B4F58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282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2"/>
          <p:cNvGrpSpPr>
            <a:grpSpLocks/>
          </p:cNvGrpSpPr>
          <p:nvPr/>
        </p:nvGrpSpPr>
        <p:grpSpPr bwMode="auto">
          <a:xfrm>
            <a:off x="685800" y="117475"/>
            <a:ext cx="8456613" cy="6738938"/>
            <a:chOff x="432" y="74"/>
            <a:chExt cx="5327" cy="4245"/>
          </a:xfrm>
        </p:grpSpPr>
        <p:sp>
          <p:nvSpPr>
            <p:cNvPr id="2" name="Rectangle 3"/>
            <p:cNvSpPr>
              <a:spLocks noChangeArrowheads="1"/>
            </p:cNvSpPr>
            <p:nvPr/>
          </p:nvSpPr>
          <p:spPr bwMode="invGray">
            <a:xfrm>
              <a:off x="432" y="4176"/>
              <a:ext cx="2208" cy="143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17417" name="Group 4"/>
            <p:cNvGrpSpPr>
              <a:grpSpLocks/>
            </p:cNvGrpSpPr>
            <p:nvPr/>
          </p:nvGrpSpPr>
          <p:grpSpPr bwMode="auto">
            <a:xfrm>
              <a:off x="2859" y="4250"/>
              <a:ext cx="2729" cy="41"/>
              <a:chOff x="2859" y="4250"/>
              <a:chExt cx="2729" cy="41"/>
            </a:xfrm>
          </p:grpSpPr>
          <p:sp>
            <p:nvSpPr>
              <p:cNvPr id="4101" name="Oval 5"/>
              <p:cNvSpPr>
                <a:spLocks noChangeArrowheads="1"/>
              </p:cNvSpPr>
              <p:nvPr/>
            </p:nvSpPr>
            <p:spPr bwMode="invGray">
              <a:xfrm>
                <a:off x="2859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02" name="Oval 6"/>
              <p:cNvSpPr>
                <a:spLocks noChangeArrowheads="1"/>
              </p:cNvSpPr>
              <p:nvPr/>
            </p:nvSpPr>
            <p:spPr bwMode="invGray">
              <a:xfrm>
                <a:off x="3243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03" name="Oval 7"/>
              <p:cNvSpPr>
                <a:spLocks noChangeArrowheads="1"/>
              </p:cNvSpPr>
              <p:nvPr/>
            </p:nvSpPr>
            <p:spPr bwMode="invGray">
              <a:xfrm>
                <a:off x="3627" y="4250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04" name="Oval 8"/>
              <p:cNvSpPr>
                <a:spLocks noChangeArrowheads="1"/>
              </p:cNvSpPr>
              <p:nvPr/>
            </p:nvSpPr>
            <p:spPr bwMode="invGray">
              <a:xfrm>
                <a:off x="4011" y="4250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" name="Oval 9"/>
              <p:cNvSpPr>
                <a:spLocks noChangeArrowheads="1"/>
              </p:cNvSpPr>
              <p:nvPr/>
            </p:nvSpPr>
            <p:spPr bwMode="invGray">
              <a:xfrm>
                <a:off x="4395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06" name="Oval 10"/>
              <p:cNvSpPr>
                <a:spLocks noChangeArrowheads="1"/>
              </p:cNvSpPr>
              <p:nvPr/>
            </p:nvSpPr>
            <p:spPr bwMode="invGray">
              <a:xfrm>
                <a:off x="4779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07" name="Oval 11"/>
              <p:cNvSpPr>
                <a:spLocks noChangeArrowheads="1"/>
              </p:cNvSpPr>
              <p:nvPr/>
            </p:nvSpPr>
            <p:spPr bwMode="invGray">
              <a:xfrm>
                <a:off x="5163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08" name="Oval 12"/>
              <p:cNvSpPr>
                <a:spLocks noChangeArrowheads="1"/>
              </p:cNvSpPr>
              <p:nvPr/>
            </p:nvSpPr>
            <p:spPr bwMode="invGray">
              <a:xfrm>
                <a:off x="5547" y="4250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4109" name="Rectangle 13"/>
            <p:cNvSpPr>
              <a:spLocks noChangeArrowheads="1"/>
            </p:cNvSpPr>
            <p:nvPr/>
          </p:nvSpPr>
          <p:spPr bwMode="invGray">
            <a:xfrm>
              <a:off x="480" y="480"/>
              <a:ext cx="5279" cy="480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10" name="Oval 14"/>
            <p:cNvSpPr>
              <a:spLocks noChangeArrowheads="1"/>
            </p:cNvSpPr>
            <p:nvPr/>
          </p:nvSpPr>
          <p:spPr bwMode="invGray">
            <a:xfrm>
              <a:off x="507" y="74"/>
              <a:ext cx="42" cy="42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11" name="Oval 15"/>
            <p:cNvSpPr>
              <a:spLocks noChangeArrowheads="1"/>
            </p:cNvSpPr>
            <p:nvPr/>
          </p:nvSpPr>
          <p:spPr bwMode="invGray">
            <a:xfrm>
              <a:off x="507" y="219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12" name="Oval 16"/>
            <p:cNvSpPr>
              <a:spLocks noChangeArrowheads="1"/>
            </p:cNvSpPr>
            <p:nvPr/>
          </p:nvSpPr>
          <p:spPr bwMode="invGray">
            <a:xfrm>
              <a:off x="507" y="362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7411" name="Rectangle 1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7412" name="Rectangle 1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15" name="Rectangle 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16" name="Rectangle 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17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/>
            </a:lvl1pPr>
          </a:lstStyle>
          <a:p>
            <a:pPr>
              <a:defRPr/>
            </a:pPr>
            <a:fld id="{7357E7B4-F8E3-4F71-B679-A4C5B32B61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288" r:id="rId1"/>
    <p:sldLayoutId id="2147485289" r:id="rId2"/>
    <p:sldLayoutId id="2147485290" r:id="rId3"/>
    <p:sldLayoutId id="2147485291" r:id="rId4"/>
    <p:sldLayoutId id="2147485292" r:id="rId5"/>
    <p:sldLayoutId id="2147485293" r:id="rId6"/>
    <p:sldLayoutId id="2147485294" r:id="rId7"/>
    <p:sldLayoutId id="2147485295" r:id="rId8"/>
    <p:sldLayoutId id="2147485296" r:id="rId9"/>
    <p:sldLayoutId id="2147485297" r:id="rId10"/>
    <p:sldLayoutId id="2147485298" r:id="rId11"/>
    <p:sldLayoutId id="2147485299" r:id="rId12"/>
    <p:sldLayoutId id="2147485300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4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7.gif"/><Relationship Id="rId5" Type="http://schemas.openxmlformats.org/officeDocument/2006/relationships/image" Target="../media/image1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13.m4a"/><Relationship Id="rId7" Type="http://schemas.openxmlformats.org/officeDocument/2006/relationships/image" Target="../media/image18.wmf"/><Relationship Id="rId2" Type="http://schemas.microsoft.com/office/2007/relationships/media" Target="../media/media13.m4a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9.t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95536" y="2132856"/>
            <a:ext cx="8352928" cy="1143000"/>
          </a:xfrm>
        </p:spPr>
        <p:txBody>
          <a:bodyPr/>
          <a:lstStyle/>
          <a:p>
            <a:r>
              <a:rPr lang="en-US" sz="2400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П</a:t>
            </a:r>
            <a:r>
              <a:rPr lang="sr-Cyrl-RS" sz="2400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 Р Е Д А В А Њ Е  6</a:t>
            </a:r>
            <a:r>
              <a:rPr lang="en-US" sz="2400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:</a:t>
            </a:r>
            <a:r>
              <a:rPr lang="en-US" sz="3600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sr-Cyrl-RS" dirty="0" smtClean="0">
                <a:latin typeface="Arial" charset="0"/>
                <a:cs typeface="Arial" charset="0"/>
              </a:rPr>
              <a:t/>
            </a:r>
            <a:br>
              <a:rPr lang="sr-Cyrl-RS" dirty="0" smtClean="0">
                <a:latin typeface="Arial" charset="0"/>
                <a:cs typeface="Arial" charset="0"/>
              </a:rPr>
            </a:br>
            <a:r>
              <a:rPr lang="sr-Cyrl-RS" sz="40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Гасна хроматографија</a:t>
            </a:r>
            <a:r>
              <a:rPr lang="en-US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/>
            </a:r>
            <a:br>
              <a:rPr lang="en-US" dirty="0" smtClean="0">
                <a:solidFill>
                  <a:schemeClr val="tx1"/>
                </a:solidFill>
                <a:latin typeface="Arial" charset="0"/>
                <a:cs typeface="Arial" charset="0"/>
              </a:rPr>
            </a:br>
            <a:endParaRPr lang="en-US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79512" y="3430927"/>
            <a:ext cx="8784976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sr-Cyrl-RS" sz="2000" b="1" dirty="0">
                <a:latin typeface="Arial" pitchFamily="34" charset="0"/>
                <a:cs typeface="Arial" pitchFamily="34" charset="0"/>
              </a:rPr>
              <a:t>Овим предавањем обухваћена су следећа испитна питања:</a:t>
            </a:r>
          </a:p>
          <a:p>
            <a:pPr algn="just">
              <a:defRPr/>
            </a:pPr>
            <a:endParaRPr lang="sr-Cyrl-RS" sz="2000" b="1" dirty="0"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+mj-lt"/>
              <a:buAutoNum type="arabicPeriod" startAt="23"/>
              <a:defRPr/>
            </a:pPr>
            <a:r>
              <a:rPr lang="sr-Cyrl-RS" sz="2000" dirty="0" smtClean="0">
                <a:latin typeface="Arial" pitchFamily="34" charset="0"/>
                <a:cs typeface="Arial" pitchFamily="34" charset="0"/>
              </a:rPr>
              <a:t>Опште о гасној хроматографији. Опис уређаја и колоне за гасну хроматографију.</a:t>
            </a:r>
          </a:p>
          <a:p>
            <a:pPr marL="457200" indent="-457200">
              <a:buFont typeface="+mj-lt"/>
              <a:buAutoNum type="arabicPeriod" startAt="23"/>
              <a:defRPr/>
            </a:pPr>
            <a:r>
              <a:rPr lang="sr-Cyrl-RS" sz="2000" dirty="0" smtClean="0">
                <a:latin typeface="Arial" pitchFamily="34" charset="0"/>
                <a:cs typeface="Arial" pitchFamily="34" charset="0"/>
              </a:rPr>
              <a:t>Детектор топлотне проводљивости.</a:t>
            </a:r>
            <a:endParaRPr lang="sr-Cyrl-RS" sz="2000" dirty="0"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+mj-lt"/>
              <a:buAutoNum type="arabicPeriod" startAt="23"/>
              <a:defRPr/>
            </a:pPr>
            <a:r>
              <a:rPr lang="sr-Cyrl-RS" sz="2000" dirty="0" smtClean="0">
                <a:latin typeface="Arial" pitchFamily="34" charset="0"/>
                <a:cs typeface="Arial" pitchFamily="34" charset="0"/>
              </a:rPr>
              <a:t>Пламено-јонизујући детектор.</a:t>
            </a:r>
          </a:p>
          <a:p>
            <a:pPr marL="457200" indent="-457200">
              <a:buFont typeface="+mj-lt"/>
              <a:buAutoNum type="arabicPeriod" startAt="23"/>
              <a:defRPr/>
            </a:pPr>
            <a:r>
              <a:rPr lang="sr-Cyrl-RS" sz="2000" dirty="0" smtClean="0">
                <a:latin typeface="Arial" pitchFamily="34" charset="0"/>
                <a:cs typeface="Arial" pitchFamily="34" charset="0"/>
              </a:rPr>
              <a:t>Детектор захвата електрона.</a:t>
            </a: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+mj-lt"/>
              <a:buAutoNum type="arabicPeriod" startAt="23"/>
              <a:defRPr/>
            </a:pPr>
            <a:r>
              <a:rPr lang="sr-Cyrl-RS" sz="2000" dirty="0" smtClean="0">
                <a:latin typeface="Arial" pitchFamily="34" charset="0"/>
                <a:cs typeface="Arial" pitchFamily="34" charset="0"/>
              </a:rPr>
              <a:t>Гасна хроматографија са масеном спектрометријом.</a:t>
            </a:r>
          </a:p>
          <a:p>
            <a:pPr marL="457200" indent="-457200">
              <a:buFont typeface="+mj-lt"/>
              <a:buAutoNum type="arabicPeriod" startAt="23"/>
              <a:defRPr/>
            </a:pPr>
            <a:r>
              <a:rPr lang="sr-Cyrl-RS" sz="2000" dirty="0" smtClean="0">
                <a:latin typeface="Arial" pitchFamily="34" charset="0"/>
                <a:cs typeface="Arial" pitchFamily="34" charset="0"/>
              </a:rPr>
              <a:t>Облици пикова у гасној хроматографији.</a:t>
            </a:r>
            <a:endParaRPr lang="sr-Cyrl-C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74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CD6127A-2341-4DF1-837F-C713B82E5CEC}" type="slidenum">
              <a:rPr lang="en-US" sz="1400" smtClean="0"/>
              <a:pPr/>
              <a:t>1</a:t>
            </a:fld>
            <a:endParaRPr lang="en-US" sz="1400" smtClean="0"/>
          </a:p>
        </p:txBody>
      </p:sp>
      <p:sp>
        <p:nvSpPr>
          <p:cNvPr id="5" name="Rectangle 1027"/>
          <p:cNvSpPr>
            <a:spLocks noChangeArrowheads="1"/>
          </p:cNvSpPr>
          <p:nvPr/>
        </p:nvSpPr>
        <p:spPr bwMode="auto">
          <a:xfrm>
            <a:off x="0" y="116632"/>
            <a:ext cx="9144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sr-Cyrl-RS" sz="1400" dirty="0" smtClean="0">
                <a:solidFill>
                  <a:schemeClr val="tx1">
                    <a:lumMod val="50000"/>
                  </a:schemeClr>
                </a:solidFill>
                <a:latin typeface="Arial" charset="0"/>
                <a:cs typeface="Arial" charset="0"/>
              </a:rPr>
              <a:t>Предмет: Хроматографија и сепарационе методе. Наставник: М. Ристић. Датум: </a:t>
            </a:r>
            <a:r>
              <a:rPr lang="en-US" sz="1400" dirty="0" smtClean="0">
                <a:solidFill>
                  <a:schemeClr val="tx1">
                    <a:lumMod val="50000"/>
                  </a:schemeClr>
                </a:solidFill>
                <a:latin typeface="Arial" charset="0"/>
                <a:cs typeface="Arial" charset="0"/>
              </a:rPr>
              <a:t>17</a:t>
            </a:r>
            <a:r>
              <a:rPr lang="sr-Cyrl-RS" sz="1400" dirty="0" smtClean="0">
                <a:solidFill>
                  <a:schemeClr val="tx1">
                    <a:lumMod val="50000"/>
                  </a:schemeClr>
                </a:solidFill>
                <a:latin typeface="Arial" charset="0"/>
                <a:cs typeface="Arial" charset="0"/>
              </a:rPr>
              <a:t>. јул 2025.</a:t>
            </a:r>
            <a:endParaRPr lang="sr-Cyrl-RS" sz="1400" dirty="0">
              <a:solidFill>
                <a:schemeClr val="tx1">
                  <a:lumMod val="50000"/>
                </a:schemeClr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5" name="Text Box 1026"/>
          <p:cNvSpPr txBox="1">
            <a:spLocks noChangeArrowheads="1"/>
          </p:cNvSpPr>
          <p:nvPr/>
        </p:nvSpPr>
        <p:spPr bwMode="auto">
          <a:xfrm>
            <a:off x="1303649" y="169476"/>
            <a:ext cx="614867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514350" indent="-514350">
              <a:buFont typeface="+mj-lt"/>
              <a:buAutoNum type="arabicPeriod" startAt="25"/>
              <a:defRPr/>
            </a:pP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sr-Cyrl-RS" sz="2800" b="1" dirty="0">
                <a:latin typeface="Arial" pitchFamily="34" charset="0"/>
                <a:cs typeface="Arial" pitchFamily="34" charset="0"/>
              </a:rPr>
              <a:t>Пламено-јонизујући детектор.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3543" y="1017687"/>
            <a:ext cx="414444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Ефлуент се уводи у пламен (смеша водоник-ваздух) који је постављен да буде део електричног кола. Компонента која се у пламену јонизује доприноси порасту струје у колу.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7207" y="4077072"/>
            <a:ext cx="84582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Угљоводоници дају струју сразмерну броју С атома у једињењу. Детектор је масено осетљив, а не концентрационо. Н</a:t>
            </a:r>
            <a:r>
              <a:rPr lang="x-none" sz="2000" baseline="-25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2</a:t>
            </a:r>
            <a:r>
              <a:rPr lang="x-none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О, СО и СО</a:t>
            </a:r>
            <a:r>
              <a:rPr lang="x-none" sz="2000" baseline="-25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2</a:t>
            </a:r>
            <a:r>
              <a:rPr lang="x-none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се не виде.</a:t>
            </a:r>
            <a:r>
              <a:rPr lang="sr-Latn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x-none" sz="2000" dirty="0" smtClean="0">
                <a:solidFill>
                  <a:srgbClr val="99FF33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Поуздан је, јефтин, има широк линеарни опсег, деструктиван и </a:t>
            </a:r>
            <a:r>
              <a:rPr lang="x-none" sz="2000" smtClean="0">
                <a:solidFill>
                  <a:srgbClr val="99FF33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специфичан </a:t>
            </a:r>
            <a:r>
              <a:rPr lang="sr-Latn-RS" sz="2000" dirty="0" smtClean="0">
                <a:solidFill>
                  <a:srgbClr val="99FF33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je</a:t>
            </a:r>
            <a:r>
              <a:rPr lang="sr-Cyrl-RS" sz="2000" dirty="0" smtClean="0">
                <a:solidFill>
                  <a:srgbClr val="99FF33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р </a:t>
            </a:r>
            <a:r>
              <a:rPr lang="x-none" sz="2000" smtClean="0">
                <a:solidFill>
                  <a:srgbClr val="99FF33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није </a:t>
            </a:r>
            <a:r>
              <a:rPr lang="x-none" sz="2000" dirty="0" smtClean="0">
                <a:solidFill>
                  <a:srgbClr val="99FF33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за </a:t>
            </a:r>
            <a:r>
              <a:rPr lang="x-none" sz="2000" smtClean="0">
                <a:solidFill>
                  <a:srgbClr val="99FF33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неорганске </a:t>
            </a:r>
            <a:r>
              <a:rPr lang="x-none" sz="2000" smtClean="0">
                <a:solidFill>
                  <a:srgbClr val="99FF33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компоненте.</a:t>
            </a:r>
            <a:endParaRPr lang="x-none" sz="2000" dirty="0" smtClean="0">
              <a:solidFill>
                <a:srgbClr val="99FF33"/>
              </a:solidFill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endParaRPr lang="x-none" sz="20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x-none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Сигнал се изражава као укупна количина угљоводоника (често према метану).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19872" y="3433482"/>
            <a:ext cx="406400" cy="406400"/>
          </a:xfrm>
          <a:prstGeom prst="rect">
            <a:avLst/>
          </a:prstGeom>
        </p:spPr>
      </p:pic>
      <p:pic>
        <p:nvPicPr>
          <p:cNvPr id="2050" name="Picture 10" descr="slika12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017687"/>
            <a:ext cx="4574206" cy="2718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029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9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5" name="Text Box 1026"/>
          <p:cNvSpPr txBox="1">
            <a:spLocks noChangeArrowheads="1"/>
          </p:cNvSpPr>
          <p:nvPr/>
        </p:nvSpPr>
        <p:spPr bwMode="auto">
          <a:xfrm>
            <a:off x="1303649" y="169476"/>
            <a:ext cx="592809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514350" indent="-514350">
              <a:buFont typeface="+mj-lt"/>
              <a:buAutoNum type="arabicPeriod" startAt="26"/>
              <a:defRPr/>
            </a:pP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 Детектор захвата електрона.</a:t>
            </a:r>
            <a:endParaRPr lang="sr-Cyrl-R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914400"/>
            <a:ext cx="51054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Ефлуент се преводи преко радио-активног </a:t>
            </a:r>
            <a:r>
              <a:rPr lang="el-GR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β</a:t>
            </a:r>
            <a:r>
              <a:rPr lang="x-none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емитера (</a:t>
            </a:r>
            <a:r>
              <a:rPr lang="x-none" sz="2000" baseline="30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63</a:t>
            </a:r>
            <a:r>
              <a:rPr lang="x-none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Ni). Када струји само носећи гас у колу се успоставља струја чији носиоци су електрони и јони носећег гаса (N</a:t>
            </a:r>
            <a:r>
              <a:rPr lang="x-none" sz="2000" baseline="-25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2</a:t>
            </a:r>
            <a:r>
              <a:rPr lang="x-none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). </a:t>
            </a:r>
          </a:p>
          <a:p>
            <a:endParaRPr lang="x-none" sz="20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x-none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Наиласком компоненти из колоне које имају изражен афинитет према електрону долази до захвата електрона и пада струје што је детекциони сигнал.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1000" y="4293096"/>
            <a:ext cx="845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000" dirty="0" smtClean="0">
                <a:solidFill>
                  <a:srgbClr val="99FF33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Детектор је селективан и врло осетљив </a:t>
            </a:r>
            <a:r>
              <a:rPr lang="x-none" sz="2000" smtClean="0">
                <a:solidFill>
                  <a:srgbClr val="99FF33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за </a:t>
            </a:r>
            <a:r>
              <a:rPr lang="x-none" sz="2000" smtClean="0">
                <a:solidFill>
                  <a:srgbClr val="99FF33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халогена </a:t>
            </a:r>
            <a:r>
              <a:rPr lang="x-none" sz="2000" dirty="0" smtClean="0">
                <a:solidFill>
                  <a:srgbClr val="99FF33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и нитро-једињења. </a:t>
            </a:r>
            <a:r>
              <a:rPr lang="x-none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Користи се при анализи пестицида и полихлорованих бифенила. 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84368" y="5372179"/>
            <a:ext cx="406400" cy="406400"/>
          </a:xfrm>
          <a:prstGeom prst="rect">
            <a:avLst/>
          </a:prstGeom>
        </p:spPr>
      </p:pic>
      <p:pic>
        <p:nvPicPr>
          <p:cNvPr id="2050" name="Picture 2" descr="slika ECD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023837"/>
            <a:ext cx="3095473" cy="2951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5094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2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5" name="Text Box 1026"/>
          <p:cNvSpPr txBox="1">
            <a:spLocks noChangeArrowheads="1"/>
          </p:cNvSpPr>
          <p:nvPr/>
        </p:nvSpPr>
        <p:spPr bwMode="auto">
          <a:xfrm>
            <a:off x="1122638" y="71951"/>
            <a:ext cx="697492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514350" indent="-514350" algn="ctr">
              <a:buFont typeface="+mj-lt"/>
              <a:buAutoNum type="arabicPeriod" startAt="27"/>
              <a:defRPr/>
            </a:pP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 Гасна хроматографија са масеном</a:t>
            </a:r>
          </a:p>
          <a:p>
            <a:pPr algn="ctr">
              <a:defRPr/>
            </a:pP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спектрометријом</a:t>
            </a:r>
            <a:endParaRPr lang="sr-Cyrl-R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3528" y="1124744"/>
            <a:ext cx="845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000" dirty="0" smtClean="0">
                <a:solidFill>
                  <a:srgbClr val="99FF33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Гасна хроматографија са масеном спектрометријом (ГХ-МС</a:t>
            </a:r>
            <a:r>
              <a:rPr lang="sr-Cyrl-RS" sz="2000" dirty="0">
                <a:solidFill>
                  <a:srgbClr val="99FF33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)  </a:t>
            </a:r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је хибридна техника у којој се на излаз из колоне гасног хроматографа везује масени спектрометар као детектор. </a:t>
            </a:r>
            <a:endParaRPr lang="x-none" sz="2000" dirty="0" smtClean="0"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528" y="2168874"/>
            <a:ext cx="84582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000" dirty="0" smtClean="0">
                <a:solidFill>
                  <a:srgbClr val="99FF33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Масени спектрометар </a:t>
            </a:r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је уређај који просторно или временски раздваја сноп јона према различитој вредности односа масе и наелектрисања, </a:t>
            </a:r>
            <a:r>
              <a:rPr lang="sr-Latn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m/z</a:t>
            </a:r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. </a:t>
            </a:r>
          </a:p>
          <a:p>
            <a:endParaRPr lang="sr-Cyrl-RS" sz="2000" dirty="0"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Из колоне је потребно превести гас на низак притисак (10</a:t>
            </a:r>
            <a:r>
              <a:rPr lang="sr-Cyrl-RS" sz="2000" baseline="30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-5</a:t>
            </a:r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sr-Latn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mbar</a:t>
            </a:r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) који је неопходан за неометање путања јона кроз инструмент. Молекули гаса се </a:t>
            </a:r>
            <a:r>
              <a:rPr lang="sr-Cyrl-RS" sz="2000" dirty="0" smtClean="0">
                <a:solidFill>
                  <a:srgbClr val="99FF33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јонизују и фрагментишу</a:t>
            </a:r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ударом електрона (или другим начинима). Јони затим иду кроз анализатор маса. Просторно се раздвајају и региструју се струје јона одређеног </a:t>
            </a:r>
            <a:r>
              <a:rPr lang="sr-Latn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m/z. </a:t>
            </a:r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Приказ јонске струје у функцији </a:t>
            </a:r>
            <a:r>
              <a:rPr lang="en-U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m/z</a:t>
            </a:r>
            <a:r>
              <a:rPr lang="sr-Latn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зове се </a:t>
            </a:r>
            <a:r>
              <a:rPr lang="sr-Cyrl-RS" sz="2000" dirty="0" smtClean="0">
                <a:solidFill>
                  <a:srgbClr val="99FF33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масени спектар</a:t>
            </a:r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.</a:t>
            </a:r>
          </a:p>
          <a:p>
            <a:endParaRPr lang="sr-Cyrl-RS" sz="2000" dirty="0"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Масени спектар једињења представља њему својствен отисак прста и њег</a:t>
            </a:r>
            <a:r>
              <a:rPr lang="en-U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o</a:t>
            </a:r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в облик нам служи за идентификацију једињења</a:t>
            </a:r>
            <a:r>
              <a:rPr lang="en-U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.</a:t>
            </a:r>
            <a:endParaRPr lang="sr-Cyrl-RS" sz="2000" dirty="0"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endParaRPr lang="sr-Cyrl-RS" sz="2000" dirty="0" smtClean="0"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75328" y="508518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572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8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094204"/>
            <a:ext cx="3609975" cy="226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1746" y="5157191"/>
            <a:ext cx="8458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Модови рада масеног спектрометра: </a:t>
            </a:r>
          </a:p>
          <a:p>
            <a:pPr marL="457200" indent="-457200">
              <a:buAutoNum type="arabicPeriod"/>
            </a:pPr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Сканирајући – прате се све </a:t>
            </a:r>
            <a:r>
              <a:rPr lang="sr-Latn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m/z </a:t>
            </a:r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вредности.</a:t>
            </a:r>
          </a:p>
          <a:p>
            <a:pPr marL="457200" indent="-457200">
              <a:buAutoNum type="arabicPeriod"/>
            </a:pPr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Селективни – прате се само одређене карактеристичне вредности </a:t>
            </a:r>
            <a:r>
              <a:rPr lang="sr-Latn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m/z.</a:t>
            </a:r>
            <a:endParaRPr lang="x-none" sz="2000" dirty="0" smtClean="0"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</p:txBody>
      </p:sp>
      <p:sp>
        <p:nvSpPr>
          <p:cNvPr id="5" name="Text Box 1026"/>
          <p:cNvSpPr txBox="1">
            <a:spLocks noChangeArrowheads="1"/>
          </p:cNvSpPr>
          <p:nvPr/>
        </p:nvSpPr>
        <p:spPr bwMode="auto">
          <a:xfrm>
            <a:off x="1621139" y="71951"/>
            <a:ext cx="597791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sr-Cyrl-RS" sz="2800" dirty="0" smtClean="0">
                <a:solidFill>
                  <a:srgbClr val="99FF33"/>
                </a:solidFill>
                <a:latin typeface="Arial" pitchFamily="34" charset="0"/>
                <a:cs typeface="Arial" pitchFamily="34" charset="0"/>
              </a:rPr>
              <a:t>Гасна хроматографија са масеном</a:t>
            </a:r>
          </a:p>
          <a:p>
            <a:pPr algn="ctr">
              <a:defRPr/>
            </a:pPr>
            <a:r>
              <a:rPr lang="sr-Cyrl-RS" sz="2800" dirty="0" smtClean="0">
                <a:solidFill>
                  <a:srgbClr val="99FF33"/>
                </a:solidFill>
                <a:latin typeface="Arial" pitchFamily="34" charset="0"/>
                <a:cs typeface="Arial" pitchFamily="34" charset="0"/>
              </a:rPr>
              <a:t>спектрометријом</a:t>
            </a:r>
            <a:endParaRPr lang="sr-Cyrl-RS" sz="2800" dirty="0">
              <a:solidFill>
                <a:srgbClr val="99FF3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1746" y="1046447"/>
            <a:ext cx="86727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У ГХ-МС није неопходно познавати ретенциона времена компоненти за њихову идентификацију. Она се врши преко </a:t>
            </a:r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карактеристичног </a:t>
            </a:r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изгледа </a:t>
            </a:r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масеног </a:t>
            </a:r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спектра - последица карактеристичне фрагментације.</a:t>
            </a:r>
            <a:endParaRPr lang="x-none" sz="2000" dirty="0" smtClean="0"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5232" y="4394810"/>
            <a:ext cx="3816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8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Масени спектар </a:t>
            </a:r>
            <a:r>
              <a:rPr lang="sr-Cyrl-RS" sz="18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пентана</a:t>
            </a:r>
            <a:r>
              <a:rPr lang="sr-Latn-RS" sz="18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, M</a:t>
            </a:r>
            <a:r>
              <a:rPr lang="en-US" sz="18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=72</a:t>
            </a:r>
            <a:endParaRPr lang="x-none" sz="1800" i="1" dirty="0" smtClean="0">
              <a:solidFill>
                <a:schemeClr val="accent6">
                  <a:lumMod val="60000"/>
                  <a:lumOff val="40000"/>
                </a:schemeClr>
              </a:solidFill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71465" y="5242847"/>
            <a:ext cx="406400" cy="406400"/>
          </a:xfrm>
          <a:prstGeom prst="rect">
            <a:avLst/>
          </a:prstGeom>
        </p:spPr>
      </p:pic>
      <p:pic>
        <p:nvPicPr>
          <p:cNvPr id="3078" name="Picture 6" descr="Pentane Formula - Structure, Properties, Uses, Sample Questions -  GeeksforGeek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115" y="2583928"/>
            <a:ext cx="4124325" cy="178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ight Brace 9"/>
          <p:cNvSpPr/>
          <p:nvPr/>
        </p:nvSpPr>
        <p:spPr bwMode="auto">
          <a:xfrm rot="5400000">
            <a:off x="7236296" y="3573016"/>
            <a:ext cx="432048" cy="1440160"/>
          </a:xfrm>
          <a:prstGeom prst="rightBrac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Right Brace 13"/>
          <p:cNvSpPr/>
          <p:nvPr/>
        </p:nvSpPr>
        <p:spPr bwMode="auto">
          <a:xfrm rot="16200000">
            <a:off x="7092282" y="1556791"/>
            <a:ext cx="432048" cy="2160241"/>
          </a:xfrm>
          <a:prstGeom prst="rightBrac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80841" y="4493349"/>
            <a:ext cx="5429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000" dirty="0" smtClean="0">
                <a:solidFill>
                  <a:srgbClr val="FF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29</a:t>
            </a:r>
            <a:endParaRPr lang="x-none" sz="2000" dirty="0" smtClean="0">
              <a:solidFill>
                <a:srgbClr val="FF0000"/>
              </a:solidFill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082159" y="2062110"/>
            <a:ext cx="5429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000" dirty="0" smtClean="0">
                <a:solidFill>
                  <a:srgbClr val="FF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43</a:t>
            </a:r>
            <a:endParaRPr lang="x-none" sz="2000" dirty="0" smtClean="0">
              <a:solidFill>
                <a:srgbClr val="FF0000"/>
              </a:solidFill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</p:txBody>
      </p:sp>
      <p:sp>
        <p:nvSpPr>
          <p:cNvPr id="17" name="Right Brace 16"/>
          <p:cNvSpPr/>
          <p:nvPr/>
        </p:nvSpPr>
        <p:spPr bwMode="auto">
          <a:xfrm rot="5400000">
            <a:off x="6660232" y="3132584"/>
            <a:ext cx="584448" cy="2600672"/>
          </a:xfrm>
          <a:prstGeom prst="rightBrace">
            <a:avLst>
              <a:gd name="adj1" fmla="val 8333"/>
              <a:gd name="adj2" fmla="val 75508"/>
            </a:avLst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28384" y="4693404"/>
            <a:ext cx="5429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57</a:t>
            </a:r>
            <a:endParaRPr lang="x-none" sz="2000" dirty="0" smtClean="0">
              <a:solidFill>
                <a:srgbClr val="FF0000"/>
              </a:solidFill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6617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62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948264" y="6212160"/>
            <a:ext cx="1905000" cy="457200"/>
          </a:xfrm>
        </p:spPr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5" name="Text Box 1026"/>
          <p:cNvSpPr txBox="1">
            <a:spLocks noChangeArrowheads="1"/>
          </p:cNvSpPr>
          <p:nvPr/>
        </p:nvSpPr>
        <p:spPr bwMode="auto">
          <a:xfrm>
            <a:off x="683568" y="188640"/>
            <a:ext cx="80307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514350" indent="-514350">
              <a:buFont typeface="+mj-lt"/>
              <a:buAutoNum type="arabicPeriod" startAt="28"/>
              <a:defRPr/>
            </a:pP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 Облици пикова у гасној</a:t>
            </a:r>
            <a:r>
              <a:rPr lang="sr-Latn-R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хроматографији</a:t>
            </a:r>
            <a:endParaRPr lang="sr-Cyrl-R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6789" y="764704"/>
            <a:ext cx="74815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У случајевима када коефицијент расподеле неке компоненте зависи </a:t>
            </a:r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осим од </a:t>
            </a:r>
            <a:r>
              <a:rPr lang="sr-Latn-RS" sz="2000" i="1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P</a:t>
            </a:r>
            <a:r>
              <a:rPr lang="sr-Latn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и</a:t>
            </a:r>
            <a:r>
              <a:rPr lang="sr-Latn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sr-Latn-RS" sz="2000" i="1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T</a:t>
            </a:r>
            <a:r>
              <a:rPr lang="sr-Cyrl-RS" sz="2000" i="1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, </a:t>
            </a:r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још и од </a:t>
            </a:r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њене концентрације, долази до асиметричности пикова</a:t>
            </a:r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.</a:t>
            </a:r>
            <a:r>
              <a:rPr lang="en-U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sr-Cyrl-RS" sz="2000" dirty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Фактор </a:t>
            </a:r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асиметрије</a:t>
            </a:r>
            <a:r>
              <a:rPr lang="en-US" sz="2000" dirty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:</a:t>
            </a:r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sr-Cyrl-RS" sz="2000" i="1" dirty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Т</a:t>
            </a:r>
            <a:r>
              <a:rPr lang="en-U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=</a:t>
            </a:r>
            <a:r>
              <a:rPr lang="en-US" sz="2000" i="1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b/a.</a:t>
            </a:r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endParaRPr lang="x-none" sz="2000" dirty="0" smtClean="0"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7216134"/>
              </p:ext>
            </p:extLst>
          </p:nvPr>
        </p:nvGraphicFramePr>
        <p:xfrm>
          <a:off x="7659884" y="882356"/>
          <a:ext cx="1296144" cy="8859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7" name="Equation" r:id="rId6" imgW="749160" imgH="507960" progId="Equation.3">
                  <p:embed/>
                </p:oleObj>
              </mc:Choice>
              <mc:Fallback>
                <p:oleObj name="Equation" r:id="rId6" imgW="749160" imgH="507960" progId="Equation.3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59884" y="882356"/>
                        <a:ext cx="1296144" cy="885941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95536" y="4494599"/>
            <a:ext cx="41764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Слика а) </a:t>
            </a:r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ако је при </a:t>
            </a:r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нижим концентрацијама </a:t>
            </a:r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веће </a:t>
            </a:r>
            <a:r>
              <a:rPr lang="sr-Latn-RS" sz="2000" i="1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K</a:t>
            </a:r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, </a:t>
            </a:r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већи </a:t>
            </a:r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је афинитет </a:t>
            </a:r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ка непокретној </a:t>
            </a:r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фази за ниже концентрације и супстанца у нижим конц. путује спорије. </a:t>
            </a:r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Зато</a:t>
            </a:r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пик има </a:t>
            </a:r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шире десно крило.</a:t>
            </a:r>
            <a:endParaRPr lang="x-none" sz="2000" dirty="0" smtClean="0"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32040" y="4494599"/>
            <a:ext cx="367240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Слика б) </a:t>
            </a:r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ако је при </a:t>
            </a:r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вишим концентрацијама </a:t>
            </a:r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веће </a:t>
            </a:r>
            <a:r>
              <a:rPr lang="sr-Latn-RS" sz="2000" i="1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K</a:t>
            </a:r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, </a:t>
            </a:r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већи </a:t>
            </a:r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је афинитет </a:t>
            </a:r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ка непокретној </a:t>
            </a:r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фази</a:t>
            </a:r>
            <a:r>
              <a:rPr lang="sr-Latn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за више концентрације </a:t>
            </a:r>
            <a:r>
              <a:rPr lang="sr-Cyrl-RS" sz="2000" dirty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и супстанца у </a:t>
            </a:r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вишим конц</a:t>
            </a:r>
            <a:r>
              <a:rPr lang="sr-Cyrl-RS" sz="2000" dirty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. путује </a:t>
            </a:r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спорије. П</a:t>
            </a:r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ику </a:t>
            </a:r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је шире лево крило.</a:t>
            </a:r>
            <a:endParaRPr lang="x-none" sz="2000" dirty="0" smtClean="0"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64664" y="1988840"/>
            <a:ext cx="406400" cy="406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323528" y="1916832"/>
            <a:ext cx="4092361" cy="25202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42"/>
          <a:stretch/>
        </p:blipFill>
        <p:spPr>
          <a:xfrm>
            <a:off x="4670943" y="1916832"/>
            <a:ext cx="3966165" cy="252028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auto">
          <a:xfrm>
            <a:off x="2369708" y="1916832"/>
            <a:ext cx="1770244" cy="151216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5364088" y="1916832"/>
            <a:ext cx="1554220" cy="151216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4737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4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D49C0D4-B764-4CF1-82FD-29FBA95A2654}" type="slidenum">
              <a:rPr lang="en-US" sz="1400" smtClean="0"/>
              <a:pPr/>
              <a:t>2</a:t>
            </a:fld>
            <a:endParaRPr lang="en-US" sz="1400" smtClean="0"/>
          </a:p>
        </p:txBody>
      </p:sp>
      <p:sp>
        <p:nvSpPr>
          <p:cNvPr id="32771" name="Text Box 1026"/>
          <p:cNvSpPr txBox="1">
            <a:spLocks noChangeArrowheads="1"/>
          </p:cNvSpPr>
          <p:nvPr/>
        </p:nvSpPr>
        <p:spPr bwMode="auto">
          <a:xfrm>
            <a:off x="1171024" y="169476"/>
            <a:ext cx="657122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514350" indent="-514350">
              <a:buFont typeface="+mj-lt"/>
              <a:buAutoNum type="arabicPeriod" startAt="23"/>
              <a:defRPr/>
            </a:pP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sr-Cyrl-RS" sz="2800" b="1" dirty="0">
                <a:latin typeface="Arial" pitchFamily="34" charset="0"/>
                <a:cs typeface="Arial" pitchFamily="34" charset="0"/>
              </a:rPr>
              <a:t>Опште о гасној хроматографији.</a:t>
            </a:r>
          </a:p>
        </p:txBody>
      </p:sp>
      <p:sp>
        <p:nvSpPr>
          <p:cNvPr id="1030" name="Rectangle 1027"/>
          <p:cNvSpPr>
            <a:spLocks noChangeArrowheads="1"/>
          </p:cNvSpPr>
          <p:nvPr/>
        </p:nvSpPr>
        <p:spPr bwMode="auto">
          <a:xfrm>
            <a:off x="212932" y="769928"/>
            <a:ext cx="8856984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Гасна хроматографија (ГХ) </a:t>
            </a:r>
            <a:r>
              <a:rPr lang="sr-Cyrl-RS" sz="2000" dirty="0" smtClean="0">
                <a:latin typeface="Arial" charset="0"/>
                <a:cs typeface="Arial" charset="0"/>
              </a:rPr>
              <a:t>је хроматографија у којој је покретна фаза у гасном стању. Носећи гас је неки инертан гас који не реагује са компонентама узорка и непокретном фазом. </a:t>
            </a:r>
          </a:p>
          <a:p>
            <a:pPr>
              <a:defRPr/>
            </a:pPr>
            <a:endParaRPr lang="sr-Cyrl-RS" sz="2000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Гасно-чврста адсорпциона хроматографија</a:t>
            </a:r>
          </a:p>
          <a:p>
            <a:pPr>
              <a:defRPr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Гасно-течна подеона хроматографија</a:t>
            </a:r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212932" y="2995205"/>
            <a:ext cx="8856984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Гасна хроматографија се користи за квалитативну и квантитативну анализу гасних узорака, али и течних уколико компоненте имају ниске тачке кључања. Колона се може загревати до 400 </a:t>
            </a:r>
            <a:r>
              <a:rPr lang="sr-Cyrl-RS" sz="2000" baseline="30000" dirty="0" smtClean="0">
                <a:latin typeface="Arial" charset="0"/>
                <a:cs typeface="Arial" charset="0"/>
              </a:rPr>
              <a:t>о</a:t>
            </a:r>
            <a:r>
              <a:rPr lang="sr-Cyrl-RS" sz="2000" dirty="0" smtClean="0">
                <a:latin typeface="Arial" charset="0"/>
                <a:cs typeface="Arial" charset="0"/>
              </a:rPr>
              <a:t>С.</a:t>
            </a:r>
          </a:p>
          <a:p>
            <a:pPr>
              <a:defRPr/>
            </a:pPr>
            <a:endParaRPr lang="sr-Cyrl-RS" sz="2000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Дериватизација је поступак хемијске измене компоненти узорка које су термички нестабилне или тешко </a:t>
            </a:r>
            <a:r>
              <a:rPr lang="sr-Cyrl-RS" sz="2000" dirty="0" smtClean="0">
                <a:latin typeface="Arial" charset="0"/>
                <a:cs typeface="Arial" charset="0"/>
              </a:rPr>
              <a:t>испарљиве. Врши се да би се добили </a:t>
            </a:r>
            <a:r>
              <a:rPr lang="sr-Cyrl-RS" sz="2000" dirty="0" smtClean="0">
                <a:latin typeface="Arial" charset="0"/>
                <a:cs typeface="Arial" charset="0"/>
              </a:rPr>
              <a:t>деривати који се могу анализирати са ГХ.</a:t>
            </a:r>
          </a:p>
          <a:p>
            <a:pPr>
              <a:defRPr/>
            </a:pPr>
            <a:endParaRPr lang="sr-Cyrl-RS" sz="2000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ГХ може бити аналитичка и препаративна, али се може користити за физичко-хемијску карактеризацију испитиваних система.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82278" y="2140868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7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550" y="1484784"/>
            <a:ext cx="6438900" cy="362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1027"/>
          <p:cNvSpPr>
            <a:spLocks noChangeArrowheads="1"/>
          </p:cNvSpPr>
          <p:nvPr/>
        </p:nvSpPr>
        <p:spPr bwMode="auto">
          <a:xfrm>
            <a:off x="1475656" y="229871"/>
            <a:ext cx="64087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sr-Cyrl-RS" sz="24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Опис уређаја за ГХ - гасни хроматограф</a:t>
            </a:r>
          </a:p>
        </p:txBody>
      </p:sp>
      <p:sp>
        <p:nvSpPr>
          <p:cNvPr id="5" name="Rectangle 1027"/>
          <p:cNvSpPr>
            <a:spLocks noChangeArrowheads="1"/>
          </p:cNvSpPr>
          <p:nvPr/>
        </p:nvSpPr>
        <p:spPr bwMode="auto">
          <a:xfrm>
            <a:off x="251520" y="980728"/>
            <a:ext cx="885698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Шема гасног хроматографа приказана је на слици.</a:t>
            </a:r>
          </a:p>
        </p:txBody>
      </p:sp>
      <p:sp>
        <p:nvSpPr>
          <p:cNvPr id="6" name="Rectangle 1027"/>
          <p:cNvSpPr>
            <a:spLocks noChangeArrowheads="1"/>
          </p:cNvSpPr>
          <p:nvPr/>
        </p:nvSpPr>
        <p:spPr bwMode="auto">
          <a:xfrm>
            <a:off x="143508" y="5293657"/>
            <a:ext cx="885698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Запремине узорака: течних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1 </a:t>
            </a:r>
            <a:r>
              <a:rPr lang="sr-Latn-RS" sz="2000" dirty="0" smtClean="0">
                <a:solidFill>
                  <a:srgbClr val="99FF33"/>
                </a:solidFill>
                <a:latin typeface="Symbol" pitchFamily="18" charset="2"/>
                <a:cs typeface="Arial" charset="0"/>
              </a:rPr>
              <a:t>m</a:t>
            </a:r>
            <a:r>
              <a:rPr lang="sr-Latn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l</a:t>
            </a:r>
            <a:r>
              <a:rPr lang="sr-Latn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, </a:t>
            </a:r>
            <a:r>
              <a:rPr lang="sr-Cyrl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гасовитих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1 </a:t>
            </a:r>
            <a:r>
              <a:rPr lang="sr-Latn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ml.</a:t>
            </a:r>
            <a:endParaRPr lang="sr-Cyrl-RS" sz="2000" dirty="0" smtClean="0">
              <a:solidFill>
                <a:srgbClr val="99FF33"/>
              </a:solidFill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Ињектор се може загревати. Колона је смештена у пећ, чија температура се може програмирано мењати. 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55000" y="529365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234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93" y="3933056"/>
            <a:ext cx="5903848" cy="2804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1027"/>
          <p:cNvSpPr>
            <a:spLocks noChangeArrowheads="1"/>
          </p:cNvSpPr>
          <p:nvPr/>
        </p:nvSpPr>
        <p:spPr bwMode="auto">
          <a:xfrm>
            <a:off x="1475656" y="229871"/>
            <a:ext cx="64087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sr-Cyrl-RS" sz="24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Опис уређаја за ГХ - гасни хроматограф</a:t>
            </a:r>
          </a:p>
        </p:txBody>
      </p:sp>
      <p:sp>
        <p:nvSpPr>
          <p:cNvPr id="5" name="Rectangle 1027"/>
          <p:cNvSpPr>
            <a:spLocks noChangeArrowheads="1"/>
          </p:cNvSpPr>
          <p:nvPr/>
        </p:nvSpPr>
        <p:spPr bwMode="auto">
          <a:xfrm>
            <a:off x="6228184" y="4258247"/>
            <a:ext cx="276534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16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Детектор се такође загрева како се у њему не би кондензовале компоненте узорка.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04800" y="803960"/>
            <a:ext cx="4009628" cy="551688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x-none" sz="2400" dirty="0" smtClean="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Радни режими у ГХ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9796" y="1507144"/>
            <a:ext cx="434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1. Изотермски режим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2900" y="1916832"/>
            <a:ext cx="457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2. Температурски градијентни режим</a:t>
            </a:r>
          </a:p>
        </p:txBody>
      </p:sp>
      <p:pic>
        <p:nvPicPr>
          <p:cNvPr id="9" name="Picture 8" descr="temp rezimi GC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0072" y="951761"/>
            <a:ext cx="3530600" cy="286391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18989" y="2383720"/>
            <a:ext cx="4267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8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При нижим Т елуирају се испарљивије компоненте, при вишим теже испарљиве.</a:t>
            </a:r>
            <a:r>
              <a:rPr lang="en-US" sz="18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x-none" sz="18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Чест нежељени ефекат: подизање базне линије због испаравања непокретне фазе.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40352" y="558873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730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1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4" name="Rectangle 1027"/>
          <p:cNvSpPr>
            <a:spLocks noChangeArrowheads="1"/>
          </p:cNvSpPr>
          <p:nvPr/>
        </p:nvSpPr>
        <p:spPr bwMode="auto">
          <a:xfrm>
            <a:off x="1475656" y="229871"/>
            <a:ext cx="64087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sr-Cyrl-RS" sz="24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Опис уређаја за ГХ - гасни хроматограф</a:t>
            </a:r>
          </a:p>
        </p:txBody>
      </p:sp>
      <p:sp>
        <p:nvSpPr>
          <p:cNvPr id="5" name="Rectangle 1027"/>
          <p:cNvSpPr>
            <a:spLocks noChangeArrowheads="1"/>
          </p:cNvSpPr>
          <p:nvPr/>
        </p:nvSpPr>
        <p:spPr bwMode="auto">
          <a:xfrm>
            <a:off x="245096" y="901169"/>
            <a:ext cx="885698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Данашњи уређаји за ФХ су рачунарски управљани.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Аутосемплер</a:t>
            </a:r>
            <a:r>
              <a:rPr lang="sr-Cyrl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је уређај за аутоматско сукцесивно уношење узорака у колону, који одмењује експериментатора.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96" y="2093917"/>
            <a:ext cx="6912768" cy="3137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as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6096" y="4214597"/>
            <a:ext cx="2905633" cy="2033943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81168" y="337152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501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5" name="Rectangle 1027"/>
          <p:cNvSpPr>
            <a:spLocks noChangeArrowheads="1"/>
          </p:cNvSpPr>
          <p:nvPr/>
        </p:nvSpPr>
        <p:spPr bwMode="auto">
          <a:xfrm>
            <a:off x="1475656" y="229871"/>
            <a:ext cx="64087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sr-Cyrl-RS" sz="24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Колоне за ГХ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71600" y="659904"/>
            <a:ext cx="259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000" dirty="0" smtClean="0">
                <a:solidFill>
                  <a:srgbClr val="99FF33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Пуњене (паковане)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1000" y="1235512"/>
            <a:ext cx="3810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Колона је равномерно испуњена ситним честицама непокретне фазе по целој својој запремини.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562600" y="659904"/>
            <a:ext cx="152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000" dirty="0" smtClean="0">
                <a:solidFill>
                  <a:srgbClr val="99FF33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Капиларне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648200" y="1241465"/>
            <a:ext cx="3810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Непокретна фаза налази се само на унутрашњим зидовима колоне у танком слоју.</a:t>
            </a:r>
          </a:p>
        </p:txBody>
      </p:sp>
      <p:pic>
        <p:nvPicPr>
          <p:cNvPr id="15" name="Picture 14" descr="kolona2 kapilarn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3100" y="2558951"/>
            <a:ext cx="914400" cy="902369"/>
          </a:xfrm>
          <a:prstGeom prst="rect">
            <a:avLst/>
          </a:prstGeom>
        </p:spPr>
      </p:pic>
      <p:pic>
        <p:nvPicPr>
          <p:cNvPr id="16" name="Picture 15" descr="kolona2 pakovana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0200" y="2564904"/>
            <a:ext cx="883568" cy="933346"/>
          </a:xfrm>
          <a:prstGeom prst="rect">
            <a:avLst/>
          </a:prstGeom>
        </p:spPr>
      </p:pic>
      <p:pic>
        <p:nvPicPr>
          <p:cNvPr id="17" name="Picture 16" descr="kolona kapilarna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2080" y="4297214"/>
            <a:ext cx="2362200" cy="2444154"/>
          </a:xfrm>
          <a:prstGeom prst="rect">
            <a:avLst/>
          </a:prstGeom>
        </p:spPr>
      </p:pic>
      <p:pic>
        <p:nvPicPr>
          <p:cNvPr id="18" name="Picture 17" descr="kolona pakovana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295400" y="4246347"/>
            <a:ext cx="1752600" cy="249502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124200" y="2780928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Попречни пресек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364260" y="4953000"/>
            <a:ext cx="1555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спољашњи </a:t>
            </a:r>
            <a:r>
              <a:rPr lang="x-none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изглед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203848" y="3645024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Дужина/ширина</a:t>
            </a:r>
            <a:endParaRPr lang="x-none" sz="2000" dirty="0" smtClean="0"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78260" y="3645024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2-4</a:t>
            </a:r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sr-Latn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m / 2-4</a:t>
            </a:r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sr-Latn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mm</a:t>
            </a:r>
            <a:endParaRPr lang="x-none" sz="2000" dirty="0" smtClean="0"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432698" y="3651558"/>
            <a:ext cx="25236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100</a:t>
            </a:r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sr-Latn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m / </a:t>
            </a:r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испод 1 </a:t>
            </a:r>
            <a:r>
              <a:rPr lang="sr-Latn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mm</a:t>
            </a:r>
            <a:endParaRPr lang="x-none" sz="2000" dirty="0" smtClean="0"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2400" y="525448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763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8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5" name="Rectangle 1027"/>
          <p:cNvSpPr>
            <a:spLocks noChangeArrowheads="1"/>
          </p:cNvSpPr>
          <p:nvPr/>
        </p:nvSpPr>
        <p:spPr bwMode="auto">
          <a:xfrm>
            <a:off x="1475656" y="229871"/>
            <a:ext cx="64087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sr-Cyrl-RS" sz="24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Колоне за ГХ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1000" y="980728"/>
            <a:ext cx="822344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Капиларне колоне су дуже од пуњених, имају више теоријских подова и већу ефикасност раздвајања, али имају мањи капацитет.</a:t>
            </a:r>
          </a:p>
          <a:p>
            <a:endParaRPr lang="sr-Cyrl-RS" sz="2000" dirty="0"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Капиларне колоне користе се углавном у аналитичкој, а пуњене у препаративној хроматографији.</a:t>
            </a:r>
          </a:p>
          <a:p>
            <a:endParaRPr lang="sr-Cyrl-RS" sz="2000" dirty="0"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Колоне се могу редно везивати једна на другу.</a:t>
            </a:r>
          </a:p>
          <a:p>
            <a:endParaRPr lang="sr-Cyrl-RS" sz="2000" dirty="0"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Постоји много врста колона које су наменски прављене за одређене типове узорака.</a:t>
            </a:r>
          </a:p>
          <a:p>
            <a:endParaRPr lang="sr-Cyrl-RS" sz="2000" dirty="0"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Колоне су у ГХ дуже него у течној хроматографији јер је вискозност гаса мања од течности, а брзина кретања покретне фазе већа.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51800" y="545807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503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3" name="Text Box 1026"/>
          <p:cNvSpPr txBox="1">
            <a:spLocks noChangeArrowheads="1"/>
          </p:cNvSpPr>
          <p:nvPr/>
        </p:nvSpPr>
        <p:spPr bwMode="auto">
          <a:xfrm>
            <a:off x="611560" y="177027"/>
            <a:ext cx="76354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sr-Cyrl-RS" sz="2800" dirty="0" smtClean="0">
                <a:solidFill>
                  <a:srgbClr val="99FF33"/>
                </a:solidFill>
                <a:latin typeface="Arial" pitchFamily="34" charset="0"/>
                <a:cs typeface="Arial" pitchFamily="34" charset="0"/>
              </a:rPr>
              <a:t>Општа својства детектора у хроматографији</a:t>
            </a:r>
            <a:endParaRPr lang="sr-Cyrl-RS" sz="2800" dirty="0">
              <a:solidFill>
                <a:srgbClr val="99FF3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700247"/>
            <a:ext cx="871296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Детектори се, према томе да ли хемијски измењују детектовану компоненту или не, деле на:</a:t>
            </a:r>
          </a:p>
          <a:p>
            <a:endParaRPr lang="sr-Cyrl-RS" sz="2000" dirty="0"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1. </a:t>
            </a:r>
            <a:r>
              <a:rPr lang="sr-Cyrl-RS" sz="2000" dirty="0" smtClean="0">
                <a:solidFill>
                  <a:srgbClr val="99FF33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деструктивне</a:t>
            </a:r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(хемијски је мењају)</a:t>
            </a:r>
          </a:p>
          <a:p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2. </a:t>
            </a:r>
            <a:r>
              <a:rPr lang="sr-Cyrl-RS" sz="2000" dirty="0" smtClean="0">
                <a:solidFill>
                  <a:srgbClr val="99FF33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недеструктивне</a:t>
            </a:r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(не мењају)</a:t>
            </a:r>
          </a:p>
          <a:p>
            <a:endParaRPr lang="sr-Cyrl-RS" sz="2000" dirty="0"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Према могућности детекције разних једињења, деле се на:</a:t>
            </a:r>
          </a:p>
          <a:p>
            <a:endParaRPr lang="sr-Cyrl-RS" sz="2000" dirty="0"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1. </a:t>
            </a:r>
            <a:r>
              <a:rPr lang="sr-Cyrl-RS" sz="2000" dirty="0" smtClean="0">
                <a:solidFill>
                  <a:srgbClr val="99FF33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специфичне</a:t>
            </a:r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(детектују одређену класу једињења)</a:t>
            </a:r>
          </a:p>
          <a:p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2. </a:t>
            </a:r>
            <a:r>
              <a:rPr lang="sr-Cyrl-RS" sz="2000" dirty="0" smtClean="0">
                <a:solidFill>
                  <a:srgbClr val="99FF33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неспецифичне</a:t>
            </a:r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(детектују сва једињења)</a:t>
            </a:r>
          </a:p>
          <a:p>
            <a:endParaRPr lang="sr-Cyrl-RS" sz="2000" dirty="0"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Детектор је </a:t>
            </a:r>
            <a:r>
              <a:rPr lang="sr-Cyrl-RS" sz="2000" dirty="0" smtClean="0">
                <a:solidFill>
                  <a:srgbClr val="99FF33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линеаран</a:t>
            </a:r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(у неком опсегу) ако даје сигнал који је линеарно сразмеран концентрацији анализиране компоненте.</a:t>
            </a:r>
          </a:p>
          <a:p>
            <a:endParaRPr lang="sr-Cyrl-RS" sz="2000" dirty="0"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r>
              <a:rPr lang="sr-Cyrl-RS" sz="2000" dirty="0" smtClean="0">
                <a:solidFill>
                  <a:srgbClr val="99FF33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Граница детекције (ГД)</a:t>
            </a:r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детектора: најмања концентрација коју он може да детектује. Детектори за аналитичку хроматографију треба да имају </a:t>
            </a:r>
            <a:r>
              <a:rPr lang="sr-Cyrl-RS" sz="2000" u="sng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ниску ГД и да буду линеарни</a:t>
            </a:r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. За препаративну треба да су </a:t>
            </a:r>
            <a:r>
              <a:rPr lang="sr-Cyrl-RS" sz="2000" u="sng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недеструктивни</a:t>
            </a:r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47048" y="334689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822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3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5" name="Text Box 1026"/>
          <p:cNvSpPr txBox="1">
            <a:spLocks noChangeArrowheads="1"/>
          </p:cNvSpPr>
          <p:nvPr/>
        </p:nvSpPr>
        <p:spPr bwMode="auto">
          <a:xfrm>
            <a:off x="971600" y="169476"/>
            <a:ext cx="72723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514350" indent="-514350">
              <a:buFont typeface="+mj-lt"/>
              <a:buAutoNum type="arabicPeriod" startAt="24"/>
              <a:defRPr/>
            </a:pP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 Детектор топлотне проводљивости.</a:t>
            </a:r>
            <a:endParaRPr lang="sr-Cyrl-RS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Picture 22" descr="gcd_tcd_1.jpg"/>
          <p:cNvPicPr/>
          <p:nvPr/>
        </p:nvPicPr>
        <p:blipFill>
          <a:blip r:embed="rId4"/>
          <a:stretch>
            <a:fillRect/>
          </a:stretch>
        </p:blipFill>
        <p:spPr>
          <a:xfrm>
            <a:off x="8015064" y="3212976"/>
            <a:ext cx="986790" cy="2863083"/>
          </a:xfrm>
          <a:prstGeom prst="rect">
            <a:avLst/>
          </a:prstGeom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73548" y="848891"/>
            <a:ext cx="3629025" cy="233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8" name="Group 27"/>
          <p:cNvGrpSpPr/>
          <p:nvPr/>
        </p:nvGrpSpPr>
        <p:grpSpPr>
          <a:xfrm>
            <a:off x="5088984" y="3356992"/>
            <a:ext cx="2926080" cy="2926080"/>
            <a:chOff x="5105400" y="3352800"/>
            <a:chExt cx="2926080" cy="2926080"/>
          </a:xfrm>
        </p:grpSpPr>
        <p:pic>
          <p:nvPicPr>
            <p:cNvPr id="25" name="Picture 24" descr="350px-ThermalConductivityDetector.svg.png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5105400" y="3352800"/>
              <a:ext cx="2926080" cy="2926080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6019800" y="4572000"/>
              <a:ext cx="533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240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R</a:t>
              </a:r>
              <a:r>
                <a:rPr lang="en-US" sz="2400" baseline="-25000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3</a:t>
              </a:r>
              <a:endParaRPr lang="x-none" sz="24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477000" y="4876800"/>
              <a:ext cx="533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240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R</a:t>
              </a:r>
              <a:r>
                <a:rPr lang="en-US" sz="2400" baseline="-25000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4</a:t>
              </a:r>
              <a:endParaRPr lang="x-none" sz="24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sp>
        <p:nvSpPr>
          <p:cNvPr id="29" name="Rectangle 28"/>
          <p:cNvSpPr/>
          <p:nvPr/>
        </p:nvSpPr>
        <p:spPr>
          <a:xfrm>
            <a:off x="107503" y="692695"/>
            <a:ext cx="5400599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sz="2000" dirty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или </a:t>
            </a:r>
            <a:r>
              <a:rPr lang="x-none" sz="2000" b="1" dirty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катарометар</a:t>
            </a:r>
            <a:r>
              <a:rPr lang="x-none" sz="2000" dirty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: два идентична опторника </a:t>
            </a:r>
            <a:r>
              <a:rPr lang="en-US" sz="2000" dirty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(W, </a:t>
            </a:r>
            <a:r>
              <a:rPr lang="en-US" sz="2000" dirty="0" err="1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Pt</a:t>
            </a:r>
            <a:r>
              <a:rPr lang="en-US" sz="2000" dirty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x-none" sz="2000" dirty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жице</a:t>
            </a:r>
            <a:r>
              <a:rPr lang="en-US" sz="2000" dirty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) </a:t>
            </a:r>
            <a:r>
              <a:rPr lang="x-none" sz="2000" dirty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везана су у две гране Витстоновог моста. Преко једног струји елуент, преко другог </a:t>
            </a:r>
            <a:r>
              <a:rPr lang="x-none" sz="200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ефлуент</a:t>
            </a:r>
            <a:r>
              <a:rPr lang="x-none" sz="200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.</a:t>
            </a:r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У равнотежи је </a:t>
            </a:r>
            <a:r>
              <a:rPr lang="sr-Latn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R</a:t>
            </a:r>
            <a:r>
              <a:rPr lang="sr-Latn-RS" sz="2000" baseline="-25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1</a:t>
            </a:r>
            <a:r>
              <a:rPr lang="sr-Latn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R</a:t>
            </a:r>
            <a:r>
              <a:rPr lang="sr-Latn-RS" sz="2000" baseline="-25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4</a:t>
            </a:r>
            <a:r>
              <a:rPr lang="en-U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=</a:t>
            </a:r>
            <a:r>
              <a:rPr lang="en-US" sz="2000" dirty="0" err="1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R</a:t>
            </a:r>
            <a:r>
              <a:rPr lang="en-US" sz="2000" baseline="-25000" dirty="0" err="1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2</a:t>
            </a:r>
            <a:r>
              <a:rPr lang="en-US" sz="2000" dirty="0" err="1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R</a:t>
            </a:r>
            <a:r>
              <a:rPr lang="en-US" sz="2000" baseline="-25000" dirty="0" err="1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3</a:t>
            </a:r>
            <a:r>
              <a:rPr lang="en-U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и нема струје на амперметру А.</a:t>
            </a:r>
            <a:r>
              <a:rPr lang="x-none" sz="200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x-none" sz="2000" dirty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Наилазак компоненти на R</a:t>
            </a:r>
            <a:r>
              <a:rPr lang="en-US" sz="2000" baseline="-25000" dirty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3</a:t>
            </a:r>
            <a:r>
              <a:rPr lang="x-none" sz="2000" dirty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избацује мост из равнотеже јер мења његов режим хлађења и </a:t>
            </a:r>
            <a:r>
              <a:rPr lang="x-none" sz="200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вредност </a:t>
            </a:r>
            <a:r>
              <a:rPr lang="sr-Latn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R</a:t>
            </a:r>
            <a:r>
              <a:rPr lang="sr-Latn-RS" sz="2000" baseline="-25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3</a:t>
            </a:r>
            <a:r>
              <a:rPr lang="x-none" sz="200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. </a:t>
            </a:r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Настаје с</a:t>
            </a:r>
            <a:r>
              <a:rPr lang="x-none" sz="200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труја </a:t>
            </a:r>
            <a:r>
              <a:rPr lang="x-none" sz="200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у </a:t>
            </a:r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А </a:t>
            </a:r>
            <a:r>
              <a:rPr lang="sr-Latn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-</a:t>
            </a:r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она је</a:t>
            </a:r>
            <a:r>
              <a:rPr lang="x-none" sz="200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x-none" sz="2000" dirty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мерни сигнал овог детектора. 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72620" y="3879046"/>
            <a:ext cx="523548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sz="2000" dirty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Највећа осетљивост постиже се кад је носећи гас водоник (или хелијум) јер они имају највеће топл. проводљивости. Тада је смер струје у амперметру увек исти (нема инверзних сигнала).</a:t>
            </a:r>
          </a:p>
          <a:p>
            <a:endParaRPr lang="x-none" sz="20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x-none" sz="2000" dirty="0">
                <a:solidFill>
                  <a:srgbClr val="99FF33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Недеструктиван, једноставне конструкције, неспецифичан, </a:t>
            </a:r>
            <a:r>
              <a:rPr lang="sr-Cyrl-RS" sz="2000" dirty="0" smtClean="0">
                <a:solidFill>
                  <a:srgbClr val="99FF33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доста </a:t>
            </a:r>
            <a:r>
              <a:rPr lang="x-none" sz="2000" dirty="0" smtClean="0">
                <a:solidFill>
                  <a:srgbClr val="99FF33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осетљив.</a:t>
            </a:r>
            <a:endParaRPr lang="x-none" sz="2000" dirty="0">
              <a:solidFill>
                <a:srgbClr val="99FF33"/>
              </a:solidFill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08104" y="622309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828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ontemporary design template [1]">
  <a:themeElements>
    <a:clrScheme name="Contemporary design template [1] 1">
      <a:dk1>
        <a:srgbClr val="000000"/>
      </a:dk1>
      <a:lt1>
        <a:srgbClr val="FFFFFF"/>
      </a:lt1>
      <a:dk2>
        <a:srgbClr val="0066CC"/>
      </a:dk2>
      <a:lt2>
        <a:srgbClr val="CBCBCB"/>
      </a:lt2>
      <a:accent1>
        <a:srgbClr val="009999"/>
      </a:accent1>
      <a:accent2>
        <a:srgbClr val="FF9933"/>
      </a:accent2>
      <a:accent3>
        <a:srgbClr val="AAB8E2"/>
      </a:accent3>
      <a:accent4>
        <a:srgbClr val="DADADA"/>
      </a:accent4>
      <a:accent5>
        <a:srgbClr val="AACACA"/>
      </a:accent5>
      <a:accent6>
        <a:srgbClr val="E78A2D"/>
      </a:accent6>
      <a:hlink>
        <a:srgbClr val="330099"/>
      </a:hlink>
      <a:folHlink>
        <a:srgbClr val="CBCBCB"/>
      </a:folHlink>
    </a:clrScheme>
    <a:fontScheme name="Contemporary design template [1]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ontemporary design template [1] 1">
        <a:dk1>
          <a:srgbClr val="000000"/>
        </a:dk1>
        <a:lt1>
          <a:srgbClr val="FFFFFF"/>
        </a:lt1>
        <a:dk2>
          <a:srgbClr val="0066CC"/>
        </a:dk2>
        <a:lt2>
          <a:srgbClr val="CBCBCB"/>
        </a:lt2>
        <a:accent1>
          <a:srgbClr val="009999"/>
        </a:accent1>
        <a:accent2>
          <a:srgbClr val="FF9933"/>
        </a:accent2>
        <a:accent3>
          <a:srgbClr val="AAB8E2"/>
        </a:accent3>
        <a:accent4>
          <a:srgbClr val="DADADA"/>
        </a:accent4>
        <a:accent5>
          <a:srgbClr val="AACACA"/>
        </a:accent5>
        <a:accent6>
          <a:srgbClr val="E78A2D"/>
        </a:accent6>
        <a:hlink>
          <a:srgbClr val="330099"/>
        </a:hlink>
        <a:folHlink>
          <a:srgbClr val="CBC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design template [1] 2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3366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DB8FF"/>
        </a:accent5>
        <a:accent6>
          <a:srgbClr val="008A00"/>
        </a:accent6>
        <a:hlink>
          <a:srgbClr val="FF0033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design template [1]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Proposal</Template>
  <TotalTime>8081</TotalTime>
  <Words>1200</Words>
  <Application>Microsoft Office PowerPoint</Application>
  <PresentationFormat>On-screen Show (4:3)</PresentationFormat>
  <Paragraphs>120</Paragraphs>
  <Slides>14</Slides>
  <Notes>1</Notes>
  <HiddenSlides>0</HiddenSlides>
  <MMClips>13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6" baseType="lpstr">
      <vt:lpstr>Contemporary design template [1]</vt:lpstr>
      <vt:lpstr>Equation</vt:lpstr>
      <vt:lpstr>П Р Е Д А В А Њ Е  6:  Гасна хроматографија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FFH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GASOVITO STANJE</dc:title>
  <dc:creator>prof.dr Ivanka Holclajtner-Antunovic</dc:creator>
  <cp:lastModifiedBy>tata</cp:lastModifiedBy>
  <cp:revision>1159</cp:revision>
  <dcterms:created xsi:type="dcterms:W3CDTF">2004-09-27T11:49:18Z</dcterms:created>
  <dcterms:modified xsi:type="dcterms:W3CDTF">2025-07-15T09:10:55Z</dcterms:modified>
</cp:coreProperties>
</file>