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310" r:id="rId2"/>
    <p:sldId id="463" r:id="rId3"/>
    <p:sldId id="509" r:id="rId4"/>
    <p:sldId id="508" r:id="rId5"/>
    <p:sldId id="510" r:id="rId6"/>
    <p:sldId id="507" r:id="rId7"/>
    <p:sldId id="511" r:id="rId8"/>
    <p:sldId id="521" r:id="rId9"/>
    <p:sldId id="512" r:id="rId10"/>
    <p:sldId id="513" r:id="rId11"/>
    <p:sldId id="514" r:id="rId12"/>
    <p:sldId id="515" r:id="rId13"/>
    <p:sldId id="516" r:id="rId14"/>
    <p:sldId id="517" r:id="rId15"/>
    <p:sldId id="518" r:id="rId16"/>
    <p:sldId id="519" r:id="rId17"/>
    <p:sldId id="520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33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85" d="100"/>
          <a:sy n="85" d="100"/>
        </p:scale>
        <p:origin x="-14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7/1/2025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646040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sr-Latn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4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кстракција (други део).</a:t>
            </a:r>
            <a:b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sr-Cyrl-R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Раздвајање чврстом фазом. Задаци.</a:t>
            </a:r>
            <a: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sr-Cyrl-R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4370328"/>
            <a:ext cx="87849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Чврсто-течна екстракција и екстракција надкритичним флуидом.</a:t>
            </a: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Раздвајање дејством чврсте фазе: адсорпција.</a:t>
            </a:r>
          </a:p>
          <a:p>
            <a:pPr marL="457200" indent="-457200">
              <a:buFont typeface="+mj-lt"/>
              <a:buAutoNum type="arabicPeriod" startAt="1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Раздвајање дејством чврсте фазе: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јонска измена.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16"/>
              <a:defRPr/>
            </a:pP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Ристић. Датум: 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3. јул 2025.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038225"/>
            <a:ext cx="68008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4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85800"/>
            <a:ext cx="84963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t="31423" r="17041"/>
          <a:stretch/>
        </p:blipFill>
        <p:spPr bwMode="auto">
          <a:xfrm>
            <a:off x="1685925" y="2492896"/>
            <a:ext cx="5686426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49" y="404664"/>
            <a:ext cx="6838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4643983" y="4221088"/>
            <a:ext cx="14401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644008" y="4221088"/>
            <a:ext cx="0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084168" y="4221088"/>
            <a:ext cx="0" cy="13681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43029" y="38314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i="1" dirty="0">
                <a:solidFill>
                  <a:srgbClr val="FF0000"/>
                </a:solidFill>
              </a:rPr>
              <a:t>R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8034" y="383143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i="1" dirty="0" smtClean="0">
                <a:solidFill>
                  <a:srgbClr val="FF0000"/>
                </a:solidFill>
              </a:rPr>
              <a:t>P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7786" y="5559623"/>
            <a:ext cx="53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>
                <a:solidFill>
                  <a:srgbClr val="FF0000"/>
                </a:solidFill>
              </a:rPr>
              <a:t>50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690784"/>
            <a:ext cx="4805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апсциса тачке у којој изотерма додирује линију</a:t>
            </a:r>
          </a:p>
          <a:p>
            <a:r>
              <a:rPr lang="sr-Cyrl-RS" sz="160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састава парне фазе јесте састав парне фазе</a:t>
            </a:r>
            <a:endParaRPr lang="en-US" sz="160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851920" y="2275559"/>
            <a:ext cx="545866" cy="16574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308304" y="2405206"/>
            <a:ext cx="1924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апсциса тачке у којој изотерма додирује линију састава течне фазе јесте састав течне фазе</a:t>
            </a:r>
            <a:endParaRPr lang="en-US" sz="160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6270252" y="3313147"/>
            <a:ext cx="1038052" cy="61990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6135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28675"/>
            <a:ext cx="68580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060848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1741" y="4261842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[2]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3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57225"/>
            <a:ext cx="8620125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205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t="30413" r="16851"/>
          <a:stretch/>
        </p:blipFill>
        <p:spPr bwMode="auto">
          <a:xfrm>
            <a:off x="1820788" y="2060848"/>
            <a:ext cx="5591175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75" y="620688"/>
            <a:ext cx="68580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5168826" y="3356992"/>
            <a:ext cx="18422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5138911" y="3356992"/>
            <a:ext cx="9153" cy="18848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7038528" y="3368451"/>
            <a:ext cx="0" cy="18733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796608" y="292274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i="1" dirty="0">
                <a:solidFill>
                  <a:srgbClr val="FF0000"/>
                </a:solidFill>
              </a:rPr>
              <a:t>R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528" y="292274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b="1" i="1" dirty="0" smtClean="0">
                <a:solidFill>
                  <a:srgbClr val="FF0000"/>
                </a:solidFill>
              </a:rPr>
              <a:t>P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982717" y="5157192"/>
            <a:ext cx="381372" cy="43204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0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b="26112"/>
          <a:stretch/>
        </p:blipFill>
        <p:spPr bwMode="auto">
          <a:xfrm>
            <a:off x="539552" y="116632"/>
            <a:ext cx="6696744" cy="455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3"/>
          <a:stretch/>
        </p:blipFill>
        <p:spPr bwMode="auto">
          <a:xfrm>
            <a:off x="1043608" y="4797152"/>
            <a:ext cx="6593582" cy="1754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393305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2320" y="537321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[2]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796136" y="5388024"/>
            <a:ext cx="1656184" cy="43204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63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3" y="188640"/>
            <a:ext cx="84963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20" y="1700808"/>
            <a:ext cx="67913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82" y="4797152"/>
            <a:ext cx="2057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9" y="5805264"/>
            <a:ext cx="36290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2120" y="4966369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[1]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9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8091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ctr">
              <a:buFont typeface="+mj-lt"/>
              <a:buAutoNum type="arabicPeriod" startAt="16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Чврсто-течна екстракција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и</a:t>
            </a:r>
            <a:endParaRPr lang="sr-Latn-R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екстракција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надкритичним флуидом.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1405225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Чврсто-течна 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она која се обавља на чврстим узорцима помоћу течног растварача. Да би се она ефикасно одвијала, потребно је да се чврст материјал добро уситни.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16138"/>
            <a:ext cx="45243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84307" y="457357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Примери екстракције: припрема чаја и кафе. Индустријска примена: екстракција бакра из руде сумпорном киселином, шећера из репе водом, уље соје из зрна соје трихлоретиленом...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399093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540" y="6304131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Сокслетов екстрактор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764704"/>
            <a:ext cx="1594257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339752" y="404664"/>
            <a:ext cx="65575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Чврсто-течна екстракција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се у лабораторији одвија у Сокслетовом екстрактору (слика). Растварач је приказан зеленом бојом, а компонента која се екстрахује црвеном. Уз услов да компонента има високу тачку кључања, она ће се на крају екстракције концентровати у доњем балону.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33" y="2343656"/>
            <a:ext cx="2792567" cy="446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916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84307" y="442407"/>
            <a:ext cx="88569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E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кстракција надкритичним флуидом </a:t>
            </a:r>
            <a:r>
              <a:rPr lang="sr-Cyrl-RS" sz="2000" dirty="0" smtClean="0">
                <a:latin typeface="Arial" charset="0"/>
                <a:cs typeface="Arial" charset="0"/>
              </a:rPr>
              <a:t>је она у којој се за екстракцију користи супстанција доведена на притисак и температуру изнад критичних вредности.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Предност: надкритични флуид нема површински напон и боље дифундује у поре чврстог материјала па је екстракција бржа. Селективна екстракција постиже се подешавањем оптималних вредности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i="1" dirty="0" smtClean="0">
                <a:latin typeface="Arial" charset="0"/>
                <a:cs typeface="Arial" charset="0"/>
              </a:rPr>
              <a:t>T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декофеинизација зрна кафе.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15" y="3044388"/>
            <a:ext cx="5929573" cy="317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253312"/>
            <a:ext cx="7375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поступка екстракције кафеина и катехина из лишћа зеленог чаја</a:t>
            </a:r>
          </a:p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надкритичним </a:t>
            </a:r>
            <a:r>
              <a:rPr lang="sr-Cyrl-R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СО</a:t>
            </a:r>
            <a:r>
              <a:rPr lang="sr-Cyrl-RS" sz="14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465" y="4013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5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0" y="169476"/>
            <a:ext cx="9229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17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дејством чврсте фазе: адсорпција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112474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Адсорпција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појава промене концентрације компоненти на граници фаза. Употребљава се углавном за пречишћавање течних и гасовитих смеша од компоненти пристуних у траговима. </a:t>
            </a: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84307" y="2348880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 адсорбен</a:t>
            </a:r>
            <a:r>
              <a:rPr lang="en-US" sz="2000" dirty="0" smtClean="0">
                <a:latin typeface="Arial" charset="0"/>
                <a:cs typeface="Arial" charset="0"/>
              </a:rPr>
              <a:t>a</a:t>
            </a:r>
            <a:r>
              <a:rPr lang="sr-Cyrl-RS" sz="2000" dirty="0" smtClean="0">
                <a:latin typeface="Arial" charset="0"/>
                <a:cs typeface="Arial" charset="0"/>
              </a:rPr>
              <a:t>са: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специфична површина </a:t>
            </a:r>
            <a:r>
              <a:rPr lang="en-US" sz="2000" dirty="0" smtClean="0">
                <a:latin typeface="Arial" charset="0"/>
                <a:cs typeface="Arial" charset="0"/>
              </a:rPr>
              <a:t>[m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cs typeface="Arial" charset="0"/>
              </a:rPr>
              <a:t>/g],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специфична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запремина пора </a:t>
            </a:r>
            <a:r>
              <a:rPr lang="en-US" sz="2000" dirty="0">
                <a:latin typeface="Arial" charset="0"/>
                <a:cs typeface="Arial" charset="0"/>
              </a:rPr>
              <a:t>[</a:t>
            </a:r>
            <a:r>
              <a:rPr lang="en-US" sz="2000" dirty="0" smtClean="0">
                <a:latin typeface="Arial" charset="0"/>
                <a:cs typeface="Arial" charset="0"/>
              </a:rPr>
              <a:t>m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cs typeface="Arial" charset="0"/>
              </a:rPr>
              <a:t>/g]</a:t>
            </a:r>
            <a:r>
              <a:rPr lang="sr-Cyrl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пречник пора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Врсте адсорпције: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физичка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хемијска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9" y="3789040"/>
            <a:ext cx="4320480" cy="243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04387" y="6256600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Силика гел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49" y="4501251"/>
            <a:ext cx="23907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88640"/>
            <a:ext cx="88677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3452465"/>
            <a:ext cx="3544983" cy="283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431" y="6289575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Активни угаљ у разним формама 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Elucidating Zeolite Deactivation Mechanisms During Biomass Catalytic Fast  Pyrolysis from Model Reactions and Zeolite Syntheses | SpringerLi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71020"/>
            <a:ext cx="31623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25833"/>
            <a:ext cx="3738364" cy="121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67944" y="4443164"/>
            <a:ext cx="4752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Зеолитна сита, изглед (горе) и структура (доле)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000" y="51533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259632" y="169476"/>
            <a:ext cx="69295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18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дејством чврсте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фазе: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јонска измена.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7" y="3645024"/>
            <a:ext cx="2659763" cy="19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4307" y="1254239"/>
            <a:ext cx="88569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Јонска измена </a:t>
            </a:r>
            <a:r>
              <a:rPr lang="sr-Cyrl-RS" sz="2000" dirty="0" smtClean="0">
                <a:latin typeface="Arial" charset="0"/>
                <a:cs typeface="Arial" charset="0"/>
              </a:rPr>
              <a:t>је техника којом се јони из раствора измењују са јонима који се налазе на чврстом јоноизмењивачу.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Јоноизмењивач</a:t>
            </a:r>
            <a:r>
              <a:rPr lang="sr-Cyrl-RS" sz="2000" dirty="0" smtClean="0">
                <a:latin typeface="Arial" charset="0"/>
                <a:cs typeface="Arial" charset="0"/>
              </a:rPr>
              <a:t> (јоноизмењивачка смола) је чврст полимер који садржи у себи ковалентно везане јонске групе, које могу везивати или отпуштати јоне. Деле се 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катјонске</a:t>
            </a:r>
            <a:r>
              <a:rPr lang="sr-Cyrl-RS" sz="2000" dirty="0" smtClean="0">
                <a:latin typeface="Arial" charset="0"/>
                <a:cs typeface="Arial" charset="0"/>
              </a:rPr>
              <a:t> (киселе групе које везују катјоне),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анјонске</a:t>
            </a:r>
            <a:r>
              <a:rPr lang="sr-Cyrl-RS" sz="2000" dirty="0" smtClean="0">
                <a:latin typeface="Arial" charset="0"/>
                <a:cs typeface="Arial" charset="0"/>
              </a:rPr>
              <a:t> (базне групе везују анјоне)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амфотерне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4168" y="5589662"/>
            <a:ext cx="2911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Изглед јоноизмењивачке смоле</a:t>
            </a:r>
            <a:endParaRPr lang="en-US" sz="1400" baseline="-25000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251520" y="3789040"/>
            <a:ext cx="5616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 пречишћавање и омекшавање воде, раздвајање лантаноида и актиноида, раздвајање протеина и аминокиселина.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3415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5" descr="Water Soften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2808312" cy="381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196874"/>
            <a:ext cx="5184576" cy="65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563888" y="620688"/>
            <a:ext cx="51845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мекшавање воде врши се заменом јона калцијума из воде са јонима натријума који су првобитно присутни на јоноизмењивачу.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5" y="1268761"/>
            <a:ext cx="84772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2819"/>
            <a:ext cx="5791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19" y="5065737"/>
            <a:ext cx="61245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2022996" y="385500"/>
            <a:ext cx="50411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Задаци за први колоквијум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9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7820</TotalTime>
  <Words>505</Words>
  <Application>Microsoft Office PowerPoint</Application>
  <PresentationFormat>On-screen Show (4:3)</PresentationFormat>
  <Paragraphs>65</Paragraphs>
  <Slides>17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Contemporary design template [1]</vt:lpstr>
      <vt:lpstr>П Р Е Д А В А Њ Е  4:  Екстракција (други део). Раздвајање чврстом фазом. Задаци.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tata</cp:lastModifiedBy>
  <cp:revision>1042</cp:revision>
  <dcterms:created xsi:type="dcterms:W3CDTF">2004-09-27T11:49:18Z</dcterms:created>
  <dcterms:modified xsi:type="dcterms:W3CDTF">2025-07-01T16:47:31Z</dcterms:modified>
</cp:coreProperties>
</file>