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sldIdLst>
    <p:sldId id="310" r:id="rId2"/>
    <p:sldId id="463" r:id="rId3"/>
    <p:sldId id="474" r:id="rId4"/>
    <p:sldId id="476" r:id="rId5"/>
    <p:sldId id="475" r:id="rId6"/>
    <p:sldId id="488" r:id="rId7"/>
    <p:sldId id="489" r:id="rId8"/>
    <p:sldId id="477" r:id="rId9"/>
    <p:sldId id="490" r:id="rId10"/>
    <p:sldId id="491" r:id="rId11"/>
    <p:sldId id="492" r:id="rId12"/>
    <p:sldId id="493" r:id="rId13"/>
    <p:sldId id="495" r:id="rId14"/>
    <p:sldId id="494" r:id="rId15"/>
    <p:sldId id="496" r:id="rId16"/>
    <p:sldId id="497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0000"/>
    <a:srgbClr val="FF9933"/>
    <a:srgbClr val="FFFFCC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>
        <p:scale>
          <a:sx n="92" d="100"/>
          <a:sy n="92" d="100"/>
        </p:scale>
        <p:origin x="-1224" y="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6/15/2025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3.wmf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6.m4a"/><Relationship Id="rId7" Type="http://schemas.openxmlformats.org/officeDocument/2006/relationships/oleObject" Target="../embeddings/oleObject2.bin"/><Relationship Id="rId2" Type="http://schemas.microsoft.com/office/2007/relationships/media" Target="../media/media6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0.m4a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.wmf"/><Relationship Id="rId5" Type="http://schemas.openxmlformats.org/officeDocument/2006/relationships/audio" Target="../media/media11.m4a"/><Relationship Id="rId10" Type="http://schemas.openxmlformats.org/officeDocument/2006/relationships/oleObject" Target="../embeddings/oleObject3.bin"/><Relationship Id="rId4" Type="http://schemas.microsoft.com/office/2007/relationships/media" Target="../media/media11.m4a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170993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2: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Раздвајање мембраном. Раздвајање стварањем нове фазе – дестилација.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3754775"/>
            <a:ext cx="87849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Раздвајање мембраном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000" dirty="0">
                <a:latin typeface="Arial" pitchFamily="34" charset="0"/>
                <a:cs typeface="Arial" pitchFamily="34" charset="0"/>
              </a:rPr>
              <a:t>Д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ијализа. </a:t>
            </a: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мембраном. Реверзна осмоза.</a:t>
            </a: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Дестилација. </a:t>
            </a: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Фракциона дестилација.</a:t>
            </a: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Дестилација под сниженим притиском и дестилација воденом паром.</a:t>
            </a: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07504" y="116632"/>
            <a:ext cx="89289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М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 Ристић. Датум: 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19. јун 2025.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059832" y="157863"/>
            <a:ext cx="320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r-Cyrl-RS" sz="2400" dirty="0" smtClean="0">
                <a:latin typeface="Arial" charset="0"/>
                <a:cs typeface="Arial" charset="0"/>
              </a:rPr>
              <a:t>Дестилација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033953" y="737873"/>
            <a:ext cx="7282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Фазни дијаграми двокомпонентног неидеалног раствора: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4" y="1268760"/>
            <a:ext cx="81153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499454" y="4916835"/>
            <a:ext cx="72824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Само једна чиста компонента се може добити, зависно од састава полазне смеше. Компоненте азеотропске смеше се не могу даље раздвојити дестиловањем. 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58395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11</a:t>
            </a:fld>
            <a:endParaRPr lang="en-US" sz="1400" smtClean="0"/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2140473" y="97468"/>
            <a:ext cx="5078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9"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Фракциона дестилација.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07504" y="600363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Фракциона дестилација (или ректификација)</a:t>
            </a:r>
            <a:r>
              <a:rPr lang="sr-Cyrl-RS" sz="2000" dirty="0" smtClean="0">
                <a:latin typeface="Arial" charset="0"/>
                <a:cs typeface="Arial" charset="0"/>
              </a:rPr>
              <a:t>: паре из дестилационог балона се упуте у вертикалну колону за дестилацију. Она има мноштво препрека на којима се пара кондензује. Ефикаснија је од дестилације.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7488832" cy="484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3347864" y="2996952"/>
            <a:ext cx="0" cy="1224136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8"/>
          <p:cNvSpPr/>
          <p:nvPr/>
        </p:nvSpPr>
        <p:spPr>
          <a:xfrm>
            <a:off x="3347864" y="3347410"/>
            <a:ext cx="1621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14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Градијент</a:t>
            </a:r>
          </a:p>
          <a:p>
            <a:pPr>
              <a:defRPr/>
            </a:pPr>
            <a:r>
              <a:rPr lang="sr-Cyrl-RS" sz="14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температуре</a:t>
            </a:r>
            <a:endParaRPr lang="en-US" sz="1400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000" y="5373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9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4818" name="Picture 2" descr="https://media.sciencephoto.com/image/t1100411/800w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4" r="29877"/>
          <a:stretch/>
        </p:blipFill>
        <p:spPr bwMode="auto">
          <a:xfrm>
            <a:off x="487341" y="1772815"/>
            <a:ext cx="1248889" cy="47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36230" y="6165303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Са стакленим куглицама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4820" name="Picture 4" descr="Fractionating Column – Science Lab Lt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94210"/>
            <a:ext cx="4033226" cy="28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51520" y="286321"/>
            <a:ext cx="8496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Колоне за фракциону дестилацију (рефлукс кондензатори) имају увећану унутрашњу додирну површину како би се могле постићи вишеструке кондензације и испаравања на путу до горњег (хладног) краја колоне. Рефлукс </a:t>
            </a:r>
            <a:r>
              <a:rPr lang="sr-Cyrl-RS" sz="2000" dirty="0" smtClean="0">
                <a:latin typeface="Arial" charset="0"/>
                <a:cs typeface="Arial" charset="0"/>
              </a:rPr>
              <a:t>који се слива низ колону, поново </a:t>
            </a:r>
            <a:r>
              <a:rPr lang="sr-Cyrl-RS" sz="2000" dirty="0" smtClean="0">
                <a:latin typeface="Arial" charset="0"/>
                <a:cs typeface="Arial" charset="0"/>
              </a:rPr>
              <a:t>кључа.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75556" y="4653136"/>
            <a:ext cx="2947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Са спиралном цеви (Гремова)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1746" name="Picture 2" descr="Distilling Column, Vigreux, Micro Scale (PG-9134) - Prism Research Gla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1" r="37384"/>
          <a:stretch/>
        </p:blipFill>
        <p:spPr bwMode="auto">
          <a:xfrm>
            <a:off x="6732240" y="1609760"/>
            <a:ext cx="1009291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32040" y="6011414"/>
            <a:ext cx="2947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Са стакленим</a:t>
            </a:r>
          </a:p>
          <a:p>
            <a:pPr algn="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зупцима (Вигреова)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817" y="50851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7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51520" y="286321"/>
            <a:ext cx="8496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Колоне за фракциону дестилацију користе се у индустрији за прераду нафте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 у производњи хемикалија. Оне тада раде у континуалном режиму: констанстантно се уводи полазна смеша и константно се </a:t>
            </a:r>
            <a:r>
              <a:rPr lang="sr-Cyrl-RS" sz="2000" dirty="0" smtClean="0">
                <a:latin typeface="Arial" charset="0"/>
                <a:cs typeface="Arial" charset="0"/>
              </a:rPr>
              <a:t>сакупљају </a:t>
            </a:r>
            <a:r>
              <a:rPr lang="sr-Cyrl-RS" sz="2000" dirty="0" smtClean="0">
                <a:latin typeface="Arial" charset="0"/>
                <a:cs typeface="Arial" charset="0"/>
              </a:rPr>
              <a:t>производи.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7127" y="5930116"/>
            <a:ext cx="3739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Шема индустријског постројења за фракциону дестилацију нафте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27459"/>
            <a:ext cx="419100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 descr="https://upload.wikimedia.org/wikipedia/commons/thumb/c/cc/Colonne_distillazione.jpg/300px-Colonne_distillazio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08433"/>
            <a:ext cx="285750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6070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14</a:t>
            </a:fld>
            <a:endParaRPr lang="en-US" sz="1400" smtClean="0"/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683568" y="97468"/>
            <a:ext cx="7630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10"/>
              <a:defRPr/>
            </a:pP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Дестилација под сниженим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притиском</a:t>
            </a:r>
            <a:endParaRPr lang="sr-Latn-RS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и дестилација воденом паром.</a:t>
            </a:r>
            <a:endParaRPr lang="sr-Cyrl-C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1038215"/>
            <a:ext cx="84969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Дестилација под сниженим притиском</a:t>
            </a:r>
            <a:r>
              <a:rPr lang="sr-Cyrl-RS" sz="2000" dirty="0" smtClean="0">
                <a:latin typeface="Arial" charset="0"/>
                <a:cs typeface="Arial" charset="0"/>
              </a:rPr>
              <a:t> обавља се тако што се у дестилационом балону одржава притисак нижи од атмосферског, воденим шмрком (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en-US" sz="2000" dirty="0" smtClean="0">
                <a:latin typeface="Arial" charset="0"/>
                <a:cs typeface="Arial" charset="0"/>
              </a:rPr>
              <a:t>=1000 Pa</a:t>
            </a:r>
            <a:r>
              <a:rPr lang="sr-Cyrl-RS" sz="2000" dirty="0" smtClean="0">
                <a:latin typeface="Arial" charset="0"/>
                <a:cs typeface="Arial" charset="0"/>
              </a:rPr>
              <a:t>)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или механичком вакуум пумпом</a:t>
            </a:r>
            <a:r>
              <a:rPr lang="en-US" sz="2000" dirty="0" smtClean="0">
                <a:latin typeface="Arial" charset="0"/>
                <a:cs typeface="Arial" charset="0"/>
              </a:rPr>
              <a:t> (P=1 Pa)</a:t>
            </a:r>
            <a:r>
              <a:rPr lang="sr-Cyrl-RS" sz="2000" dirty="0" smtClean="0">
                <a:latin typeface="Arial" charset="0"/>
                <a:cs typeface="Arial" charset="0"/>
              </a:rPr>
              <a:t>. То обара тачку кључања свих компоненти смеше. Тако се ефикасно дестилују компоненте са високим нормалним тачкама кључања (НТК), као и оне компоненте које се термички разграђују пре достизања НТК.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03358"/>
            <a:ext cx="3528392" cy="32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 descr="Vakuum uparivači - Mc-Lat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870137" cy="287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80606" y="6237312"/>
            <a:ext cx="24437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Ротациони упаривач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7049" y="53012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9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15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332656"/>
            <a:ext cx="8496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Дестилација воденом паром</a:t>
            </a:r>
            <a:r>
              <a:rPr lang="sr-Cyrl-RS" sz="2000" dirty="0" smtClean="0">
                <a:latin typeface="Arial" charset="0"/>
                <a:cs typeface="Arial" charset="0"/>
              </a:rPr>
              <a:t> је поступак дестилације неке течности (немешљиве са водом) током којег се у дестилациони балон уводи вода, најчешће цевчицом у виду водене паре.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9540" y="5513558"/>
            <a:ext cx="2714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Дестилација воденом паром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26" y="1682849"/>
            <a:ext cx="3248025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3710179" y="1484784"/>
            <a:ext cx="51845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 систему од две немешљиве течности које се непрекидно мешају, укупан напон паре једнак је збиру напона паре двеју чистих течности: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38475"/>
            <a:ext cx="15144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3710179" y="3742000"/>
            <a:ext cx="518457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Зато ће се кључање у балону дешавати на температури нижој од НТК обе компоненте. Користи се за дестиловање компоненти које се разграђује пре достизања НТК.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55307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3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16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469121"/>
            <a:ext cx="8496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Дестилат је двофазна течност која се лако може раздвојити. Дестилација воденом паром може се комбиновати са дестилацијом под сниженим притиском како би се додатно оборила </a:t>
            </a:r>
            <a:r>
              <a:rPr lang="sr-Cyrl-RS" sz="2000" dirty="0" smtClean="0">
                <a:latin typeface="Arial" charset="0"/>
                <a:cs typeface="Arial" charset="0"/>
              </a:rPr>
              <a:t>темп. </a:t>
            </a:r>
            <a:r>
              <a:rPr lang="sr-Cyrl-RS" sz="2000" dirty="0" smtClean="0">
                <a:latin typeface="Arial" charset="0"/>
                <a:cs typeface="Arial" charset="0"/>
              </a:rPr>
              <a:t>кључања.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251520" y="1919153"/>
            <a:ext cx="82809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претпоставимо да је однос парцијалних притисака компоненти у пари сразмеран односу њихових бројева молова, биће: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19425"/>
            <a:ext cx="68770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729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171024" y="169476"/>
            <a:ext cx="6883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мембраном</a:t>
            </a: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Дијализа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764704"/>
            <a:ext cx="885698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Смеша се пропушта кроз селективно пропустљиву баријеру (мембрану). Неке компоненте пролазе брже, неке спорије.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Разлика од филтрације: дешавају се процеси адсорпције на мембрану и дифузије кроз њу.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Ретентат</a:t>
            </a:r>
            <a:r>
              <a:rPr lang="sr-Cyrl-RS" sz="2000" dirty="0" smtClean="0">
                <a:latin typeface="Arial" charset="0"/>
                <a:cs typeface="Arial" charset="0"/>
              </a:rPr>
              <a:t> – део смеше заостао иза мембране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Пермеат</a:t>
            </a:r>
            <a:r>
              <a:rPr lang="sr-Cyrl-RS" sz="2000" dirty="0" smtClean="0">
                <a:latin typeface="Arial" charset="0"/>
                <a:cs typeface="Arial" charset="0"/>
              </a:rPr>
              <a:t> – део смеше који је прошао кроз мембрану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Мембране</a:t>
            </a:r>
            <a:r>
              <a:rPr lang="sr-Cyrl-RS" sz="2000" dirty="0" smtClean="0">
                <a:latin typeface="Arial" charset="0"/>
                <a:cs typeface="Arial" charset="0"/>
              </a:rPr>
              <a:t> су танки слојеви природних или синтетичких полимера, ређе керамике или метала.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23" name="Rectangle 1027"/>
          <p:cNvSpPr>
            <a:spLocks noChangeArrowheads="1"/>
          </p:cNvSpPr>
          <p:nvPr/>
        </p:nvSpPr>
        <p:spPr bwMode="auto">
          <a:xfrm>
            <a:off x="251520" y="5472374"/>
            <a:ext cx="74873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Да би била ефикасна, мембрана мора бити отпорна на механичку деформацију и на растварање у </a:t>
            </a:r>
            <a:r>
              <a:rPr lang="sr-Cyrl-RS" sz="2000" dirty="0" smtClean="0">
                <a:latin typeface="Arial" charset="0"/>
                <a:cs typeface="Arial" charset="0"/>
              </a:rPr>
              <a:t>смеши коју раздваја.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6626" name="Picture 2" descr="symmet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71" y="4154130"/>
            <a:ext cx="36766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1375" y="4773255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175" y="25745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1027"/>
          <p:cNvSpPr>
            <a:spLocks noChangeArrowheads="1"/>
          </p:cNvSpPr>
          <p:nvPr/>
        </p:nvSpPr>
        <p:spPr bwMode="auto">
          <a:xfrm>
            <a:off x="251521" y="476672"/>
            <a:ext cx="856895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Мембране се по величини пора деле на: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Густе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Микропорозне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Макропорозне (користе се само као потпора)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403281" y="2210088"/>
            <a:ext cx="856895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Густе мембране </a:t>
            </a:r>
            <a:r>
              <a:rPr lang="sr-Cyrl-RS" sz="2000" dirty="0" smtClean="0">
                <a:latin typeface="Arial" charset="0"/>
                <a:cs typeface="Arial" charset="0"/>
              </a:rPr>
              <a:t>су оне које имају поре пречника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неколико Ангстрема</a:t>
            </a:r>
            <a:r>
              <a:rPr lang="sr-Cyrl-RS" sz="2000" dirty="0" smtClean="0">
                <a:latin typeface="Arial" charset="0"/>
                <a:cs typeface="Arial" charset="0"/>
              </a:rPr>
              <a:t>. Код њих је неопходно да се молекул раствори у мембрани и дифундује кроз њу да би је прошао. Доминира дифузија у односу на проток, тј доминантна погонска сила код ових мембрана је </a:t>
            </a:r>
            <a:r>
              <a:rPr lang="sr-Cyrl-RS" sz="2000" i="1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разлика у концентрацији</a:t>
            </a:r>
            <a:r>
              <a:rPr lang="sr-Cyrl-RS" sz="2000" dirty="0" smtClean="0">
                <a:latin typeface="Arial" charset="0"/>
                <a:cs typeface="Arial" charset="0"/>
              </a:rPr>
              <a:t> са једне и друге стране мембране. Проток је спор, али може бити врло селективан.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417576"/>
              </p:ext>
            </p:extLst>
          </p:nvPr>
        </p:nvGraphicFramePr>
        <p:xfrm>
          <a:off x="3325106" y="4243542"/>
          <a:ext cx="1462918" cy="785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6" name="Equation" r:id="rId6" imgW="736560" imgH="393480" progId="Equation.3">
                  <p:embed/>
                </p:oleObj>
              </mc:Choice>
              <mc:Fallback>
                <p:oleObj name="Equation" r:id="rId6" imgW="736560" imgH="3934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5106" y="4243542"/>
                        <a:ext cx="1462918" cy="78580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788024" y="4482555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Први Фиков закон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4824479" y="4914604"/>
            <a:ext cx="1188132" cy="576064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4093691" y="4877967"/>
            <a:ext cx="262285" cy="111675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>
            <a:off x="2771800" y="4848050"/>
            <a:ext cx="648072" cy="85864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Rectangle 16"/>
          <p:cNvSpPr/>
          <p:nvPr/>
        </p:nvSpPr>
        <p:spPr>
          <a:xfrm>
            <a:off x="1403648" y="5706692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Флукс материје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3848" y="6145559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Дифузиони коефицијент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6056" y="5552803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Градијент концентрације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41968" y="414908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23528" y="500474"/>
            <a:ext cx="856895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Микропорозне мембране </a:t>
            </a:r>
            <a:r>
              <a:rPr lang="sr-Cyrl-RS" sz="2000" dirty="0" smtClean="0">
                <a:latin typeface="Arial" charset="0"/>
                <a:cs typeface="Arial" charset="0"/>
              </a:rPr>
              <a:t>су оне које имају веће поре од густих. </a:t>
            </a:r>
            <a:r>
              <a:rPr lang="sr-Cyrl-RS" sz="2000" dirty="0">
                <a:latin typeface="Arial" charset="0"/>
                <a:cs typeface="Arial" charset="0"/>
              </a:rPr>
              <a:t>Доминира </a:t>
            </a:r>
            <a:r>
              <a:rPr lang="sr-Cyrl-RS" sz="2000" dirty="0" smtClean="0">
                <a:latin typeface="Arial" charset="0"/>
                <a:cs typeface="Arial" charset="0"/>
              </a:rPr>
              <a:t>проток у </a:t>
            </a:r>
            <a:r>
              <a:rPr lang="sr-Cyrl-RS" sz="2000" dirty="0">
                <a:latin typeface="Arial" charset="0"/>
                <a:cs typeface="Arial" charset="0"/>
              </a:rPr>
              <a:t>односу </a:t>
            </a:r>
            <a:r>
              <a:rPr lang="sr-Cyrl-RS" sz="2000" dirty="0" smtClean="0">
                <a:latin typeface="Arial" charset="0"/>
                <a:cs typeface="Arial" charset="0"/>
              </a:rPr>
              <a:t>на дифузију, тј доминантна погонска сила код ових мембрана је </a:t>
            </a:r>
            <a:r>
              <a:rPr lang="sr-Cyrl-RS" sz="2000" i="1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разлика у притисцима</a:t>
            </a:r>
            <a:r>
              <a:rPr lang="sr-Cyrl-RS" sz="2000" dirty="0" smtClean="0">
                <a:latin typeface="Arial" charset="0"/>
                <a:cs typeface="Arial" charset="0"/>
              </a:rPr>
              <a:t> са једне и друге стране мембране (</a:t>
            </a:r>
            <a:r>
              <a:rPr lang="sr-Cyrl-RS" sz="2000" dirty="0" smtClean="0">
                <a:latin typeface="Arial" charset="0"/>
                <a:cs typeface="Arial" charset="0"/>
              </a:rPr>
              <a:t>слична је </a:t>
            </a:r>
            <a:r>
              <a:rPr lang="sr-Cyrl-RS" sz="2000" dirty="0" smtClean="0">
                <a:latin typeface="Arial" charset="0"/>
                <a:cs typeface="Arial" charset="0"/>
              </a:rPr>
              <a:t>филтрацији). Мања је селективност него код густих, али постоји. Микропорозним мембранама обављају се три типа раздвајања, зависно од величине пора мембрана:</a:t>
            </a:r>
          </a:p>
          <a:p>
            <a:endParaRPr lang="sr-Cyrl-RS" sz="2000" dirty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Микрофилтрација (поре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од 200 до 10</a:t>
            </a:r>
            <a:r>
              <a:rPr lang="sr-Cyrl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5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Å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  <a:p>
            <a:r>
              <a:rPr lang="sr-Cyrl-RS" sz="2000" dirty="0" smtClean="0">
                <a:latin typeface="Arial" charset="0"/>
                <a:cs typeface="Arial" charset="0"/>
              </a:rPr>
              <a:t>	Одвајају се бактерије из смеше (суспензија без ћелија)</a:t>
            </a:r>
          </a:p>
          <a:p>
            <a:endParaRPr lang="sr-Cyrl-RS" sz="2000" dirty="0" smtClean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Ултрафилтрација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 (поре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од 10 до 200 </a:t>
            </a:r>
            <a:r>
              <a:rPr lang="en-U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Å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	</a:t>
            </a:r>
            <a:r>
              <a:rPr lang="sr-Cyrl-RS" sz="2000" dirty="0" smtClean="0">
                <a:latin typeface="Arial" charset="0"/>
                <a:cs typeface="Arial" charset="0"/>
              </a:rPr>
              <a:t>Одвајају </a:t>
            </a:r>
            <a:r>
              <a:rPr lang="sr-Cyrl-RS" sz="2000" dirty="0">
                <a:latin typeface="Arial" charset="0"/>
                <a:cs typeface="Arial" charset="0"/>
              </a:rPr>
              <a:t>се </a:t>
            </a:r>
            <a:r>
              <a:rPr lang="sr-Cyrl-RS" sz="2000" dirty="0" smtClean="0">
                <a:latin typeface="Arial" charset="0"/>
                <a:cs typeface="Arial" charset="0"/>
              </a:rPr>
              <a:t>лаки од тешких молекула (ензими од вируса)</a:t>
            </a:r>
            <a:endParaRPr lang="sr-Cyrl-RS" sz="2000" dirty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endParaRPr lang="sr-Cyrl-R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Нанофилтрација (поре до 10 </a:t>
            </a:r>
            <a:r>
              <a:rPr lang="en-U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Å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r>
              <a:rPr lang="sr-Cyrl-RS" sz="2000" dirty="0" smtClean="0">
                <a:latin typeface="Arial" charset="0"/>
                <a:cs typeface="Arial" charset="0"/>
              </a:rPr>
              <a:t>	Одвајају </a:t>
            </a:r>
            <a:r>
              <a:rPr lang="sr-Cyrl-RS" sz="2000" dirty="0">
                <a:latin typeface="Arial" charset="0"/>
                <a:cs typeface="Arial" charset="0"/>
              </a:rPr>
              <a:t>се </a:t>
            </a:r>
            <a:r>
              <a:rPr lang="sr-Cyrl-RS" sz="2000" dirty="0" smtClean="0">
                <a:latin typeface="Arial" charset="0"/>
                <a:cs typeface="Arial" charset="0"/>
              </a:rPr>
              <a:t>молекули у реверзној осмози и осмози</a:t>
            </a:r>
            <a:endParaRPr lang="sr-Cyrl-RS" sz="2000" dirty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1800" y="55172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7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145872" y="455181"/>
            <a:ext cx="878681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Дијализа</a:t>
            </a:r>
            <a:r>
              <a:rPr lang="sr-Cyrl-RS" sz="2000" dirty="0" smtClean="0">
                <a:latin typeface="Arial" charset="0"/>
                <a:cs typeface="Arial" charset="0"/>
              </a:rPr>
              <a:t>: поступак раздвајања колоидних честица од малих молекула из смеше помоћу микропорозне мембране. 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r>
              <a:rPr lang="sr-Cyrl-RS" sz="2000" dirty="0" smtClean="0">
                <a:latin typeface="Arial" charset="0"/>
                <a:cs typeface="Arial" charset="0"/>
              </a:rPr>
              <a:t>Пример: пречишћавање крви од нежељених метаболита вештачким бубрегом (хемодијализа). Крв струји кроз цевасте мембране – крвне ћелије остају, мали молекули пролазе кроз мембрану.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r>
              <a:rPr lang="sr-Cyrl-RS" sz="2000" dirty="0" smtClean="0">
                <a:latin typeface="Arial" charset="0"/>
                <a:cs typeface="Arial" charset="0"/>
              </a:rPr>
              <a:t>Губитак корисних молекула спречава се потапањем цевастих мембрана у дијализат (раствор који садржи све корисне молекуле у физиолошкој концентрацији). Смер протока дијализата је супротан од смера протока крви.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26756"/>
            <a:ext cx="5040560" cy="130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 descr="https://www.fresenius.com/images/770px_Haemodialyse_en_rdax_738x5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2" y="3915505"/>
            <a:ext cx="3778056" cy="28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059832" y="44624"/>
            <a:ext cx="320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r-Cyrl-RS" sz="2400" dirty="0" smtClean="0">
                <a:latin typeface="Arial" charset="0"/>
                <a:cs typeface="Arial" charset="0"/>
              </a:rPr>
              <a:t>Дијализа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2500" y="584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77865" y="764704"/>
            <a:ext cx="8786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Осмоза: </a:t>
            </a:r>
            <a:r>
              <a:rPr lang="sr-Cyrl-RS" sz="2000" dirty="0" smtClean="0">
                <a:latin typeface="Arial" charset="0"/>
                <a:cs typeface="Arial" charset="0"/>
              </a:rPr>
              <a:t>процес спонтаног преласка растварача кроз мембрану у област веће концентрације растворка. Растворак не може да прође кроз мембрану. 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58" b="19142"/>
          <a:stretch/>
        </p:blipFill>
        <p:spPr bwMode="auto">
          <a:xfrm>
            <a:off x="2116105" y="1949448"/>
            <a:ext cx="4910328" cy="248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218449" y="4499248"/>
            <a:ext cx="87868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Осмотски притисак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: </a:t>
            </a:r>
            <a:r>
              <a:rPr lang="sr-Cyrl-RS" sz="2000" dirty="0" smtClean="0">
                <a:latin typeface="Arial" charset="0"/>
                <a:cs typeface="Arial" charset="0"/>
              </a:rPr>
              <a:t>равнотежни притисак који спречава даљи доток растварача у концентрованији раствор. Једноставно га можемо измерити као хидостатички притисак концентрованијег </a:t>
            </a:r>
            <a:r>
              <a:rPr lang="sr-Cyrl-RS" sz="2000" dirty="0" smtClean="0">
                <a:latin typeface="Arial" charset="0"/>
                <a:cs typeface="Arial" charset="0"/>
              </a:rPr>
              <a:t>раствора при успостављеној равнотежи: 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692991"/>
              </p:ext>
            </p:extLst>
          </p:nvPr>
        </p:nvGraphicFramePr>
        <p:xfrm>
          <a:off x="4070350" y="5994400"/>
          <a:ext cx="10826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8" name="Equation" r:id="rId7" imgW="545760" imgH="203040" progId="Equation.3">
                  <p:embed/>
                </p:oleObj>
              </mc:Choice>
              <mc:Fallback>
                <p:oleObj name="Equation" r:id="rId7" imgW="545760" imgH="203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0350" y="5994400"/>
                        <a:ext cx="1082675" cy="406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026"/>
          <p:cNvSpPr txBox="1">
            <a:spLocks noChangeArrowheads="1"/>
          </p:cNvSpPr>
          <p:nvPr/>
        </p:nvSpPr>
        <p:spPr bwMode="auto">
          <a:xfrm>
            <a:off x="539552" y="169476"/>
            <a:ext cx="83128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7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мембраном</a:t>
            </a: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sr-Latn-R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Реверзна осмоза. 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37537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059832" y="157863"/>
            <a:ext cx="320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r-Cyrl-RS" sz="2400" dirty="0" smtClean="0">
                <a:latin typeface="Arial" charset="0"/>
                <a:cs typeface="Arial" charset="0"/>
              </a:rPr>
              <a:t>Реверзна осмоза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77865" y="764704"/>
            <a:ext cx="8786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Реверзна осмоза: </a:t>
            </a:r>
            <a:r>
              <a:rPr lang="sr-Cyrl-RS" sz="2000" dirty="0" smtClean="0">
                <a:latin typeface="Arial" charset="0"/>
                <a:cs typeface="Arial" charset="0"/>
              </a:rPr>
              <a:t>прелаз растватрача у област ниже концентрације услед дејства надпритиска </a:t>
            </a:r>
            <a:r>
              <a:rPr lang="sr-Cyrl-RS" sz="2000" dirty="0">
                <a:latin typeface="Arial" charset="0"/>
                <a:cs typeface="Arial" charset="0"/>
              </a:rPr>
              <a:t>(већег од осмотског</a:t>
            </a:r>
            <a:r>
              <a:rPr lang="sr-Cyrl-RS" sz="2000" dirty="0" smtClean="0">
                <a:latin typeface="Arial" charset="0"/>
                <a:cs typeface="Arial" charset="0"/>
              </a:rPr>
              <a:t>) са стране концентрованијег раствора.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4" b="18581"/>
          <a:stretch/>
        </p:blipFill>
        <p:spPr bwMode="auto">
          <a:xfrm>
            <a:off x="481524" y="1988840"/>
            <a:ext cx="2355450" cy="250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3059832" y="1954575"/>
            <a:ext cx="568882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>
                <a:latin typeface="Arial" charset="0"/>
                <a:cs typeface="Arial" charset="0"/>
              </a:rPr>
              <a:t>Реверзна </a:t>
            </a:r>
            <a:r>
              <a:rPr lang="sr-Cyrl-RS" sz="2000" dirty="0" smtClean="0">
                <a:latin typeface="Arial" charset="0"/>
                <a:cs typeface="Arial" charset="0"/>
              </a:rPr>
              <a:t>осмоза користи се за добијање чисте воде из морске или отпадне воде. Користе се густе мембране које су непропусне чак и за јоне растворених соли.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r>
              <a:rPr lang="sr-Cyrl-RS" sz="2000" dirty="0" smtClean="0">
                <a:latin typeface="Arial" charset="0"/>
                <a:cs typeface="Arial" charset="0"/>
              </a:rPr>
              <a:t>Принос воде је већи при већим надпритисцима. Они се држе на 40 – 80 бара,</a:t>
            </a:r>
          </a:p>
          <a:p>
            <a:r>
              <a:rPr lang="sr-Cyrl-RS" sz="2000" dirty="0" smtClean="0">
                <a:latin typeface="Arial" charset="0"/>
                <a:cs typeface="Arial" charset="0"/>
              </a:rPr>
              <a:t>При чему се пречисти 70 – 90 % слане воде.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29700" name="Picture 4" descr="Best Reverse Osmosis GIF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271" y="4869160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2182" y="50851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2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8</a:t>
            </a:fld>
            <a:endParaRPr lang="en-US" sz="1400" smtClean="0"/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3165817" y="97468"/>
            <a:ext cx="3028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8"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Дестилација.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07504" y="846584"/>
            <a:ext cx="88569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Раздвајање компоненти смеше загревањем, на основу разлика у њиховим тачкама кључања (напонима пара).</a:t>
            </a:r>
            <a:r>
              <a:rPr lang="en-U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Парна фаза биће богатија испарљивијим компонентама (ниже тачке кључања).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Обновити: Шта </a:t>
            </a:r>
            <a:r>
              <a:rPr lang="sr-Cyrl-RS" sz="2000" dirty="0">
                <a:latin typeface="Arial" charset="0"/>
                <a:cs typeface="Arial" charset="0"/>
              </a:rPr>
              <a:t>је тачка кључања</a:t>
            </a:r>
            <a:r>
              <a:rPr lang="en-US" sz="2000" dirty="0">
                <a:latin typeface="Arial" charset="0"/>
                <a:cs typeface="Arial" charset="0"/>
              </a:rPr>
              <a:t>? </a:t>
            </a:r>
            <a:r>
              <a:rPr lang="sr-Cyrl-RS" sz="2000" dirty="0" smtClean="0">
                <a:latin typeface="Arial" charset="0"/>
                <a:cs typeface="Arial" charset="0"/>
              </a:rPr>
              <a:t>НТК, СТК</a:t>
            </a:r>
            <a:r>
              <a:rPr lang="en-US" sz="2000" dirty="0" smtClean="0">
                <a:latin typeface="Arial" charset="0"/>
                <a:cs typeface="Arial" charset="0"/>
              </a:rPr>
              <a:t>.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Шта </a:t>
            </a:r>
            <a:r>
              <a:rPr lang="sr-Cyrl-RS" sz="2000" dirty="0">
                <a:latin typeface="Arial" charset="0"/>
                <a:cs typeface="Arial" charset="0"/>
              </a:rPr>
              <a:t>је напон паре</a:t>
            </a:r>
            <a:r>
              <a:rPr lang="en-US" sz="2000" dirty="0" smtClean="0">
                <a:latin typeface="Arial" charset="0"/>
                <a:cs typeface="Arial" charset="0"/>
              </a:rPr>
              <a:t>?</a:t>
            </a:r>
            <a:r>
              <a:rPr lang="sr-Cyrl-RS" sz="2000" dirty="0" smtClean="0">
                <a:latin typeface="Arial" charset="0"/>
                <a:cs typeface="Arial" charset="0"/>
              </a:rPr>
              <a:t> Шта је идеалан раствор</a:t>
            </a:r>
            <a:r>
              <a:rPr lang="en-US" sz="2000" dirty="0" smtClean="0">
                <a:latin typeface="Arial" charset="0"/>
                <a:cs typeface="Arial" charset="0"/>
              </a:rPr>
              <a:t>? </a:t>
            </a:r>
            <a:r>
              <a:rPr lang="sr-Cyrl-RS" sz="2000" dirty="0" smtClean="0">
                <a:latin typeface="Arial" charset="0"/>
                <a:cs typeface="Arial" charset="0"/>
              </a:rPr>
              <a:t>Раулов закон.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982" y="2785576"/>
            <a:ext cx="6391697" cy="381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2880" y="2808272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5000" y="42850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9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059832" y="157863"/>
            <a:ext cx="320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r-Cyrl-RS" sz="2400" dirty="0" smtClean="0">
                <a:latin typeface="Arial" charset="0"/>
                <a:cs typeface="Arial" charset="0"/>
              </a:rPr>
              <a:t>Дестилација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033953" y="737873"/>
            <a:ext cx="69144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Фазни дијаграми двокомпонентног идеалног раствора: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12"/>
          <a:stretch/>
        </p:blipFill>
        <p:spPr bwMode="auto">
          <a:xfrm>
            <a:off x="395536" y="1268760"/>
            <a:ext cx="8202871" cy="364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093296"/>
            <a:ext cx="38766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1619672" y="6193278"/>
            <a:ext cx="23055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Правило полуге: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387361" y="4869160"/>
            <a:ext cx="82890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Обе компоненте се могу добити у чистом стању. Лакше испарљива се добија вишеструким кондензовањем паре, а затим дестилацијом кондензата, теже испарљива заостаје као течност у првом балону.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150189"/>
              </p:ext>
            </p:extLst>
          </p:nvPr>
        </p:nvGraphicFramePr>
        <p:xfrm>
          <a:off x="1021934" y="1412776"/>
          <a:ext cx="1195476" cy="40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5" name="Equation" r:id="rId10" imgW="672808" imgH="228501" progId="Equation.3">
                  <p:embed/>
                </p:oleObj>
              </mc:Choice>
              <mc:Fallback>
                <p:oleObj name="Equation" r:id="rId10" imgW="672808" imgH="22850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934" y="1412776"/>
                        <a:ext cx="1195476" cy="40939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96166" y="275689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30509" y="2985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1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8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7631</TotalTime>
  <Words>1026</Words>
  <Application>Microsoft Office PowerPoint</Application>
  <PresentationFormat>On-screen Show (4:3)</PresentationFormat>
  <Paragraphs>113</Paragraphs>
  <Slides>16</Slides>
  <Notes>7</Notes>
  <HiddenSlides>0</HiddenSlides>
  <MMClips>18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Contemporary design template [1]</vt:lpstr>
      <vt:lpstr>Equation</vt:lpstr>
      <vt:lpstr>П Р Е Д А В А Њ Е  2:  Раздвајање мембраном. Раздвајање стварањем нове фазе – дестилација.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tata</cp:lastModifiedBy>
  <cp:revision>980</cp:revision>
  <dcterms:created xsi:type="dcterms:W3CDTF">2004-09-27T11:49:18Z</dcterms:created>
  <dcterms:modified xsi:type="dcterms:W3CDTF">2025-06-15T18:06:12Z</dcterms:modified>
</cp:coreProperties>
</file>