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0"/>
  </p:notesMasterIdLst>
  <p:sldIdLst>
    <p:sldId id="310" r:id="rId2"/>
    <p:sldId id="488" r:id="rId3"/>
    <p:sldId id="463" r:id="rId4"/>
    <p:sldId id="474" r:id="rId5"/>
    <p:sldId id="476" r:id="rId6"/>
    <p:sldId id="475" r:id="rId7"/>
    <p:sldId id="477" r:id="rId8"/>
    <p:sldId id="478" r:id="rId9"/>
    <p:sldId id="480" r:id="rId10"/>
    <p:sldId id="479" r:id="rId11"/>
    <p:sldId id="481" r:id="rId12"/>
    <p:sldId id="482" r:id="rId13"/>
    <p:sldId id="483" r:id="rId14"/>
    <p:sldId id="484" r:id="rId15"/>
    <p:sldId id="485" r:id="rId16"/>
    <p:sldId id="489" r:id="rId17"/>
    <p:sldId id="486" r:id="rId18"/>
    <p:sldId id="487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99FF33"/>
    <a:srgbClr val="FF9933"/>
    <a:srgbClr val="FFFFCC"/>
    <a:srgbClr val="FF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23" autoAdjust="0"/>
    <p:restoredTop sz="94607" autoAdjust="0"/>
  </p:normalViewPr>
  <p:slideViewPr>
    <p:cSldViewPr>
      <p:cViewPr varScale="1">
        <p:scale>
          <a:sx n="85" d="100"/>
          <a:sy n="85" d="100"/>
        </p:scale>
        <p:origin x="-141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image" Target="../media/image8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C955F902-177B-4212-A0CD-4B032E77BE38}" type="datetimeFigureOut">
              <a:rPr lang="en-US"/>
              <a:pPr>
                <a:defRPr/>
              </a:pPr>
              <a:t>6/12/2025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FF9B562-8977-40A1-9F08-F390B7ABBA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3755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4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5</a:t>
            </a:fld>
            <a:endParaRPr lang="en-US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703B443-FC8A-4A0F-B669-B25A15841A11}" type="slidenum">
              <a:rPr lang="en-US" sz="1200" smtClean="0"/>
              <a:pPr/>
              <a:t>6</a:t>
            </a:fld>
            <a:endParaRPr lang="en-US" sz="1200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17475"/>
            <a:ext cx="9142413" cy="6738938"/>
            <a:chOff x="0" y="74"/>
            <a:chExt cx="5759" cy="4245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invGray">
            <a:xfrm>
              <a:off x="432" y="4113"/>
              <a:ext cx="2208" cy="206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invGray">
            <a:xfrm>
              <a:off x="432" y="1536"/>
              <a:ext cx="5327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invGray">
            <a:xfrm>
              <a:off x="555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invGray">
            <a:xfrm>
              <a:off x="555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invGray">
            <a:xfrm>
              <a:off x="555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invGray">
            <a:xfrm>
              <a:off x="555" y="65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invGray">
            <a:xfrm>
              <a:off x="555" y="79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0"/>
            <p:cNvSpPr>
              <a:spLocks noChangeArrowheads="1"/>
            </p:cNvSpPr>
            <p:nvPr/>
          </p:nvSpPr>
          <p:spPr bwMode="invGray">
            <a:xfrm>
              <a:off x="555" y="93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invGray">
            <a:xfrm>
              <a:off x="555" y="108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invGray">
            <a:xfrm>
              <a:off x="555" y="122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invGray">
            <a:xfrm>
              <a:off x="555" y="1371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6" name="Group 14"/>
            <p:cNvGrpSpPr>
              <a:grpSpLocks/>
            </p:cNvGrpSpPr>
            <p:nvPr/>
          </p:nvGrpSpPr>
          <p:grpSpPr bwMode="auto">
            <a:xfrm>
              <a:off x="2859" y="4202"/>
              <a:ext cx="2729" cy="41"/>
              <a:chOff x="2859" y="4202"/>
              <a:chExt cx="2729" cy="41"/>
            </a:xfrm>
          </p:grpSpPr>
          <p:sp>
            <p:nvSpPr>
              <p:cNvPr id="22" name="Oval 15"/>
              <p:cNvSpPr>
                <a:spLocks noChangeArrowheads="1"/>
              </p:cNvSpPr>
              <p:nvPr/>
            </p:nvSpPr>
            <p:spPr bwMode="invGray">
              <a:xfrm>
                <a:off x="285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Oval 16"/>
              <p:cNvSpPr>
                <a:spLocks noChangeArrowheads="1"/>
              </p:cNvSpPr>
              <p:nvPr/>
            </p:nvSpPr>
            <p:spPr bwMode="invGray">
              <a:xfrm>
                <a:off x="324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Oval 17"/>
              <p:cNvSpPr>
                <a:spLocks noChangeArrowheads="1"/>
              </p:cNvSpPr>
              <p:nvPr/>
            </p:nvSpPr>
            <p:spPr bwMode="invGray">
              <a:xfrm>
                <a:off x="362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Oval 18"/>
              <p:cNvSpPr>
                <a:spLocks noChangeArrowheads="1"/>
              </p:cNvSpPr>
              <p:nvPr/>
            </p:nvSpPr>
            <p:spPr bwMode="invGray">
              <a:xfrm>
                <a:off x="4011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Oval 19"/>
              <p:cNvSpPr>
                <a:spLocks noChangeArrowheads="1"/>
              </p:cNvSpPr>
              <p:nvPr/>
            </p:nvSpPr>
            <p:spPr bwMode="invGray">
              <a:xfrm>
                <a:off x="4395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Oval 20"/>
              <p:cNvSpPr>
                <a:spLocks noChangeArrowheads="1"/>
              </p:cNvSpPr>
              <p:nvPr/>
            </p:nvSpPr>
            <p:spPr bwMode="invGray">
              <a:xfrm>
                <a:off x="4779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Oval 21"/>
              <p:cNvSpPr>
                <a:spLocks noChangeArrowheads="1"/>
              </p:cNvSpPr>
              <p:nvPr/>
            </p:nvSpPr>
            <p:spPr bwMode="invGray">
              <a:xfrm>
                <a:off x="5163" y="4202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Oval 22"/>
              <p:cNvSpPr>
                <a:spLocks noChangeArrowheads="1"/>
              </p:cNvSpPr>
              <p:nvPr/>
            </p:nvSpPr>
            <p:spPr bwMode="invGray">
              <a:xfrm>
                <a:off x="5547" y="4202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7" name="Oval 23"/>
            <p:cNvSpPr>
              <a:spLocks noChangeArrowheads="1"/>
            </p:cNvSpPr>
            <p:nvPr/>
          </p:nvSpPr>
          <p:spPr bwMode="invGray">
            <a:xfrm>
              <a:off x="555" y="507"/>
              <a:ext cx="42" cy="4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8" name="Group 24"/>
            <p:cNvGrpSpPr>
              <a:grpSpLocks/>
            </p:cNvGrpSpPr>
            <p:nvPr/>
          </p:nvGrpSpPr>
          <p:grpSpPr bwMode="auto">
            <a:xfrm>
              <a:off x="0" y="2327"/>
              <a:ext cx="1203" cy="1203"/>
              <a:chOff x="0" y="2327"/>
              <a:chExt cx="1203" cy="1203"/>
            </a:xfrm>
          </p:grpSpPr>
          <p:sp>
            <p:nvSpPr>
              <p:cNvPr id="19" name="Freeform 25"/>
              <p:cNvSpPr>
                <a:spLocks/>
              </p:cNvSpPr>
              <p:nvPr/>
            </p:nvSpPr>
            <p:spPr bwMode="invGray">
              <a:xfrm>
                <a:off x="0" y="2394"/>
                <a:ext cx="443" cy="1033"/>
              </a:xfrm>
              <a:custGeom>
                <a:avLst/>
                <a:gdLst/>
                <a:ahLst/>
                <a:cxnLst>
                  <a:cxn ang="0">
                    <a:pos x="290" y="1016"/>
                  </a:cxn>
                  <a:cxn ang="0">
                    <a:pos x="316" y="974"/>
                  </a:cxn>
                  <a:cxn ang="0">
                    <a:pos x="354" y="920"/>
                  </a:cxn>
                  <a:cxn ang="0">
                    <a:pos x="384" y="884"/>
                  </a:cxn>
                  <a:cxn ang="0">
                    <a:pos x="381" y="832"/>
                  </a:cxn>
                  <a:cxn ang="0">
                    <a:pos x="370" y="794"/>
                  </a:cxn>
                  <a:cxn ang="0">
                    <a:pos x="361" y="760"/>
                  </a:cxn>
                  <a:cxn ang="0">
                    <a:pos x="361" y="734"/>
                  </a:cxn>
                  <a:cxn ang="0">
                    <a:pos x="359" y="707"/>
                  </a:cxn>
                  <a:cxn ang="0">
                    <a:pos x="373" y="691"/>
                  </a:cxn>
                  <a:cxn ang="0">
                    <a:pos x="391" y="686"/>
                  </a:cxn>
                  <a:cxn ang="0">
                    <a:pos x="395" y="680"/>
                  </a:cxn>
                  <a:cxn ang="0">
                    <a:pos x="390" y="671"/>
                  </a:cxn>
                  <a:cxn ang="0">
                    <a:pos x="386" y="660"/>
                  </a:cxn>
                  <a:cxn ang="0">
                    <a:pos x="437" y="635"/>
                  </a:cxn>
                  <a:cxn ang="0">
                    <a:pos x="442" y="619"/>
                  </a:cxn>
                  <a:cxn ang="0">
                    <a:pos x="438" y="604"/>
                  </a:cxn>
                  <a:cxn ang="0">
                    <a:pos x="400" y="543"/>
                  </a:cxn>
                  <a:cxn ang="0">
                    <a:pos x="384" y="474"/>
                  </a:cxn>
                  <a:cxn ang="0">
                    <a:pos x="354" y="455"/>
                  </a:cxn>
                  <a:cxn ang="0">
                    <a:pos x="326" y="433"/>
                  </a:cxn>
                  <a:cxn ang="0">
                    <a:pos x="312" y="411"/>
                  </a:cxn>
                  <a:cxn ang="0">
                    <a:pos x="307" y="391"/>
                  </a:cxn>
                  <a:cxn ang="0">
                    <a:pos x="290" y="339"/>
                  </a:cxn>
                  <a:cxn ang="0">
                    <a:pos x="308" y="289"/>
                  </a:cxn>
                  <a:cxn ang="0">
                    <a:pos x="298" y="278"/>
                  </a:cxn>
                  <a:cxn ang="0">
                    <a:pos x="280" y="307"/>
                  </a:cxn>
                  <a:cxn ang="0">
                    <a:pos x="269" y="283"/>
                  </a:cxn>
                  <a:cxn ang="0">
                    <a:pos x="272" y="224"/>
                  </a:cxn>
                  <a:cxn ang="0">
                    <a:pos x="280" y="177"/>
                  </a:cxn>
                  <a:cxn ang="0">
                    <a:pos x="280" y="146"/>
                  </a:cxn>
                  <a:cxn ang="0">
                    <a:pos x="281" y="123"/>
                  </a:cxn>
                  <a:cxn ang="0">
                    <a:pos x="290" y="104"/>
                  </a:cxn>
                  <a:cxn ang="0">
                    <a:pos x="296" y="97"/>
                  </a:cxn>
                  <a:cxn ang="0">
                    <a:pos x="298" y="94"/>
                  </a:cxn>
                  <a:cxn ang="0">
                    <a:pos x="301" y="92"/>
                  </a:cxn>
                  <a:cxn ang="0">
                    <a:pos x="307" y="83"/>
                  </a:cxn>
                  <a:cxn ang="0">
                    <a:pos x="317" y="79"/>
                  </a:cxn>
                  <a:cxn ang="0">
                    <a:pos x="328" y="77"/>
                  </a:cxn>
                  <a:cxn ang="0">
                    <a:pos x="337" y="74"/>
                  </a:cxn>
                  <a:cxn ang="0">
                    <a:pos x="345" y="67"/>
                  </a:cxn>
                  <a:cxn ang="0">
                    <a:pos x="337" y="50"/>
                  </a:cxn>
                  <a:cxn ang="0">
                    <a:pos x="337" y="47"/>
                  </a:cxn>
                  <a:cxn ang="0">
                    <a:pos x="337" y="43"/>
                  </a:cxn>
                  <a:cxn ang="0">
                    <a:pos x="337" y="41"/>
                  </a:cxn>
                  <a:cxn ang="0">
                    <a:pos x="334" y="38"/>
                  </a:cxn>
                  <a:cxn ang="0">
                    <a:pos x="321" y="21"/>
                  </a:cxn>
                  <a:cxn ang="0">
                    <a:pos x="316" y="0"/>
                  </a:cxn>
                  <a:cxn ang="0">
                    <a:pos x="188" y="94"/>
                  </a:cxn>
                  <a:cxn ang="0">
                    <a:pos x="88" y="218"/>
                  </a:cxn>
                  <a:cxn ang="0">
                    <a:pos x="21" y="366"/>
                  </a:cxn>
                  <a:cxn ang="0">
                    <a:pos x="0" y="530"/>
                  </a:cxn>
                  <a:cxn ang="0">
                    <a:pos x="20" y="680"/>
                  </a:cxn>
                  <a:cxn ang="0">
                    <a:pos x="74" y="819"/>
                  </a:cxn>
                  <a:cxn ang="0">
                    <a:pos x="160" y="938"/>
                  </a:cxn>
                  <a:cxn ang="0">
                    <a:pos x="272" y="1032"/>
                  </a:cxn>
                </a:cxnLst>
                <a:rect l="0" t="0" r="r" b="b"/>
                <a:pathLst>
                  <a:path w="443" h="1033">
                    <a:moveTo>
                      <a:pt x="272" y="1032"/>
                    </a:moveTo>
                    <a:lnTo>
                      <a:pt x="290" y="1016"/>
                    </a:lnTo>
                    <a:lnTo>
                      <a:pt x="301" y="992"/>
                    </a:lnTo>
                    <a:lnTo>
                      <a:pt x="316" y="974"/>
                    </a:lnTo>
                    <a:lnTo>
                      <a:pt x="328" y="955"/>
                    </a:lnTo>
                    <a:lnTo>
                      <a:pt x="354" y="920"/>
                    </a:lnTo>
                    <a:lnTo>
                      <a:pt x="373" y="904"/>
                    </a:lnTo>
                    <a:lnTo>
                      <a:pt x="384" y="884"/>
                    </a:lnTo>
                    <a:lnTo>
                      <a:pt x="390" y="848"/>
                    </a:lnTo>
                    <a:lnTo>
                      <a:pt x="381" y="832"/>
                    </a:lnTo>
                    <a:lnTo>
                      <a:pt x="375" y="812"/>
                    </a:lnTo>
                    <a:lnTo>
                      <a:pt x="370" y="794"/>
                    </a:lnTo>
                    <a:lnTo>
                      <a:pt x="361" y="774"/>
                    </a:lnTo>
                    <a:lnTo>
                      <a:pt x="361" y="760"/>
                    </a:lnTo>
                    <a:lnTo>
                      <a:pt x="361" y="747"/>
                    </a:lnTo>
                    <a:lnTo>
                      <a:pt x="361" y="734"/>
                    </a:lnTo>
                    <a:lnTo>
                      <a:pt x="359" y="722"/>
                    </a:lnTo>
                    <a:lnTo>
                      <a:pt x="359" y="707"/>
                    </a:lnTo>
                    <a:lnTo>
                      <a:pt x="364" y="698"/>
                    </a:lnTo>
                    <a:lnTo>
                      <a:pt x="373" y="691"/>
                    </a:lnTo>
                    <a:lnTo>
                      <a:pt x="390" y="686"/>
                    </a:lnTo>
                    <a:lnTo>
                      <a:pt x="391" y="686"/>
                    </a:lnTo>
                    <a:lnTo>
                      <a:pt x="395" y="682"/>
                    </a:lnTo>
                    <a:lnTo>
                      <a:pt x="395" y="680"/>
                    </a:lnTo>
                    <a:lnTo>
                      <a:pt x="395" y="677"/>
                    </a:lnTo>
                    <a:lnTo>
                      <a:pt x="390" y="671"/>
                    </a:lnTo>
                    <a:lnTo>
                      <a:pt x="386" y="666"/>
                    </a:lnTo>
                    <a:lnTo>
                      <a:pt x="386" y="660"/>
                    </a:lnTo>
                    <a:lnTo>
                      <a:pt x="395" y="655"/>
                    </a:lnTo>
                    <a:lnTo>
                      <a:pt x="437" y="635"/>
                    </a:lnTo>
                    <a:lnTo>
                      <a:pt x="442" y="626"/>
                    </a:lnTo>
                    <a:lnTo>
                      <a:pt x="442" y="619"/>
                    </a:lnTo>
                    <a:lnTo>
                      <a:pt x="442" y="613"/>
                    </a:lnTo>
                    <a:lnTo>
                      <a:pt x="438" y="604"/>
                    </a:lnTo>
                    <a:lnTo>
                      <a:pt x="417" y="577"/>
                    </a:lnTo>
                    <a:lnTo>
                      <a:pt x="400" y="543"/>
                    </a:lnTo>
                    <a:lnTo>
                      <a:pt x="391" y="511"/>
                    </a:lnTo>
                    <a:lnTo>
                      <a:pt x="384" y="474"/>
                    </a:lnTo>
                    <a:lnTo>
                      <a:pt x="368" y="465"/>
                    </a:lnTo>
                    <a:lnTo>
                      <a:pt x="354" y="455"/>
                    </a:lnTo>
                    <a:lnTo>
                      <a:pt x="339" y="444"/>
                    </a:lnTo>
                    <a:lnTo>
                      <a:pt x="326" y="433"/>
                    </a:lnTo>
                    <a:lnTo>
                      <a:pt x="317" y="422"/>
                    </a:lnTo>
                    <a:lnTo>
                      <a:pt x="312" y="411"/>
                    </a:lnTo>
                    <a:lnTo>
                      <a:pt x="308" y="402"/>
                    </a:lnTo>
                    <a:lnTo>
                      <a:pt x="307" y="391"/>
                    </a:lnTo>
                    <a:lnTo>
                      <a:pt x="285" y="363"/>
                    </a:lnTo>
                    <a:lnTo>
                      <a:pt x="290" y="339"/>
                    </a:lnTo>
                    <a:lnTo>
                      <a:pt x="301" y="314"/>
                    </a:lnTo>
                    <a:lnTo>
                      <a:pt x="308" y="289"/>
                    </a:lnTo>
                    <a:lnTo>
                      <a:pt x="308" y="267"/>
                    </a:lnTo>
                    <a:lnTo>
                      <a:pt x="298" y="278"/>
                    </a:lnTo>
                    <a:lnTo>
                      <a:pt x="287" y="294"/>
                    </a:lnTo>
                    <a:lnTo>
                      <a:pt x="280" y="307"/>
                    </a:lnTo>
                    <a:lnTo>
                      <a:pt x="272" y="314"/>
                    </a:lnTo>
                    <a:lnTo>
                      <a:pt x="269" y="283"/>
                    </a:lnTo>
                    <a:lnTo>
                      <a:pt x="271" y="254"/>
                    </a:lnTo>
                    <a:lnTo>
                      <a:pt x="272" y="224"/>
                    </a:lnTo>
                    <a:lnTo>
                      <a:pt x="272" y="195"/>
                    </a:lnTo>
                    <a:lnTo>
                      <a:pt x="280" y="177"/>
                    </a:lnTo>
                    <a:lnTo>
                      <a:pt x="280" y="164"/>
                    </a:lnTo>
                    <a:lnTo>
                      <a:pt x="280" y="146"/>
                    </a:lnTo>
                    <a:lnTo>
                      <a:pt x="281" y="133"/>
                    </a:lnTo>
                    <a:lnTo>
                      <a:pt x="281" y="123"/>
                    </a:lnTo>
                    <a:lnTo>
                      <a:pt x="285" y="113"/>
                    </a:lnTo>
                    <a:lnTo>
                      <a:pt x="290" y="104"/>
                    </a:lnTo>
                    <a:lnTo>
                      <a:pt x="296" y="97"/>
                    </a:lnTo>
                    <a:lnTo>
                      <a:pt x="296" y="97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298" y="94"/>
                    </a:lnTo>
                    <a:lnTo>
                      <a:pt x="301" y="92"/>
                    </a:lnTo>
                    <a:lnTo>
                      <a:pt x="303" y="86"/>
                    </a:lnTo>
                    <a:lnTo>
                      <a:pt x="307" y="83"/>
                    </a:lnTo>
                    <a:lnTo>
                      <a:pt x="308" y="83"/>
                    </a:lnTo>
                    <a:lnTo>
                      <a:pt x="317" y="79"/>
                    </a:lnTo>
                    <a:lnTo>
                      <a:pt x="323" y="77"/>
                    </a:lnTo>
                    <a:lnTo>
                      <a:pt x="328" y="77"/>
                    </a:lnTo>
                    <a:lnTo>
                      <a:pt x="334" y="74"/>
                    </a:lnTo>
                    <a:lnTo>
                      <a:pt x="337" y="74"/>
                    </a:lnTo>
                    <a:lnTo>
                      <a:pt x="339" y="72"/>
                    </a:lnTo>
                    <a:lnTo>
                      <a:pt x="345" y="67"/>
                    </a:lnTo>
                    <a:lnTo>
                      <a:pt x="345" y="63"/>
                    </a:lnTo>
                    <a:lnTo>
                      <a:pt x="337" y="50"/>
                    </a:lnTo>
                    <a:lnTo>
                      <a:pt x="337" y="50"/>
                    </a:lnTo>
                    <a:lnTo>
                      <a:pt x="337" y="47"/>
                    </a:lnTo>
                    <a:lnTo>
                      <a:pt x="337" y="47"/>
                    </a:lnTo>
                    <a:lnTo>
                      <a:pt x="337" y="43"/>
                    </a:lnTo>
                    <a:lnTo>
                      <a:pt x="337" y="43"/>
                    </a:lnTo>
                    <a:lnTo>
                      <a:pt x="337" y="41"/>
                    </a:lnTo>
                    <a:lnTo>
                      <a:pt x="334" y="41"/>
                    </a:lnTo>
                    <a:lnTo>
                      <a:pt x="334" y="38"/>
                    </a:lnTo>
                    <a:lnTo>
                      <a:pt x="328" y="30"/>
                    </a:lnTo>
                    <a:lnTo>
                      <a:pt x="321" y="21"/>
                    </a:lnTo>
                    <a:lnTo>
                      <a:pt x="317" y="11"/>
                    </a:lnTo>
                    <a:lnTo>
                      <a:pt x="316" y="0"/>
                    </a:lnTo>
                    <a:lnTo>
                      <a:pt x="249" y="41"/>
                    </a:lnTo>
                    <a:lnTo>
                      <a:pt x="188" y="94"/>
                    </a:lnTo>
                    <a:lnTo>
                      <a:pt x="133" y="151"/>
                    </a:lnTo>
                    <a:lnTo>
                      <a:pt x="88" y="218"/>
                    </a:lnTo>
                    <a:lnTo>
                      <a:pt x="50" y="289"/>
                    </a:lnTo>
                    <a:lnTo>
                      <a:pt x="21" y="366"/>
                    </a:lnTo>
                    <a:lnTo>
                      <a:pt x="5" y="446"/>
                    </a:lnTo>
                    <a:lnTo>
                      <a:pt x="0" y="530"/>
                    </a:lnTo>
                    <a:lnTo>
                      <a:pt x="5" y="608"/>
                    </a:lnTo>
                    <a:lnTo>
                      <a:pt x="20" y="680"/>
                    </a:lnTo>
                    <a:lnTo>
                      <a:pt x="45" y="751"/>
                    </a:lnTo>
                    <a:lnTo>
                      <a:pt x="74" y="819"/>
                    </a:lnTo>
                    <a:lnTo>
                      <a:pt x="114" y="879"/>
                    </a:lnTo>
                    <a:lnTo>
                      <a:pt x="160" y="938"/>
                    </a:lnTo>
                    <a:lnTo>
                      <a:pt x="215" y="987"/>
                    </a:lnTo>
                    <a:lnTo>
                      <a:pt x="272" y="1032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Freeform 26"/>
              <p:cNvSpPr>
                <a:spLocks/>
              </p:cNvSpPr>
              <p:nvPr/>
            </p:nvSpPr>
            <p:spPr bwMode="invGray">
              <a:xfrm>
                <a:off x="379" y="2327"/>
                <a:ext cx="824" cy="1203"/>
              </a:xfrm>
              <a:custGeom>
                <a:avLst/>
                <a:gdLst/>
                <a:ahLst/>
                <a:cxnLst>
                  <a:cxn ang="0">
                    <a:pos x="796" y="688"/>
                  </a:cxn>
                  <a:cxn ang="0">
                    <a:pos x="756" y="641"/>
                  </a:cxn>
                  <a:cxn ang="0">
                    <a:pos x="812" y="615"/>
                  </a:cxn>
                  <a:cxn ang="0">
                    <a:pos x="814" y="502"/>
                  </a:cxn>
                  <a:cxn ang="0">
                    <a:pos x="705" y="247"/>
                  </a:cxn>
                  <a:cxn ang="0">
                    <a:pos x="651" y="262"/>
                  </a:cxn>
                  <a:cxn ang="0">
                    <a:pos x="574" y="289"/>
                  </a:cxn>
                  <a:cxn ang="0">
                    <a:pos x="536" y="258"/>
                  </a:cxn>
                  <a:cxn ang="0">
                    <a:pos x="563" y="170"/>
                  </a:cxn>
                  <a:cxn ang="0">
                    <a:pos x="532" y="81"/>
                  </a:cxn>
                  <a:cxn ang="0">
                    <a:pos x="455" y="56"/>
                  </a:cxn>
                  <a:cxn ang="0">
                    <a:pos x="484" y="150"/>
                  </a:cxn>
                  <a:cxn ang="0">
                    <a:pos x="465" y="190"/>
                  </a:cxn>
                  <a:cxn ang="0">
                    <a:pos x="442" y="200"/>
                  </a:cxn>
                  <a:cxn ang="0">
                    <a:pos x="419" y="164"/>
                  </a:cxn>
                  <a:cxn ang="0">
                    <a:pos x="381" y="108"/>
                  </a:cxn>
                  <a:cxn ang="0">
                    <a:pos x="406" y="108"/>
                  </a:cxn>
                  <a:cxn ang="0">
                    <a:pos x="424" y="72"/>
                  </a:cxn>
                  <a:cxn ang="0">
                    <a:pos x="325" y="0"/>
                  </a:cxn>
                  <a:cxn ang="0">
                    <a:pos x="281" y="27"/>
                  </a:cxn>
                  <a:cxn ang="0">
                    <a:pos x="240" y="72"/>
                  </a:cxn>
                  <a:cxn ang="0">
                    <a:pos x="209" y="114"/>
                  </a:cxn>
                  <a:cxn ang="0">
                    <a:pos x="209" y="150"/>
                  </a:cxn>
                  <a:cxn ang="0">
                    <a:pos x="240" y="164"/>
                  </a:cxn>
                  <a:cxn ang="0">
                    <a:pos x="209" y="222"/>
                  </a:cxn>
                  <a:cxn ang="0">
                    <a:pos x="213" y="242"/>
                  </a:cxn>
                  <a:cxn ang="0">
                    <a:pos x="267" y="222"/>
                  </a:cxn>
                  <a:cxn ang="0">
                    <a:pos x="303" y="170"/>
                  </a:cxn>
                  <a:cxn ang="0">
                    <a:pos x="354" y="231"/>
                  </a:cxn>
                  <a:cxn ang="0">
                    <a:pos x="372" y="291"/>
                  </a:cxn>
                  <a:cxn ang="0">
                    <a:pos x="348" y="294"/>
                  </a:cxn>
                  <a:cxn ang="0">
                    <a:pos x="298" y="309"/>
                  </a:cxn>
                  <a:cxn ang="0">
                    <a:pos x="323" y="330"/>
                  </a:cxn>
                  <a:cxn ang="0">
                    <a:pos x="260" y="339"/>
                  </a:cxn>
                  <a:cxn ang="0">
                    <a:pos x="189" y="411"/>
                  </a:cxn>
                  <a:cxn ang="0">
                    <a:pos x="184" y="469"/>
                  </a:cxn>
                  <a:cxn ang="0">
                    <a:pos x="148" y="435"/>
                  </a:cxn>
                  <a:cxn ang="0">
                    <a:pos x="83" y="402"/>
                  </a:cxn>
                  <a:cxn ang="0">
                    <a:pos x="0" y="455"/>
                  </a:cxn>
                  <a:cxn ang="0">
                    <a:pos x="54" y="496"/>
                  </a:cxn>
                  <a:cxn ang="0">
                    <a:pos x="74" y="485"/>
                  </a:cxn>
                  <a:cxn ang="0">
                    <a:pos x="54" y="608"/>
                  </a:cxn>
                  <a:cxn ang="0">
                    <a:pos x="132" y="641"/>
                  </a:cxn>
                  <a:cxn ang="0">
                    <a:pos x="195" y="661"/>
                  </a:cxn>
                  <a:cxn ang="0">
                    <a:pos x="249" y="744"/>
                  </a:cxn>
                  <a:cxn ang="0">
                    <a:pos x="334" y="886"/>
                  </a:cxn>
                  <a:cxn ang="0">
                    <a:pos x="391" y="1007"/>
                  </a:cxn>
                  <a:cxn ang="0">
                    <a:pos x="292" y="1052"/>
                  </a:cxn>
                  <a:cxn ang="0">
                    <a:pos x="182" y="1105"/>
                  </a:cxn>
                  <a:cxn ang="0">
                    <a:pos x="68" y="1180"/>
                  </a:cxn>
                  <a:cxn ang="0">
                    <a:pos x="200" y="1202"/>
                  </a:cxn>
                  <a:cxn ang="0">
                    <a:pos x="417" y="1168"/>
                  </a:cxn>
                  <a:cxn ang="0">
                    <a:pos x="613" y="1052"/>
                  </a:cxn>
                  <a:cxn ang="0">
                    <a:pos x="610" y="929"/>
                  </a:cxn>
                  <a:cxn ang="0">
                    <a:pos x="543" y="888"/>
                  </a:cxn>
                  <a:cxn ang="0">
                    <a:pos x="567" y="791"/>
                  </a:cxn>
                  <a:cxn ang="0">
                    <a:pos x="655" y="738"/>
                  </a:cxn>
                  <a:cxn ang="0">
                    <a:pos x="725" y="713"/>
                  </a:cxn>
                  <a:cxn ang="0">
                    <a:pos x="792" y="729"/>
                  </a:cxn>
                </a:cxnLst>
                <a:rect l="0" t="0" r="r" b="b"/>
                <a:pathLst>
                  <a:path w="824" h="1203">
                    <a:moveTo>
                      <a:pt x="803" y="736"/>
                    </a:moveTo>
                    <a:lnTo>
                      <a:pt x="807" y="724"/>
                    </a:lnTo>
                    <a:lnTo>
                      <a:pt x="808" y="713"/>
                    </a:lnTo>
                    <a:lnTo>
                      <a:pt x="812" y="702"/>
                    </a:lnTo>
                    <a:lnTo>
                      <a:pt x="814" y="691"/>
                    </a:lnTo>
                    <a:lnTo>
                      <a:pt x="803" y="691"/>
                    </a:lnTo>
                    <a:lnTo>
                      <a:pt x="796" y="688"/>
                    </a:lnTo>
                    <a:lnTo>
                      <a:pt x="783" y="686"/>
                    </a:lnTo>
                    <a:lnTo>
                      <a:pt x="776" y="680"/>
                    </a:lnTo>
                    <a:lnTo>
                      <a:pt x="770" y="675"/>
                    </a:lnTo>
                    <a:lnTo>
                      <a:pt x="767" y="666"/>
                    </a:lnTo>
                    <a:lnTo>
                      <a:pt x="761" y="661"/>
                    </a:lnTo>
                    <a:lnTo>
                      <a:pt x="760" y="655"/>
                    </a:lnTo>
                    <a:lnTo>
                      <a:pt x="756" y="641"/>
                    </a:lnTo>
                    <a:lnTo>
                      <a:pt x="756" y="624"/>
                    </a:lnTo>
                    <a:lnTo>
                      <a:pt x="760" y="610"/>
                    </a:lnTo>
                    <a:lnTo>
                      <a:pt x="767" y="599"/>
                    </a:lnTo>
                    <a:lnTo>
                      <a:pt x="781" y="597"/>
                    </a:lnTo>
                    <a:lnTo>
                      <a:pt x="792" y="599"/>
                    </a:lnTo>
                    <a:lnTo>
                      <a:pt x="803" y="608"/>
                    </a:lnTo>
                    <a:lnTo>
                      <a:pt x="812" y="615"/>
                    </a:lnTo>
                    <a:lnTo>
                      <a:pt x="819" y="628"/>
                    </a:lnTo>
                    <a:lnTo>
                      <a:pt x="823" y="619"/>
                    </a:lnTo>
                    <a:lnTo>
                      <a:pt x="823" y="610"/>
                    </a:lnTo>
                    <a:lnTo>
                      <a:pt x="823" y="605"/>
                    </a:lnTo>
                    <a:lnTo>
                      <a:pt x="823" y="597"/>
                    </a:lnTo>
                    <a:lnTo>
                      <a:pt x="819" y="549"/>
                    </a:lnTo>
                    <a:lnTo>
                      <a:pt x="814" y="502"/>
                    </a:lnTo>
                    <a:lnTo>
                      <a:pt x="807" y="455"/>
                    </a:lnTo>
                    <a:lnTo>
                      <a:pt x="792" y="411"/>
                    </a:lnTo>
                    <a:lnTo>
                      <a:pt x="776" y="366"/>
                    </a:lnTo>
                    <a:lnTo>
                      <a:pt x="756" y="325"/>
                    </a:lnTo>
                    <a:lnTo>
                      <a:pt x="734" y="285"/>
                    </a:lnTo>
                    <a:lnTo>
                      <a:pt x="709" y="247"/>
                    </a:lnTo>
                    <a:lnTo>
                      <a:pt x="705" y="247"/>
                    </a:lnTo>
                    <a:lnTo>
                      <a:pt x="702" y="244"/>
                    </a:lnTo>
                    <a:lnTo>
                      <a:pt x="698" y="244"/>
                    </a:lnTo>
                    <a:lnTo>
                      <a:pt x="693" y="242"/>
                    </a:lnTo>
                    <a:lnTo>
                      <a:pt x="677" y="253"/>
                    </a:lnTo>
                    <a:lnTo>
                      <a:pt x="668" y="254"/>
                    </a:lnTo>
                    <a:lnTo>
                      <a:pt x="660" y="258"/>
                    </a:lnTo>
                    <a:lnTo>
                      <a:pt x="651" y="262"/>
                    </a:lnTo>
                    <a:lnTo>
                      <a:pt x="642" y="264"/>
                    </a:lnTo>
                    <a:lnTo>
                      <a:pt x="631" y="267"/>
                    </a:lnTo>
                    <a:lnTo>
                      <a:pt x="619" y="273"/>
                    </a:lnTo>
                    <a:lnTo>
                      <a:pt x="606" y="278"/>
                    </a:lnTo>
                    <a:lnTo>
                      <a:pt x="594" y="283"/>
                    </a:lnTo>
                    <a:lnTo>
                      <a:pt x="583" y="285"/>
                    </a:lnTo>
                    <a:lnTo>
                      <a:pt x="574" y="289"/>
                    </a:lnTo>
                    <a:lnTo>
                      <a:pt x="567" y="291"/>
                    </a:lnTo>
                    <a:lnTo>
                      <a:pt x="557" y="289"/>
                    </a:lnTo>
                    <a:lnTo>
                      <a:pt x="554" y="285"/>
                    </a:lnTo>
                    <a:lnTo>
                      <a:pt x="548" y="280"/>
                    </a:lnTo>
                    <a:lnTo>
                      <a:pt x="547" y="278"/>
                    </a:lnTo>
                    <a:lnTo>
                      <a:pt x="543" y="273"/>
                    </a:lnTo>
                    <a:lnTo>
                      <a:pt x="536" y="258"/>
                    </a:lnTo>
                    <a:lnTo>
                      <a:pt x="532" y="244"/>
                    </a:lnTo>
                    <a:lnTo>
                      <a:pt x="532" y="231"/>
                    </a:lnTo>
                    <a:lnTo>
                      <a:pt x="530" y="217"/>
                    </a:lnTo>
                    <a:lnTo>
                      <a:pt x="532" y="202"/>
                    </a:lnTo>
                    <a:lnTo>
                      <a:pt x="541" y="190"/>
                    </a:lnTo>
                    <a:lnTo>
                      <a:pt x="552" y="177"/>
                    </a:lnTo>
                    <a:lnTo>
                      <a:pt x="563" y="170"/>
                    </a:lnTo>
                    <a:lnTo>
                      <a:pt x="574" y="159"/>
                    </a:lnTo>
                    <a:lnTo>
                      <a:pt x="583" y="146"/>
                    </a:lnTo>
                    <a:lnTo>
                      <a:pt x="588" y="134"/>
                    </a:lnTo>
                    <a:lnTo>
                      <a:pt x="588" y="119"/>
                    </a:lnTo>
                    <a:lnTo>
                      <a:pt x="568" y="105"/>
                    </a:lnTo>
                    <a:lnTo>
                      <a:pt x="552" y="92"/>
                    </a:lnTo>
                    <a:lnTo>
                      <a:pt x="532" y="81"/>
                    </a:lnTo>
                    <a:lnTo>
                      <a:pt x="512" y="70"/>
                    </a:lnTo>
                    <a:lnTo>
                      <a:pt x="491" y="58"/>
                    </a:lnTo>
                    <a:lnTo>
                      <a:pt x="471" y="47"/>
                    </a:lnTo>
                    <a:lnTo>
                      <a:pt x="449" y="38"/>
                    </a:lnTo>
                    <a:lnTo>
                      <a:pt x="428" y="31"/>
                    </a:lnTo>
                    <a:lnTo>
                      <a:pt x="442" y="45"/>
                    </a:lnTo>
                    <a:lnTo>
                      <a:pt x="455" y="56"/>
                    </a:lnTo>
                    <a:lnTo>
                      <a:pt x="465" y="63"/>
                    </a:lnTo>
                    <a:lnTo>
                      <a:pt x="484" y="74"/>
                    </a:lnTo>
                    <a:lnTo>
                      <a:pt x="485" y="88"/>
                    </a:lnTo>
                    <a:lnTo>
                      <a:pt x="484" y="105"/>
                    </a:lnTo>
                    <a:lnTo>
                      <a:pt x="478" y="123"/>
                    </a:lnTo>
                    <a:lnTo>
                      <a:pt x="478" y="135"/>
                    </a:lnTo>
                    <a:lnTo>
                      <a:pt x="484" y="150"/>
                    </a:lnTo>
                    <a:lnTo>
                      <a:pt x="484" y="155"/>
                    </a:lnTo>
                    <a:lnTo>
                      <a:pt x="480" y="161"/>
                    </a:lnTo>
                    <a:lnTo>
                      <a:pt x="474" y="166"/>
                    </a:lnTo>
                    <a:lnTo>
                      <a:pt x="469" y="170"/>
                    </a:lnTo>
                    <a:lnTo>
                      <a:pt x="465" y="175"/>
                    </a:lnTo>
                    <a:lnTo>
                      <a:pt x="465" y="180"/>
                    </a:lnTo>
                    <a:lnTo>
                      <a:pt x="465" y="190"/>
                    </a:lnTo>
                    <a:lnTo>
                      <a:pt x="464" y="195"/>
                    </a:lnTo>
                    <a:lnTo>
                      <a:pt x="460" y="197"/>
                    </a:lnTo>
                    <a:lnTo>
                      <a:pt x="458" y="200"/>
                    </a:lnTo>
                    <a:lnTo>
                      <a:pt x="455" y="200"/>
                    </a:lnTo>
                    <a:lnTo>
                      <a:pt x="453" y="200"/>
                    </a:lnTo>
                    <a:lnTo>
                      <a:pt x="447" y="197"/>
                    </a:lnTo>
                    <a:lnTo>
                      <a:pt x="442" y="200"/>
                    </a:lnTo>
                    <a:lnTo>
                      <a:pt x="433" y="202"/>
                    </a:lnTo>
                    <a:lnTo>
                      <a:pt x="428" y="202"/>
                    </a:lnTo>
                    <a:lnTo>
                      <a:pt x="424" y="200"/>
                    </a:lnTo>
                    <a:lnTo>
                      <a:pt x="424" y="197"/>
                    </a:lnTo>
                    <a:lnTo>
                      <a:pt x="424" y="197"/>
                    </a:lnTo>
                    <a:lnTo>
                      <a:pt x="422" y="195"/>
                    </a:lnTo>
                    <a:lnTo>
                      <a:pt x="419" y="164"/>
                    </a:lnTo>
                    <a:lnTo>
                      <a:pt x="411" y="159"/>
                    </a:lnTo>
                    <a:lnTo>
                      <a:pt x="406" y="150"/>
                    </a:lnTo>
                    <a:lnTo>
                      <a:pt x="397" y="141"/>
                    </a:lnTo>
                    <a:lnTo>
                      <a:pt x="390" y="134"/>
                    </a:lnTo>
                    <a:lnTo>
                      <a:pt x="386" y="125"/>
                    </a:lnTo>
                    <a:lnTo>
                      <a:pt x="384" y="117"/>
                    </a:lnTo>
                    <a:lnTo>
                      <a:pt x="381" y="108"/>
                    </a:lnTo>
                    <a:lnTo>
                      <a:pt x="384" y="103"/>
                    </a:lnTo>
                    <a:lnTo>
                      <a:pt x="386" y="99"/>
                    </a:lnTo>
                    <a:lnTo>
                      <a:pt x="390" y="99"/>
                    </a:lnTo>
                    <a:lnTo>
                      <a:pt x="390" y="97"/>
                    </a:lnTo>
                    <a:lnTo>
                      <a:pt x="391" y="97"/>
                    </a:lnTo>
                    <a:lnTo>
                      <a:pt x="397" y="103"/>
                    </a:lnTo>
                    <a:lnTo>
                      <a:pt x="406" y="108"/>
                    </a:lnTo>
                    <a:lnTo>
                      <a:pt x="413" y="110"/>
                    </a:lnTo>
                    <a:lnTo>
                      <a:pt x="422" y="110"/>
                    </a:lnTo>
                    <a:lnTo>
                      <a:pt x="424" y="110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108"/>
                    </a:lnTo>
                    <a:lnTo>
                      <a:pt x="424" y="72"/>
                    </a:lnTo>
                    <a:lnTo>
                      <a:pt x="411" y="56"/>
                    </a:lnTo>
                    <a:lnTo>
                      <a:pt x="395" y="42"/>
                    </a:lnTo>
                    <a:lnTo>
                      <a:pt x="377" y="27"/>
                    </a:lnTo>
                    <a:lnTo>
                      <a:pt x="364" y="9"/>
                    </a:lnTo>
                    <a:lnTo>
                      <a:pt x="350" y="5"/>
                    </a:lnTo>
                    <a:lnTo>
                      <a:pt x="339" y="2"/>
                    </a:lnTo>
                    <a:lnTo>
                      <a:pt x="325" y="0"/>
                    </a:lnTo>
                    <a:lnTo>
                      <a:pt x="312" y="0"/>
                    </a:lnTo>
                    <a:lnTo>
                      <a:pt x="308" y="0"/>
                    </a:lnTo>
                    <a:lnTo>
                      <a:pt x="308" y="2"/>
                    </a:lnTo>
                    <a:lnTo>
                      <a:pt x="308" y="5"/>
                    </a:lnTo>
                    <a:lnTo>
                      <a:pt x="307" y="9"/>
                    </a:lnTo>
                    <a:lnTo>
                      <a:pt x="289" y="14"/>
                    </a:lnTo>
                    <a:lnTo>
                      <a:pt x="281" y="27"/>
                    </a:lnTo>
                    <a:lnTo>
                      <a:pt x="276" y="42"/>
                    </a:lnTo>
                    <a:lnTo>
                      <a:pt x="265" y="56"/>
                    </a:lnTo>
                    <a:lnTo>
                      <a:pt x="260" y="56"/>
                    </a:lnTo>
                    <a:lnTo>
                      <a:pt x="256" y="56"/>
                    </a:lnTo>
                    <a:lnTo>
                      <a:pt x="251" y="56"/>
                    </a:lnTo>
                    <a:lnTo>
                      <a:pt x="249" y="58"/>
                    </a:lnTo>
                    <a:lnTo>
                      <a:pt x="240" y="72"/>
                    </a:lnTo>
                    <a:lnTo>
                      <a:pt x="231" y="87"/>
                    </a:lnTo>
                    <a:lnTo>
                      <a:pt x="224" y="99"/>
                    </a:lnTo>
                    <a:lnTo>
                      <a:pt x="213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0"/>
                    </a:lnTo>
                    <a:lnTo>
                      <a:pt x="209" y="114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39"/>
                    </a:lnTo>
                    <a:lnTo>
                      <a:pt x="184" y="141"/>
                    </a:lnTo>
                    <a:lnTo>
                      <a:pt x="195" y="146"/>
                    </a:lnTo>
                    <a:lnTo>
                      <a:pt x="209" y="150"/>
                    </a:lnTo>
                    <a:lnTo>
                      <a:pt x="224" y="153"/>
                    </a:lnTo>
                    <a:lnTo>
                      <a:pt x="234" y="153"/>
                    </a:lnTo>
                    <a:lnTo>
                      <a:pt x="236" y="155"/>
                    </a:lnTo>
                    <a:lnTo>
                      <a:pt x="240" y="155"/>
                    </a:lnTo>
                    <a:lnTo>
                      <a:pt x="240" y="159"/>
                    </a:lnTo>
                    <a:lnTo>
                      <a:pt x="242" y="161"/>
                    </a:lnTo>
                    <a:lnTo>
                      <a:pt x="240" y="164"/>
                    </a:lnTo>
                    <a:lnTo>
                      <a:pt x="234" y="166"/>
                    </a:lnTo>
                    <a:lnTo>
                      <a:pt x="231" y="170"/>
                    </a:lnTo>
                    <a:lnTo>
                      <a:pt x="225" y="171"/>
                    </a:lnTo>
                    <a:lnTo>
                      <a:pt x="220" y="180"/>
                    </a:lnTo>
                    <a:lnTo>
                      <a:pt x="215" y="195"/>
                    </a:lnTo>
                    <a:lnTo>
                      <a:pt x="209" y="208"/>
                    </a:lnTo>
                    <a:lnTo>
                      <a:pt x="209" y="222"/>
                    </a:lnTo>
                    <a:lnTo>
                      <a:pt x="213" y="227"/>
                    </a:lnTo>
                    <a:lnTo>
                      <a:pt x="215" y="227"/>
                    </a:lnTo>
                    <a:lnTo>
                      <a:pt x="213" y="231"/>
                    </a:lnTo>
                    <a:lnTo>
                      <a:pt x="209" y="238"/>
                    </a:lnTo>
                    <a:lnTo>
                      <a:pt x="209" y="238"/>
                    </a:lnTo>
                    <a:lnTo>
                      <a:pt x="213" y="242"/>
                    </a:lnTo>
                    <a:lnTo>
                      <a:pt x="213" y="242"/>
                    </a:lnTo>
                    <a:lnTo>
                      <a:pt x="215" y="244"/>
                    </a:lnTo>
                    <a:lnTo>
                      <a:pt x="231" y="233"/>
                    </a:lnTo>
                    <a:lnTo>
                      <a:pt x="260" y="231"/>
                    </a:lnTo>
                    <a:lnTo>
                      <a:pt x="260" y="227"/>
                    </a:lnTo>
                    <a:lnTo>
                      <a:pt x="262" y="226"/>
                    </a:lnTo>
                    <a:lnTo>
                      <a:pt x="265" y="226"/>
                    </a:lnTo>
                    <a:lnTo>
                      <a:pt x="267" y="222"/>
                    </a:lnTo>
                    <a:lnTo>
                      <a:pt x="267" y="200"/>
                    </a:lnTo>
                    <a:lnTo>
                      <a:pt x="289" y="155"/>
                    </a:lnTo>
                    <a:lnTo>
                      <a:pt x="289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292" y="155"/>
                    </a:lnTo>
                    <a:lnTo>
                      <a:pt x="303" y="170"/>
                    </a:lnTo>
                    <a:lnTo>
                      <a:pt x="312" y="180"/>
                    </a:lnTo>
                    <a:lnTo>
                      <a:pt x="323" y="195"/>
                    </a:lnTo>
                    <a:lnTo>
                      <a:pt x="336" y="206"/>
                    </a:lnTo>
                    <a:lnTo>
                      <a:pt x="343" y="211"/>
                    </a:lnTo>
                    <a:lnTo>
                      <a:pt x="345" y="217"/>
                    </a:lnTo>
                    <a:lnTo>
                      <a:pt x="350" y="226"/>
                    </a:lnTo>
                    <a:lnTo>
                      <a:pt x="354" y="231"/>
                    </a:lnTo>
                    <a:lnTo>
                      <a:pt x="354" y="244"/>
                    </a:lnTo>
                    <a:lnTo>
                      <a:pt x="354" y="258"/>
                    </a:lnTo>
                    <a:lnTo>
                      <a:pt x="359" y="273"/>
                    </a:lnTo>
                    <a:lnTo>
                      <a:pt x="364" y="283"/>
                    </a:lnTo>
                    <a:lnTo>
                      <a:pt x="366" y="285"/>
                    </a:lnTo>
                    <a:lnTo>
                      <a:pt x="370" y="289"/>
                    </a:lnTo>
                    <a:lnTo>
                      <a:pt x="372" y="291"/>
                    </a:lnTo>
                    <a:lnTo>
                      <a:pt x="375" y="294"/>
                    </a:lnTo>
                    <a:lnTo>
                      <a:pt x="375" y="298"/>
                    </a:lnTo>
                    <a:lnTo>
                      <a:pt x="372" y="300"/>
                    </a:lnTo>
                    <a:lnTo>
                      <a:pt x="372" y="305"/>
                    </a:lnTo>
                    <a:lnTo>
                      <a:pt x="370" y="309"/>
                    </a:lnTo>
                    <a:lnTo>
                      <a:pt x="359" y="305"/>
                    </a:lnTo>
                    <a:lnTo>
                      <a:pt x="348" y="294"/>
                    </a:lnTo>
                    <a:lnTo>
                      <a:pt x="336" y="285"/>
                    </a:lnTo>
                    <a:lnTo>
                      <a:pt x="323" y="283"/>
                    </a:lnTo>
                    <a:lnTo>
                      <a:pt x="314" y="289"/>
                    </a:lnTo>
                    <a:lnTo>
                      <a:pt x="308" y="294"/>
                    </a:lnTo>
                    <a:lnTo>
                      <a:pt x="299" y="300"/>
                    </a:lnTo>
                    <a:lnTo>
                      <a:pt x="296" y="305"/>
                    </a:lnTo>
                    <a:lnTo>
                      <a:pt x="298" y="309"/>
                    </a:lnTo>
                    <a:lnTo>
                      <a:pt x="299" y="310"/>
                    </a:lnTo>
                    <a:lnTo>
                      <a:pt x="299" y="314"/>
                    </a:lnTo>
                    <a:lnTo>
                      <a:pt x="303" y="314"/>
                    </a:lnTo>
                    <a:lnTo>
                      <a:pt x="312" y="314"/>
                    </a:lnTo>
                    <a:lnTo>
                      <a:pt x="317" y="316"/>
                    </a:lnTo>
                    <a:lnTo>
                      <a:pt x="319" y="321"/>
                    </a:lnTo>
                    <a:lnTo>
                      <a:pt x="323" y="330"/>
                    </a:lnTo>
                    <a:lnTo>
                      <a:pt x="323" y="330"/>
                    </a:lnTo>
                    <a:lnTo>
                      <a:pt x="319" y="334"/>
                    </a:lnTo>
                    <a:lnTo>
                      <a:pt x="317" y="339"/>
                    </a:lnTo>
                    <a:lnTo>
                      <a:pt x="317" y="339"/>
                    </a:lnTo>
                    <a:lnTo>
                      <a:pt x="260" y="327"/>
                    </a:lnTo>
                    <a:lnTo>
                      <a:pt x="260" y="334"/>
                    </a:lnTo>
                    <a:lnTo>
                      <a:pt x="260" y="339"/>
                    </a:lnTo>
                    <a:lnTo>
                      <a:pt x="260" y="345"/>
                    </a:lnTo>
                    <a:lnTo>
                      <a:pt x="256" y="347"/>
                    </a:lnTo>
                    <a:lnTo>
                      <a:pt x="251" y="356"/>
                    </a:lnTo>
                    <a:lnTo>
                      <a:pt x="249" y="357"/>
                    </a:lnTo>
                    <a:lnTo>
                      <a:pt x="242" y="366"/>
                    </a:lnTo>
                    <a:lnTo>
                      <a:pt x="225" y="393"/>
                    </a:lnTo>
                    <a:lnTo>
                      <a:pt x="189" y="411"/>
                    </a:lnTo>
                    <a:lnTo>
                      <a:pt x="188" y="413"/>
                    </a:lnTo>
                    <a:lnTo>
                      <a:pt x="184" y="419"/>
                    </a:lnTo>
                    <a:lnTo>
                      <a:pt x="184" y="424"/>
                    </a:lnTo>
                    <a:lnTo>
                      <a:pt x="184" y="430"/>
                    </a:lnTo>
                    <a:lnTo>
                      <a:pt x="184" y="439"/>
                    </a:lnTo>
                    <a:lnTo>
                      <a:pt x="184" y="453"/>
                    </a:lnTo>
                    <a:lnTo>
                      <a:pt x="184" y="469"/>
                    </a:lnTo>
                    <a:lnTo>
                      <a:pt x="184" y="478"/>
                    </a:lnTo>
                    <a:lnTo>
                      <a:pt x="173" y="478"/>
                    </a:lnTo>
                    <a:lnTo>
                      <a:pt x="164" y="475"/>
                    </a:lnTo>
                    <a:lnTo>
                      <a:pt x="157" y="469"/>
                    </a:lnTo>
                    <a:lnTo>
                      <a:pt x="151" y="464"/>
                    </a:lnTo>
                    <a:lnTo>
                      <a:pt x="151" y="449"/>
                    </a:lnTo>
                    <a:lnTo>
                      <a:pt x="148" y="435"/>
                    </a:lnTo>
                    <a:lnTo>
                      <a:pt x="141" y="424"/>
                    </a:lnTo>
                    <a:lnTo>
                      <a:pt x="130" y="413"/>
                    </a:lnTo>
                    <a:lnTo>
                      <a:pt x="117" y="417"/>
                    </a:lnTo>
                    <a:lnTo>
                      <a:pt x="110" y="417"/>
                    </a:lnTo>
                    <a:lnTo>
                      <a:pt x="101" y="413"/>
                    </a:lnTo>
                    <a:lnTo>
                      <a:pt x="94" y="408"/>
                    </a:lnTo>
                    <a:lnTo>
                      <a:pt x="83" y="402"/>
                    </a:lnTo>
                    <a:lnTo>
                      <a:pt x="72" y="397"/>
                    </a:lnTo>
                    <a:lnTo>
                      <a:pt x="59" y="393"/>
                    </a:lnTo>
                    <a:lnTo>
                      <a:pt x="49" y="392"/>
                    </a:lnTo>
                    <a:lnTo>
                      <a:pt x="38" y="402"/>
                    </a:lnTo>
                    <a:lnTo>
                      <a:pt x="21" y="424"/>
                    </a:lnTo>
                    <a:lnTo>
                      <a:pt x="5" y="448"/>
                    </a:lnTo>
                    <a:lnTo>
                      <a:pt x="0" y="455"/>
                    </a:lnTo>
                    <a:lnTo>
                      <a:pt x="21" y="475"/>
                    </a:lnTo>
                    <a:lnTo>
                      <a:pt x="25" y="516"/>
                    </a:lnTo>
                    <a:lnTo>
                      <a:pt x="29" y="516"/>
                    </a:lnTo>
                    <a:lnTo>
                      <a:pt x="38" y="513"/>
                    </a:lnTo>
                    <a:lnTo>
                      <a:pt x="43" y="511"/>
                    </a:lnTo>
                    <a:lnTo>
                      <a:pt x="49" y="505"/>
                    </a:lnTo>
                    <a:lnTo>
                      <a:pt x="54" y="496"/>
                    </a:lnTo>
                    <a:lnTo>
                      <a:pt x="58" y="491"/>
                    </a:lnTo>
                    <a:lnTo>
                      <a:pt x="63" y="485"/>
                    </a:lnTo>
                    <a:lnTo>
                      <a:pt x="72" y="480"/>
                    </a:lnTo>
                    <a:lnTo>
                      <a:pt x="74" y="480"/>
                    </a:lnTo>
                    <a:lnTo>
                      <a:pt x="74" y="484"/>
                    </a:lnTo>
                    <a:lnTo>
                      <a:pt x="74" y="484"/>
                    </a:lnTo>
                    <a:lnTo>
                      <a:pt x="74" y="485"/>
                    </a:lnTo>
                    <a:lnTo>
                      <a:pt x="63" y="538"/>
                    </a:lnTo>
                    <a:lnTo>
                      <a:pt x="79" y="556"/>
                    </a:lnTo>
                    <a:lnTo>
                      <a:pt x="77" y="567"/>
                    </a:lnTo>
                    <a:lnTo>
                      <a:pt x="68" y="574"/>
                    </a:lnTo>
                    <a:lnTo>
                      <a:pt x="59" y="583"/>
                    </a:lnTo>
                    <a:lnTo>
                      <a:pt x="54" y="597"/>
                    </a:lnTo>
                    <a:lnTo>
                      <a:pt x="54" y="608"/>
                    </a:lnTo>
                    <a:lnTo>
                      <a:pt x="63" y="619"/>
                    </a:lnTo>
                    <a:lnTo>
                      <a:pt x="74" y="630"/>
                    </a:lnTo>
                    <a:lnTo>
                      <a:pt x="88" y="641"/>
                    </a:lnTo>
                    <a:lnTo>
                      <a:pt x="101" y="646"/>
                    </a:lnTo>
                    <a:lnTo>
                      <a:pt x="114" y="646"/>
                    </a:lnTo>
                    <a:lnTo>
                      <a:pt x="124" y="644"/>
                    </a:lnTo>
                    <a:lnTo>
                      <a:pt x="132" y="641"/>
                    </a:lnTo>
                    <a:lnTo>
                      <a:pt x="141" y="635"/>
                    </a:lnTo>
                    <a:lnTo>
                      <a:pt x="148" y="635"/>
                    </a:lnTo>
                    <a:lnTo>
                      <a:pt x="153" y="639"/>
                    </a:lnTo>
                    <a:lnTo>
                      <a:pt x="160" y="641"/>
                    </a:lnTo>
                    <a:lnTo>
                      <a:pt x="168" y="644"/>
                    </a:lnTo>
                    <a:lnTo>
                      <a:pt x="184" y="652"/>
                    </a:lnTo>
                    <a:lnTo>
                      <a:pt x="195" y="661"/>
                    </a:lnTo>
                    <a:lnTo>
                      <a:pt x="209" y="670"/>
                    </a:lnTo>
                    <a:lnTo>
                      <a:pt x="220" y="677"/>
                    </a:lnTo>
                    <a:lnTo>
                      <a:pt x="225" y="691"/>
                    </a:lnTo>
                    <a:lnTo>
                      <a:pt x="229" y="706"/>
                    </a:lnTo>
                    <a:lnTo>
                      <a:pt x="231" y="722"/>
                    </a:lnTo>
                    <a:lnTo>
                      <a:pt x="234" y="738"/>
                    </a:lnTo>
                    <a:lnTo>
                      <a:pt x="249" y="744"/>
                    </a:lnTo>
                    <a:lnTo>
                      <a:pt x="262" y="749"/>
                    </a:lnTo>
                    <a:lnTo>
                      <a:pt x="276" y="758"/>
                    </a:lnTo>
                    <a:lnTo>
                      <a:pt x="287" y="772"/>
                    </a:lnTo>
                    <a:lnTo>
                      <a:pt x="298" y="800"/>
                    </a:lnTo>
                    <a:lnTo>
                      <a:pt x="308" y="830"/>
                    </a:lnTo>
                    <a:lnTo>
                      <a:pt x="319" y="861"/>
                    </a:lnTo>
                    <a:lnTo>
                      <a:pt x="334" y="886"/>
                    </a:lnTo>
                    <a:lnTo>
                      <a:pt x="350" y="904"/>
                    </a:lnTo>
                    <a:lnTo>
                      <a:pt x="366" y="924"/>
                    </a:lnTo>
                    <a:lnTo>
                      <a:pt x="381" y="944"/>
                    </a:lnTo>
                    <a:lnTo>
                      <a:pt x="395" y="966"/>
                    </a:lnTo>
                    <a:lnTo>
                      <a:pt x="397" y="980"/>
                    </a:lnTo>
                    <a:lnTo>
                      <a:pt x="397" y="993"/>
                    </a:lnTo>
                    <a:lnTo>
                      <a:pt x="391" y="1007"/>
                    </a:lnTo>
                    <a:lnTo>
                      <a:pt x="381" y="1018"/>
                    </a:lnTo>
                    <a:lnTo>
                      <a:pt x="364" y="1022"/>
                    </a:lnTo>
                    <a:lnTo>
                      <a:pt x="348" y="1027"/>
                    </a:lnTo>
                    <a:lnTo>
                      <a:pt x="334" y="1032"/>
                    </a:lnTo>
                    <a:lnTo>
                      <a:pt x="319" y="1038"/>
                    </a:lnTo>
                    <a:lnTo>
                      <a:pt x="307" y="1043"/>
                    </a:lnTo>
                    <a:lnTo>
                      <a:pt x="292" y="1052"/>
                    </a:lnTo>
                    <a:lnTo>
                      <a:pt x="278" y="1063"/>
                    </a:lnTo>
                    <a:lnTo>
                      <a:pt x="262" y="1074"/>
                    </a:lnTo>
                    <a:lnTo>
                      <a:pt x="249" y="1083"/>
                    </a:lnTo>
                    <a:lnTo>
                      <a:pt x="231" y="1090"/>
                    </a:lnTo>
                    <a:lnTo>
                      <a:pt x="215" y="1094"/>
                    </a:lnTo>
                    <a:lnTo>
                      <a:pt x="198" y="1099"/>
                    </a:lnTo>
                    <a:lnTo>
                      <a:pt x="182" y="1105"/>
                    </a:lnTo>
                    <a:lnTo>
                      <a:pt x="164" y="1110"/>
                    </a:lnTo>
                    <a:lnTo>
                      <a:pt x="151" y="1119"/>
                    </a:lnTo>
                    <a:lnTo>
                      <a:pt x="141" y="1132"/>
                    </a:lnTo>
                    <a:lnTo>
                      <a:pt x="124" y="1146"/>
                    </a:lnTo>
                    <a:lnTo>
                      <a:pt x="106" y="1160"/>
                    </a:lnTo>
                    <a:lnTo>
                      <a:pt x="88" y="1171"/>
                    </a:lnTo>
                    <a:lnTo>
                      <a:pt x="68" y="1180"/>
                    </a:lnTo>
                    <a:lnTo>
                      <a:pt x="88" y="1186"/>
                    </a:lnTo>
                    <a:lnTo>
                      <a:pt x="106" y="1188"/>
                    </a:lnTo>
                    <a:lnTo>
                      <a:pt x="124" y="1193"/>
                    </a:lnTo>
                    <a:lnTo>
                      <a:pt x="142" y="1197"/>
                    </a:lnTo>
                    <a:lnTo>
                      <a:pt x="162" y="1198"/>
                    </a:lnTo>
                    <a:lnTo>
                      <a:pt x="182" y="1198"/>
                    </a:lnTo>
                    <a:lnTo>
                      <a:pt x="200" y="1202"/>
                    </a:lnTo>
                    <a:lnTo>
                      <a:pt x="220" y="1202"/>
                    </a:lnTo>
                    <a:lnTo>
                      <a:pt x="252" y="1202"/>
                    </a:lnTo>
                    <a:lnTo>
                      <a:pt x="287" y="1198"/>
                    </a:lnTo>
                    <a:lnTo>
                      <a:pt x="319" y="1193"/>
                    </a:lnTo>
                    <a:lnTo>
                      <a:pt x="354" y="1186"/>
                    </a:lnTo>
                    <a:lnTo>
                      <a:pt x="386" y="1177"/>
                    </a:lnTo>
                    <a:lnTo>
                      <a:pt x="417" y="1168"/>
                    </a:lnTo>
                    <a:lnTo>
                      <a:pt x="447" y="1155"/>
                    </a:lnTo>
                    <a:lnTo>
                      <a:pt x="478" y="1141"/>
                    </a:lnTo>
                    <a:lnTo>
                      <a:pt x="505" y="1126"/>
                    </a:lnTo>
                    <a:lnTo>
                      <a:pt x="536" y="1110"/>
                    </a:lnTo>
                    <a:lnTo>
                      <a:pt x="559" y="1094"/>
                    </a:lnTo>
                    <a:lnTo>
                      <a:pt x="588" y="1074"/>
                    </a:lnTo>
                    <a:lnTo>
                      <a:pt x="613" y="1052"/>
                    </a:lnTo>
                    <a:lnTo>
                      <a:pt x="637" y="1029"/>
                    </a:lnTo>
                    <a:lnTo>
                      <a:pt x="660" y="1007"/>
                    </a:lnTo>
                    <a:lnTo>
                      <a:pt x="682" y="982"/>
                    </a:lnTo>
                    <a:lnTo>
                      <a:pt x="666" y="966"/>
                    </a:lnTo>
                    <a:lnTo>
                      <a:pt x="646" y="955"/>
                    </a:lnTo>
                    <a:lnTo>
                      <a:pt x="626" y="940"/>
                    </a:lnTo>
                    <a:lnTo>
                      <a:pt x="610" y="929"/>
                    </a:lnTo>
                    <a:lnTo>
                      <a:pt x="590" y="922"/>
                    </a:lnTo>
                    <a:lnTo>
                      <a:pt x="574" y="917"/>
                    </a:lnTo>
                    <a:lnTo>
                      <a:pt x="557" y="904"/>
                    </a:lnTo>
                    <a:lnTo>
                      <a:pt x="547" y="893"/>
                    </a:lnTo>
                    <a:lnTo>
                      <a:pt x="547" y="892"/>
                    </a:lnTo>
                    <a:lnTo>
                      <a:pt x="547" y="888"/>
                    </a:lnTo>
                    <a:lnTo>
                      <a:pt x="543" y="888"/>
                    </a:lnTo>
                    <a:lnTo>
                      <a:pt x="543" y="886"/>
                    </a:lnTo>
                    <a:lnTo>
                      <a:pt x="543" y="874"/>
                    </a:lnTo>
                    <a:lnTo>
                      <a:pt x="547" y="863"/>
                    </a:lnTo>
                    <a:lnTo>
                      <a:pt x="547" y="855"/>
                    </a:lnTo>
                    <a:lnTo>
                      <a:pt x="548" y="845"/>
                    </a:lnTo>
                    <a:lnTo>
                      <a:pt x="557" y="819"/>
                    </a:lnTo>
                    <a:lnTo>
                      <a:pt x="567" y="791"/>
                    </a:lnTo>
                    <a:lnTo>
                      <a:pt x="579" y="769"/>
                    </a:lnTo>
                    <a:lnTo>
                      <a:pt x="601" y="753"/>
                    </a:lnTo>
                    <a:lnTo>
                      <a:pt x="613" y="749"/>
                    </a:lnTo>
                    <a:lnTo>
                      <a:pt x="624" y="744"/>
                    </a:lnTo>
                    <a:lnTo>
                      <a:pt x="631" y="742"/>
                    </a:lnTo>
                    <a:lnTo>
                      <a:pt x="642" y="738"/>
                    </a:lnTo>
                    <a:lnTo>
                      <a:pt x="655" y="738"/>
                    </a:lnTo>
                    <a:lnTo>
                      <a:pt x="666" y="736"/>
                    </a:lnTo>
                    <a:lnTo>
                      <a:pt x="673" y="729"/>
                    </a:lnTo>
                    <a:lnTo>
                      <a:pt x="684" y="727"/>
                    </a:lnTo>
                    <a:lnTo>
                      <a:pt x="695" y="727"/>
                    </a:lnTo>
                    <a:lnTo>
                      <a:pt x="704" y="722"/>
                    </a:lnTo>
                    <a:lnTo>
                      <a:pt x="715" y="718"/>
                    </a:lnTo>
                    <a:lnTo>
                      <a:pt x="725" y="713"/>
                    </a:lnTo>
                    <a:lnTo>
                      <a:pt x="736" y="711"/>
                    </a:lnTo>
                    <a:lnTo>
                      <a:pt x="749" y="707"/>
                    </a:lnTo>
                    <a:lnTo>
                      <a:pt x="760" y="707"/>
                    </a:lnTo>
                    <a:lnTo>
                      <a:pt x="770" y="711"/>
                    </a:lnTo>
                    <a:lnTo>
                      <a:pt x="776" y="717"/>
                    </a:lnTo>
                    <a:lnTo>
                      <a:pt x="783" y="722"/>
                    </a:lnTo>
                    <a:lnTo>
                      <a:pt x="792" y="729"/>
                    </a:lnTo>
                    <a:lnTo>
                      <a:pt x="803" y="736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Freeform 27"/>
              <p:cNvSpPr>
                <a:spLocks/>
              </p:cNvSpPr>
              <p:nvPr/>
            </p:nvSpPr>
            <p:spPr bwMode="invGray">
              <a:xfrm>
                <a:off x="530" y="2834"/>
                <a:ext cx="63" cy="73"/>
              </a:xfrm>
              <a:custGeom>
                <a:avLst/>
                <a:gdLst/>
                <a:ahLst/>
                <a:cxnLst>
                  <a:cxn ang="0">
                    <a:pos x="42" y="65"/>
                  </a:cxn>
                  <a:cxn ang="0">
                    <a:pos x="58" y="72"/>
                  </a:cxn>
                  <a:cxn ang="0">
                    <a:pos x="62" y="72"/>
                  </a:cxn>
                  <a:cxn ang="0">
                    <a:pos x="62" y="67"/>
                  </a:cxn>
                  <a:cxn ang="0">
                    <a:pos x="58" y="65"/>
                  </a:cxn>
                  <a:cxn ang="0">
                    <a:pos x="58" y="62"/>
                  </a:cxn>
                  <a:cxn ang="0">
                    <a:pos x="44" y="56"/>
                  </a:cxn>
                  <a:cxn ang="0">
                    <a:pos x="37" y="45"/>
                  </a:cxn>
                  <a:cxn ang="0">
                    <a:pos x="31" y="34"/>
                  </a:cxn>
                  <a:cxn ang="0">
                    <a:pos x="26" y="20"/>
                  </a:cxn>
                  <a:cxn ang="0">
                    <a:pos x="9" y="0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8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0" y="20"/>
                  </a:cxn>
                  <a:cxn ang="0">
                    <a:pos x="9" y="31"/>
                  </a:cxn>
                  <a:cxn ang="0">
                    <a:pos x="20" y="45"/>
                  </a:cxn>
                  <a:cxn ang="0">
                    <a:pos x="31" y="56"/>
                  </a:cxn>
                  <a:cxn ang="0">
                    <a:pos x="42" y="65"/>
                  </a:cxn>
                </a:cxnLst>
                <a:rect l="0" t="0" r="r" b="b"/>
                <a:pathLst>
                  <a:path w="63" h="73">
                    <a:moveTo>
                      <a:pt x="42" y="65"/>
                    </a:moveTo>
                    <a:lnTo>
                      <a:pt x="58" y="72"/>
                    </a:lnTo>
                    <a:lnTo>
                      <a:pt x="62" y="72"/>
                    </a:lnTo>
                    <a:lnTo>
                      <a:pt x="62" y="67"/>
                    </a:lnTo>
                    <a:lnTo>
                      <a:pt x="58" y="65"/>
                    </a:lnTo>
                    <a:lnTo>
                      <a:pt x="58" y="62"/>
                    </a:lnTo>
                    <a:lnTo>
                      <a:pt x="44" y="56"/>
                    </a:lnTo>
                    <a:lnTo>
                      <a:pt x="37" y="45"/>
                    </a:lnTo>
                    <a:lnTo>
                      <a:pt x="31" y="34"/>
                    </a:lnTo>
                    <a:lnTo>
                      <a:pt x="26" y="20"/>
                    </a:lnTo>
                    <a:lnTo>
                      <a:pt x="9" y="0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0" y="20"/>
                    </a:lnTo>
                    <a:lnTo>
                      <a:pt x="9" y="31"/>
                    </a:lnTo>
                    <a:lnTo>
                      <a:pt x="20" y="45"/>
                    </a:lnTo>
                    <a:lnTo>
                      <a:pt x="31" y="56"/>
                    </a:lnTo>
                    <a:lnTo>
                      <a:pt x="42" y="65"/>
                    </a:lnTo>
                  </a:path>
                </a:pathLst>
              </a:custGeom>
              <a:solidFill>
                <a:schemeClr val="folHlink"/>
              </a:solidFill>
              <a:ln w="9525">
                <a:noFill/>
                <a:round/>
                <a:headEnd type="none" w="sm" len="sm"/>
                <a:tailEnd type="none" w="sm" len="sm"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5148" name="Rectangle 2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149" name="Rectangle 2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0574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0" name="Rectangle 30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" name="Rectangle 31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" name="Rectangle 32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1439449-1A39-4930-9656-15BD82EB17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2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8746C-D625-4E6C-B461-30CAC937CF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31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1CBB0D-FF21-4A48-B784-D6B4754158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553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5309A5-608F-40D1-858B-9C97AFE6BA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02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E87B8B-F167-43F0-B5D8-17DB62C635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964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8E79B-FDF1-4B76-A58A-9DAC874DC0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575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5D88C8-0BC7-4C35-9816-E01C39A005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736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FE6B1-DEE4-48FB-9FD6-EB0E620B4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496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4E482-B004-4F35-A485-ABDC0D8F10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578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51FA3D-9175-44AA-8924-AE9B3729F7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35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6D858-F320-44E4-B45D-7D3452F131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3398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92396-16EB-4165-89A1-7DD83254B7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437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E5106E-F2B0-48D4-91DC-8CAD5B4F58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82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10" name="Group 2"/>
          <p:cNvGrpSpPr>
            <a:grpSpLocks/>
          </p:cNvGrpSpPr>
          <p:nvPr/>
        </p:nvGrpSpPr>
        <p:grpSpPr bwMode="auto">
          <a:xfrm>
            <a:off x="685800" y="117475"/>
            <a:ext cx="8456613" cy="6738938"/>
            <a:chOff x="432" y="74"/>
            <a:chExt cx="5327" cy="4245"/>
          </a:xfrm>
        </p:grpSpPr>
        <p:sp>
          <p:nvSpPr>
            <p:cNvPr id="2" name="Rectangle 3"/>
            <p:cNvSpPr>
              <a:spLocks noChangeArrowheads="1"/>
            </p:cNvSpPr>
            <p:nvPr/>
          </p:nvSpPr>
          <p:spPr bwMode="invGray">
            <a:xfrm>
              <a:off x="432" y="4176"/>
              <a:ext cx="2208" cy="143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7417" name="Group 4"/>
            <p:cNvGrpSpPr>
              <a:grpSpLocks/>
            </p:cNvGrpSpPr>
            <p:nvPr/>
          </p:nvGrpSpPr>
          <p:grpSpPr bwMode="auto">
            <a:xfrm>
              <a:off x="2859" y="4250"/>
              <a:ext cx="2729" cy="41"/>
              <a:chOff x="2859" y="4250"/>
              <a:chExt cx="2729" cy="41"/>
            </a:xfrm>
          </p:grpSpPr>
          <p:sp>
            <p:nvSpPr>
              <p:cNvPr id="4101" name="Oval 5"/>
              <p:cNvSpPr>
                <a:spLocks noChangeArrowheads="1"/>
              </p:cNvSpPr>
              <p:nvPr/>
            </p:nvSpPr>
            <p:spPr bwMode="invGray">
              <a:xfrm>
                <a:off x="285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2" name="Oval 6"/>
              <p:cNvSpPr>
                <a:spLocks noChangeArrowheads="1"/>
              </p:cNvSpPr>
              <p:nvPr/>
            </p:nvSpPr>
            <p:spPr bwMode="invGray">
              <a:xfrm>
                <a:off x="324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3" name="Oval 7"/>
              <p:cNvSpPr>
                <a:spLocks noChangeArrowheads="1"/>
              </p:cNvSpPr>
              <p:nvPr/>
            </p:nvSpPr>
            <p:spPr bwMode="invGray">
              <a:xfrm>
                <a:off x="362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4" name="Oval 8"/>
              <p:cNvSpPr>
                <a:spLocks noChangeArrowheads="1"/>
              </p:cNvSpPr>
              <p:nvPr/>
            </p:nvSpPr>
            <p:spPr bwMode="invGray">
              <a:xfrm>
                <a:off x="4011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" name="Oval 9"/>
              <p:cNvSpPr>
                <a:spLocks noChangeArrowheads="1"/>
              </p:cNvSpPr>
              <p:nvPr/>
            </p:nvSpPr>
            <p:spPr bwMode="invGray">
              <a:xfrm>
                <a:off x="4395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6" name="Oval 10"/>
              <p:cNvSpPr>
                <a:spLocks noChangeArrowheads="1"/>
              </p:cNvSpPr>
              <p:nvPr/>
            </p:nvSpPr>
            <p:spPr bwMode="invGray">
              <a:xfrm>
                <a:off x="4779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7" name="Oval 11"/>
              <p:cNvSpPr>
                <a:spLocks noChangeArrowheads="1"/>
              </p:cNvSpPr>
              <p:nvPr/>
            </p:nvSpPr>
            <p:spPr bwMode="invGray">
              <a:xfrm>
                <a:off x="5163" y="4250"/>
                <a:ext cx="42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08" name="Oval 12"/>
              <p:cNvSpPr>
                <a:spLocks noChangeArrowheads="1"/>
              </p:cNvSpPr>
              <p:nvPr/>
            </p:nvSpPr>
            <p:spPr bwMode="invGray">
              <a:xfrm>
                <a:off x="5547" y="4250"/>
                <a:ext cx="41" cy="41"/>
              </a:xfrm>
              <a:prstGeom prst="ellipse">
                <a:avLst/>
              </a:prstGeom>
              <a:solidFill>
                <a:schemeClr val="tx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109" name="Rectangle 13"/>
            <p:cNvSpPr>
              <a:spLocks noChangeArrowheads="1"/>
            </p:cNvSpPr>
            <p:nvPr/>
          </p:nvSpPr>
          <p:spPr bwMode="invGray">
            <a:xfrm>
              <a:off x="480" y="480"/>
              <a:ext cx="5279" cy="480"/>
            </a:xfrm>
            <a:prstGeom prst="rect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0" name="Oval 14"/>
            <p:cNvSpPr>
              <a:spLocks noChangeArrowheads="1"/>
            </p:cNvSpPr>
            <p:nvPr/>
          </p:nvSpPr>
          <p:spPr bwMode="invGray">
            <a:xfrm>
              <a:off x="507" y="74"/>
              <a:ext cx="42" cy="42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1" name="Oval 15"/>
            <p:cNvSpPr>
              <a:spLocks noChangeArrowheads="1"/>
            </p:cNvSpPr>
            <p:nvPr/>
          </p:nvSpPr>
          <p:spPr bwMode="invGray">
            <a:xfrm>
              <a:off x="507" y="219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12" name="Oval 16"/>
            <p:cNvSpPr>
              <a:spLocks noChangeArrowheads="1"/>
            </p:cNvSpPr>
            <p:nvPr/>
          </p:nvSpPr>
          <p:spPr bwMode="invGray">
            <a:xfrm>
              <a:off x="507" y="362"/>
              <a:ext cx="42" cy="41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7411" name="Rectangle 1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2" name="Rectangle 1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115" name="Rectangle 1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6" name="Rectangle 2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17" name="Rectangle 2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/>
            </a:lvl1pPr>
          </a:lstStyle>
          <a:p>
            <a:pPr>
              <a:defRPr/>
            </a:pPr>
            <a:fld id="{7357E7B4-F8E3-4F71-B679-A4C5B32B61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  <p:sldLayoutId id="2147485299" r:id="rId12"/>
    <p:sldLayoutId id="2147485300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7.jpeg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audio" Target="../media/audio11.wav"/><Relationship Id="rId1" Type="http://schemas.openxmlformats.org/officeDocument/2006/relationships/vmlDrawing" Target="../drawings/vmlDrawing2.vml"/><Relationship Id="rId6" Type="http://schemas.openxmlformats.org/officeDocument/2006/relationships/image" Target="../media/image26.gif"/><Relationship Id="rId5" Type="http://schemas.openxmlformats.org/officeDocument/2006/relationships/image" Target="../media/image25.wmf"/><Relationship Id="rId4" Type="http://schemas.openxmlformats.org/officeDocument/2006/relationships/oleObject" Target="../embeddings/oleObject3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5" Type="http://schemas.openxmlformats.org/officeDocument/2006/relationships/image" Target="../media/image4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Relationship Id="rId5" Type="http://schemas.openxmlformats.org/officeDocument/2006/relationships/image" Target="../media/image4.png"/><Relationship Id="rId4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6" Type="http://schemas.openxmlformats.org/officeDocument/2006/relationships/image" Target="../media/image4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2.bin"/><Relationship Id="rId2" Type="http://schemas.openxmlformats.org/officeDocument/2006/relationships/audio" Target="../media/audio3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w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6.png"/><Relationship Id="rId2" Type="http://schemas.openxmlformats.org/officeDocument/2006/relationships/audio" Target="../media/audio8.wav"/><Relationship Id="rId1" Type="http://schemas.openxmlformats.org/officeDocument/2006/relationships/audio" Target="../media/audio7.wav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ctrTitle" idx="4294967295"/>
          </p:nvPr>
        </p:nvSpPr>
        <p:spPr>
          <a:xfrm>
            <a:off x="395536" y="1205880"/>
            <a:ext cx="8352928" cy="1143000"/>
          </a:xfrm>
        </p:spPr>
        <p:txBody>
          <a:bodyPr/>
          <a:lstStyle/>
          <a:p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</a:t>
            </a:r>
            <a:r>
              <a:rPr lang="sr-Cyrl-R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Р Е Д А В А Њ Е  </a:t>
            </a:r>
            <a:r>
              <a:rPr lang="en-US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1:</a:t>
            </a:r>
            <a:r>
              <a:rPr lang="en-US" sz="36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dirty="0">
                <a:latin typeface="Arial" charset="0"/>
                <a:cs typeface="Arial" charset="0"/>
              </a:rPr>
              <a:t/>
            </a:r>
            <a:br>
              <a:rPr lang="sr-Cyrl-RS" dirty="0">
                <a:latin typeface="Arial" charset="0"/>
                <a:cs typeface="Arial" charset="0"/>
              </a:rPr>
            </a:br>
            <a:r>
              <a:rPr lang="sr-Cyrl-RS" sz="40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Опште о поступцима раздвајања. Раздвајање дејством силе.</a:t>
            </a: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/>
            </a:r>
            <a:b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</a:br>
            <a:endParaRPr lang="en-US" dirty="0" smtClean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79512" y="2852936"/>
            <a:ext cx="878497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sr-Cyrl-RS" sz="2400" b="1" dirty="0">
                <a:latin typeface="Arial" pitchFamily="34" charset="0"/>
                <a:cs typeface="Arial" pitchFamily="34" charset="0"/>
              </a:rPr>
              <a:t>Овим предавањем обухваћена су следећа испитна питања:</a:t>
            </a:r>
          </a:p>
          <a:p>
            <a:pPr algn="just">
              <a:defRPr/>
            </a:pPr>
            <a:endParaRPr lang="sr-Cyrl-RS" sz="2400" b="1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Опште о поступцима раздвајања.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Раздвајање дејством силе: гравитационо таложење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и филтрација.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400" dirty="0">
                <a:latin typeface="Arial" pitchFamily="34" charset="0"/>
                <a:cs typeface="Arial" pitchFamily="34" charset="0"/>
              </a:rPr>
              <a:t>дејством силе: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циклонско раздвајање.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>
                <a:latin typeface="Arial" pitchFamily="34" charset="0"/>
                <a:cs typeface="Arial" pitchFamily="34" charset="0"/>
              </a:rPr>
              <a:t>Раздвајање дејством силе: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центрифугирање.</a:t>
            </a:r>
          </a:p>
          <a:p>
            <a:pPr marL="457200" indent="-457200">
              <a:buFont typeface="+mj-lt"/>
              <a:buAutoNum type="arabicPeriod"/>
              <a:defRPr/>
            </a:pPr>
            <a:r>
              <a:rPr lang="sr-Cyrl-RS" sz="2400" dirty="0">
                <a:latin typeface="Arial" pitchFamily="34" charset="0"/>
                <a:cs typeface="Arial" pitchFamily="34" charset="0"/>
              </a:rPr>
              <a:t>Раздвајање дејством силе: </a:t>
            </a:r>
            <a:r>
              <a:rPr lang="sr-Cyrl-RS" sz="2400" dirty="0" smtClean="0">
                <a:latin typeface="Arial" pitchFamily="34" charset="0"/>
                <a:cs typeface="Arial" pitchFamily="34" charset="0"/>
              </a:rPr>
              <a:t>Лоренцова и електростатичка сила.</a:t>
            </a:r>
            <a:endParaRPr lang="sr-Cyrl-C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748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CD6127A-2341-4DF1-837F-C713B82E5CEC}" type="slidenum">
              <a:rPr lang="en-US" sz="1400" smtClean="0"/>
              <a:pPr/>
              <a:t>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116632"/>
            <a:ext cx="885698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Предмет: Хроматографија и сепарационе методе. Наставник: М. Ристић. Датум: 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12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6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.202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5</a:t>
            </a:r>
            <a:r>
              <a:rPr lang="sr-Cyrl-RS" sz="1400" dirty="0" smtClean="0">
                <a:solidFill>
                  <a:schemeClr val="tx1">
                    <a:lumMod val="50000"/>
                  </a:schemeClr>
                </a:solidFill>
                <a:latin typeface="Arial" charset="0"/>
                <a:cs typeface="Arial" charset="0"/>
              </a:rPr>
              <a:t>.</a:t>
            </a:r>
            <a:endParaRPr lang="sr-Cyrl-RS" sz="1400" dirty="0">
              <a:solidFill>
                <a:schemeClr val="tx1">
                  <a:lumMod val="50000"/>
                </a:schemeClr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10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48136" y="76200"/>
            <a:ext cx="88569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Филтрација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сепарациони агенси су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филтер</a:t>
            </a:r>
            <a:r>
              <a:rPr lang="sr-Cyrl-RS" sz="2000" dirty="0" smtClean="0">
                <a:latin typeface="Arial" charset="0"/>
                <a:cs typeface="Arial" charset="0"/>
              </a:rPr>
              <a:t> 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проток</a:t>
            </a:r>
            <a:r>
              <a:rPr lang="sr-Cyrl-RS" sz="2000" dirty="0" smtClean="0">
                <a:latin typeface="Arial" charset="0"/>
                <a:cs typeface="Arial" charset="0"/>
              </a:rPr>
              <a:t>, који је последица постојања разлике притисака са горње и доње стране филтера (хидростатички притисак).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endParaRPr lang="en-U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Филтери: материјали са порама одређене просечне величине (папир, синтеровано стакло...). Према величини пора филтери су подељени у класе тј. разреде. Најмање поре су реда неколико микрометара.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1512" name="Picture 8" descr="https://5.imimg.com/data5/WD/AU/MY-1101676/filter-paper-500x50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9" r="1515" b="13828"/>
          <a:stretch/>
        </p:blipFill>
        <p:spPr bwMode="auto">
          <a:xfrm>
            <a:off x="261049" y="2397601"/>
            <a:ext cx="2989472" cy="2149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5067092" y="2500322"/>
            <a:ext cx="39604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Левкови за папирне филтере: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1514" name="Picture 10" descr="https://assets.fishersci.com/TFS-Assets/CCG/product-images/10717211_GRP_A.JPG-65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36" t="21447" r="22317" b="24759"/>
          <a:stretch/>
        </p:blipFill>
        <p:spPr bwMode="auto">
          <a:xfrm rot="5400000">
            <a:off x="4854509" y="3260583"/>
            <a:ext cx="2376264" cy="195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6" name="Picture 12" descr="https://www.sterlitech.com/media/catalog/product/cache/bfd54783352e2b3d4d1dec2fde03b8cf/j/b/jbf030-series---buchner-funnels_1_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30665" y="3048000"/>
            <a:ext cx="1986441" cy="19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8" name="Picture 14" descr="https://5.imimg.com/data5/TB/WW/ZQ/SELLER-2420152/funnel-500x5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6" t="14713" r="31170" b="15371"/>
          <a:stretch/>
        </p:blipFill>
        <p:spPr bwMode="auto">
          <a:xfrm>
            <a:off x="3340124" y="2514600"/>
            <a:ext cx="1568825" cy="29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3880093" y="5527062"/>
            <a:ext cx="1028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Обичан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018455" y="5424265"/>
            <a:ext cx="1028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Хиршов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088249" y="5037508"/>
            <a:ext cx="1028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Бихнеров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/>
          <a:stretch>
            <a:fillRect/>
          </a:stretch>
        </p:blipFill>
        <p:spPr>
          <a:xfrm>
            <a:off x="7391400" y="5943600"/>
            <a:ext cx="304800" cy="304800"/>
          </a:xfrm>
          <a:prstGeom prst="rect">
            <a:avLst/>
          </a:prstGeom>
        </p:spPr>
      </p:pic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49" y="4726699"/>
            <a:ext cx="3004955" cy="190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200871" y="6326104"/>
            <a:ext cx="37324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← Увећан приказ филтер папира (СЕМ)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9" name="Up Arrow 18"/>
          <p:cNvSpPr/>
          <p:nvPr/>
        </p:nvSpPr>
        <p:spPr bwMode="auto">
          <a:xfrm rot="10800000">
            <a:off x="1699468" y="4159365"/>
            <a:ext cx="243632" cy="103203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580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31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11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0547" y="381000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Гучеви су цилиндричне стаклене посуде са дном од синтерованог стакла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са порама одређене просечне величине.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4578" name="Picture 2" descr="https://www.glasscolabs.com/wp-content/uploads/2018/04/255.G00.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9" t="-13790" r="-5559" b="13790"/>
          <a:stretch/>
        </p:blipFill>
        <p:spPr bwMode="auto">
          <a:xfrm>
            <a:off x="926545" y="839777"/>
            <a:ext cx="2096598" cy="279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009" y="1350456"/>
            <a:ext cx="4020942" cy="2810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304800" y="1252549"/>
            <a:ext cx="74646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Гуч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175009" y="4176085"/>
            <a:ext cx="402094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Гуч постављен на гуч-боцу ради брже филтрације дисперзије помоћу подпритиска</a:t>
            </a:r>
            <a:r>
              <a:rPr lang="sr-Latn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произведеног вакуум пумпом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2" name="Rectangle 1027"/>
          <p:cNvSpPr>
            <a:spLocks noChangeArrowheads="1"/>
          </p:cNvSpPr>
          <p:nvPr/>
        </p:nvSpPr>
        <p:spPr bwMode="auto">
          <a:xfrm>
            <a:off x="3708980" y="5066727"/>
            <a:ext cx="49530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Најмање честице које се могу раздвојити из дисперзије филтрацијом су реда величине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микрометара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3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8610600" y="5423647"/>
            <a:ext cx="304800" cy="304800"/>
          </a:xfrm>
          <a:prstGeom prst="rect">
            <a:avLst/>
          </a:prstGeom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0" y="3924598"/>
            <a:ext cx="2819400" cy="23238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304800" y="6323111"/>
            <a:ext cx="327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Увећан приказ синтерованог стакла (СЕМ)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Up Arrow 6"/>
          <p:cNvSpPr/>
          <p:nvPr/>
        </p:nvSpPr>
        <p:spPr bwMode="auto">
          <a:xfrm rot="10800000">
            <a:off x="1699468" y="3185024"/>
            <a:ext cx="243632" cy="1032031"/>
          </a:xfrm>
          <a:prstGeom prst="up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8974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12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835696" y="169476"/>
            <a:ext cx="5556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3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циклонско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раздвајање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07504" y="1323346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Циклонско </a:t>
            </a:r>
            <a:r>
              <a:rPr lang="sr-Cyrl-RS" sz="2000" dirty="0" smtClean="0">
                <a:latin typeface="Arial" charset="0"/>
                <a:cs typeface="Arial" charset="0"/>
              </a:rPr>
              <a:t>или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 вртложно </a:t>
            </a:r>
            <a:r>
              <a:rPr lang="sr-Cyrl-RS" sz="2000" dirty="0" smtClean="0">
                <a:latin typeface="Arial" charset="0"/>
                <a:cs typeface="Arial" charset="0"/>
              </a:rPr>
              <a:t>раздвајање употребљава се за раздвајање дисперзија њиховим струјањем кроз цилиндрични или конусни контејнер (циклон). Принцип рада илуструју слике.</a:t>
            </a:r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0347607"/>
              </p:ext>
            </p:extLst>
          </p:nvPr>
        </p:nvGraphicFramePr>
        <p:xfrm>
          <a:off x="1981200" y="4645252"/>
          <a:ext cx="1474788" cy="1062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45" name="Equation" r:id="rId4" imgW="583920" imgH="419040" progId="Equation.3">
                  <p:embed/>
                </p:oleObj>
              </mc:Choice>
              <mc:Fallback>
                <p:oleObj name="Equation" r:id="rId4" imgW="583920" imgH="419040" progId="Equation.3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4645252"/>
                        <a:ext cx="1474788" cy="106203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179512" y="2805896"/>
            <a:ext cx="561662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Чврсте или течне честице центрифугална сила одвлачи ка зидовима циклона, где се оне таложе и испадају кроз отвор.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Сепарациони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агенс</a:t>
            </a:r>
            <a:r>
              <a:rPr lang="sr-Cyrl-RS" sz="2000" dirty="0">
                <a:latin typeface="Arial" charset="0"/>
                <a:cs typeface="Arial" charset="0"/>
              </a:rPr>
              <a:t> код циклонског раздвајања је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центрифугална сила</a:t>
            </a:r>
            <a:r>
              <a:rPr lang="sr-Cyrl-RS" sz="2000" dirty="0">
                <a:latin typeface="Arial" charset="0"/>
                <a:cs typeface="Arial" charset="0"/>
              </a:rPr>
              <a:t>:</a:t>
            </a:r>
          </a:p>
        </p:txBody>
      </p:sp>
      <p:pic>
        <p:nvPicPr>
          <p:cNvPr id="25608" name="Picture 8" descr="https://www.ldxsolutions.com/wp-content/uploads/2019/10/LDX-cyclone-gif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315174"/>
            <a:ext cx="1400212" cy="4235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1" y="2339009"/>
            <a:ext cx="1724926" cy="283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8"/>
          <a:stretch>
            <a:fillRect/>
          </a:stretch>
        </p:blipFill>
        <p:spPr>
          <a:xfrm>
            <a:off x="8458200" y="5715000"/>
            <a:ext cx="304800" cy="3048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7092281" y="5334000"/>
            <a:ext cx="96755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Циклон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125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6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125659" y="394792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ужем делу цикона ефикасније се издвајају мање честице јер ту делује већа центрифугална сила (зато што је </a:t>
            </a:r>
            <a:r>
              <a:rPr lang="sr-Latn-RS" sz="2000" i="1" dirty="0" smtClean="0">
                <a:latin typeface="Arial" charset="0"/>
                <a:cs typeface="Arial" charset="0"/>
              </a:rPr>
              <a:t>R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мање).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</p:txBody>
      </p:sp>
      <p:pic>
        <p:nvPicPr>
          <p:cNvPr id="26626" name="Picture 2" descr="Cyclone separator - Energy Educ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12776"/>
            <a:ext cx="2520280" cy="4154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3495967" y="1236947"/>
            <a:ext cx="460851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Вртложним раздвајањем могу се елиминисати честице димензија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10 микрометара и веће</a:t>
            </a:r>
            <a:r>
              <a:rPr lang="sr-Cyrl-RS" sz="2000" dirty="0" smtClean="0">
                <a:latin typeface="Arial" charset="0"/>
                <a:cs typeface="Arial" charset="0"/>
              </a:rPr>
              <a:t>. Елиминација је статистичке природе, као и код гравитационих таложника (исказује се као проценат уклоњених честица одређене димензије).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Примена:</a:t>
            </a:r>
          </a:p>
          <a:p>
            <a:pPr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За раздвајање гас-чврсто дисперзија или гас-течно дисперзија у индустријским постројењима,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кућним усисивачима...</a:t>
            </a:r>
          </a:p>
        </p:txBody>
      </p:sp>
      <p:pic>
        <p:nvPicPr>
          <p:cNvPr id="6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305800" y="5334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89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2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14</a:t>
            </a:fld>
            <a:endParaRPr lang="en-US" sz="1400" smtClean="0"/>
          </a:p>
        </p:txBody>
      </p:sp>
      <p:sp>
        <p:nvSpPr>
          <p:cNvPr id="5" name="Text Box 1026"/>
          <p:cNvSpPr txBox="1">
            <a:spLocks noChangeArrowheads="1"/>
          </p:cNvSpPr>
          <p:nvPr/>
        </p:nvSpPr>
        <p:spPr bwMode="auto">
          <a:xfrm>
            <a:off x="1835696" y="169476"/>
            <a:ext cx="5556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4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центрифугирање.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107504" y="1169458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Центрифугирање</a:t>
            </a:r>
            <a:r>
              <a:rPr lang="sr-Cyrl-RS" sz="2000" dirty="0" smtClean="0">
                <a:latin typeface="Arial" charset="0"/>
                <a:cs typeface="Arial" charset="0"/>
              </a:rPr>
              <a:t>: ефикасан начин за раздвајање дисперзија течно-чврсто које се дуго таложе, стављањем раствора у кивету која се обрће електромотором великим брзинама. Уређај за центрифугирање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центрифуга</a:t>
            </a:r>
            <a:r>
              <a:rPr lang="sr-Cyrl-RS" sz="2000" dirty="0">
                <a:latin typeface="Arial" charset="0"/>
                <a:cs typeface="Arial" charset="0"/>
              </a:rPr>
              <a:t>.</a:t>
            </a:r>
            <a:endParaRPr lang="sr-Cyrl-RS" sz="2000" dirty="0" smtClean="0">
              <a:latin typeface="Arial" charset="0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2380" y="2636912"/>
            <a:ext cx="642082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Сепарациони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агенс</a:t>
            </a:r>
            <a:r>
              <a:rPr lang="sr-Cyrl-RS" sz="2000" dirty="0">
                <a:latin typeface="Arial" charset="0"/>
                <a:cs typeface="Arial" charset="0"/>
              </a:rPr>
              <a:t> код </a:t>
            </a:r>
            <a:r>
              <a:rPr lang="sr-Cyrl-RS" sz="2000" dirty="0" smtClean="0">
                <a:latin typeface="Arial" charset="0"/>
                <a:cs typeface="Arial" charset="0"/>
              </a:rPr>
              <a:t>центрифугирања је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центрифугална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сила</a:t>
            </a:r>
            <a:r>
              <a:rPr lang="sr-Cyrl-RS" sz="2000" dirty="0" smtClean="0">
                <a:latin typeface="Arial" charset="0"/>
                <a:cs typeface="Arial" charset="0"/>
              </a:rPr>
              <a:t>. Брзина таложења честица је: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7208" y="3360647"/>
            <a:ext cx="3457575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276396" y="4221088"/>
            <a:ext cx="868809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при чему је </a:t>
            </a:r>
            <a:r>
              <a:rPr lang="sr-Latn-RS" sz="2000" i="1" dirty="0" smtClean="0">
                <a:latin typeface="+mj-lt"/>
                <a:cs typeface="Arial" charset="0"/>
              </a:rPr>
              <a:t>g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c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центрифугално убрзање које од гравитационог може да буде много пута веће. </a:t>
            </a:r>
          </a:p>
          <a:p>
            <a:pPr>
              <a:defRPr/>
            </a:pPr>
            <a:endParaRPr lang="sr-Cyrl-RS" sz="2000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Ултрацентрифуге</a:t>
            </a:r>
            <a:r>
              <a:rPr lang="sr-Latn-RS" sz="2000" dirty="0" smtClean="0">
                <a:latin typeface="Arial" charset="0"/>
                <a:cs typeface="Arial" charset="0"/>
              </a:rPr>
              <a:t>: </a:t>
            </a:r>
            <a:r>
              <a:rPr lang="sr-Latn-RS" sz="2000" i="1" dirty="0" smtClean="0">
                <a:cs typeface="Arial" charset="0"/>
              </a:rPr>
              <a:t>g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c</a:t>
            </a:r>
            <a:r>
              <a:rPr lang="sr-Latn-RS" sz="2000" dirty="0"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latin typeface="Arial" charset="0"/>
                <a:cs typeface="Arial" charset="0"/>
              </a:rPr>
              <a:t>≥ </a:t>
            </a:r>
            <a:r>
              <a:rPr lang="sr-Cyrl-RS" sz="2000" dirty="0" smtClean="0">
                <a:latin typeface="Arial" charset="0"/>
                <a:cs typeface="Arial" charset="0"/>
              </a:rPr>
              <a:t>100 000·</a:t>
            </a:r>
            <a:r>
              <a:rPr lang="sr-Latn-RS" sz="2000" i="1" dirty="0" smtClean="0">
                <a:cs typeface="Arial" charset="0"/>
              </a:rPr>
              <a:t>g</a:t>
            </a: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У ултрацентрифугама могуће је таложити макромолекуле по величини (при нижим брзинама таложе се већи, а при већим мањи молекули).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6626" name="Picture 2" descr="https://profilab24.com/bilder/produkte/normal/de-labor-zentrifugen-mit-vortexfunktion-mpw-56-laborzentrifug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09678"/>
            <a:ext cx="1900273" cy="1900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8305800" y="5029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4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34663" y="685800"/>
            <a:ext cx="79949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Тако се могу сакупити фракције макромолекула (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фракционо центрифугирање</a:t>
            </a:r>
            <a:r>
              <a:rPr lang="sr-Cyrl-RS" sz="2000" dirty="0" smtClean="0">
                <a:latin typeface="Arial" charset="0"/>
                <a:cs typeface="Arial" charset="0"/>
              </a:rPr>
              <a:t>) и утврдити њихова расподела по величинама у раствору. Примењује се и у биологији за раздвајање ћелијских органела.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3"/>
          <a:stretch>
            <a:fillRect/>
          </a:stretch>
        </p:blipFill>
        <p:spPr>
          <a:xfrm>
            <a:off x="8382000" y="914400"/>
            <a:ext cx="304800" cy="304800"/>
          </a:xfrm>
          <a:prstGeom prst="rect">
            <a:avLst/>
          </a:prstGeom>
        </p:spPr>
      </p:pic>
      <p:pic>
        <p:nvPicPr>
          <p:cNvPr id="28674" name="Picture 2" descr="https://upload.wikimedia.org/wikipedia/commons/3/36/Differentielle_zentrifugation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5631" y="2244153"/>
            <a:ext cx="49530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1992911" y="5410183"/>
            <a:ext cx="4478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Шема процедуре фракционог центрифугирања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875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66039" y="249704"/>
            <a:ext cx="796356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Осим за раздвајање дисперзних система, центрифугирање се користи као стандардна техника за раздвајање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235</a:t>
            </a:r>
            <a:r>
              <a:rPr lang="sr-Latn-RS" sz="2000" dirty="0" smtClean="0">
                <a:latin typeface="Arial" charset="0"/>
                <a:cs typeface="Arial" charset="0"/>
              </a:rPr>
              <a:t>UF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6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238</a:t>
            </a:r>
            <a:r>
              <a:rPr lang="sr-Latn-RS" sz="2000" dirty="0" smtClean="0">
                <a:latin typeface="Arial" charset="0"/>
                <a:cs typeface="Arial" charset="0"/>
              </a:rPr>
              <a:t>UF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6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у нуклеарној индустрији. При центрифугирању, тежи молекули </a:t>
            </a:r>
            <a:r>
              <a:rPr lang="sr-Cyrl-RS" sz="2000" baseline="30000" dirty="0">
                <a:latin typeface="Arial" charset="0"/>
                <a:cs typeface="Arial" charset="0"/>
              </a:rPr>
              <a:t>238</a:t>
            </a:r>
            <a:r>
              <a:rPr lang="sr-Latn-RS" sz="2000" dirty="0">
                <a:latin typeface="Arial" charset="0"/>
                <a:cs typeface="Arial" charset="0"/>
              </a:rPr>
              <a:t>UF</a:t>
            </a:r>
            <a:r>
              <a:rPr lang="sr-Latn-RS" sz="2000" baseline="-25000" dirty="0">
                <a:latin typeface="Arial" charset="0"/>
                <a:cs typeface="Arial" charset="0"/>
              </a:rPr>
              <a:t>6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се скупљају на периферији обртног цилиндра, а лакши 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235</a:t>
            </a:r>
            <a:r>
              <a:rPr lang="sr-Latn-RS" sz="2000" dirty="0" smtClean="0">
                <a:latin typeface="Arial" charset="0"/>
                <a:cs typeface="Arial" charset="0"/>
              </a:rPr>
              <a:t>UF</a:t>
            </a:r>
            <a:r>
              <a:rPr lang="sr-Latn-RS" sz="2000" baseline="-25000" dirty="0" smtClean="0">
                <a:latin typeface="Arial" charset="0"/>
                <a:cs typeface="Arial" charset="0"/>
              </a:rPr>
              <a:t>6</a:t>
            </a:r>
            <a:r>
              <a:rPr lang="sr-Cyrl-RS" sz="2000" dirty="0" smtClean="0">
                <a:latin typeface="Arial" charset="0"/>
                <a:cs typeface="Arial" charset="0"/>
              </a:rPr>
              <a:t> у унутрашњости, али са врло малим сепарационим фактором. Зато се центрифуге везују у каскаде. 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14600"/>
            <a:ext cx="5335513" cy="264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2514600"/>
            <a:ext cx="2456813" cy="2645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1027"/>
          <p:cNvSpPr>
            <a:spLocks noChangeArrowheads="1"/>
          </p:cNvSpPr>
          <p:nvPr/>
        </p:nvSpPr>
        <p:spPr bwMode="auto">
          <a:xfrm>
            <a:off x="279486" y="5638800"/>
            <a:ext cx="799080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Центрифугирањем се елиминишу честице од око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50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нанометара</a:t>
            </a:r>
            <a:r>
              <a:rPr lang="sr-Cyrl-RS" sz="2000" dirty="0" smtClean="0">
                <a:latin typeface="Arial" charset="0"/>
                <a:cs typeface="Arial" charset="0"/>
              </a:rPr>
              <a:t>, а ултрацентрифугирањем и до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нанометара.</a:t>
            </a:r>
            <a:endParaRPr lang="sr-Cyrl-RS" sz="2000" dirty="0">
              <a:solidFill>
                <a:srgbClr val="99FF33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8382000" y="914400"/>
            <a:ext cx="304800" cy="304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37713" y="5159985"/>
            <a:ext cx="44784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Каскада гасних центрифуга 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561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4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17</a:t>
            </a:fld>
            <a:endParaRPr lang="en-US" sz="1400" smtClean="0"/>
          </a:p>
        </p:txBody>
      </p: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1316165" y="169476"/>
            <a:ext cx="65952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5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Лоренцова и електростатичка сила.</a:t>
            </a:r>
            <a:endParaRPr lang="sr-Cyrl-R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1027"/>
          <p:cNvSpPr>
            <a:spLocks noChangeArrowheads="1"/>
          </p:cNvSpPr>
          <p:nvPr/>
        </p:nvSpPr>
        <p:spPr bwMode="auto">
          <a:xfrm>
            <a:off x="107504" y="1268760"/>
            <a:ext cx="8856984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Електростатички преципитатори </a:t>
            </a:r>
            <a:r>
              <a:rPr lang="sr-Cyrl-RS" sz="2000" dirty="0" smtClean="0">
                <a:latin typeface="Arial" charset="0"/>
                <a:cs typeface="Arial" charset="0"/>
              </a:rPr>
              <a:t>служе за елиминисање ситних честица из дисперзија гас-чврсто (чишћење од дима и прашине). Дисперзија струји између електрода које су на високом једносмерном напону. Гас се јонизује, јони наелектрисавају честице прашине и оне се депонују на електроде.</a:t>
            </a:r>
          </a:p>
        </p:txBody>
      </p:sp>
      <p:sp>
        <p:nvSpPr>
          <p:cNvPr id="8" name="Rectangle 7"/>
          <p:cNvSpPr/>
          <p:nvPr/>
        </p:nvSpPr>
        <p:spPr>
          <a:xfrm>
            <a:off x="132380" y="2899976"/>
            <a:ext cx="59517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2000" dirty="0">
                <a:latin typeface="Arial" charset="0"/>
                <a:cs typeface="Arial" charset="0"/>
              </a:rPr>
              <a:t>Сепарациони агенс је </a:t>
            </a:r>
            <a:r>
              <a:rPr lang="sr-Cyrl-RS" sz="2000" dirty="0">
                <a:solidFill>
                  <a:srgbClr val="99FF33"/>
                </a:solidFill>
                <a:latin typeface="Arial" charset="0"/>
                <a:cs typeface="Arial" charset="0"/>
              </a:rPr>
              <a:t>електростатичка сила. </a:t>
            </a:r>
            <a:endParaRPr lang="sr-Cyrl-RS" sz="2000" dirty="0" smtClean="0">
              <a:solidFill>
                <a:srgbClr val="99FF33"/>
              </a:solidFill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Могу се уклонити честице величине до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неколико нанометара.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743201"/>
            <a:ext cx="3103685" cy="2298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6" name="Picture 4" descr="A few important facts about electrostatic precipitators | Electrostatic  Precipitator (ESP) Service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96" y="3915639"/>
            <a:ext cx="42672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5"/>
          <a:stretch>
            <a:fillRect/>
          </a:stretch>
        </p:blipFill>
        <p:spPr>
          <a:xfrm>
            <a:off x="7239000" y="5943600"/>
            <a:ext cx="304800" cy="304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62252" y="6258790"/>
            <a:ext cx="44784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Велико постројење за ел.стат. преципитацију прашине из фабрике цемента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03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8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81349" y="260648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Дејство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Лоренцове силе </a:t>
            </a:r>
            <a:r>
              <a:rPr lang="sr-Cyrl-RS" sz="2000" dirty="0" smtClean="0">
                <a:latin typeface="Arial" charset="0"/>
                <a:cs typeface="Arial" charset="0"/>
              </a:rPr>
              <a:t>на јоне различите масе може се искористити за њихово просторно раздвајање: 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768" y="1052736"/>
            <a:ext cx="2051298" cy="639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918" y="1916832"/>
            <a:ext cx="391541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Oval 3"/>
          <p:cNvSpPr/>
          <p:nvPr/>
        </p:nvSpPr>
        <p:spPr bwMode="auto">
          <a:xfrm>
            <a:off x="8424671" y="3350566"/>
            <a:ext cx="221724" cy="205174"/>
          </a:xfrm>
          <a:prstGeom prst="ellipse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Oval 6"/>
          <p:cNvSpPr/>
          <p:nvPr/>
        </p:nvSpPr>
        <p:spPr bwMode="auto">
          <a:xfrm>
            <a:off x="8509431" y="3429000"/>
            <a:ext cx="52204" cy="48307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40"/>
          <a:stretch/>
        </p:blipFill>
        <p:spPr bwMode="auto">
          <a:xfrm>
            <a:off x="8077200" y="3429000"/>
            <a:ext cx="323072" cy="455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377973" y="4176085"/>
            <a:ext cx="32053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Секторски масени спектрометар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le 1027"/>
          <p:cNvSpPr>
            <a:spLocks noChangeArrowheads="1"/>
          </p:cNvSpPr>
          <p:nvPr/>
        </p:nvSpPr>
        <p:spPr bwMode="auto">
          <a:xfrm>
            <a:off x="152400" y="1876961"/>
            <a:ext cx="4778683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Јони који улазе у магнетно поље нормално на вектор магнетне индукције, кретаће се кружном путањом полупречника:</a:t>
            </a:r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426354"/>
            <a:ext cx="22479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ectangle 1027"/>
          <p:cNvSpPr>
            <a:spLocks noChangeArrowheads="1"/>
          </p:cNvSpPr>
          <p:nvPr/>
        </p:nvSpPr>
        <p:spPr bwMode="auto">
          <a:xfrm>
            <a:off x="381318" y="4653136"/>
            <a:ext cx="820195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у једном кораку је потпуно, али пошто у уређају мора бити низак притисак (10</a:t>
            </a:r>
            <a:r>
              <a:rPr lang="sr-Cyrl-RS" sz="2000" baseline="30000" dirty="0" smtClean="0">
                <a:latin typeface="Arial" charset="0"/>
                <a:cs typeface="Arial" charset="0"/>
              </a:rPr>
              <a:t>-5</a:t>
            </a:r>
            <a:r>
              <a:rPr lang="sr-Cyrl-RS" sz="2000" dirty="0" smtClean="0">
                <a:latin typeface="Arial" charset="0"/>
                <a:cs typeface="Arial" charset="0"/>
              </a:rPr>
              <a:t> </a:t>
            </a:r>
            <a:r>
              <a:rPr lang="sr-Latn-RS" sz="2000" dirty="0" smtClean="0">
                <a:latin typeface="Arial" charset="0"/>
                <a:cs typeface="Arial" charset="0"/>
              </a:rPr>
              <a:t>mbar</a:t>
            </a:r>
            <a:r>
              <a:rPr lang="sr-Cyrl-RS" sz="2000" dirty="0" smtClean="0">
                <a:latin typeface="Arial" charset="0"/>
                <a:cs typeface="Arial" charset="0"/>
              </a:rPr>
              <a:t>)</a:t>
            </a:r>
            <a:r>
              <a:rPr lang="sr-Latn-RS" sz="2000" dirty="0" smtClean="0">
                <a:latin typeface="Arial" charset="0"/>
                <a:cs typeface="Arial" charset="0"/>
              </a:rPr>
              <a:t>, </a:t>
            </a:r>
            <a:r>
              <a:rPr lang="sr-Cyrl-RS" sz="2000" dirty="0" smtClean="0">
                <a:latin typeface="Arial" charset="0"/>
                <a:cs typeface="Arial" charset="0"/>
              </a:rPr>
              <a:t>принос је веома мали. Употреба је углавном у аналитичке сврхе. </a:t>
            </a:r>
          </a:p>
        </p:txBody>
      </p:sp>
      <p:pic>
        <p:nvPicPr>
          <p:cNvPr id="14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8153400" y="57912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9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59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3" name="Rectangle 1027"/>
          <p:cNvSpPr>
            <a:spLocks noChangeArrowheads="1"/>
          </p:cNvSpPr>
          <p:nvPr/>
        </p:nvSpPr>
        <p:spPr bwMode="auto">
          <a:xfrm>
            <a:off x="381000" y="1126867"/>
            <a:ext cx="8382000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Све информације од значаја за предмет можете наћи на страници предмета на сајту Факултета:</a:t>
            </a:r>
          </a:p>
          <a:p>
            <a:pPr algn="ctr"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endParaRPr lang="sr-Cyrl-RS" sz="20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dirty="0">
                <a:solidFill>
                  <a:srgbClr val="99FF33"/>
                </a:solidFill>
                <a:latin typeface="Arial" charset="0"/>
                <a:cs typeface="Arial" charset="0"/>
              </a:rPr>
              <a:t>https://</a:t>
            </a:r>
            <a:r>
              <a:rPr lang="en-US" sz="2400" dirty="0" err="1">
                <a:solidFill>
                  <a:srgbClr val="99FF33"/>
                </a:solidFill>
                <a:latin typeface="Arial" charset="0"/>
                <a:cs typeface="Arial" charset="0"/>
              </a:rPr>
              <a:t>www.ffh.bg.ac.rs</a:t>
            </a:r>
            <a:r>
              <a:rPr lang="en-US" sz="2400" dirty="0">
                <a:solidFill>
                  <a:srgbClr val="99FF33"/>
                </a:solidFill>
                <a:latin typeface="Arial" charset="0"/>
                <a:cs typeface="Arial" charset="0"/>
              </a:rPr>
              <a:t>/</a:t>
            </a:r>
            <a:r>
              <a:rPr lang="en-US" sz="2400" dirty="0" err="1">
                <a:solidFill>
                  <a:srgbClr val="99FF33"/>
                </a:solidFill>
                <a:latin typeface="Arial" charset="0"/>
                <a:cs typeface="Arial" charset="0"/>
              </a:rPr>
              <a:t>predmeti</a:t>
            </a:r>
            <a:r>
              <a:rPr lang="en-US" sz="2400" dirty="0">
                <a:solidFill>
                  <a:srgbClr val="99FF33"/>
                </a:solidFill>
                <a:latin typeface="Arial" charset="0"/>
                <a:cs typeface="Arial" charset="0"/>
              </a:rPr>
              <a:t>/</a:t>
            </a:r>
            <a:r>
              <a:rPr lang="en-US" sz="2400" dirty="0" err="1">
                <a:solidFill>
                  <a:srgbClr val="99FF33"/>
                </a:solidFill>
                <a:latin typeface="Arial" charset="0"/>
                <a:cs typeface="Arial" charset="0"/>
              </a:rPr>
              <a:t>hromatografija</a:t>
            </a:r>
            <a:r>
              <a:rPr lang="en-US" sz="2400" dirty="0">
                <a:solidFill>
                  <a:srgbClr val="99FF33"/>
                </a:solidFill>
                <a:latin typeface="Arial" charset="0"/>
                <a:cs typeface="Arial" charset="0"/>
              </a:rPr>
              <a:t>-i-</a:t>
            </a:r>
            <a:r>
              <a:rPr lang="en-US" sz="2400" dirty="0" err="1">
                <a:solidFill>
                  <a:srgbClr val="99FF33"/>
                </a:solidFill>
                <a:latin typeface="Arial" charset="0"/>
                <a:cs typeface="Arial" charset="0"/>
              </a:rPr>
              <a:t>separacione</a:t>
            </a:r>
            <a:r>
              <a:rPr lang="en-US" sz="2400" dirty="0">
                <a:solidFill>
                  <a:srgbClr val="99FF33"/>
                </a:solidFill>
                <a:latin typeface="Arial" charset="0"/>
                <a:cs typeface="Arial" charset="0"/>
              </a:rPr>
              <a:t>-</a:t>
            </a:r>
            <a:r>
              <a:rPr lang="en-US" sz="2400" dirty="0" err="1">
                <a:solidFill>
                  <a:srgbClr val="99FF33"/>
                </a:solidFill>
                <a:latin typeface="Arial" charset="0"/>
                <a:cs typeface="Arial" charset="0"/>
              </a:rPr>
              <a:t>metode</a:t>
            </a:r>
            <a:r>
              <a:rPr lang="en-US" sz="2400" dirty="0">
                <a:solidFill>
                  <a:srgbClr val="99FF33"/>
                </a:solidFill>
                <a:latin typeface="Arial" charset="0"/>
                <a:cs typeface="Arial" charset="0"/>
              </a:rPr>
              <a:t>/</a:t>
            </a:r>
            <a:endParaRPr lang="en-US" sz="14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endParaRPr lang="en-US" sz="2000" dirty="0" smtClean="0"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Тамо ће бити истицана обавештења о активностима на курсу и биће постављана предавања. На њој можете наћи и две скрипте за курс које у потпуности обухватају градиво предмета.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Number Placeholder 1"/>
          <p:cNvSpPr>
            <a:spLocks noGrp="1"/>
          </p:cNvSpPr>
          <p:nvPr>
            <p:ph type="sldNum" sz="quarter" idx="12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D49C0D4-B764-4CF1-82FD-29FBA95A2654}" type="slidenum">
              <a:rPr lang="en-US" sz="1400" smtClean="0"/>
              <a:pPr/>
              <a:t>3</a:t>
            </a:fld>
            <a:endParaRPr lang="en-US" sz="1400" smtClean="0"/>
          </a:p>
        </p:txBody>
      </p:sp>
      <p:sp>
        <p:nvSpPr>
          <p:cNvPr id="32771" name="Text Box 1026"/>
          <p:cNvSpPr txBox="1">
            <a:spLocks noChangeArrowheads="1"/>
          </p:cNvSpPr>
          <p:nvPr/>
        </p:nvSpPr>
        <p:spPr bwMode="auto">
          <a:xfrm>
            <a:off x="1171024" y="169476"/>
            <a:ext cx="658289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sr-Latn-RS" sz="2800" b="1" dirty="0" smtClean="0">
                <a:latin typeface="Arial" charset="0"/>
                <a:cs typeface="Arial" charset="0"/>
              </a:rPr>
              <a:t>1</a:t>
            </a:r>
            <a:r>
              <a:rPr lang="en-US" sz="2800" b="1" dirty="0" smtClean="0">
                <a:latin typeface="Arial" charset="0"/>
                <a:cs typeface="Arial" charset="0"/>
              </a:rPr>
              <a:t>. </a:t>
            </a:r>
            <a:r>
              <a:rPr lang="sr-Cyrl-RS" sz="2800" b="1" dirty="0" smtClean="0">
                <a:latin typeface="Arial" charset="0"/>
                <a:cs typeface="Arial" charset="0"/>
              </a:rPr>
              <a:t>Опште о поступцима раздвајања</a:t>
            </a:r>
            <a:r>
              <a:rPr lang="en-US" sz="2800" b="1" dirty="0" smtClean="0">
                <a:latin typeface="Arial" charset="0"/>
                <a:cs typeface="Arial" charset="0"/>
              </a:rPr>
              <a:t>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1030" name="Rectangle 1027"/>
          <p:cNvSpPr>
            <a:spLocks noChangeArrowheads="1"/>
          </p:cNvSpPr>
          <p:nvPr/>
        </p:nvSpPr>
        <p:spPr bwMode="auto">
          <a:xfrm>
            <a:off x="107504" y="918592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Сепарациона јединица</a:t>
            </a:r>
            <a:r>
              <a:rPr lang="sr-Cyrl-RS" sz="2000" dirty="0" smtClean="0">
                <a:latin typeface="Arial" charset="0"/>
                <a:cs typeface="Arial" charset="0"/>
              </a:rPr>
              <a:t> је простор (уређај) у коме се дешава раздвајање компоненти смеше или њихово селективно преношење у другу фазу под дејством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сепарационог агенса</a:t>
            </a:r>
            <a:r>
              <a:rPr lang="sr-Cyrl-RS" sz="2000" dirty="0" smtClean="0">
                <a:latin typeface="Arial" charset="0"/>
                <a:cs typeface="Arial" charset="0"/>
              </a:rPr>
              <a:t>. Назива се још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под</a:t>
            </a:r>
            <a:r>
              <a:rPr lang="sr-Cyrl-RS" sz="2000" dirty="0" smtClean="0">
                <a:latin typeface="Arial" charset="0"/>
                <a:cs typeface="Arial" charset="0"/>
              </a:rPr>
              <a:t> или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плато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</a:p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Сепарациони агенс</a:t>
            </a:r>
            <a:r>
              <a:rPr lang="sr-Cyrl-RS" sz="2000" dirty="0" smtClean="0">
                <a:latin typeface="Arial" charset="0"/>
                <a:cs typeface="Arial" charset="0"/>
              </a:rPr>
              <a:t> је узрочник сепарације (енергија, сила, мембрана...).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52936"/>
            <a:ext cx="2486025" cy="103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64" y="4298826"/>
            <a:ext cx="1909564" cy="552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5162922"/>
            <a:ext cx="1909564" cy="631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Straight Arrow Connector 7"/>
          <p:cNvCxnSpPr>
            <a:cxnSpLocks noChangeShapeType="1"/>
            <a:endCxn id="2" idx="1"/>
          </p:cNvCxnSpPr>
          <p:nvPr/>
        </p:nvCxnSpPr>
        <p:spPr bwMode="auto">
          <a:xfrm flipV="1">
            <a:off x="4551255" y="2826514"/>
            <a:ext cx="1152128" cy="17172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Rectangle 1"/>
          <p:cNvSpPr/>
          <p:nvPr/>
        </p:nvSpPr>
        <p:spPr>
          <a:xfrm>
            <a:off x="5703383" y="2564904"/>
            <a:ext cx="3096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“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Производ са врха</a:t>
            </a: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”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који је</a:t>
            </a:r>
          </a:p>
          <a:p>
            <a:pPr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обогаћен жељеном компонентом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>
            <a:off x="4551255" y="3645024"/>
            <a:ext cx="1188132" cy="140145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Rectangle 13"/>
          <p:cNvSpPr/>
          <p:nvPr/>
        </p:nvSpPr>
        <p:spPr>
          <a:xfrm>
            <a:off x="5703383" y="3431951"/>
            <a:ext cx="309625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“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Производ са дна</a:t>
            </a:r>
            <a:r>
              <a:rPr lang="en-U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” </a:t>
            </a: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који је</a:t>
            </a:r>
          </a:p>
          <a:p>
            <a:pPr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осиромашен жељеном компонентом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flipH="1" flipV="1">
            <a:off x="1835696" y="3372048"/>
            <a:ext cx="360393" cy="3752"/>
          </a:xfrm>
          <a:prstGeom prst="straightConnector1">
            <a:avLst/>
          </a:prstGeom>
          <a:noFill/>
          <a:ln w="25400" algn="ctr">
            <a:solidFill>
              <a:srgbClr val="FF0000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" name="Rectangle 19"/>
          <p:cNvSpPr/>
          <p:nvPr/>
        </p:nvSpPr>
        <p:spPr>
          <a:xfrm>
            <a:off x="342404" y="3209729"/>
            <a:ext cx="149329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r-Cyrl-RS" sz="1400" i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cs typeface="Arial" charset="0"/>
              </a:rPr>
              <a:t>Полазна смеша</a:t>
            </a:r>
            <a:endParaRPr lang="en-US" sz="1400" i="1" dirty="0">
              <a:solidFill>
                <a:schemeClr val="accent6">
                  <a:lumMod val="60000"/>
                  <a:lumOff val="40000"/>
                </a:schemeClr>
              </a:solidFill>
              <a:latin typeface="Arial" charset="0"/>
              <a:cs typeface="Arial" charset="0"/>
            </a:endParaRPr>
          </a:p>
        </p:txBody>
      </p:sp>
      <p:sp>
        <p:nvSpPr>
          <p:cNvPr id="21" name="Rectangle 1027"/>
          <p:cNvSpPr>
            <a:spLocks noChangeArrowheads="1"/>
          </p:cNvSpPr>
          <p:nvPr/>
        </p:nvSpPr>
        <p:spPr bwMode="auto">
          <a:xfrm>
            <a:off x="2305100" y="4221088"/>
            <a:ext cx="6550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Подеона фракција </a:t>
            </a:r>
            <a:r>
              <a:rPr lang="sr-Cyrl-RS" sz="2000" dirty="0" smtClean="0">
                <a:latin typeface="Arial" charset="0"/>
                <a:cs typeface="Arial" charset="0"/>
              </a:rPr>
              <a:t>је релативно обогаћење производа са врха у односу на полазну смешу.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2" name="Rectangle 1027"/>
          <p:cNvSpPr>
            <a:spLocks noChangeArrowheads="1"/>
          </p:cNvSpPr>
          <p:nvPr/>
        </p:nvSpPr>
        <p:spPr bwMode="auto">
          <a:xfrm>
            <a:off x="2290931" y="5119919"/>
            <a:ext cx="655045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Подеони однос </a:t>
            </a:r>
            <a:r>
              <a:rPr lang="sr-Cyrl-RS" sz="2000" dirty="0" smtClean="0">
                <a:latin typeface="Arial" charset="0"/>
                <a:cs typeface="Arial" charset="0"/>
              </a:rPr>
              <a:t>је однос концентрација производа са врха и са дна сепарационе јединице.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23" name="Rectangle 1027"/>
          <p:cNvSpPr>
            <a:spLocks noChangeArrowheads="1"/>
          </p:cNvSpPr>
          <p:nvPr/>
        </p:nvSpPr>
        <p:spPr bwMode="auto">
          <a:xfrm>
            <a:off x="396984" y="5980205"/>
            <a:ext cx="74873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зависи од особина супстанције, конструкције сеп. јединице и од </a:t>
            </a:r>
            <a:r>
              <a:rPr lang="sr-Cyrl-RS" sz="2000" i="1" dirty="0" smtClean="0">
                <a:latin typeface="Arial" charset="0"/>
                <a:cs typeface="Arial" charset="0"/>
              </a:rPr>
              <a:t>Т</a:t>
            </a:r>
            <a:r>
              <a:rPr lang="sr-Cyrl-RS" sz="2000" dirty="0" smtClean="0">
                <a:latin typeface="Arial" charset="0"/>
                <a:cs typeface="Arial" charset="0"/>
              </a:rPr>
              <a:t>, </a:t>
            </a:r>
            <a:r>
              <a:rPr lang="sr-Latn-RS" sz="2000" i="1" dirty="0" smtClean="0">
                <a:latin typeface="Arial" charset="0"/>
                <a:cs typeface="Arial" charset="0"/>
              </a:rPr>
              <a:t>P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7848600" y="5791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52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142875" y="439906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Често раздвајање у једном сепарационом кораку није довољно да се постигне жељени степен чистоће. У том случају се сепарационе јединице везују у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каскаде</a:t>
            </a:r>
            <a:r>
              <a:rPr lang="sr-Cyrl-RS" sz="2000" dirty="0" smtClean="0">
                <a:latin typeface="Arial" charset="0"/>
                <a:cs typeface="Arial" charset="0"/>
              </a:rPr>
              <a:t>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4990" y="2062821"/>
            <a:ext cx="3942581" cy="12941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588" y="4109974"/>
            <a:ext cx="6228184" cy="1432306"/>
          </a:xfrm>
          <a:prstGeom prst="rect">
            <a:avLst/>
          </a:prstGeom>
        </p:spPr>
      </p:pic>
      <p:sp>
        <p:nvSpPr>
          <p:cNvPr id="16" name="Rectangle 1027"/>
          <p:cNvSpPr>
            <a:spLocks noChangeArrowheads="1"/>
          </p:cNvSpPr>
          <p:nvPr/>
        </p:nvSpPr>
        <p:spPr bwMode="auto">
          <a:xfrm>
            <a:off x="162573" y="1628800"/>
            <a:ext cx="8786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Проста каскада: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17" name="Rectangle 1027"/>
          <p:cNvSpPr>
            <a:spLocks noChangeArrowheads="1"/>
          </p:cNvSpPr>
          <p:nvPr/>
        </p:nvSpPr>
        <p:spPr bwMode="auto">
          <a:xfrm>
            <a:off x="175914" y="3645024"/>
            <a:ext cx="87868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Противструјна каскада: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18" name="Rectangle 1027"/>
          <p:cNvSpPr>
            <a:spLocks noChangeArrowheads="1"/>
          </p:cNvSpPr>
          <p:nvPr/>
        </p:nvSpPr>
        <p:spPr bwMode="auto">
          <a:xfrm>
            <a:off x="295273" y="5673442"/>
            <a:ext cx="8786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Рефлукс</a:t>
            </a:r>
            <a:r>
              <a:rPr lang="sr-Cyrl-RS" sz="2000" dirty="0" smtClean="0">
                <a:latin typeface="Arial" charset="0"/>
                <a:cs typeface="Arial" charset="0"/>
              </a:rPr>
              <a:t> је проток материје од виших ка нижим сепарационим степенима.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9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6"/>
          <a:stretch>
            <a:fillRect/>
          </a:stretch>
        </p:blipFill>
        <p:spPr>
          <a:xfrm>
            <a:off x="8229600" y="2819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142875" y="260648"/>
            <a:ext cx="87868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Колоне</a:t>
            </a:r>
            <a:r>
              <a:rPr lang="sr-Cyrl-RS" sz="2000" dirty="0" smtClean="0">
                <a:latin typeface="Arial" charset="0"/>
                <a:cs typeface="Arial" charset="0"/>
              </a:rPr>
              <a:t> су уређаји у којима се обавља већи број појединачних чинова раздвајања, али није могуће опазити физичку границу између сепарационих јединица (колона за фракциону дестилацију, колона за хроматографију...).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r>
              <a:rPr lang="sr-Cyrl-RS" sz="2000" dirty="0" smtClean="0">
                <a:latin typeface="Arial" charset="0"/>
                <a:cs typeface="Arial" charset="0"/>
              </a:rPr>
              <a:t>Важна карактеристика колона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број теоријских подова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i="1" dirty="0" err="1" smtClean="0">
                <a:latin typeface="Arial" charset="0"/>
                <a:cs typeface="Arial" charset="0"/>
              </a:rPr>
              <a:t>N</a:t>
            </a:r>
            <a:r>
              <a:rPr lang="en-US" sz="2000" i="1" baseline="-25000" dirty="0" err="1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: то је број појединачних узастопних сепарационих корака које треба обавити да би се теоријски постигао исти степен раздвајања као са колоном. Количник дужине колоне </a:t>
            </a:r>
            <a:r>
              <a:rPr lang="sr-Latn-RS" sz="2000" i="1" dirty="0" smtClean="0">
                <a:latin typeface="Arial" charset="0"/>
                <a:cs typeface="Arial" charset="0"/>
              </a:rPr>
              <a:t>L</a:t>
            </a:r>
            <a:r>
              <a:rPr lang="sr-Latn-R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и броја теоријских подова је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висина теоријског пода</a:t>
            </a:r>
            <a:r>
              <a:rPr lang="sr-Cyrl-RS" sz="2000" dirty="0" smtClean="0">
                <a:latin typeface="Arial" charset="0"/>
                <a:cs typeface="Arial" charset="0"/>
              </a:rPr>
              <a:t>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357314"/>
              </p:ext>
            </p:extLst>
          </p:nvPr>
        </p:nvGraphicFramePr>
        <p:xfrm>
          <a:off x="3686968" y="3284984"/>
          <a:ext cx="1698625" cy="579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7" name="Equation" r:id="rId5" imgW="672840" imgH="228600" progId="Equation.3">
                  <p:embed/>
                </p:oleObj>
              </mc:Choice>
              <mc:Fallback>
                <p:oleObj name="Equation" r:id="rId5" imgW="672840" imgH="228600" progId="Equation.3">
                  <p:embed/>
                  <p:pic>
                    <p:nvPicPr>
                      <p:cNvPr id="0" name="Picture 5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86968" y="3284984"/>
                        <a:ext cx="1698625" cy="57943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145872" y="4005064"/>
            <a:ext cx="878681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У пракси је број појединачних узастопних сепарационих корака које треба обавити најчешће већи од </a:t>
            </a:r>
            <a:r>
              <a:rPr lang="en-US" sz="2000" i="1" dirty="0" err="1" smtClean="0">
                <a:latin typeface="Arial" charset="0"/>
                <a:cs typeface="Arial" charset="0"/>
              </a:rPr>
              <a:t>N</a:t>
            </a:r>
            <a:r>
              <a:rPr lang="en-US" sz="2000" i="1" baseline="-25000" dirty="0" err="1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, и тај број зове се </a:t>
            </a: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број практичних подова</a:t>
            </a:r>
            <a:r>
              <a:rPr lang="en-US" sz="2000" dirty="0" smtClean="0">
                <a:latin typeface="Arial" charset="0"/>
                <a:cs typeface="Arial" charset="0"/>
              </a:rPr>
              <a:t>, </a:t>
            </a:r>
            <a:r>
              <a:rPr lang="en-US" sz="2000" i="1" dirty="0" smtClean="0">
                <a:latin typeface="Arial" charset="0"/>
                <a:cs typeface="Arial" charset="0"/>
              </a:rPr>
              <a:t>N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p</a:t>
            </a:r>
            <a:r>
              <a:rPr lang="sr-Latn-RS" sz="2000" dirty="0" smtClean="0">
                <a:latin typeface="Arial" charset="0"/>
                <a:cs typeface="Arial" charset="0"/>
              </a:rPr>
              <a:t>.</a:t>
            </a:r>
            <a:r>
              <a:rPr lang="sr-Cyrl-RS" sz="2000" dirty="0" smtClean="0">
                <a:latin typeface="Arial" charset="0"/>
                <a:cs typeface="Arial" charset="0"/>
              </a:rPr>
              <a:t> Количник</a:t>
            </a:r>
            <a:r>
              <a:rPr lang="en-US" sz="2000" dirty="0">
                <a:latin typeface="Arial" charset="0"/>
                <a:cs typeface="Arial" charset="0"/>
              </a:rPr>
              <a:t> </a:t>
            </a:r>
            <a:r>
              <a:rPr lang="en-US" sz="2000" i="1" dirty="0" err="1" smtClean="0">
                <a:latin typeface="Arial" charset="0"/>
                <a:cs typeface="Arial" charset="0"/>
              </a:rPr>
              <a:t>N</a:t>
            </a:r>
            <a:r>
              <a:rPr lang="en-US" sz="2000" i="1" baseline="-25000" dirty="0" err="1" smtClean="0">
                <a:latin typeface="Arial" charset="0"/>
                <a:cs typeface="Arial" charset="0"/>
              </a:rPr>
              <a:t>t</a:t>
            </a:r>
            <a:r>
              <a:rPr lang="sr-Cyrl-RS" sz="2000" dirty="0" smtClean="0">
                <a:latin typeface="Arial" charset="0"/>
                <a:cs typeface="Arial" charset="0"/>
              </a:rPr>
              <a:t> и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en-US" sz="2000" i="1" dirty="0" smtClean="0">
                <a:latin typeface="Arial" charset="0"/>
                <a:cs typeface="Arial" charset="0"/>
              </a:rPr>
              <a:t>N</a:t>
            </a:r>
            <a:r>
              <a:rPr lang="sr-Latn-RS" sz="2000" i="1" baseline="-25000" dirty="0" smtClean="0">
                <a:latin typeface="Arial" charset="0"/>
                <a:cs typeface="Arial" charset="0"/>
              </a:rPr>
              <a:t>p</a:t>
            </a:r>
            <a:r>
              <a:rPr lang="sr-Cyrl-RS" sz="2000" dirty="0" smtClean="0">
                <a:latin typeface="Arial" charset="0"/>
                <a:cs typeface="Arial" charset="0"/>
              </a:rPr>
              <a:t> је ефикасност колоне: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81979885"/>
              </p:ext>
            </p:extLst>
          </p:nvPr>
        </p:nvGraphicFramePr>
        <p:xfrm>
          <a:off x="3707904" y="5301208"/>
          <a:ext cx="1858962" cy="612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8" name="Equation" r:id="rId7" imgW="736560" imgH="241200" progId="Equation.3">
                  <p:embed/>
                </p:oleObj>
              </mc:Choice>
              <mc:Fallback>
                <p:oleObj name="Equation" r:id="rId7" imgW="736560" imgH="24120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7904" y="5301208"/>
                        <a:ext cx="1858962" cy="61277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9"/>
          <a:stretch>
            <a:fillRect/>
          </a:stretch>
        </p:blipFill>
        <p:spPr>
          <a:xfrm>
            <a:off x="8153400" y="54864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87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4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1027"/>
          <p:cNvSpPr>
            <a:spLocks noChangeArrowheads="1"/>
          </p:cNvSpPr>
          <p:nvPr/>
        </p:nvSpPr>
        <p:spPr bwMode="auto">
          <a:xfrm>
            <a:off x="145872" y="1412776"/>
            <a:ext cx="8786813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latin typeface="Arial" charset="0"/>
                <a:cs typeface="Arial" charset="0"/>
              </a:rPr>
              <a:t>Према начину на који се врши раздвајање компоненти смеше, можемо разликовати следеће врсте раздвајања:</a:t>
            </a:r>
          </a:p>
          <a:p>
            <a:endParaRPr lang="sr-Cyrl-RS" sz="2000" dirty="0">
              <a:latin typeface="Arial" charset="0"/>
              <a:cs typeface="Arial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дејством силе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мембраном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стварањем нове фазе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</a:t>
            </a:r>
            <a:r>
              <a:rPr lang="sr-Cyrl-RS" sz="2000" dirty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додавањем нове фазе</a:t>
            </a:r>
          </a:p>
          <a:p>
            <a:pPr marL="457200" indent="-457200">
              <a:buFont typeface="+mj-lt"/>
              <a:buAutoNum type="arabicPeriod"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чврстом фазом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8" name="Rectangle 1027"/>
          <p:cNvSpPr>
            <a:spLocks noChangeArrowheads="1"/>
          </p:cNvSpPr>
          <p:nvPr/>
        </p:nvSpPr>
        <p:spPr bwMode="auto">
          <a:xfrm>
            <a:off x="145872" y="486544"/>
            <a:ext cx="878681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Хибридни системи за раздвајање</a:t>
            </a:r>
            <a:r>
              <a:rPr lang="sr-Cyrl-RS" sz="2000" dirty="0" smtClean="0">
                <a:latin typeface="Arial" charset="0"/>
                <a:cs typeface="Arial" charset="0"/>
              </a:rPr>
              <a:t>: две или више везаних сепарационих јединица које раде на различитом принципу.</a:t>
            </a:r>
            <a:endParaRPr lang="en-US" sz="2000" dirty="0" smtClean="0"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5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382000" y="5334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6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7</a:t>
            </a:fld>
            <a:endParaRPr lang="en-US" sz="1400" smtClean="0"/>
          </a:p>
        </p:txBody>
      </p:sp>
      <p:sp>
        <p:nvSpPr>
          <p:cNvPr id="4" name="Text Box 1026"/>
          <p:cNvSpPr txBox="1">
            <a:spLocks noChangeArrowheads="1"/>
          </p:cNvSpPr>
          <p:nvPr/>
        </p:nvSpPr>
        <p:spPr bwMode="auto">
          <a:xfrm>
            <a:off x="1088836" y="22827"/>
            <a:ext cx="718196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514350" indent="-514350" algn="ctr">
              <a:buFont typeface="+mj-lt"/>
              <a:buAutoNum type="arabicPeriod" startAt="2"/>
            </a:pP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Раздвајање </a:t>
            </a:r>
            <a:r>
              <a:rPr lang="sr-Cyrl-RS" sz="2800" b="1" dirty="0">
                <a:latin typeface="Arial" pitchFamily="34" charset="0"/>
                <a:cs typeface="Arial" pitchFamily="34" charset="0"/>
              </a:rPr>
              <a:t>дејством </a:t>
            </a:r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силе:</a:t>
            </a:r>
          </a:p>
          <a:p>
            <a:pPr algn="ctr"/>
            <a:r>
              <a:rPr lang="sr-Cyrl-RS" sz="2800" b="1" dirty="0" smtClean="0">
                <a:latin typeface="Arial" pitchFamily="34" charset="0"/>
                <a:cs typeface="Arial" pitchFamily="34" charset="0"/>
              </a:rPr>
              <a:t>гравитационо таложење и филтрација.</a:t>
            </a:r>
            <a:endParaRPr lang="en-US" sz="2800" b="1" dirty="0">
              <a:latin typeface="Arial" charset="0"/>
              <a:cs typeface="Arial" charset="0"/>
            </a:endParaRPr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10952" y="1352962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Раздвајање дејством силе: најчешће за раздвајање дисперзних система (1-100 </a:t>
            </a:r>
            <a:r>
              <a:rPr lang="sr-Latn-RS" sz="2000" dirty="0" smtClean="0">
                <a:latin typeface="Arial" charset="0"/>
                <a:cs typeface="Arial" charset="0"/>
              </a:rPr>
              <a:t>nm </a:t>
            </a:r>
            <a:r>
              <a:rPr lang="sr-Cyrl-RS" sz="2000" dirty="0" smtClean="0">
                <a:latin typeface="Arial" charset="0"/>
                <a:cs typeface="Arial" charset="0"/>
              </a:rPr>
              <a:t>колоиди, </a:t>
            </a:r>
            <a:r>
              <a:rPr lang="en-US" sz="2000" dirty="0" smtClean="0">
                <a:latin typeface="Arial" charset="0"/>
                <a:cs typeface="Arial" charset="0"/>
              </a:rPr>
              <a:t>&gt;100 nm </a:t>
            </a:r>
            <a:r>
              <a:rPr lang="sr-Cyrl-RS" sz="2000" dirty="0" smtClean="0">
                <a:latin typeface="Arial" charset="0"/>
                <a:cs typeface="Arial" charset="0"/>
              </a:rPr>
              <a:t>грубо дисперзни системи).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255" y="2204864"/>
            <a:ext cx="7591945" cy="3376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7543800" y="5943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90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7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8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99780" y="430119"/>
            <a:ext cx="88569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Неке карактеристике уређаја за раздвајање дисперзних система су приказане у табели: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1453505"/>
            <a:ext cx="6372225" cy="269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179512" y="4337809"/>
            <a:ext cx="885698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solidFill>
                  <a:srgbClr val="99FF33"/>
                </a:solidFill>
                <a:latin typeface="Arial" charset="0"/>
                <a:cs typeface="Arial" charset="0"/>
              </a:rPr>
              <a:t>Гравитациони таложници </a:t>
            </a:r>
            <a:r>
              <a:rPr lang="sr-Cyrl-RS" sz="2000" dirty="0" smtClean="0">
                <a:latin typeface="Arial" charset="0"/>
                <a:cs typeface="Arial" charset="0"/>
              </a:rPr>
              <a:t>(преципитатори) су најједноставније справе које користе гравитациону силу како би се постигло раздвајање диспергованих честица из дисперзија гас-чврсто, гас-течно и течно-течно.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7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4"/>
          <a:stretch>
            <a:fillRect/>
          </a:stretch>
        </p:blipFill>
        <p:spPr>
          <a:xfrm>
            <a:off x="8153400" y="38100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988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F6D858-F320-44E4-B45D-7D3452F131E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3" name="Slide Number Placeholder 1"/>
          <p:cNvSpPr txBox="1">
            <a:spLocks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 cap="sq">
            <a:noFill/>
            <a:miter lim="800000"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rtl="0" eaLnBrk="0" fontAlgn="base" hangingPunct="0">
              <a:spcBef>
                <a:spcPct val="5000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Times New Roman" pitchFamily="18" charset="0"/>
                <a:ea typeface="+mn-ea"/>
                <a:cs typeface="+mn-cs"/>
              </a:defRPr>
            </a:lvl9pPr>
          </a:lstStyle>
          <a:p>
            <a:fld id="{DD49C0D4-B764-4CF1-82FD-29FBA95A2654}" type="slidenum">
              <a:rPr lang="en-US" sz="1400" smtClean="0"/>
              <a:pPr/>
              <a:t>9</a:t>
            </a:fld>
            <a:endParaRPr lang="en-US" sz="1400" smtClean="0"/>
          </a:p>
        </p:txBody>
      </p:sp>
      <p:sp>
        <p:nvSpPr>
          <p:cNvPr id="5" name="Rectangle 1027"/>
          <p:cNvSpPr>
            <a:spLocks noChangeArrowheads="1"/>
          </p:cNvSpPr>
          <p:nvPr/>
        </p:nvSpPr>
        <p:spPr bwMode="auto">
          <a:xfrm>
            <a:off x="179512" y="278836"/>
            <a:ext cx="88569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Гравитациони таложник: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sp>
        <p:nvSpPr>
          <p:cNvPr id="9" name="Rectangle 1027"/>
          <p:cNvSpPr>
            <a:spLocks noChangeArrowheads="1"/>
          </p:cNvSpPr>
          <p:nvPr/>
        </p:nvSpPr>
        <p:spPr bwMode="auto">
          <a:xfrm>
            <a:off x="179512" y="3366863"/>
            <a:ext cx="8856984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sr-Cyrl-RS" sz="2000" dirty="0" smtClean="0">
                <a:latin typeface="Arial" charset="0"/>
                <a:cs typeface="Arial" charset="0"/>
              </a:rPr>
              <a:t>Слика десно показује равнотежу сила за сферну честицу која се креће константном брзином </a:t>
            </a:r>
            <a:r>
              <a:rPr lang="en-US" sz="2000" i="1" dirty="0" smtClean="0">
                <a:latin typeface="Arial" charset="0"/>
                <a:cs typeface="Arial" charset="0"/>
              </a:rPr>
              <a:t>u</a:t>
            </a:r>
            <a:r>
              <a:rPr lang="en-US" sz="2000" dirty="0" smtClean="0">
                <a:latin typeface="Arial" charset="0"/>
                <a:cs typeface="Arial" charset="0"/>
              </a:rPr>
              <a:t> </a:t>
            </a:r>
            <a:r>
              <a:rPr lang="sr-Cyrl-RS" sz="2000" dirty="0" smtClean="0">
                <a:latin typeface="Arial" charset="0"/>
                <a:cs typeface="Arial" charset="0"/>
              </a:rPr>
              <a:t>кроз флуид надоле. Изједначавањем гравитационе силе са силом потиска и трења, следи израз за брзину:</a:t>
            </a:r>
            <a:endParaRPr lang="sr-Cyrl-RS" sz="2000" dirty="0">
              <a:latin typeface="Arial" charset="0"/>
              <a:cs typeface="Arial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705866"/>
            <a:ext cx="5066323" cy="2217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678946"/>
            <a:ext cx="1895475" cy="2381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66" y="4509120"/>
            <a:ext cx="3515511" cy="76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Recorded Sound">
            <a:hlinkClick r:id="" action="ppaction://media"/>
          </p:cNvPr>
          <p:cNvPicPr>
            <a:picLocks noRot="1" noChangeAspect="1"/>
          </p:cNvPicPr>
          <p:nvPr>
            <a:wavAudioFile r:embed="rId1" name="Recorded Sound"/>
          </p:nvPr>
        </p:nvPicPr>
        <p:blipFill>
          <a:blip r:embed="rId7"/>
          <a:stretch>
            <a:fillRect/>
          </a:stretch>
        </p:blipFill>
        <p:spPr>
          <a:xfrm>
            <a:off x="5638800" y="762000"/>
            <a:ext cx="304800" cy="304800"/>
          </a:xfrm>
          <a:prstGeom prst="rect">
            <a:avLst/>
          </a:prstGeom>
        </p:spPr>
      </p:pic>
      <p:pic>
        <p:nvPicPr>
          <p:cNvPr id="11" name="Recorded Sound">
            <a:hlinkClick r:id="" action="ppaction://media"/>
          </p:cNvPr>
          <p:cNvPicPr>
            <a:picLocks noRot="1" noChangeAspect="1"/>
          </p:cNvPicPr>
          <p:nvPr>
            <a:wavAudioFile r:embed="rId2" name="Recorded Sound"/>
          </p:nvPr>
        </p:nvPicPr>
        <p:blipFill>
          <a:blip r:embed="rId8"/>
          <a:stretch>
            <a:fillRect/>
          </a:stretch>
        </p:blipFill>
        <p:spPr>
          <a:xfrm>
            <a:off x="8382000" y="4800600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3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97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ontemporary design template [1]">
  <a:themeElements>
    <a:clrScheme name="Contemporary design template [1] 1">
      <a:dk1>
        <a:srgbClr val="000000"/>
      </a:dk1>
      <a:lt1>
        <a:srgbClr val="FFFFFF"/>
      </a:lt1>
      <a:dk2>
        <a:srgbClr val="0066CC"/>
      </a:dk2>
      <a:lt2>
        <a:srgbClr val="CBCBCB"/>
      </a:lt2>
      <a:accent1>
        <a:srgbClr val="009999"/>
      </a:accent1>
      <a:accent2>
        <a:srgbClr val="FF9933"/>
      </a:accent2>
      <a:accent3>
        <a:srgbClr val="AAB8E2"/>
      </a:accent3>
      <a:accent4>
        <a:srgbClr val="DADADA"/>
      </a:accent4>
      <a:accent5>
        <a:srgbClr val="AACACA"/>
      </a:accent5>
      <a:accent6>
        <a:srgbClr val="E78A2D"/>
      </a:accent6>
      <a:hlink>
        <a:srgbClr val="330099"/>
      </a:hlink>
      <a:folHlink>
        <a:srgbClr val="CBCBCB"/>
      </a:folHlink>
    </a:clrScheme>
    <a:fontScheme name="Contemporary design template [1]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ontemporary design template [1] 1">
        <a:dk1>
          <a:srgbClr val="000000"/>
        </a:dk1>
        <a:lt1>
          <a:srgbClr val="FFFFFF"/>
        </a:lt1>
        <a:dk2>
          <a:srgbClr val="0066CC"/>
        </a:dk2>
        <a:lt2>
          <a:srgbClr val="CBCBCB"/>
        </a:lt2>
        <a:accent1>
          <a:srgbClr val="009999"/>
        </a:accent1>
        <a:accent2>
          <a:srgbClr val="FF9933"/>
        </a:accent2>
        <a:accent3>
          <a:srgbClr val="AAB8E2"/>
        </a:accent3>
        <a:accent4>
          <a:srgbClr val="DADADA"/>
        </a:accent4>
        <a:accent5>
          <a:srgbClr val="AACACA"/>
        </a:accent5>
        <a:accent6>
          <a:srgbClr val="E78A2D"/>
        </a:accent6>
        <a:hlink>
          <a:srgbClr val="330099"/>
        </a:hlink>
        <a:folHlink>
          <a:srgbClr val="CBC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ntemporary design template [1] 2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3366FF"/>
        </a:accent1>
        <a:accent2>
          <a:srgbClr val="009900"/>
        </a:accent2>
        <a:accent3>
          <a:srgbClr val="FFFFFF"/>
        </a:accent3>
        <a:accent4>
          <a:srgbClr val="000000"/>
        </a:accent4>
        <a:accent5>
          <a:srgbClr val="ADB8FF"/>
        </a:accent5>
        <a:accent6>
          <a:srgbClr val="008A00"/>
        </a:accent6>
        <a:hlink>
          <a:srgbClr val="FF0033"/>
        </a:hlink>
        <a:folHlink>
          <a:srgbClr val="CC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ntemporary design template [1] 3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EAEAEA"/>
        </a:accent1>
        <a:accent2>
          <a:srgbClr val="5F5F5F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555555"/>
        </a:accent6>
        <a:hlink>
          <a:srgbClr val="969696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7487</TotalTime>
  <Words>1190</Words>
  <Application>Microsoft Office PowerPoint</Application>
  <PresentationFormat>On-screen Show (4:3)</PresentationFormat>
  <Paragraphs>132</Paragraphs>
  <Slides>18</Slides>
  <Notes>3</Notes>
  <HiddenSlides>0</HiddenSlides>
  <MMClips>17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Contemporary design template [1]</vt:lpstr>
      <vt:lpstr>Equation</vt:lpstr>
      <vt:lpstr>П Р Е Д А В А Њ Е  1:  Опште о поступцима раздвајања. Раздвајање дејством силе.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FFH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HSM</dc:title>
  <dc:creator>tata</dc:creator>
  <cp:lastModifiedBy>tata</cp:lastModifiedBy>
  <cp:revision>961</cp:revision>
  <dcterms:created xsi:type="dcterms:W3CDTF">2004-09-27T11:49:18Z</dcterms:created>
  <dcterms:modified xsi:type="dcterms:W3CDTF">2025-06-12T12:07:05Z</dcterms:modified>
</cp:coreProperties>
</file>