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BBA4-AB47-4B99-9C8A-17B1E33EC3B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AC6CF-B98D-41DC-817E-F05361B1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8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4CDD55-2712-B288-7AA2-F6B16EC9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F133-4AD6-4F47-862C-1E90555E789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CD86A9-2F39-B947-E891-213F5908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443FF5-DDF3-C95E-8AC2-2A5AD4A0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3494-E519-4742-A151-3F9EF59E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7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DA2E4-3D68-9103-520D-0A968A60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FF440D-8808-5D35-3682-CB559F9F9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FBEAA9-5FF4-4074-A0CA-2F2B1B06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F133-4AD6-4F47-862C-1E90555E789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08BEEC-B8AF-3B27-4129-2A7F6EED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6949D-4728-23F8-25E7-23C9BD6B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3494-E519-4742-A151-3F9EF59E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2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F59266E-860E-AA4E-1F75-3B3167F14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1045F5-10D8-B360-8ECD-EC73A58C1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92A754-4912-BF5B-3306-35712125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F133-4AD6-4F47-862C-1E90555E789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CF3FF4-AB97-FF92-92B8-B9BB304C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85FB3E-B2CF-DD15-9B82-CFC5C91E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3494-E519-4742-A151-3F9EF59E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0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223B0-9BFA-5815-D127-468BC730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6525"/>
            <a:ext cx="9513455" cy="78711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AE8ED2-68A3-2495-D68A-2F84EC43D3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091" y="1163782"/>
            <a:ext cx="9513455" cy="5329382"/>
          </a:xfrm>
        </p:spPr>
        <p:txBody>
          <a:bodyPr/>
          <a:lstStyle/>
          <a:p>
            <a:pPr lvl="0"/>
            <a:r>
              <a:rPr lang="sr-Cyrl-RS" dirty="0"/>
              <a:t> </a:t>
            </a:r>
            <a:r>
              <a:rPr lang="en-US" dirty="0"/>
              <a:t>Click to edit Master text styles</a:t>
            </a:r>
          </a:p>
          <a:p>
            <a:pPr lvl="1"/>
            <a:r>
              <a:rPr lang="sr-Cyrl-RS" dirty="0"/>
              <a:t> </a:t>
            </a: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62A28D-00F2-66C0-B4A1-D480A9120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660" t="-837" r="21835"/>
          <a:stretch/>
        </p:blipFill>
        <p:spPr>
          <a:xfrm>
            <a:off x="10016836" y="-57438"/>
            <a:ext cx="2175164" cy="69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3D887A-1B09-1740-C423-FD23033C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F133-4AD6-4F47-862C-1E90555E789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C35488-215C-50F0-8114-67975A58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5B816-DD36-63F5-5406-60282A55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3494-E519-4742-A151-3F9EF59E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0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010F3-B488-A81B-65C3-A806C27F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46C340-66B5-B1FA-01AB-68D85E92C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1ED050-50CD-32C1-7BDE-019519CF2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985CE9-97A6-B48A-506A-B0DBE2A3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F133-4AD6-4F47-862C-1E90555E789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F446B5-DAA5-7DFC-F3A3-A6AFC9AD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7AB2A5-1BE4-9ED0-BBD0-82F79272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3494-E519-4742-A151-3F9EF59E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EFE03-3FE9-D90C-5F38-813ED356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2A8B66-B33B-E5A9-8275-E63A0F31C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8E2468-08D0-8928-ED59-2290CF29D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91F6F6-1BC4-5A2A-CB73-3025252C3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E39C5C-77EC-1CE3-EEDC-81A32671F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C8AE9D-BBAA-16F7-E652-99F2A700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F133-4AD6-4F47-862C-1E90555E789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16A281-ECA1-A7E4-AC91-3A515636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6B06A04-8EC4-51BB-CD28-6D9B5EC0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3494-E519-4742-A151-3F9EF59E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7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2314D-AB7A-3B0E-EB0D-A023595D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80DB8A-C5DB-DE1A-A8D1-FF2DC52E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F133-4AD6-4F47-862C-1E90555E789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E01E7E-C2B4-141F-4AB2-FEBEF667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7E2C14-743B-FD71-4006-442A45B5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3494-E519-4742-A151-3F9EF59E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3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759D86-63BB-FF70-76A0-B936D56A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F133-4AD6-4F47-862C-1E90555E789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742AB2-2E63-4E1A-1AF5-D1E01CFC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718A53-4B58-D3EE-AE0D-690848F6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3494-E519-4742-A151-3F9EF59E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52638-AC55-68BD-F505-D1186A19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B5D4AB-E8D5-2BA6-A922-A92F668C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5D645A-E028-737F-2A0A-8C9AD588C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1E9E5A-ED34-5A2B-AD17-F9EDA40A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F133-4AD6-4F47-862C-1E90555E789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D3A352-9A8E-E121-7E36-48CA6A84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CA7EA0-D840-F456-F402-0450C86F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3494-E519-4742-A151-3F9EF59E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7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8ADD5-DCA6-7AB4-F9BE-94512F99D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B36EF6-130D-103B-53F0-69990D69B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46C5C6-D78E-56B4-B650-5970B4497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0BBF05-A054-FCD2-64A5-6A5C48A1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F133-4AD6-4F47-862C-1E90555E789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A5BE9B-6AB4-8F84-A3B0-A90C7D36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F55364-0E7B-9BD4-3E32-1D748AEA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3494-E519-4742-A151-3F9EF59E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BD9EE0-DB41-FB8C-C99B-74FFEEFA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2" y="136525"/>
            <a:ext cx="9411854" cy="990311"/>
          </a:xfrm>
          <a:prstGeom prst="roundRect">
            <a:avLst/>
          </a:prstGeom>
          <a:solidFill>
            <a:srgbClr val="00B0F0">
              <a:alpha val="30000"/>
            </a:srgbClr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A49A26-E1A5-B1D9-CB4C-E184595E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692" y="1385455"/>
            <a:ext cx="9411854" cy="4791508"/>
          </a:xfrm>
          <a:prstGeom prst="roundRect">
            <a:avLst>
              <a:gd name="adj" fmla="val 6065"/>
            </a:avLst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8E44C8-2541-868A-9976-126A7D45A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F133-4AD6-4F47-862C-1E90555E789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133002-BFB7-3B67-C9C0-E13D3A419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033B6D-CA1A-9683-85E1-88561EFD1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53494-E519-4742-A151-3F9EF59E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6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211B80-6EEC-2B19-D812-30559C76B7C0}"/>
              </a:ext>
            </a:extLst>
          </p:cNvPr>
          <p:cNvSpPr/>
          <p:nvPr/>
        </p:nvSpPr>
        <p:spPr>
          <a:xfrm>
            <a:off x="0" y="369455"/>
            <a:ext cx="12192000" cy="84974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Методе и методологија у физичкој хемији животне средине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B3DEF1-9AD2-24A1-EB82-162DFD624CA8}"/>
              </a:ext>
            </a:extLst>
          </p:cNvPr>
          <p:cNvSpPr/>
          <p:nvPr/>
        </p:nvSpPr>
        <p:spPr>
          <a:xfrm>
            <a:off x="0" y="6243784"/>
            <a:ext cx="12192000" cy="62345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 Алекс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sr-Cyrl-R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ндра</a:t>
            </a:r>
            <a:r>
              <a:rPr lang="sr-Cyrl-R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Павићевић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375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C5A245-18C0-4DDC-4855-22A6E0BA5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BD9DD-119D-EA1C-AB8B-5AF99B61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Тропосферска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ECB36B-ED56-3BFA-1772-9CED70E1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Гасовити загађивачи: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r-Cyrl-R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 algn="just">
              <a:defRPr/>
            </a:pPr>
            <a:r>
              <a:rPr lang="sr-Cyrl-RS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b="1" dirty="0">
                <a:solidFill>
                  <a:prstClr val="black"/>
                </a:solidFill>
                <a:latin typeface="Calibri" panose="020F0502020204030204"/>
              </a:rPr>
              <a:t>Угљоводоници - </a:t>
            </a:r>
            <a:r>
              <a:rPr lang="sr-Cyrl-RS" dirty="0">
                <a:solidFill>
                  <a:prstClr val="black"/>
                </a:solidFill>
                <a:latin typeface="Calibri" panose="020F0502020204030204"/>
              </a:rPr>
              <a:t>Угљоводоници су састављени само од водоника и угљеника и настају непотпуним сагоревањем горива које се користи у аутомобилима. Угљоводоници су канцерогени, а штете и биљкама изазивајући старење, пропадање ткива, опадање листова, цветова и гранчица.</a:t>
            </a:r>
            <a:endParaRPr lang="sr-Cyrl-R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 algn="just">
              <a:buNone/>
              <a:defRPr/>
            </a:pPr>
            <a:endParaRPr lang="sr-Cyrl-R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643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069D71-6950-1C76-5786-2B97F8C6A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C0467-BF1B-1430-ECB2-9099DCBF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Тропосферска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D5C7A7-256C-9236-A7B0-2F679E38A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Гасовити загађивачи - киселе кише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Кишница обично има </a:t>
            </a:r>
            <a:r>
              <a:rPr lang="sr-Cyrl-RS" sz="2400" dirty="0" err="1">
                <a:solidFill>
                  <a:prstClr val="black"/>
                </a:solidFill>
                <a:latin typeface="Calibri" panose="020F0502020204030204"/>
              </a:rPr>
              <a:t>рН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5,6, због присуства Н</a:t>
            </a:r>
            <a:r>
              <a:rPr lang="sr-Cyrl-RS" sz="2400" baseline="30000" dirty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јона који настају у реакцији између кишнице и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CO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из атмосфере.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Када </a:t>
            </a:r>
            <a:r>
              <a:rPr lang="sr-Cyrl-RS" sz="2400" dirty="0" err="1">
                <a:solidFill>
                  <a:prstClr val="black"/>
                </a:solidFill>
                <a:latin typeface="Calibri" panose="020F0502020204030204"/>
              </a:rPr>
              <a:t>рН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вредност воде у кишници падне испод 5,6, настају киселе кише.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Оксиди азота и сумпора који су по природи кисели дејством ветра заједно са чврстим честицама доспевају у атмосферу  и  могу да се таложе на земљи, у виду чврстих депозита, или у води, магли или снегу, као влажни депозити.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dirty="0" err="1">
                <a:solidFill>
                  <a:prstClr val="black"/>
                </a:solidFill>
                <a:latin typeface="Calibri" panose="020F0502020204030204"/>
              </a:rPr>
              <a:t>Кисел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кише су последица разних људских активности којима се емитују оксиди сумпора и азота у атмосферу (нпр. сагоревањем фосилних горива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).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400" baseline="-25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и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након оксидације и реакције са водом граде сумпорну, односно азотну киселину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a 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ови процеси су </a:t>
            </a:r>
            <a:r>
              <a:rPr lang="sr-Cyrl-RS" sz="2400" dirty="0" err="1">
                <a:solidFill>
                  <a:prstClr val="black"/>
                </a:solidFill>
                <a:latin typeface="Calibri" panose="020F0502020204030204"/>
              </a:rPr>
              <a:t>каталисани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присуством чврстих загађујућих честица: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+ O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+ H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 → 2H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4NO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+ O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+ H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 → 4HNO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r-Cyrl-R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r-Cyrl-R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304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389AF0-ACB5-C0F2-6CE9-921FA725F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685150-57D4-91C1-F449-3233F219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Тропосферска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3681E6D9-3F02-6A7B-5B6F-0802D555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44" y="1044288"/>
            <a:ext cx="6922514" cy="573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C2CFA3-57D6-F484-5596-6387DC7C1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C45AA-0B62-82DE-D7DF-DE3FDA46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Тропосферска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AF98B7-B724-6C20-A824-5B69AB171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b="1" dirty="0"/>
              <a:t>Гасовити загађивачи - киселе кише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Киселе кише су штетне за пољопривреду и биљке, јер растварају и испирају хранљиве материје потребне за њихов раст</a:t>
            </a:r>
          </a:p>
          <a:p>
            <a:pPr>
              <a:defRPr/>
            </a:pP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Код људи и животиња изазивају респираторне болести, при чему угрожавају и водени екосистем у рекама и језерима. </a:t>
            </a:r>
          </a:p>
          <a:p>
            <a:pPr>
              <a:defRPr/>
            </a:pP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Такође, проузрокују корозију металних цеви, због чега гвожђе, олово и бакар могу да доспеју у воду за пиће.</a:t>
            </a:r>
          </a:p>
          <a:p>
            <a:pPr>
              <a:defRPr/>
            </a:pP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Оштећују зграде и друге структуре направљене од камена или метала - пример Таџ Махал у Индији.</a:t>
            </a:r>
            <a:endParaRPr lang="sr-Cyrl-RS" sz="2400" dirty="0"/>
          </a:p>
        </p:txBody>
      </p:sp>
    </p:spTree>
    <p:extLst>
      <p:ext uri="{BB962C8B-B14F-4D97-AF65-F5344CB8AC3E}">
        <p14:creationId xmlns:p14="http://schemas.microsoft.com/office/powerpoint/2010/main" val="185639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A3A571-2DBA-0747-9D60-E2BC11BAD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EF48A-947C-5D0A-1895-5F34B45D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Тропосферска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43B269-3A0C-FDA1-02E6-7820AD016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b="1" dirty="0"/>
              <a:t>Чврсти</a:t>
            </a:r>
            <a:r>
              <a:rPr lang="en-US" sz="2400" b="1" dirty="0"/>
              <a:t> (</a:t>
            </a:r>
            <a:r>
              <a:rPr lang="sr-Cyrl-RS" sz="2400" b="1" dirty="0"/>
              <a:t>честични) загађивачи: </a:t>
            </a:r>
            <a:r>
              <a:rPr lang="sr-Cyrl-RS" sz="2400" dirty="0"/>
              <a:t>састоје се од сићушних чврстих честица или течних капљица у ваздуху.</a:t>
            </a:r>
          </a:p>
          <a:p>
            <a:pPr>
              <a:defRPr/>
            </a:pPr>
            <a:r>
              <a:rPr lang="sr-Cyrl-RS" sz="2400" dirty="0"/>
              <a:t> То су честице које потичу од емисије гасова из возила, честице дима из ватре и пожара, честице прашине и пепела који потичу од индустрије.</a:t>
            </a:r>
          </a:p>
          <a:p>
            <a:pPr>
              <a:defRPr/>
            </a:pPr>
            <a:r>
              <a:rPr lang="sr-Cyrl-RS" sz="2400" dirty="0"/>
              <a:t> Честице у атмосфери могу бити живе и неживе.</a:t>
            </a:r>
          </a:p>
          <a:p>
            <a:pPr>
              <a:defRPr/>
            </a:pPr>
            <a:r>
              <a:rPr lang="sr-Cyrl-RS" sz="2400" dirty="0"/>
              <a:t> У живе честице спадају микроорганизми који су дисперговани у атмосфери, као нпр. бактерије, гљивице, буђи, алге итд.</a:t>
            </a:r>
          </a:p>
          <a:p>
            <a:pPr>
              <a:defRPr/>
            </a:pPr>
            <a:r>
              <a:rPr lang="sr-Cyrl-RS" sz="2400" dirty="0"/>
              <a:t> Неживе честице се могу поделити на: </a:t>
            </a:r>
          </a:p>
          <a:p>
            <a:pPr lvl="1">
              <a:defRPr/>
            </a:pPr>
            <a:r>
              <a:rPr lang="sr-Cyrl-RS" sz="2000" b="1" dirty="0"/>
              <a:t>Честице дима </a:t>
            </a:r>
            <a:r>
              <a:rPr lang="sr-Cyrl-RS" sz="2000" dirty="0"/>
              <a:t>- састоје се из чврстих или чврстих и течних честица које настају сагоревањем органске материје.</a:t>
            </a:r>
          </a:p>
          <a:p>
            <a:pPr lvl="1">
              <a:defRPr/>
            </a:pPr>
            <a:r>
              <a:rPr lang="sr-Cyrl-RS" sz="2000" b="1" dirty="0"/>
              <a:t>Прашина</a:t>
            </a:r>
            <a:r>
              <a:rPr lang="sr-Cyrl-RS" sz="2000" dirty="0"/>
              <a:t> - састоји се од финих </a:t>
            </a:r>
            <a:r>
              <a:rPr lang="sr-Cyrl-RS" sz="2000" dirty="0" err="1"/>
              <a:t>миркометарских</a:t>
            </a:r>
            <a:r>
              <a:rPr lang="sr-Cyrl-RS" sz="2000" dirty="0"/>
              <a:t> чврстих честица и добија се при млевењу чврстих материјала. Примери - песак, фина дрвена прашина, </a:t>
            </a:r>
            <a:r>
              <a:rPr lang="sr-Cyrl-RS" sz="2000" dirty="0" err="1"/>
              <a:t>спрашен</a:t>
            </a:r>
            <a:r>
              <a:rPr lang="sr-Cyrl-RS" sz="2000" dirty="0"/>
              <a:t> угаљ, пепео из фабрика… </a:t>
            </a:r>
            <a:endParaRPr lang="sr-Cyrl-RS" sz="2000" b="1" dirty="0"/>
          </a:p>
          <a:p>
            <a:pPr lvl="1">
              <a:defRPr/>
            </a:pPr>
            <a:endParaRPr lang="sr-Cyrl-RS" sz="2000" dirty="0"/>
          </a:p>
        </p:txBody>
      </p:sp>
    </p:spTree>
    <p:extLst>
      <p:ext uri="{BB962C8B-B14F-4D97-AF65-F5344CB8AC3E}">
        <p14:creationId xmlns:p14="http://schemas.microsoft.com/office/powerpoint/2010/main" val="108177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3D074C-25AA-AC0D-2022-689FBE654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F9A1C-4073-F787-47E7-C6CB4B44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Тропосферска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76E6EE-33CA-EE92-AF44-337A8C4C0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b="1" dirty="0"/>
              <a:t>Чврсти</a:t>
            </a:r>
            <a:r>
              <a:rPr lang="en-US" sz="2400" b="1" dirty="0"/>
              <a:t> (</a:t>
            </a:r>
            <a:r>
              <a:rPr lang="sr-Cyrl-RS" sz="2400" b="1" dirty="0"/>
              <a:t>честични) загађивачи: </a:t>
            </a:r>
          </a:p>
          <a:p>
            <a:pPr>
              <a:defRPr/>
            </a:pPr>
            <a:r>
              <a:rPr lang="sr-Cyrl-RS" sz="2400" b="1" dirty="0"/>
              <a:t> </a:t>
            </a:r>
            <a:r>
              <a:rPr lang="sr-Cyrl-RS" sz="2400" dirty="0"/>
              <a:t>Неживе честице се могу поделити на: </a:t>
            </a:r>
          </a:p>
          <a:p>
            <a:pPr lvl="1">
              <a:defRPr/>
            </a:pPr>
            <a:r>
              <a:rPr lang="sr-Cyrl-RS" sz="2000" b="1" dirty="0"/>
              <a:t>Магла</a:t>
            </a:r>
            <a:r>
              <a:rPr lang="sr-Cyrl-RS" sz="2000" dirty="0"/>
              <a:t> - настаје кондензацијом паре у ваздуху или распршивањем течности у виду спреја. Примери - хербициди и инсектициди који не доспеју на биљке, него путују ваздухом и формирају капљице магле.</a:t>
            </a:r>
          </a:p>
          <a:p>
            <a:pPr lvl="1">
              <a:defRPr/>
            </a:pPr>
            <a:r>
              <a:rPr lang="sr-Cyrl-RS" sz="2000" b="1" dirty="0"/>
              <a:t> Испарења </a:t>
            </a:r>
            <a:r>
              <a:rPr lang="sr-Cyrl-RS" sz="2000" dirty="0"/>
              <a:t>- настају кондензацијом паре настале у току сублимације, дестилације, кључања и у току разних хемијских реакција. Обично органски растварачи, метали и њихови оксиди формирају честице испарења.</a:t>
            </a:r>
          </a:p>
          <a:p>
            <a:pPr>
              <a:defRPr/>
            </a:pPr>
            <a:r>
              <a:rPr lang="sr-Cyrl-RS" sz="2400" b="1" dirty="0"/>
              <a:t> </a:t>
            </a:r>
            <a:r>
              <a:rPr lang="ru-RU" sz="2000" dirty="0"/>
              <a:t>Утицај честичних загађивача углавном зависи од величине честица. Честице у ваздуху као што су прашина, дим, магла итд. опасне су за људско здравље. Честице веће од 5 микрона вероватно ће се задржати у носним пролазима, док честице од око 10 микрона лако улазе у плућа.</a:t>
            </a:r>
          </a:p>
          <a:p>
            <a:pPr>
              <a:defRPr/>
            </a:pPr>
            <a:r>
              <a:rPr lang="ru-RU" sz="2000" dirty="0"/>
              <a:t> Олово је некада било главни загађивач ваздуха којег су испуштала возила. Оловни бензин је био главни извор ваздушног загађења оловом. Овај проблем је сада решен употребом безоловног бензина. </a:t>
            </a:r>
            <a:endParaRPr lang="sr-Cyrl-RS" sz="2400" dirty="0"/>
          </a:p>
        </p:txBody>
      </p:sp>
    </p:spTree>
    <p:extLst>
      <p:ext uri="{BB962C8B-B14F-4D97-AF65-F5344CB8AC3E}">
        <p14:creationId xmlns:p14="http://schemas.microsoft.com/office/powerpoint/2010/main" val="2814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771BA4-2046-15F5-2E9A-BB5CF00E7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0AFFA-2A56-824A-BAEE-082DA86F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Тропосферска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522009-F764-129F-1E79-70139508B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b="1" dirty="0"/>
              <a:t>Чврсти</a:t>
            </a:r>
            <a:r>
              <a:rPr lang="en-US" sz="2400" b="1" dirty="0"/>
              <a:t> (</a:t>
            </a:r>
            <a:r>
              <a:rPr lang="sr-Cyrl-RS" sz="2400" b="1" dirty="0"/>
              <a:t>честични) загађивачи: </a:t>
            </a:r>
          </a:p>
          <a:p>
            <a:pPr>
              <a:defRPr/>
            </a:pPr>
            <a:r>
              <a:rPr lang="sr-Cyrl-RS" sz="2400" b="1" dirty="0"/>
              <a:t> Смог</a:t>
            </a:r>
            <a:r>
              <a:rPr lang="sr-Cyrl-RS" sz="2400" dirty="0"/>
              <a:t> - сама реч је изведена из речи </a:t>
            </a:r>
            <a:r>
              <a:rPr lang="en-US" sz="2400" dirty="0"/>
              <a:t>smoke</a:t>
            </a:r>
            <a:r>
              <a:rPr lang="sr-Cyrl-RS" sz="2400" dirty="0"/>
              <a:t> и </a:t>
            </a:r>
            <a:r>
              <a:rPr lang="en-US" sz="2400" dirty="0"/>
              <a:t>fog.</a:t>
            </a:r>
          </a:p>
          <a:p>
            <a:pPr>
              <a:defRPr/>
            </a:pPr>
            <a:r>
              <a:rPr lang="en-US" sz="2400" dirty="0"/>
              <a:t> </a:t>
            </a:r>
            <a:r>
              <a:rPr lang="sr-Cyrl-RS" sz="2400" dirty="0"/>
              <a:t>Смог је најчешћи пример загађења који је присутан у градовима.</a:t>
            </a:r>
          </a:p>
          <a:p>
            <a:pPr>
              <a:defRPr/>
            </a:pPr>
            <a:r>
              <a:rPr lang="sr-Cyrl-RS" sz="2400" dirty="0"/>
              <a:t> Постоје две врсте смога:</a:t>
            </a:r>
          </a:p>
          <a:p>
            <a:pPr lvl="1">
              <a:defRPr/>
            </a:pPr>
            <a:r>
              <a:rPr lang="sr-Cyrl-RS" sz="2000" b="1" dirty="0"/>
              <a:t>Класични </a:t>
            </a:r>
            <a:r>
              <a:rPr lang="sr-Cyrl-RS" sz="2000" dirty="0"/>
              <a:t>- у хладној, влажној клими. Хемијски гледано то је </a:t>
            </a:r>
            <a:r>
              <a:rPr lang="sr-Cyrl-RS" sz="2000" dirty="0" err="1"/>
              <a:t>редукујућа</a:t>
            </a:r>
            <a:r>
              <a:rPr lang="sr-Cyrl-RS" sz="2000" dirty="0"/>
              <a:t> смеша дима, магле и</a:t>
            </a:r>
            <a:r>
              <a:rPr lang="en-US" sz="2000" dirty="0"/>
              <a:t> SO</a:t>
            </a:r>
            <a:r>
              <a:rPr lang="en-US" sz="2000" baseline="-25000" dirty="0"/>
              <a:t>2</a:t>
            </a:r>
            <a:r>
              <a:rPr lang="sr-Cyrl-RS" sz="2000" baseline="-25000" dirty="0"/>
              <a:t> </a:t>
            </a:r>
            <a:r>
              <a:rPr lang="sr-Cyrl-RS" sz="2000" dirty="0"/>
              <a:t>(зове се </a:t>
            </a:r>
            <a:r>
              <a:rPr lang="sr-Cyrl-RS" sz="2000" dirty="0" err="1"/>
              <a:t>збот</a:t>
            </a:r>
            <a:r>
              <a:rPr lang="sr-Cyrl-RS" sz="2000" dirty="0"/>
              <a:t> тога другачије </a:t>
            </a:r>
            <a:r>
              <a:rPr lang="sr-Cyrl-RS" sz="2000" dirty="0" err="1"/>
              <a:t>редукујући</a:t>
            </a:r>
            <a:r>
              <a:rPr lang="sr-Cyrl-RS" sz="2000" dirty="0"/>
              <a:t> смог).</a:t>
            </a:r>
            <a:endParaRPr lang="en-US" sz="2000" dirty="0"/>
          </a:p>
          <a:p>
            <a:pPr lvl="1">
              <a:defRPr/>
            </a:pPr>
            <a:r>
              <a:rPr lang="sr-Cyrl-RS" sz="2000" b="1" dirty="0" err="1"/>
              <a:t>Фотохемијски</a:t>
            </a:r>
            <a:r>
              <a:rPr lang="sr-Cyrl-RS" sz="2000" b="1" dirty="0"/>
              <a:t> смог</a:t>
            </a:r>
            <a:r>
              <a:rPr lang="en-US" sz="2000" b="1" dirty="0"/>
              <a:t> </a:t>
            </a:r>
            <a:r>
              <a:rPr lang="sr-Cyrl-RS" sz="2000" dirty="0"/>
              <a:t>- у сунчаној, топлој, сувој клими. Главне компоненте су резултат дејства Сунчеве светлости на незасићене угљоводонике и оксиде азота које производе аутомобили и фабрике. Садржи високу концентрацију </a:t>
            </a:r>
            <a:r>
              <a:rPr lang="sr-Cyrl-RS" sz="2000" dirty="0" err="1"/>
              <a:t>оксидујућих</a:t>
            </a:r>
            <a:r>
              <a:rPr lang="sr-Cyrl-RS" sz="2000" dirty="0"/>
              <a:t> </a:t>
            </a:r>
            <a:r>
              <a:rPr lang="sr-Cyrl-RS" sz="2000" dirty="0" err="1"/>
              <a:t>агенаса</a:t>
            </a:r>
            <a:r>
              <a:rPr lang="sr-Cyrl-RS" sz="2000" dirty="0"/>
              <a:t> због чега се зове </a:t>
            </a:r>
            <a:r>
              <a:rPr lang="sr-Cyrl-RS" sz="2000" dirty="0" err="1"/>
              <a:t>оскидујући</a:t>
            </a:r>
            <a:r>
              <a:rPr lang="sr-Cyrl-RS" sz="2000" dirty="0"/>
              <a:t> смог.</a:t>
            </a:r>
            <a:endParaRPr lang="sr-Cyrl-RS" sz="2000" b="1" dirty="0"/>
          </a:p>
        </p:txBody>
      </p:sp>
    </p:spTree>
    <p:extLst>
      <p:ext uri="{BB962C8B-B14F-4D97-AF65-F5344CB8AC3E}">
        <p14:creationId xmlns:p14="http://schemas.microsoft.com/office/powerpoint/2010/main" val="4041967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AF8750-515B-40A5-97DD-FB64E30F3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0B006-E024-9DA4-E51A-5D31B070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Тропосферска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D99E21-8599-C202-1C35-D58949471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Настанак </a:t>
            </a:r>
            <a:r>
              <a:rPr lang="sr-Cyrl-RS" sz="2400" b="1" dirty="0" err="1">
                <a:solidFill>
                  <a:prstClr val="black"/>
                </a:solidFill>
                <a:latin typeface="Calibri" panose="020F0502020204030204"/>
              </a:rPr>
              <a:t>фотохемијског</a:t>
            </a: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 смога:</a:t>
            </a:r>
          </a:p>
          <a:p>
            <a:pPr>
              <a:defRPr/>
            </a:pPr>
            <a:r>
              <a:rPr lang="sr-Cyrl-RS" sz="1600" dirty="0">
                <a:solidFill>
                  <a:prstClr val="black"/>
                </a:solidFill>
                <a:latin typeface="Calibri" panose="020F0502020204030204"/>
              </a:rPr>
              <a:t>При сагоревању фосилних горива, у тропосферу се емитују угљоводоници и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NO. </a:t>
            </a:r>
            <a:r>
              <a:rPr lang="sr-Cyrl-RS" sz="1600" dirty="0">
                <a:solidFill>
                  <a:prstClr val="black"/>
                </a:solidFill>
                <a:latin typeface="Calibri" panose="020F0502020204030204"/>
              </a:rPr>
              <a:t>Када настане довољно висока концентрација ових загађивача, долази до ланчане реакције са Сунчевом светлошћу, при чему се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sr-Cyrl-RS" sz="1600" dirty="0">
                <a:solidFill>
                  <a:prstClr val="black"/>
                </a:solidFill>
                <a:latin typeface="Calibri" panose="020F0502020204030204"/>
              </a:rPr>
              <a:t> конвертује у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en-US" sz="16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. NO</a:t>
            </a:r>
            <a:r>
              <a:rPr lang="en-US" sz="1600" baseline="-25000" dirty="0">
                <a:solidFill>
                  <a:prstClr val="black"/>
                </a:solidFill>
                <a:latin typeface="Calibri" panose="020F0502020204030204"/>
              </a:rPr>
              <a:t>2 </a:t>
            </a:r>
            <a:r>
              <a:rPr lang="sr-Cyrl-RS" sz="1600" dirty="0">
                <a:solidFill>
                  <a:prstClr val="black"/>
                </a:solidFill>
                <a:latin typeface="Calibri" panose="020F0502020204030204"/>
              </a:rPr>
              <a:t>с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а друге стране, апсорбује енергију Сунчевог светла и деградира се до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sr-Cyrl-RS" sz="1600" dirty="0">
                <a:solidFill>
                  <a:prstClr val="black"/>
                </a:solidFill>
                <a:latin typeface="Calibri" panose="020F0502020204030204"/>
              </a:rPr>
              <a:t> и кисеониковог атома:</a:t>
            </a:r>
          </a:p>
          <a:p>
            <a:pPr marL="457200" lvl="1" indent="0">
              <a:buNone/>
              <a:defRPr/>
            </a:pPr>
            <a:endParaRPr lang="sr-Cyrl-R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44D081-B6BC-4ECD-7EB5-EAE9B25A120C}"/>
              </a:ext>
            </a:extLst>
          </p:cNvPr>
          <p:cNvSpPr/>
          <p:nvPr/>
        </p:nvSpPr>
        <p:spPr>
          <a:xfrm>
            <a:off x="627423" y="2587108"/>
            <a:ext cx="2845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N</a:t>
            </a:r>
            <a:r>
              <a:rPr lang="pt-BR" sz="1600" baseline="-25000" dirty="0"/>
              <a:t>2 (g) </a:t>
            </a:r>
            <a:r>
              <a:rPr lang="pt-BR" sz="1600" dirty="0"/>
              <a:t>+ O</a:t>
            </a:r>
            <a:r>
              <a:rPr lang="pt-BR" sz="1600" baseline="-25000" dirty="0"/>
              <a:t>2 (g) </a:t>
            </a:r>
            <a:r>
              <a:rPr lang="pt-BR" sz="1600" dirty="0"/>
              <a:t>→ 2NO</a:t>
            </a:r>
            <a:r>
              <a:rPr lang="pt-BR" sz="1600" baseline="-25000" dirty="0"/>
              <a:t>(g) </a:t>
            </a:r>
            <a:r>
              <a:rPr lang="sr-Cyrl-RS" sz="1600" dirty="0"/>
              <a:t>(на </a:t>
            </a:r>
            <a:r>
              <a:rPr lang="pt-BR" sz="1600" dirty="0"/>
              <a:t>1483K</a:t>
            </a:r>
            <a:r>
              <a:rPr lang="sr-Cyrl-RS" sz="1600" dirty="0"/>
              <a:t>)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239641-BA9F-633F-2F7F-EB2E645CE139}"/>
              </a:ext>
            </a:extLst>
          </p:cNvPr>
          <p:cNvSpPr/>
          <p:nvPr/>
        </p:nvSpPr>
        <p:spPr>
          <a:xfrm>
            <a:off x="627423" y="289365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2NO</a:t>
            </a:r>
            <a:r>
              <a:rPr lang="en-US" sz="1600" baseline="-25000" dirty="0"/>
              <a:t> (g) </a:t>
            </a:r>
            <a:r>
              <a:rPr lang="en-US" sz="1600" dirty="0"/>
              <a:t>+ O</a:t>
            </a:r>
            <a:r>
              <a:rPr lang="en-US" sz="1600" baseline="-25000" dirty="0"/>
              <a:t>2 (g) </a:t>
            </a:r>
            <a:r>
              <a:rPr lang="en-US" sz="1600" dirty="0"/>
              <a:t>→ 2NO</a:t>
            </a:r>
            <a:r>
              <a:rPr lang="en-US" sz="1600" baseline="-25000" dirty="0"/>
              <a:t>2 (g) </a:t>
            </a:r>
            <a:endParaRPr lang="sr-Latn-RS" sz="1600" baseline="-25000" dirty="0"/>
          </a:p>
          <a:p>
            <a:r>
              <a:rPr lang="en-US" sz="1600" dirty="0"/>
              <a:t>NO</a:t>
            </a:r>
            <a:r>
              <a:rPr lang="en-US" sz="1600" baseline="-25000" dirty="0"/>
              <a:t>2 (g)</a:t>
            </a:r>
            <a:r>
              <a:rPr lang="en-US" sz="1600" dirty="0"/>
              <a:t> →</a:t>
            </a:r>
            <a:r>
              <a:rPr lang="sr-Cyrl-RS" sz="1600" dirty="0"/>
              <a:t> </a:t>
            </a:r>
            <a:r>
              <a:rPr lang="en-US" sz="1600" dirty="0"/>
              <a:t>NO</a:t>
            </a:r>
            <a:r>
              <a:rPr lang="en-US" sz="1600" baseline="-25000" dirty="0"/>
              <a:t> (g) </a:t>
            </a:r>
            <a:r>
              <a:rPr lang="sr-Cyrl-RS" sz="1600" dirty="0"/>
              <a:t>+ О</a:t>
            </a:r>
            <a:r>
              <a:rPr lang="sr-Cyrl-RS" sz="1600" baseline="-25000" dirty="0"/>
              <a:t>(</a:t>
            </a:r>
            <a:r>
              <a:rPr lang="en-US" sz="1600" baseline="-25000" dirty="0"/>
              <a:t>g</a:t>
            </a:r>
            <a:r>
              <a:rPr lang="sr-Cyrl-RS" sz="1600" baseline="-25000" dirty="0"/>
              <a:t>)</a:t>
            </a:r>
            <a:endParaRPr lang="en-US" sz="16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FD2217-9A55-4919-CC85-95F6D5E4FE84}"/>
              </a:ext>
            </a:extLst>
          </p:cNvPr>
          <p:cNvSpPr txBox="1"/>
          <p:nvPr/>
        </p:nvSpPr>
        <p:spPr>
          <a:xfrm>
            <a:off x="627423" y="3511702"/>
            <a:ext cx="8574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/>
              <a:t>Атоми кисеоника су веома реактивни и комбинују се са О</a:t>
            </a:r>
            <a:r>
              <a:rPr lang="sr-Cyrl-RS" sz="1600" baseline="-25000" dirty="0"/>
              <a:t>2</a:t>
            </a:r>
            <a:r>
              <a:rPr lang="sr-Cyrl-RS" sz="1600" dirty="0"/>
              <a:t> дајући озон, који лако реагује са </a:t>
            </a:r>
            <a:r>
              <a:rPr lang="en-US" sz="1600" dirty="0"/>
              <a:t>NO</a:t>
            </a:r>
            <a:r>
              <a:rPr lang="sr-Cyrl-RS" sz="1600" dirty="0"/>
              <a:t>: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BAE155-DBC0-7E2E-39DB-E56BB90705EE}"/>
              </a:ext>
            </a:extLst>
          </p:cNvPr>
          <p:cNvSpPr/>
          <p:nvPr/>
        </p:nvSpPr>
        <p:spPr>
          <a:xfrm>
            <a:off x="627423" y="3784985"/>
            <a:ext cx="2554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600" dirty="0"/>
              <a:t>О</a:t>
            </a:r>
            <a:r>
              <a:rPr lang="sr-Cyrl-RS" sz="1600" baseline="-25000" dirty="0"/>
              <a:t>2</a:t>
            </a:r>
            <a:r>
              <a:rPr lang="pt-BR" sz="1600" baseline="-25000" dirty="0"/>
              <a:t> (g) </a:t>
            </a:r>
            <a:r>
              <a:rPr lang="pt-BR" sz="1600" dirty="0"/>
              <a:t>+ O</a:t>
            </a:r>
            <a:r>
              <a:rPr lang="pt-BR" sz="1600" baseline="-25000" dirty="0"/>
              <a:t> (g) </a:t>
            </a:r>
            <a:r>
              <a:rPr lang="pt-BR" sz="1600" dirty="0"/>
              <a:t>↔ O</a:t>
            </a:r>
            <a:r>
              <a:rPr lang="sr-Cyrl-RS" sz="1600" baseline="-25000" dirty="0"/>
              <a:t>3 </a:t>
            </a:r>
            <a:r>
              <a:rPr lang="pt-BR" sz="1600" baseline="-25000" dirty="0"/>
              <a:t>(g)</a:t>
            </a:r>
            <a:endParaRPr lang="pt-BR" sz="1600" dirty="0"/>
          </a:p>
          <a:p>
            <a:r>
              <a:rPr lang="en-US" sz="1600" dirty="0"/>
              <a:t>NO </a:t>
            </a:r>
            <a:r>
              <a:rPr lang="en-US" sz="1600" baseline="-25000" dirty="0"/>
              <a:t>(g) </a:t>
            </a:r>
            <a:r>
              <a:rPr lang="en-US" sz="1600" dirty="0"/>
              <a:t>+ O</a:t>
            </a:r>
            <a:r>
              <a:rPr lang="en-US" sz="1600" baseline="-25000" dirty="0"/>
              <a:t>3 (g) </a:t>
            </a:r>
            <a:r>
              <a:rPr lang="en-US" sz="1600" dirty="0"/>
              <a:t>→ NO</a:t>
            </a:r>
            <a:r>
              <a:rPr lang="en-US" sz="1600" baseline="-25000" dirty="0"/>
              <a:t>2 (g) </a:t>
            </a:r>
            <a:r>
              <a:rPr lang="en-US" sz="1600" dirty="0"/>
              <a:t>+ O</a:t>
            </a:r>
            <a:r>
              <a:rPr lang="en-US" sz="1600" baseline="-25000" dirty="0"/>
              <a:t>2 (g)</a:t>
            </a:r>
            <a:endParaRPr lang="sr-Cyrl-RS" sz="1600" baseline="-25000" dirty="0"/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BE5207-A66A-D8A5-A111-14ABC5966902}"/>
              </a:ext>
            </a:extLst>
          </p:cNvPr>
          <p:cNvSpPr txBox="1"/>
          <p:nvPr/>
        </p:nvSpPr>
        <p:spPr>
          <a:xfrm>
            <a:off x="603826" y="4348988"/>
            <a:ext cx="9119596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И озон и </a:t>
            </a:r>
            <a:r>
              <a:rPr lang="en-US" sz="1600" dirty="0"/>
              <a:t>NO</a:t>
            </a:r>
            <a:r>
              <a:rPr lang="en-US" sz="1600" baseline="-25000" dirty="0"/>
              <a:t>2</a:t>
            </a:r>
            <a:r>
              <a:rPr lang="sr-Cyrl-RS" sz="1600" baseline="-25000" dirty="0"/>
              <a:t> </a:t>
            </a:r>
            <a:r>
              <a:rPr lang="sr-Cyrl-RS" sz="1600" dirty="0"/>
              <a:t>су токсични гасови и јака </a:t>
            </a:r>
            <a:r>
              <a:rPr lang="sr-Cyrl-RS" sz="1600" dirty="0" err="1"/>
              <a:t>оскидујућа</a:t>
            </a:r>
            <a:r>
              <a:rPr lang="sr-Cyrl-RS" sz="1600" dirty="0"/>
              <a:t> средства, која могу да реагују са несагорелим </a:t>
            </a:r>
          </a:p>
          <a:p>
            <a:r>
              <a:rPr lang="sr-Cyrl-RS" sz="1600" dirty="0"/>
              <a:t>Угљоводоницима у загађеном ваздуху дајући једињења као што су </a:t>
            </a:r>
            <a:r>
              <a:rPr lang="sr-Cyrl-RS" sz="1600" dirty="0" err="1"/>
              <a:t>формалдехид</a:t>
            </a:r>
            <a:r>
              <a:rPr lang="sr-Cyrl-RS" sz="1600" dirty="0"/>
              <a:t>, </a:t>
            </a:r>
            <a:r>
              <a:rPr lang="sr-Cyrl-RS" sz="1600" dirty="0" err="1"/>
              <a:t>акролеин</a:t>
            </a:r>
            <a:r>
              <a:rPr lang="sr-Cyrl-RS" sz="1600" dirty="0"/>
              <a:t> и </a:t>
            </a:r>
          </a:p>
          <a:p>
            <a:r>
              <a:rPr lang="sr-Cyrl-RS" sz="1600" dirty="0" err="1"/>
              <a:t>пероксилацетил</a:t>
            </a:r>
            <a:r>
              <a:rPr lang="sr-Cyrl-RS" sz="1600" dirty="0"/>
              <a:t> нитрат (ПАН):</a:t>
            </a:r>
          </a:p>
          <a:p>
            <a:r>
              <a:rPr lang="sr-Cyrl-RS" sz="1600" dirty="0"/>
              <a:t>О + угљоводоник →</a:t>
            </a:r>
            <a:r>
              <a:rPr lang="en-US" sz="1600" dirty="0"/>
              <a:t> RCO</a:t>
            </a:r>
            <a:r>
              <a:rPr lang="en-US" sz="2800" b="1" baseline="30000" dirty="0"/>
              <a:t>.</a:t>
            </a:r>
            <a:r>
              <a:rPr lang="en-US" sz="1600" dirty="0"/>
              <a:t>+ O</a:t>
            </a:r>
            <a:r>
              <a:rPr lang="en-US" sz="1600" baseline="-25000" dirty="0"/>
              <a:t>2 </a:t>
            </a:r>
            <a:r>
              <a:rPr lang="en-US" sz="1600" dirty="0"/>
              <a:t>→ RCO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r>
              <a:rPr lang="en-US" sz="1600" dirty="0"/>
              <a:t>RCO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sr-Cyrl-R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угљоводоници → СН</a:t>
            </a:r>
            <a:r>
              <a:rPr kumimoji="0" lang="sr-Cyrl-R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r-Cyrl-R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=О, </a:t>
            </a:r>
            <a:r>
              <a:rPr kumimoji="0" lang="sr-Cyrl-RS" sz="1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кетони</a:t>
            </a:r>
            <a:r>
              <a:rPr kumimoji="0" lang="sr-Cyrl-R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итд.</a:t>
            </a:r>
          </a:p>
          <a:p>
            <a:endParaRPr kumimoji="0" lang="en-US" sz="160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US" sz="1600" dirty="0"/>
              <a:t>RCO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r-Cyrl-R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R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sr-Cyrl-R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R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R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r-Cyrl-R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 </a:t>
            </a:r>
            <a:r>
              <a:rPr lang="en-US" sz="1600" dirty="0"/>
              <a:t>RCO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sr-Cyrl-RS" sz="1600" b="1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1600" dirty="0">
                <a:solidFill>
                  <a:prstClr val="black"/>
                </a:solidFill>
                <a:latin typeface="Calibri" panose="020F0502020204030204"/>
              </a:rPr>
              <a:t>+ О</a:t>
            </a:r>
            <a:r>
              <a:rPr lang="sr-Cyrl-RS" sz="1600" baseline="-25000" dirty="0">
                <a:solidFill>
                  <a:prstClr val="black"/>
                </a:solidFill>
                <a:latin typeface="Calibri" panose="020F0502020204030204"/>
              </a:rPr>
              <a:t>3 </a:t>
            </a:r>
            <a:r>
              <a:rPr lang="sr-Cyrl-RS" sz="1600" dirty="0">
                <a:solidFill>
                  <a:prstClr val="black"/>
                </a:solidFill>
                <a:latin typeface="Calibri" panose="020F0502020204030204"/>
              </a:rPr>
              <a:t>                      </a:t>
            </a:r>
            <a:r>
              <a:rPr lang="en-US" sz="1600" dirty="0"/>
              <a:t>RCO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r-Cyrl-R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R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→ </a:t>
            </a:r>
            <a:r>
              <a:rPr lang="en-US" sz="1600" dirty="0"/>
              <a:t>RCO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sr-Cyrl-RS" sz="1600" b="1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1600" dirty="0">
                <a:solidFill>
                  <a:prstClr val="black"/>
                </a:solidFill>
                <a:latin typeface="Calibri" panose="020F0502020204030204"/>
              </a:rPr>
              <a:t>+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sr-Cyrl-RS" sz="1600" dirty="0">
                <a:solidFill>
                  <a:prstClr val="black"/>
                </a:solidFill>
                <a:latin typeface="Calibri" panose="020F0502020204030204"/>
              </a:rPr>
              <a:t>О</a:t>
            </a:r>
            <a:r>
              <a:rPr lang="en-US" sz="1600" baseline="-25000" dirty="0">
                <a:solidFill>
                  <a:prstClr val="black"/>
                </a:solidFill>
                <a:latin typeface="Calibri" panose="020F0502020204030204"/>
              </a:rPr>
              <a:t>2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                     </a:t>
            </a:r>
            <a:r>
              <a:rPr lang="en-US" sz="1600" dirty="0"/>
              <a:t>RCO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r-Cyrl-R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R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sr-Cyrl-R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sr-Cyrl-R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R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→ </a:t>
            </a:r>
            <a:r>
              <a:rPr lang="en-US" sz="1600" dirty="0"/>
              <a:t>RCO</a:t>
            </a:r>
            <a:r>
              <a:rPr kumimoji="0" lang="en-U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r-Cyrl-R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sr-Cyrl-R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R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6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sr-Cyrl-R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ПАН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sr-Cyrl-R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kumimoji="0" lang="en-US" sz="160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800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35D900-EC4A-EA75-6F78-5D2FC5A4F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EDCF9B-F3FE-3222-A8A4-72203A03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Стратосферска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81A2BE-00F3-4695-8B41-AC553F16B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Горњи део стратосфере се састоји од значајне количине озона, које штити од штетних дејстава УВ зрачења (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λ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=255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nm)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са Сунца.</a:t>
            </a:r>
          </a:p>
          <a:p>
            <a:pPr>
              <a:defRPr/>
            </a:pP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Озон настаје у првом кораку дејством УВ зрачења на О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2,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при чему долази до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хомолитичког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ставрања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два атома кисеоника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који даље реагују са молекулом О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Озон је термодинамички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нетабилан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и распада се до молекулског кисеоника, тако да постоји равнотежа између озона и кисеоника.</a:t>
            </a:r>
          </a:p>
          <a:p>
            <a:pPr>
              <a:defRPr/>
            </a:pP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На смањење количине озона утиче присуство разних једињења, као што су на  пример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хлорофлуороугљеници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CFC,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од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енг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chlorofluorocarbons)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, који су познатији и под називом фреони.</a:t>
            </a:r>
          </a:p>
          <a:p>
            <a:pPr>
              <a:defRPr/>
            </a:pP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CFC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су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нереактивна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, незапаљива, нетоксична једињења која се често користе у расхладним уређајима, при производњи пластичних пена итд.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Када доспеју у стратосферу деградирају под утицајем УВ зрачења дајући слободне радикале хлора који могу да реагују са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стратосферским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озоном.</a:t>
            </a:r>
          </a:p>
          <a:p>
            <a:pPr marL="0" indent="0">
              <a:buNone/>
              <a:defRPr/>
            </a:pPr>
            <a:endParaRPr lang="sr-Cyrl-R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1176B6-7B97-6613-22AA-39798785C217}"/>
              </a:ext>
            </a:extLst>
          </p:cNvPr>
          <p:cNvSpPr txBox="1"/>
          <p:nvPr/>
        </p:nvSpPr>
        <p:spPr>
          <a:xfrm>
            <a:off x="636028" y="2634155"/>
            <a:ext cx="2046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О</a:t>
            </a:r>
            <a:r>
              <a:rPr lang="sr-Cyrl-RS" baseline="-25000" dirty="0"/>
              <a:t>2 (</a:t>
            </a:r>
            <a:r>
              <a:rPr lang="en-US" baseline="-25000" dirty="0"/>
              <a:t>g)</a:t>
            </a:r>
            <a:r>
              <a:rPr lang="en-US" dirty="0"/>
              <a:t> + </a:t>
            </a:r>
            <a:r>
              <a:rPr lang="en-US" dirty="0" err="1"/>
              <a:t>hν</a:t>
            </a:r>
            <a:r>
              <a:rPr lang="en-US" dirty="0"/>
              <a:t> → 2O </a:t>
            </a:r>
            <a:r>
              <a:rPr lang="en-US" baseline="-25000" dirty="0"/>
              <a:t>(g)</a:t>
            </a:r>
            <a:r>
              <a:rPr lang="sr-Cyrl-RS" dirty="0"/>
              <a:t> </a:t>
            </a:r>
          </a:p>
          <a:p>
            <a:r>
              <a:rPr lang="sr-Cyrl-RS" dirty="0"/>
              <a:t>О </a:t>
            </a:r>
            <a:r>
              <a:rPr lang="sr-Cyrl-RS" baseline="-25000" dirty="0"/>
              <a:t>(</a:t>
            </a:r>
            <a:r>
              <a:rPr lang="en-US" baseline="-25000" dirty="0"/>
              <a:t>g)</a:t>
            </a:r>
            <a:r>
              <a:rPr lang="en-US" dirty="0"/>
              <a:t> + </a:t>
            </a:r>
            <a:r>
              <a:rPr lang="sr-Cyrl-RS" dirty="0"/>
              <a:t>О</a:t>
            </a:r>
            <a:r>
              <a:rPr lang="sr-Cyrl-RS" baseline="-25000" dirty="0"/>
              <a:t>2 (</a:t>
            </a:r>
            <a:r>
              <a:rPr lang="en-US" baseline="-25000" dirty="0"/>
              <a:t>g)</a:t>
            </a:r>
            <a:r>
              <a:rPr lang="en-US" dirty="0"/>
              <a:t> → </a:t>
            </a:r>
            <a:r>
              <a:rPr lang="sr-Cyrl-RS" dirty="0"/>
              <a:t>О</a:t>
            </a:r>
            <a:r>
              <a:rPr lang="en-US" baseline="-25000" dirty="0"/>
              <a:t>3</a:t>
            </a:r>
            <a:r>
              <a:rPr lang="sr-Cyrl-RS" baseline="-25000" dirty="0"/>
              <a:t> (</a:t>
            </a:r>
            <a:r>
              <a:rPr lang="en-US" baseline="-25000" dirty="0"/>
              <a:t>g)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548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AEAC6C-6C3B-8126-8005-EE8D0FD1D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D5FAA-41F7-1DF6-67D6-A0685B29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Стратосферска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872901-E649-979C-66EF-5584EF065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84" y="1181888"/>
            <a:ext cx="9672667" cy="532938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r>
              <a:rPr lang="sr-Cyrl-RS" sz="1600" dirty="0"/>
              <a:t>1980-их научници који су радили на Антарктику су уочили недостатак озона („озонску рупу“) изнад Јужног пола. Установљено је да је за настанак озонске рупе изнад Антарктика био потребан </a:t>
            </a:r>
            <a:r>
              <a:rPr lang="sr-Cyrl-RS" sz="1600" dirty="0" err="1"/>
              <a:t>јединствент</a:t>
            </a:r>
            <a:r>
              <a:rPr lang="sr-Cyrl-RS" sz="1600" dirty="0"/>
              <a:t> скуп услова.</a:t>
            </a:r>
          </a:p>
          <a:p>
            <a:pPr marL="0" indent="0">
              <a:buNone/>
              <a:defRPr/>
            </a:pPr>
            <a:r>
              <a:rPr lang="sr-Cyrl-RS" sz="1600" dirty="0"/>
              <a:t>У лето се догађају следеће реакције, којима се штити озон, јер </a:t>
            </a:r>
            <a:r>
              <a:rPr lang="en-US" sz="1600" dirty="0"/>
              <a:t>Cl </a:t>
            </a:r>
            <a:r>
              <a:rPr lang="sr-Cyrl-RS" sz="1600" dirty="0"/>
              <a:t>и</a:t>
            </a:r>
            <a:r>
              <a:rPr lang="en-US" sz="1600" dirty="0"/>
              <a:t> </a:t>
            </a:r>
            <a:r>
              <a:rPr lang="en-US" sz="1600" dirty="0" err="1"/>
              <a:t>ClO</a:t>
            </a:r>
            <a:r>
              <a:rPr lang="sr-Cyrl-RS" sz="1600" dirty="0"/>
              <a:t> </a:t>
            </a:r>
            <a:r>
              <a:rPr lang="sr-Cyrl-RS" sz="1600" dirty="0" err="1"/>
              <a:t>предоминатно</a:t>
            </a:r>
            <a:r>
              <a:rPr lang="sr-Cyrl-RS" sz="1600" dirty="0"/>
              <a:t> реагују са </a:t>
            </a:r>
            <a:r>
              <a:rPr lang="en-US" sz="1600" dirty="0"/>
              <a:t>NO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  <a:r>
              <a:rPr lang="sr-Cyrl-RS" sz="1600" dirty="0"/>
              <a:t>и</a:t>
            </a:r>
            <a:r>
              <a:rPr lang="en-US" sz="1600" dirty="0"/>
              <a:t> CH</a:t>
            </a:r>
            <a:r>
              <a:rPr lang="en-US" sz="1600" baseline="-25000" dirty="0"/>
              <a:t>4</a:t>
            </a:r>
            <a:r>
              <a:rPr lang="sr-Cyrl-RS" sz="1600" dirty="0"/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10A184-6833-2427-8957-7847F919E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" y="1310410"/>
            <a:ext cx="9374910" cy="27569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BE14B8-5EF3-0641-95B5-0A438B4E0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3" y="5471330"/>
            <a:ext cx="2876951" cy="590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BBDEE0-E19E-F0EB-0F95-E16CE3121742}"/>
              </a:ext>
            </a:extLst>
          </p:cNvPr>
          <p:cNvSpPr txBox="1"/>
          <p:nvPr/>
        </p:nvSpPr>
        <p:spPr>
          <a:xfrm>
            <a:off x="2978590" y="5522223"/>
            <a:ext cx="1205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/>
              <a:t>(хлор нитрат)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818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560059-5033-9F6F-07E2-CDFD9369E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11827-7AD3-EF52-7175-823E3A34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800" b="1" dirty="0"/>
              <a:t>Улога физичке хемије у испитивању животне средине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16C19C-73AC-05BA-E509-65BC72A5F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RS" sz="2400" dirty="0"/>
          </a:p>
          <a:p>
            <a:endParaRPr lang="sr-Cyrl-RS" sz="2400" dirty="0"/>
          </a:p>
          <a:p>
            <a:endParaRPr lang="sr-Cyrl-RS" sz="2400" dirty="0"/>
          </a:p>
          <a:p>
            <a:endParaRPr lang="sr-Cyrl-RS" sz="2400" dirty="0"/>
          </a:p>
          <a:p>
            <a:r>
              <a:rPr lang="sr-Cyrl-RS" sz="2400" dirty="0"/>
              <a:t>Испитивања у вези са животном средином се баве сумарно друштвеним, економским, биолошким, физичким и хемијским утицајима на нашу околину</a:t>
            </a:r>
            <a:r>
              <a:rPr lang="en-US" sz="2400" dirty="0"/>
              <a:t>, </a:t>
            </a:r>
            <a:r>
              <a:rPr lang="sr-Cyrl-RS" sz="2400" dirty="0"/>
              <a:t>као и међусобним повезаностима ових аспеката са нашом околином.</a:t>
            </a:r>
          </a:p>
          <a:p>
            <a:endParaRPr lang="sr-Cyrl-RS" sz="2400" dirty="0"/>
          </a:p>
          <a:p>
            <a:r>
              <a:rPr lang="sr-Cyrl-RS" sz="2400" dirty="0"/>
              <a:t> Физичка хемија животне средине се бави испитивањем порекла, преноса, реакција, ефеката и судбина хемијских врста у животној средини.</a:t>
            </a: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45F1904-1AE1-90FB-6834-6406F59F07B7}"/>
              </a:ext>
            </a:extLst>
          </p:cNvPr>
          <p:cNvSpPr/>
          <p:nvPr/>
        </p:nvSpPr>
        <p:spPr>
          <a:xfrm>
            <a:off x="498763" y="1385454"/>
            <a:ext cx="9070109" cy="132080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“The world has achieved brilliance without wisdom, power without conscience. Ours is a world of nuclear giants and ethical infants.”</a:t>
            </a:r>
          </a:p>
          <a:p>
            <a:pPr algn="ctr"/>
            <a:r>
              <a:rPr lang="en-US" sz="2400" b="1" dirty="0"/>
              <a:t>(Omar Bradley)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8685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99E453-4E6E-206D-8128-BD188DD1D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CC6C5-0484-2C7E-8EEA-340A0B4F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Стратосферска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1CEAFB-6763-5C6D-44D5-5EB59E20B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84" y="1181888"/>
            <a:ext cx="9672667" cy="532938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r-Cyrl-RS" sz="1600" dirty="0"/>
              <a:t>Међутим, зими се над Јужним полом формирају облаци који се називају поларни </a:t>
            </a:r>
            <a:r>
              <a:rPr lang="sr-Cyrl-RS" sz="1600" dirty="0" err="1"/>
              <a:t>стратосферски</a:t>
            </a:r>
            <a:r>
              <a:rPr lang="sr-Cyrl-RS" sz="1600" dirty="0"/>
              <a:t> облаци. На површини ових облака долази до хидролизе претходно насталог хлор нитрата (реакција настанака хлор нитрата је претпоследња реакција са претходног слајда), до </a:t>
            </a:r>
            <a:r>
              <a:rPr lang="sr-Cyrl-RS" sz="1600" dirty="0" err="1"/>
              <a:t>хипохлоритне</a:t>
            </a:r>
            <a:r>
              <a:rPr lang="sr-Cyrl-RS" sz="1600" dirty="0"/>
              <a:t> киселине, а може и да реагује са </a:t>
            </a:r>
            <a:r>
              <a:rPr lang="sr-Cyrl-RS" sz="1600" dirty="0" err="1"/>
              <a:t>хлороводоником</a:t>
            </a:r>
            <a:r>
              <a:rPr lang="sr-Cyrl-RS" sz="1600" dirty="0"/>
              <a:t> дајући молекул хлора:</a:t>
            </a:r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r>
              <a:rPr lang="sr-Cyrl-RS" sz="1600" dirty="0"/>
              <a:t>Када се у пролеће врати Сунчево светло изнад Антарктика, под утицајем топлоте, облаци се разлажу, и дешава се </a:t>
            </a:r>
            <a:r>
              <a:rPr lang="sr-Cyrl-RS" sz="1600" dirty="0" err="1"/>
              <a:t>фотолиза</a:t>
            </a:r>
            <a:r>
              <a:rPr lang="sr-Cyrl-RS" sz="1600" dirty="0"/>
              <a:t> </a:t>
            </a:r>
            <a:r>
              <a:rPr lang="en-US" sz="1600" dirty="0" err="1"/>
              <a:t>HOCl</a:t>
            </a:r>
            <a:r>
              <a:rPr lang="en-US" sz="1600" dirty="0"/>
              <a:t> </a:t>
            </a:r>
            <a:r>
              <a:rPr lang="sr-Cyrl-RS" sz="1600" dirty="0"/>
              <a:t>и </a:t>
            </a:r>
            <a:r>
              <a:rPr lang="en-US" sz="1600" dirty="0"/>
              <a:t>Cl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  <a:r>
              <a:rPr lang="sr-Cyrl-RS" sz="1600" dirty="0"/>
              <a:t>накупљених у облацима:</a:t>
            </a:r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r>
              <a:rPr lang="sr-Cyrl-RS" sz="1600" dirty="0"/>
              <a:t>Настају радикали хлора који започињу поново ланчану реакцију са озоном смањујући његову концентрацију.</a:t>
            </a:r>
          </a:p>
          <a:p>
            <a:pPr marL="0" indent="0">
              <a:buNone/>
              <a:defRPr/>
            </a:pPr>
            <a:endParaRPr lang="sr-Cyrl-RS" sz="1600" dirty="0"/>
          </a:p>
          <a:p>
            <a:pPr marL="0" indent="0">
              <a:buNone/>
              <a:defRPr/>
            </a:pPr>
            <a:endParaRPr lang="sr-Cyrl-R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DE40D7-7190-EE1E-2B20-054E9695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2" y="2325527"/>
            <a:ext cx="3238952" cy="504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434738-EF88-3AE2-68AA-ABD28DBEB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1" y="3429000"/>
            <a:ext cx="278168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91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486ED4-D798-31A7-EA88-3B2AA9ADF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B39CA-BC98-2914-949D-1076923D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/>
              <a:t>Загађење воде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C435B7-1D36-D83C-F817-4E7B786D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420" y="1402394"/>
            <a:ext cx="4763165" cy="4686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DE16C3-3D29-FB88-C532-2DBCE24CB8E1}"/>
              </a:ext>
            </a:extLst>
          </p:cNvPr>
          <p:cNvSpPr txBox="1"/>
          <p:nvPr/>
        </p:nvSpPr>
        <p:spPr>
          <a:xfrm>
            <a:off x="236413" y="1597291"/>
            <a:ext cx="4542621" cy="3800475"/>
          </a:xfrm>
          <a:prstGeom prst="roundRect">
            <a:avLst>
              <a:gd name="adj" fmla="val 57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/>
              <a:t>Вода покрива 71 % површине Земље,</a:t>
            </a:r>
          </a:p>
          <a:p>
            <a:r>
              <a:rPr lang="sr-Cyrl-RS" dirty="0"/>
              <a:t>при чему је само 3 % слатка вода. Само 1 % слатке воде је доступна свежа вода.</a:t>
            </a:r>
          </a:p>
          <a:p>
            <a:endParaRPr lang="sr-Cyrl-RS" dirty="0"/>
          </a:p>
          <a:p>
            <a:r>
              <a:rPr lang="sr-Cyrl-RS" dirty="0"/>
              <a:t>Загађење воде потиче од људских активности и долази до површинских вода или воде у земљишту различитим путевима.</a:t>
            </a:r>
          </a:p>
          <a:p>
            <a:endParaRPr lang="sr-Cyrl-RS" dirty="0"/>
          </a:p>
          <a:p>
            <a:r>
              <a:rPr lang="sr-Cyrl-RS" dirty="0"/>
              <a:t>Главне загађујуће материје у води су:</a:t>
            </a:r>
          </a:p>
          <a:p>
            <a:pPr marL="342900" indent="-342900">
              <a:buAutoNum type="arabicParenR"/>
            </a:pPr>
            <a:r>
              <a:rPr lang="sr-Cyrl-RS" dirty="0"/>
              <a:t>Патогени</a:t>
            </a:r>
          </a:p>
          <a:p>
            <a:pPr marL="342900" indent="-342900">
              <a:buAutoNum type="arabicParenR"/>
            </a:pPr>
            <a:r>
              <a:rPr lang="sr-Cyrl-RS" dirty="0"/>
              <a:t>Органски отпад</a:t>
            </a:r>
          </a:p>
          <a:p>
            <a:pPr marL="342900" indent="-342900">
              <a:buAutoNum type="arabicParenR"/>
            </a:pPr>
            <a:r>
              <a:rPr lang="sr-Cyrl-RS" dirty="0"/>
              <a:t>Хемијски загађивачи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15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C3950F-F904-5133-2E34-4774896FD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AFC30-85A9-0FC6-0FC0-6FD63EB7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/>
              <a:t>Загађење воде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C3617F-4F93-22A4-AB7E-EE25D9BF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163782"/>
            <a:ext cx="9513455" cy="532938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b="1" dirty="0">
                <a:solidFill>
                  <a:prstClr val="black"/>
                </a:solidFill>
                <a:latin typeface="Calibri" panose="020F0502020204030204"/>
              </a:rPr>
              <a:t>Патогени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- Најозбиљнији загађивачи воде су организми који су изазивачи болести. То су бактерије и други организми који улазе у воду из канализације или екскрети животиња. Бактерије које се налазе у људским екскретима су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Escherichia coli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и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Calibri" panose="020F0502020204030204"/>
              </a:rPr>
              <a:t>Streptococus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faecalis</a:t>
            </a:r>
            <a:r>
              <a:rPr lang="sr-Cyrl-RS" sz="20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и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изазицају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гастроинтестиналне болести.</a:t>
            </a:r>
          </a:p>
          <a:p>
            <a:pPr>
              <a:defRPr/>
            </a:pPr>
            <a:r>
              <a:rPr lang="sr-Cyrl-RS" sz="20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b="1" dirty="0">
                <a:solidFill>
                  <a:prstClr val="black"/>
                </a:solidFill>
                <a:latin typeface="Calibri" panose="020F0502020204030204"/>
              </a:rPr>
              <a:t>Органски отпад</a:t>
            </a:r>
            <a:r>
              <a:rPr lang="sr-Cyrl-RS" sz="20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i="1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Органска материја као што су лишће, трава итд. Превелики раст фитопланктона, такође, може бити узрок загађења воде. С обзиром на то да је ова врста загађивача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биодеградибилна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, долази до пораста популације бактерија које разлажу органску материју. Својим метаболичким активностима, </a:t>
            </a:r>
            <a:r>
              <a:rPr lang="sr-Cyrl-RS" sz="2000">
                <a:solidFill>
                  <a:prstClr val="black"/>
                </a:solidFill>
                <a:latin typeface="Calibri" panose="020F0502020204030204"/>
              </a:rPr>
              <a:t>ове аеробне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бактерије троше кисеоник растворен у води. Како је концентрација кисеоника у води ниска (10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ppm,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спрам ваздуха где је концентрација кисеоника и до 200000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ppm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), чак и веома мале количине органског отпада у води могу изазвати велики пад концентрације кисеоника раствореног у води. Кисеоник у воду доспева из ваздуха и при фотосинтези у току обданице коју врше водене зелене биљке, међутим ноћу те исте биљке троше кисеоник. Ако се превише органског отпада нађе у води, може се исцрпти сав кисеоник што може да доведе до смрти водених животиња. Осим тога, у таквим условима почињу да расту анаеробне бактерије, које при разлагању органског отпада генеришу токсичне супстанце.</a:t>
            </a:r>
            <a:endParaRPr lang="sr-Cyrl-RS" sz="1600" b="1" dirty="0"/>
          </a:p>
        </p:txBody>
      </p:sp>
    </p:spTree>
    <p:extLst>
      <p:ext uri="{BB962C8B-B14F-4D97-AF65-F5344CB8AC3E}">
        <p14:creationId xmlns:p14="http://schemas.microsoft.com/office/powerpoint/2010/main" val="382679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29889E-846F-04E0-2782-E7D3A2889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5DC88-ACD9-8C6B-99B7-7C00331E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/>
              <a:t>Загађење воде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6EBD2C-FCD4-993A-8B7A-F7A111221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163782"/>
            <a:ext cx="9513455" cy="53293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1800" b="1" dirty="0">
                <a:solidFill>
                  <a:prstClr val="black"/>
                </a:solidFill>
                <a:latin typeface="Calibri" panose="020F0502020204030204"/>
              </a:rPr>
              <a:t>Хемијски загађивачи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 - то су углавном неорганске материје </a:t>
            </a:r>
            <a:r>
              <a:rPr lang="sr-Cyrl-RS" sz="1800" dirty="0" err="1">
                <a:solidFill>
                  <a:prstClr val="black"/>
                </a:solidFill>
                <a:latin typeface="Calibri" panose="020F0502020204030204"/>
              </a:rPr>
              <a:t>ратсворљиве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 у води, као нпр. тешки метали (кадмијум, жива, никл </a:t>
            </a:r>
            <a:r>
              <a:rPr lang="sr-Cyrl-RS" sz="1800" dirty="0" err="1">
                <a:solidFill>
                  <a:prstClr val="black"/>
                </a:solidFill>
                <a:latin typeface="Calibri" panose="020F0502020204030204"/>
              </a:rPr>
              <a:t>итд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). Наведени метали су </a:t>
            </a:r>
            <a:r>
              <a:rPr lang="sr-Cyrl-RS" sz="1800" dirty="0" err="1">
                <a:solidFill>
                  <a:prstClr val="black"/>
                </a:solidFill>
                <a:latin typeface="Calibri" panose="020F0502020204030204"/>
              </a:rPr>
              <a:t>опацни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, јер организам не може да их излучи, па тако оштећују јетру, бубреге, централни нервни систем итд. У хемијске загађиваче спадају и киселине и њихове соли. Осим тога, органске хемикалије, такође, могу да се нађу у загађеним водама - нафта, пестициди, </a:t>
            </a:r>
            <a:r>
              <a:rPr lang="sr-Cyrl-RS" sz="1800" dirty="0" err="1">
                <a:solidFill>
                  <a:prstClr val="black"/>
                </a:solidFill>
                <a:latin typeface="Calibri" panose="020F0502020204030204"/>
              </a:rPr>
              <a:t>полихлоровани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1800" dirty="0" err="1">
                <a:solidFill>
                  <a:prstClr val="black"/>
                </a:solidFill>
                <a:latin typeface="Calibri" panose="020F0502020204030204"/>
              </a:rPr>
              <a:t>бифенили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 (користе се у ђубривима и детерџентима). </a:t>
            </a:r>
          </a:p>
          <a:p>
            <a:pPr>
              <a:defRPr/>
            </a:pP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Већина детерџената који су у свакодневној употреби је </a:t>
            </a:r>
            <a:r>
              <a:rPr lang="sr-Cyrl-RS" sz="1800" dirty="0" err="1">
                <a:solidFill>
                  <a:prstClr val="black"/>
                </a:solidFill>
                <a:latin typeface="Calibri" panose="020F0502020204030204"/>
              </a:rPr>
              <a:t>биоразградива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, међутим као и </a:t>
            </a:r>
            <a:r>
              <a:rPr lang="sr-Cyrl-RS" sz="1800" dirty="0" err="1">
                <a:solidFill>
                  <a:prstClr val="black"/>
                </a:solidFill>
                <a:latin typeface="Calibri" panose="020F0502020204030204"/>
              </a:rPr>
              <a:t>сулуачју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 органског отпада, бактерије које разлажу детерџенте при томе троше кисеоник, што може да доведе до помора рибе и других водених животиња. Слична је ситуација и са ђубривима, због високог садржаја фосфата, које изазивају прекомеран раст алги („цветање воде“) на површини воде чиме смањују доток кисеоника.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Истовремено, због настанка анаеробних услова, акумулирају се анаеробне бактерије и њихови токсични продукти који доводе до смрти водених организама.</a:t>
            </a:r>
          </a:p>
          <a:p>
            <a:pPr>
              <a:defRPr/>
            </a:pPr>
            <a:r>
              <a:rPr lang="ru-RU" sz="1800" dirty="0"/>
              <a:t>Овај процес у којем вода обогаћена нутријентима подржава густу                            популацију биљака, која убија животње тако што их лишава кисеоника                                     и доводи до каснијег губитка биолошке разноврсности познат је као                       </a:t>
            </a:r>
            <a:r>
              <a:rPr lang="ru-RU" sz="1800" b="1" dirty="0"/>
              <a:t>еутрофикација.</a:t>
            </a:r>
            <a:endParaRPr lang="sr-Cyrl-RS" sz="1800" b="1" dirty="0"/>
          </a:p>
        </p:txBody>
      </p:sp>
      <p:pic>
        <p:nvPicPr>
          <p:cNvPr id="1026" name="Picture 2" descr="cvetanje vode - CARSTVO PROTISTA">
            <a:extLst>
              <a:ext uri="{FF2B5EF4-FFF2-40B4-BE49-F238E27FC236}">
                <a16:creationId xmlns:a16="http://schemas.microsoft.com/office/drawing/2014/main" xmlns="" id="{E7016C97-8A13-CF63-2204-647C2AAB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80" y="4686283"/>
            <a:ext cx="2091465" cy="2015870"/>
          </a:xfrm>
          <a:custGeom>
            <a:avLst/>
            <a:gdLst>
              <a:gd name="connsiteX0" fmla="*/ 0 w 2091465"/>
              <a:gd name="connsiteY0" fmla="*/ 173244 h 2015870"/>
              <a:gd name="connsiteX1" fmla="*/ 173244 w 2091465"/>
              <a:gd name="connsiteY1" fmla="*/ 0 h 2015870"/>
              <a:gd name="connsiteX2" fmla="*/ 737453 w 2091465"/>
              <a:gd name="connsiteY2" fmla="*/ 0 h 2015870"/>
              <a:gd name="connsiteX3" fmla="*/ 1319112 w 2091465"/>
              <a:gd name="connsiteY3" fmla="*/ 0 h 2015870"/>
              <a:gd name="connsiteX4" fmla="*/ 1918221 w 2091465"/>
              <a:gd name="connsiteY4" fmla="*/ 0 h 2015870"/>
              <a:gd name="connsiteX5" fmla="*/ 2091465 w 2091465"/>
              <a:gd name="connsiteY5" fmla="*/ 173244 h 2015870"/>
              <a:gd name="connsiteX6" fmla="*/ 2091465 w 2091465"/>
              <a:gd name="connsiteY6" fmla="*/ 679623 h 2015870"/>
              <a:gd name="connsiteX7" fmla="*/ 2091465 w 2091465"/>
              <a:gd name="connsiteY7" fmla="*/ 1236084 h 2015870"/>
              <a:gd name="connsiteX8" fmla="*/ 2091465 w 2091465"/>
              <a:gd name="connsiteY8" fmla="*/ 1842626 h 2015870"/>
              <a:gd name="connsiteX9" fmla="*/ 1918221 w 2091465"/>
              <a:gd name="connsiteY9" fmla="*/ 2015870 h 2015870"/>
              <a:gd name="connsiteX10" fmla="*/ 1354012 w 2091465"/>
              <a:gd name="connsiteY10" fmla="*/ 2015870 h 2015870"/>
              <a:gd name="connsiteX11" fmla="*/ 737453 w 2091465"/>
              <a:gd name="connsiteY11" fmla="*/ 2015870 h 2015870"/>
              <a:gd name="connsiteX12" fmla="*/ 173244 w 2091465"/>
              <a:gd name="connsiteY12" fmla="*/ 2015870 h 2015870"/>
              <a:gd name="connsiteX13" fmla="*/ 0 w 2091465"/>
              <a:gd name="connsiteY13" fmla="*/ 1842626 h 2015870"/>
              <a:gd name="connsiteX14" fmla="*/ 0 w 2091465"/>
              <a:gd name="connsiteY14" fmla="*/ 1319553 h 2015870"/>
              <a:gd name="connsiteX15" fmla="*/ 0 w 2091465"/>
              <a:gd name="connsiteY15" fmla="*/ 746398 h 2015870"/>
              <a:gd name="connsiteX16" fmla="*/ 0 w 2091465"/>
              <a:gd name="connsiteY16" fmla="*/ 173244 h 201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1465" h="2015870" fill="none" extrusionOk="0">
                <a:moveTo>
                  <a:pt x="0" y="173244"/>
                </a:moveTo>
                <a:cubicBezTo>
                  <a:pt x="9524" y="70114"/>
                  <a:pt x="78310" y="-24896"/>
                  <a:pt x="173244" y="0"/>
                </a:cubicBezTo>
                <a:cubicBezTo>
                  <a:pt x="419728" y="-48747"/>
                  <a:pt x="538624" y="10405"/>
                  <a:pt x="737453" y="0"/>
                </a:cubicBezTo>
                <a:cubicBezTo>
                  <a:pt x="936282" y="-10405"/>
                  <a:pt x="1126025" y="12506"/>
                  <a:pt x="1319112" y="0"/>
                </a:cubicBezTo>
                <a:cubicBezTo>
                  <a:pt x="1512199" y="-12506"/>
                  <a:pt x="1713736" y="19234"/>
                  <a:pt x="1918221" y="0"/>
                </a:cubicBezTo>
                <a:cubicBezTo>
                  <a:pt x="2004718" y="13751"/>
                  <a:pt x="2089085" y="78875"/>
                  <a:pt x="2091465" y="173244"/>
                </a:cubicBezTo>
                <a:cubicBezTo>
                  <a:pt x="2144471" y="390670"/>
                  <a:pt x="2068059" y="519289"/>
                  <a:pt x="2091465" y="679623"/>
                </a:cubicBezTo>
                <a:cubicBezTo>
                  <a:pt x="2114871" y="839957"/>
                  <a:pt x="2029008" y="995676"/>
                  <a:pt x="2091465" y="1236084"/>
                </a:cubicBezTo>
                <a:cubicBezTo>
                  <a:pt x="2153922" y="1476492"/>
                  <a:pt x="2069686" y="1641262"/>
                  <a:pt x="2091465" y="1842626"/>
                </a:cubicBezTo>
                <a:cubicBezTo>
                  <a:pt x="2095574" y="1941784"/>
                  <a:pt x="1998017" y="2008585"/>
                  <a:pt x="1918221" y="2015870"/>
                </a:cubicBezTo>
                <a:cubicBezTo>
                  <a:pt x="1771722" y="2068187"/>
                  <a:pt x="1508345" y="1954842"/>
                  <a:pt x="1354012" y="2015870"/>
                </a:cubicBezTo>
                <a:cubicBezTo>
                  <a:pt x="1199679" y="2076898"/>
                  <a:pt x="895441" y="2000812"/>
                  <a:pt x="737453" y="2015870"/>
                </a:cubicBezTo>
                <a:cubicBezTo>
                  <a:pt x="579465" y="2030928"/>
                  <a:pt x="445659" y="1948881"/>
                  <a:pt x="173244" y="2015870"/>
                </a:cubicBezTo>
                <a:cubicBezTo>
                  <a:pt x="56661" y="1999022"/>
                  <a:pt x="6339" y="1964374"/>
                  <a:pt x="0" y="1842626"/>
                </a:cubicBezTo>
                <a:cubicBezTo>
                  <a:pt x="-11995" y="1669231"/>
                  <a:pt x="28936" y="1534392"/>
                  <a:pt x="0" y="1319553"/>
                </a:cubicBezTo>
                <a:cubicBezTo>
                  <a:pt x="-28936" y="1104714"/>
                  <a:pt x="51403" y="1025493"/>
                  <a:pt x="0" y="746398"/>
                </a:cubicBezTo>
                <a:cubicBezTo>
                  <a:pt x="-51403" y="467303"/>
                  <a:pt x="38741" y="417237"/>
                  <a:pt x="0" y="173244"/>
                </a:cubicBezTo>
                <a:close/>
              </a:path>
              <a:path w="2091465" h="2015870" stroke="0" extrusionOk="0">
                <a:moveTo>
                  <a:pt x="0" y="173244"/>
                </a:moveTo>
                <a:cubicBezTo>
                  <a:pt x="-15707" y="61632"/>
                  <a:pt x="78804" y="-3658"/>
                  <a:pt x="173244" y="0"/>
                </a:cubicBezTo>
                <a:cubicBezTo>
                  <a:pt x="294528" y="-15688"/>
                  <a:pt x="543068" y="3502"/>
                  <a:pt x="754903" y="0"/>
                </a:cubicBezTo>
                <a:cubicBezTo>
                  <a:pt x="966738" y="-3502"/>
                  <a:pt x="1049541" y="19954"/>
                  <a:pt x="1319112" y="0"/>
                </a:cubicBezTo>
                <a:cubicBezTo>
                  <a:pt x="1588683" y="-19954"/>
                  <a:pt x="1787576" y="727"/>
                  <a:pt x="1918221" y="0"/>
                </a:cubicBezTo>
                <a:cubicBezTo>
                  <a:pt x="2015003" y="6796"/>
                  <a:pt x="2093010" y="80258"/>
                  <a:pt x="2091465" y="173244"/>
                </a:cubicBezTo>
                <a:cubicBezTo>
                  <a:pt x="2106899" y="288871"/>
                  <a:pt x="2077518" y="467945"/>
                  <a:pt x="2091465" y="746398"/>
                </a:cubicBezTo>
                <a:cubicBezTo>
                  <a:pt x="2105412" y="1024851"/>
                  <a:pt x="2034116" y="1063683"/>
                  <a:pt x="2091465" y="1286165"/>
                </a:cubicBezTo>
                <a:cubicBezTo>
                  <a:pt x="2148814" y="1508647"/>
                  <a:pt x="2029534" y="1671039"/>
                  <a:pt x="2091465" y="1842626"/>
                </a:cubicBezTo>
                <a:cubicBezTo>
                  <a:pt x="2118036" y="1947764"/>
                  <a:pt x="2001706" y="2039381"/>
                  <a:pt x="1918221" y="2015870"/>
                </a:cubicBezTo>
                <a:cubicBezTo>
                  <a:pt x="1688789" y="2027660"/>
                  <a:pt x="1557180" y="2003536"/>
                  <a:pt x="1336562" y="2015870"/>
                </a:cubicBezTo>
                <a:cubicBezTo>
                  <a:pt x="1115944" y="2028204"/>
                  <a:pt x="948527" y="1948314"/>
                  <a:pt x="720003" y="2015870"/>
                </a:cubicBezTo>
                <a:cubicBezTo>
                  <a:pt x="491479" y="2083426"/>
                  <a:pt x="364552" y="2008811"/>
                  <a:pt x="173244" y="2015870"/>
                </a:cubicBezTo>
                <a:cubicBezTo>
                  <a:pt x="53331" y="2008658"/>
                  <a:pt x="-1689" y="1960344"/>
                  <a:pt x="0" y="1842626"/>
                </a:cubicBezTo>
                <a:cubicBezTo>
                  <a:pt x="-56100" y="1716430"/>
                  <a:pt x="21204" y="1494121"/>
                  <a:pt x="0" y="1336247"/>
                </a:cubicBezTo>
                <a:cubicBezTo>
                  <a:pt x="-21204" y="1178373"/>
                  <a:pt x="17466" y="1011077"/>
                  <a:pt x="0" y="813174"/>
                </a:cubicBezTo>
                <a:cubicBezTo>
                  <a:pt x="-17466" y="615271"/>
                  <a:pt x="38715" y="400213"/>
                  <a:pt x="0" y="173244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976649755">
                  <a:prstGeom prst="roundRect">
                    <a:avLst>
                      <a:gd name="adj" fmla="val 859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2939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177423-ADCB-A555-7A51-3477DFBA1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77F3E-B453-0A18-10AF-89EBECDF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/>
              <a:t>Загађење земљишта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21A5F-B9C0-3B6B-7BF3-C3EE57243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163782"/>
            <a:ext cx="9513455" cy="532938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200" dirty="0">
                <a:solidFill>
                  <a:prstClr val="black"/>
                </a:solidFill>
                <a:latin typeface="Calibri" panose="020F0502020204030204"/>
              </a:rPr>
              <a:t>Загађење земљишта потиче од разних загађујућих супстанција,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200" dirty="0">
                <a:solidFill>
                  <a:prstClr val="black"/>
                </a:solidFill>
                <a:latin typeface="Calibri" panose="020F0502020204030204"/>
              </a:rPr>
              <a:t>међу којима су многобројне хемикалије које се користе у разним грама индустрије и пољопривреде (хербициди, пестициди), као и бачено смеће (пластика, гуме…).</a:t>
            </a:r>
          </a:p>
          <a:p>
            <a:pPr>
              <a:defRPr/>
            </a:pPr>
            <a:r>
              <a:rPr lang="sr-Cyrl-RS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200" b="1" dirty="0">
                <a:solidFill>
                  <a:prstClr val="black"/>
                </a:solidFill>
                <a:latin typeface="Calibri" panose="020F0502020204030204"/>
              </a:rPr>
              <a:t>Пестициди</a:t>
            </a:r>
            <a:r>
              <a:rPr lang="sr-Cyrl-RS" sz="2200" dirty="0">
                <a:solidFill>
                  <a:prstClr val="black"/>
                </a:solidFill>
                <a:latin typeface="Calibri" panose="020F0502020204030204"/>
              </a:rPr>
              <a:t> су синтетичке токсичне хемикалије које остављају последице по средину, поготово што сталном употребом истих пестицида настају штеточине, које постају резистентне на њих.</a:t>
            </a:r>
          </a:p>
          <a:p>
            <a:pPr>
              <a:defRPr/>
            </a:pPr>
            <a:r>
              <a:rPr lang="sr-Cyrl-RS" sz="2200" dirty="0">
                <a:solidFill>
                  <a:prstClr val="black"/>
                </a:solidFill>
                <a:latin typeface="Calibri" panose="020F0502020204030204"/>
              </a:rPr>
              <a:t> Додатни проблем представља то што је већина пестицида </a:t>
            </a:r>
            <a:r>
              <a:rPr lang="sr-Cyrl-RS" sz="2200" dirty="0" err="1">
                <a:solidFill>
                  <a:prstClr val="black"/>
                </a:solidFill>
                <a:latin typeface="Calibri" panose="020F0502020204030204"/>
              </a:rPr>
              <a:t>неразградива</a:t>
            </a:r>
            <a:r>
              <a:rPr lang="sr-Cyrl-RS" sz="2200" dirty="0">
                <a:solidFill>
                  <a:prstClr val="black"/>
                </a:solidFill>
                <a:latin typeface="Calibri" panose="020F0502020204030204"/>
              </a:rPr>
              <a:t> и нерастворљива у води, тако да се ови отрови преносе кроз ланац исхране на друге јединке. Временом се ови токсини акумулирају у организмима људи и животиња изазивајући  метаболичке и физиолошке поремећаје.</a:t>
            </a:r>
          </a:p>
          <a:p>
            <a:pPr>
              <a:defRPr/>
            </a:pPr>
            <a:r>
              <a:rPr lang="sr-Cyrl-RS" sz="2200" dirty="0"/>
              <a:t>Континуирани развој нових инсектицида и хербицида изазива забринутост због њиховог дугорочног утицаја на екосистеме, наглашавајући потребу за еколошки прихватљивим алтернативама и одрживим пољопривредним праксама.</a:t>
            </a:r>
          </a:p>
        </p:txBody>
      </p:sp>
    </p:spTree>
    <p:extLst>
      <p:ext uri="{BB962C8B-B14F-4D97-AF65-F5344CB8AC3E}">
        <p14:creationId xmlns:p14="http://schemas.microsoft.com/office/powerpoint/2010/main" val="1248714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C24B1A-B55C-3FED-764C-9EF167C4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50B15-0886-BA9A-0D1A-1C3E078A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/>
              <a:t>Загађење земљишта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89E9B-8D02-ED45-B34E-BCDF90EE4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163782"/>
            <a:ext cx="9513455" cy="10905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b="1" dirty="0">
                <a:solidFill>
                  <a:prstClr val="black"/>
                </a:solidFill>
                <a:latin typeface="Calibri" panose="020F0502020204030204"/>
              </a:rPr>
              <a:t>Индустријски отпад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се такође може поделити на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биоразградиви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и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неразградиви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>
              <a:defRPr/>
            </a:pP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1600" dirty="0" err="1">
                <a:solidFill>
                  <a:prstClr val="black"/>
                </a:solidFill>
                <a:latin typeface="Calibri" panose="020F0502020204030204"/>
              </a:rPr>
              <a:t>Биоразградиви</a:t>
            </a:r>
            <a:r>
              <a:rPr lang="sr-Cyrl-RS" sz="1600" dirty="0">
                <a:solidFill>
                  <a:prstClr val="black"/>
                </a:solidFill>
                <a:latin typeface="Calibri" panose="020F0502020204030204"/>
              </a:rPr>
              <a:t> отпад настаје у производњи памука, текстила, папира, индустрији хране. </a:t>
            </a:r>
            <a:endParaRPr lang="sr-Cyrl-RS" sz="1600" dirty="0"/>
          </a:p>
        </p:txBody>
      </p:sp>
      <p:pic>
        <p:nvPicPr>
          <p:cNvPr id="2050" name="Picture 2" descr="Cotton industry needs global production deficit | Farm Progress">
            <a:extLst>
              <a:ext uri="{FF2B5EF4-FFF2-40B4-BE49-F238E27FC236}">
                <a16:creationId xmlns:a16="http://schemas.microsoft.com/office/drawing/2014/main" xmlns="" id="{4D002AE9-94C5-D8DB-6CBE-9CAE4BF6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73" y="2018966"/>
            <a:ext cx="3576873" cy="2344839"/>
          </a:xfrm>
          <a:custGeom>
            <a:avLst/>
            <a:gdLst>
              <a:gd name="connsiteX0" fmla="*/ 0 w 3576873"/>
              <a:gd name="connsiteY0" fmla="*/ 390814 h 2344839"/>
              <a:gd name="connsiteX1" fmla="*/ 390814 w 3576873"/>
              <a:gd name="connsiteY1" fmla="*/ 0 h 2344839"/>
              <a:gd name="connsiteX2" fmla="*/ 977815 w 3576873"/>
              <a:gd name="connsiteY2" fmla="*/ 0 h 2344839"/>
              <a:gd name="connsiteX3" fmla="*/ 1508912 w 3576873"/>
              <a:gd name="connsiteY3" fmla="*/ 0 h 2344839"/>
              <a:gd name="connsiteX4" fmla="*/ 2095913 w 3576873"/>
              <a:gd name="connsiteY4" fmla="*/ 0 h 2344839"/>
              <a:gd name="connsiteX5" fmla="*/ 2654962 w 3576873"/>
              <a:gd name="connsiteY5" fmla="*/ 0 h 2344839"/>
              <a:gd name="connsiteX6" fmla="*/ 3186059 w 3576873"/>
              <a:gd name="connsiteY6" fmla="*/ 0 h 2344839"/>
              <a:gd name="connsiteX7" fmla="*/ 3576873 w 3576873"/>
              <a:gd name="connsiteY7" fmla="*/ 390814 h 2344839"/>
              <a:gd name="connsiteX8" fmla="*/ 3576873 w 3576873"/>
              <a:gd name="connsiteY8" fmla="*/ 896252 h 2344839"/>
              <a:gd name="connsiteX9" fmla="*/ 3576873 w 3576873"/>
              <a:gd name="connsiteY9" fmla="*/ 1401690 h 2344839"/>
              <a:gd name="connsiteX10" fmla="*/ 3576873 w 3576873"/>
              <a:gd name="connsiteY10" fmla="*/ 1954025 h 2344839"/>
              <a:gd name="connsiteX11" fmla="*/ 3186059 w 3576873"/>
              <a:gd name="connsiteY11" fmla="*/ 2344839 h 2344839"/>
              <a:gd name="connsiteX12" fmla="*/ 2710867 w 3576873"/>
              <a:gd name="connsiteY12" fmla="*/ 2344839 h 2344839"/>
              <a:gd name="connsiteX13" fmla="*/ 2123866 w 3576873"/>
              <a:gd name="connsiteY13" fmla="*/ 2344839 h 2344839"/>
              <a:gd name="connsiteX14" fmla="*/ 1508912 w 3576873"/>
              <a:gd name="connsiteY14" fmla="*/ 2344839 h 2344839"/>
              <a:gd name="connsiteX15" fmla="*/ 893958 w 3576873"/>
              <a:gd name="connsiteY15" fmla="*/ 2344839 h 2344839"/>
              <a:gd name="connsiteX16" fmla="*/ 390814 w 3576873"/>
              <a:gd name="connsiteY16" fmla="*/ 2344839 h 2344839"/>
              <a:gd name="connsiteX17" fmla="*/ 0 w 3576873"/>
              <a:gd name="connsiteY17" fmla="*/ 1954025 h 2344839"/>
              <a:gd name="connsiteX18" fmla="*/ 0 w 3576873"/>
              <a:gd name="connsiteY18" fmla="*/ 1432955 h 2344839"/>
              <a:gd name="connsiteX19" fmla="*/ 0 w 3576873"/>
              <a:gd name="connsiteY19" fmla="*/ 880620 h 2344839"/>
              <a:gd name="connsiteX20" fmla="*/ 0 w 3576873"/>
              <a:gd name="connsiteY20" fmla="*/ 390814 h 234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6873" h="2344839" extrusionOk="0">
                <a:moveTo>
                  <a:pt x="0" y="390814"/>
                </a:moveTo>
                <a:cubicBezTo>
                  <a:pt x="-40362" y="130695"/>
                  <a:pt x="157972" y="30804"/>
                  <a:pt x="390814" y="0"/>
                </a:cubicBezTo>
                <a:cubicBezTo>
                  <a:pt x="514127" y="-56777"/>
                  <a:pt x="767599" y="9380"/>
                  <a:pt x="977815" y="0"/>
                </a:cubicBezTo>
                <a:cubicBezTo>
                  <a:pt x="1188031" y="-9380"/>
                  <a:pt x="1311461" y="57174"/>
                  <a:pt x="1508912" y="0"/>
                </a:cubicBezTo>
                <a:cubicBezTo>
                  <a:pt x="1706363" y="-57174"/>
                  <a:pt x="1956029" y="4685"/>
                  <a:pt x="2095913" y="0"/>
                </a:cubicBezTo>
                <a:cubicBezTo>
                  <a:pt x="2235797" y="-4685"/>
                  <a:pt x="2516311" y="12764"/>
                  <a:pt x="2654962" y="0"/>
                </a:cubicBezTo>
                <a:cubicBezTo>
                  <a:pt x="2793613" y="-12764"/>
                  <a:pt x="3048337" y="39099"/>
                  <a:pt x="3186059" y="0"/>
                </a:cubicBezTo>
                <a:cubicBezTo>
                  <a:pt x="3409787" y="-20608"/>
                  <a:pt x="3568145" y="165288"/>
                  <a:pt x="3576873" y="390814"/>
                </a:cubicBezTo>
                <a:cubicBezTo>
                  <a:pt x="3606972" y="637704"/>
                  <a:pt x="3531238" y="741124"/>
                  <a:pt x="3576873" y="896252"/>
                </a:cubicBezTo>
                <a:cubicBezTo>
                  <a:pt x="3622508" y="1051380"/>
                  <a:pt x="3526093" y="1176761"/>
                  <a:pt x="3576873" y="1401690"/>
                </a:cubicBezTo>
                <a:cubicBezTo>
                  <a:pt x="3627653" y="1626619"/>
                  <a:pt x="3518652" y="1711384"/>
                  <a:pt x="3576873" y="1954025"/>
                </a:cubicBezTo>
                <a:cubicBezTo>
                  <a:pt x="3568106" y="2177092"/>
                  <a:pt x="3417265" y="2328653"/>
                  <a:pt x="3186059" y="2344839"/>
                </a:cubicBezTo>
                <a:cubicBezTo>
                  <a:pt x="2957036" y="2361624"/>
                  <a:pt x="2919452" y="2297679"/>
                  <a:pt x="2710867" y="2344839"/>
                </a:cubicBezTo>
                <a:cubicBezTo>
                  <a:pt x="2502282" y="2391999"/>
                  <a:pt x="2266803" y="2324138"/>
                  <a:pt x="2123866" y="2344839"/>
                </a:cubicBezTo>
                <a:cubicBezTo>
                  <a:pt x="1980929" y="2365540"/>
                  <a:pt x="1643308" y="2338224"/>
                  <a:pt x="1508912" y="2344839"/>
                </a:cubicBezTo>
                <a:cubicBezTo>
                  <a:pt x="1374516" y="2351454"/>
                  <a:pt x="1086048" y="2317952"/>
                  <a:pt x="893958" y="2344839"/>
                </a:cubicBezTo>
                <a:cubicBezTo>
                  <a:pt x="701868" y="2371726"/>
                  <a:pt x="513179" y="2337654"/>
                  <a:pt x="390814" y="2344839"/>
                </a:cubicBezTo>
                <a:cubicBezTo>
                  <a:pt x="157015" y="2335647"/>
                  <a:pt x="2566" y="2187223"/>
                  <a:pt x="0" y="1954025"/>
                </a:cubicBezTo>
                <a:cubicBezTo>
                  <a:pt x="-58338" y="1807895"/>
                  <a:pt x="35523" y="1557361"/>
                  <a:pt x="0" y="1432955"/>
                </a:cubicBezTo>
                <a:cubicBezTo>
                  <a:pt x="-35523" y="1308549"/>
                  <a:pt x="44231" y="1014014"/>
                  <a:pt x="0" y="880620"/>
                </a:cubicBezTo>
                <a:cubicBezTo>
                  <a:pt x="-44231" y="747227"/>
                  <a:pt x="49968" y="618245"/>
                  <a:pt x="0" y="390814"/>
                </a:cubicBezTo>
                <a:close/>
              </a:path>
            </a:pathLst>
          </a:custGeom>
          <a:noFill/>
          <a:ln w="571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2355064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D9AC00B-8A66-4102-9303-AED24311E2B8}"/>
              </a:ext>
            </a:extLst>
          </p:cNvPr>
          <p:cNvSpPr txBox="1">
            <a:spLocks/>
          </p:cNvSpPr>
          <p:nvPr/>
        </p:nvSpPr>
        <p:spPr>
          <a:xfrm>
            <a:off x="277091" y="2381062"/>
            <a:ext cx="5743463" cy="1982744"/>
          </a:xfrm>
          <a:prstGeom prst="roundRect">
            <a:avLst>
              <a:gd name="adj" fmla="val 6065"/>
            </a:avLst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Небиоразградива отпад производе термоелектране (генерисање летечег пепела), фабрике гвожђа и челика (стварање шљаке из високих пећи) и производња алуминијума, цинка, бакра (генерисање муља и јаловине).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 Опасни отпад, укључујући запаљиве, експлозивне и високо реактивне супстанце, производе индустрије које се баве металима, хемијама, фармацеутским производима, бојама, пестицидима и гуменим производима.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67A8E3B-F80E-DE7C-B24C-87490DAC957A}"/>
              </a:ext>
            </a:extLst>
          </p:cNvPr>
          <p:cNvSpPr txBox="1">
            <a:spLocks/>
          </p:cNvSpPr>
          <p:nvPr/>
        </p:nvSpPr>
        <p:spPr>
          <a:xfrm>
            <a:off x="277091" y="4602183"/>
            <a:ext cx="9513456" cy="1762408"/>
          </a:xfrm>
          <a:prstGeom prst="roundRect">
            <a:avLst>
              <a:gd name="adj" fmla="val 6065"/>
            </a:avLst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600" dirty="0"/>
              <a:t>Неправилно одлагање неразградивог чврстог индустријског отпада представља озбиљну претњу по животну средину.</a:t>
            </a:r>
          </a:p>
          <a:p>
            <a:r>
              <a:rPr lang="ru-RU" sz="1600" dirty="0"/>
              <a:t>Иновативни приступи - летећи пепео и шљака из индустрије челика се користе у индустрији цемента. За управљање великим количинама токсичног отпада користи се контролисано спаљивање, док се мање количине могу спаљивати заједно са фабричким смећем у отвореним кантама.</a:t>
            </a:r>
          </a:p>
          <a:p>
            <a:r>
              <a:rPr lang="ru-RU" sz="1600" dirty="0"/>
              <a:t>Неефикасно управљање чврстим отпадом утиче на различите компоненте животне средине.</a:t>
            </a:r>
          </a:p>
          <a:p>
            <a:pPr marL="0" indent="0">
              <a:buNone/>
              <a:defRPr/>
            </a:pP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5478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27CE94-FC07-DAC9-9E5C-82C8866A1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F4F4D-0FA0-BF76-009A-969F6214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/>
              <a:t>Загађење земљишта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F59B77-9DC2-F7CF-DF0A-8FA841E8B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163782"/>
            <a:ext cx="9513455" cy="10905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b="1" dirty="0">
                <a:solidFill>
                  <a:prstClr val="black"/>
                </a:solidFill>
                <a:latin typeface="Calibri" panose="020F0502020204030204"/>
              </a:rPr>
              <a:t>Индустријски отпад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се такође може поделити на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биоразградиви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и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неразградиви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>
              <a:defRPr/>
            </a:pP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1600" dirty="0" err="1">
                <a:solidFill>
                  <a:prstClr val="black"/>
                </a:solidFill>
                <a:latin typeface="Calibri" panose="020F0502020204030204"/>
              </a:rPr>
              <a:t>Биоразградиви</a:t>
            </a:r>
            <a:r>
              <a:rPr lang="sr-Cyrl-RS" sz="1600" dirty="0">
                <a:solidFill>
                  <a:prstClr val="black"/>
                </a:solidFill>
                <a:latin typeface="Calibri" panose="020F0502020204030204"/>
              </a:rPr>
              <a:t> отпад настаје у производњи памука, текстила, папира, индустрији хране. </a:t>
            </a:r>
            <a:endParaRPr lang="sr-Cyrl-RS" sz="1600" dirty="0"/>
          </a:p>
        </p:txBody>
      </p:sp>
      <p:pic>
        <p:nvPicPr>
          <p:cNvPr id="2050" name="Picture 2" descr="Cotton industry needs global production deficit | Farm Progress">
            <a:extLst>
              <a:ext uri="{FF2B5EF4-FFF2-40B4-BE49-F238E27FC236}">
                <a16:creationId xmlns:a16="http://schemas.microsoft.com/office/drawing/2014/main" xmlns="" id="{602F19BB-DE3B-9DD4-61C9-47AEC86F1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73" y="2018966"/>
            <a:ext cx="3576873" cy="2344839"/>
          </a:xfrm>
          <a:custGeom>
            <a:avLst/>
            <a:gdLst>
              <a:gd name="connsiteX0" fmla="*/ 0 w 3576873"/>
              <a:gd name="connsiteY0" fmla="*/ 390814 h 2344839"/>
              <a:gd name="connsiteX1" fmla="*/ 390814 w 3576873"/>
              <a:gd name="connsiteY1" fmla="*/ 0 h 2344839"/>
              <a:gd name="connsiteX2" fmla="*/ 977815 w 3576873"/>
              <a:gd name="connsiteY2" fmla="*/ 0 h 2344839"/>
              <a:gd name="connsiteX3" fmla="*/ 1508912 w 3576873"/>
              <a:gd name="connsiteY3" fmla="*/ 0 h 2344839"/>
              <a:gd name="connsiteX4" fmla="*/ 2095913 w 3576873"/>
              <a:gd name="connsiteY4" fmla="*/ 0 h 2344839"/>
              <a:gd name="connsiteX5" fmla="*/ 2654962 w 3576873"/>
              <a:gd name="connsiteY5" fmla="*/ 0 h 2344839"/>
              <a:gd name="connsiteX6" fmla="*/ 3186059 w 3576873"/>
              <a:gd name="connsiteY6" fmla="*/ 0 h 2344839"/>
              <a:gd name="connsiteX7" fmla="*/ 3576873 w 3576873"/>
              <a:gd name="connsiteY7" fmla="*/ 390814 h 2344839"/>
              <a:gd name="connsiteX8" fmla="*/ 3576873 w 3576873"/>
              <a:gd name="connsiteY8" fmla="*/ 896252 h 2344839"/>
              <a:gd name="connsiteX9" fmla="*/ 3576873 w 3576873"/>
              <a:gd name="connsiteY9" fmla="*/ 1401690 h 2344839"/>
              <a:gd name="connsiteX10" fmla="*/ 3576873 w 3576873"/>
              <a:gd name="connsiteY10" fmla="*/ 1954025 h 2344839"/>
              <a:gd name="connsiteX11" fmla="*/ 3186059 w 3576873"/>
              <a:gd name="connsiteY11" fmla="*/ 2344839 h 2344839"/>
              <a:gd name="connsiteX12" fmla="*/ 2710867 w 3576873"/>
              <a:gd name="connsiteY12" fmla="*/ 2344839 h 2344839"/>
              <a:gd name="connsiteX13" fmla="*/ 2123866 w 3576873"/>
              <a:gd name="connsiteY13" fmla="*/ 2344839 h 2344839"/>
              <a:gd name="connsiteX14" fmla="*/ 1508912 w 3576873"/>
              <a:gd name="connsiteY14" fmla="*/ 2344839 h 2344839"/>
              <a:gd name="connsiteX15" fmla="*/ 893958 w 3576873"/>
              <a:gd name="connsiteY15" fmla="*/ 2344839 h 2344839"/>
              <a:gd name="connsiteX16" fmla="*/ 390814 w 3576873"/>
              <a:gd name="connsiteY16" fmla="*/ 2344839 h 2344839"/>
              <a:gd name="connsiteX17" fmla="*/ 0 w 3576873"/>
              <a:gd name="connsiteY17" fmla="*/ 1954025 h 2344839"/>
              <a:gd name="connsiteX18" fmla="*/ 0 w 3576873"/>
              <a:gd name="connsiteY18" fmla="*/ 1432955 h 2344839"/>
              <a:gd name="connsiteX19" fmla="*/ 0 w 3576873"/>
              <a:gd name="connsiteY19" fmla="*/ 880620 h 2344839"/>
              <a:gd name="connsiteX20" fmla="*/ 0 w 3576873"/>
              <a:gd name="connsiteY20" fmla="*/ 390814 h 234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6873" h="2344839" extrusionOk="0">
                <a:moveTo>
                  <a:pt x="0" y="390814"/>
                </a:moveTo>
                <a:cubicBezTo>
                  <a:pt x="-40362" y="130695"/>
                  <a:pt x="157972" y="30804"/>
                  <a:pt x="390814" y="0"/>
                </a:cubicBezTo>
                <a:cubicBezTo>
                  <a:pt x="514127" y="-56777"/>
                  <a:pt x="767599" y="9380"/>
                  <a:pt x="977815" y="0"/>
                </a:cubicBezTo>
                <a:cubicBezTo>
                  <a:pt x="1188031" y="-9380"/>
                  <a:pt x="1311461" y="57174"/>
                  <a:pt x="1508912" y="0"/>
                </a:cubicBezTo>
                <a:cubicBezTo>
                  <a:pt x="1706363" y="-57174"/>
                  <a:pt x="1956029" y="4685"/>
                  <a:pt x="2095913" y="0"/>
                </a:cubicBezTo>
                <a:cubicBezTo>
                  <a:pt x="2235797" y="-4685"/>
                  <a:pt x="2516311" y="12764"/>
                  <a:pt x="2654962" y="0"/>
                </a:cubicBezTo>
                <a:cubicBezTo>
                  <a:pt x="2793613" y="-12764"/>
                  <a:pt x="3048337" y="39099"/>
                  <a:pt x="3186059" y="0"/>
                </a:cubicBezTo>
                <a:cubicBezTo>
                  <a:pt x="3409787" y="-20608"/>
                  <a:pt x="3568145" y="165288"/>
                  <a:pt x="3576873" y="390814"/>
                </a:cubicBezTo>
                <a:cubicBezTo>
                  <a:pt x="3606972" y="637704"/>
                  <a:pt x="3531238" y="741124"/>
                  <a:pt x="3576873" y="896252"/>
                </a:cubicBezTo>
                <a:cubicBezTo>
                  <a:pt x="3622508" y="1051380"/>
                  <a:pt x="3526093" y="1176761"/>
                  <a:pt x="3576873" y="1401690"/>
                </a:cubicBezTo>
                <a:cubicBezTo>
                  <a:pt x="3627653" y="1626619"/>
                  <a:pt x="3518652" y="1711384"/>
                  <a:pt x="3576873" y="1954025"/>
                </a:cubicBezTo>
                <a:cubicBezTo>
                  <a:pt x="3568106" y="2177092"/>
                  <a:pt x="3417265" y="2328653"/>
                  <a:pt x="3186059" y="2344839"/>
                </a:cubicBezTo>
                <a:cubicBezTo>
                  <a:pt x="2957036" y="2361624"/>
                  <a:pt x="2919452" y="2297679"/>
                  <a:pt x="2710867" y="2344839"/>
                </a:cubicBezTo>
                <a:cubicBezTo>
                  <a:pt x="2502282" y="2391999"/>
                  <a:pt x="2266803" y="2324138"/>
                  <a:pt x="2123866" y="2344839"/>
                </a:cubicBezTo>
                <a:cubicBezTo>
                  <a:pt x="1980929" y="2365540"/>
                  <a:pt x="1643308" y="2338224"/>
                  <a:pt x="1508912" y="2344839"/>
                </a:cubicBezTo>
                <a:cubicBezTo>
                  <a:pt x="1374516" y="2351454"/>
                  <a:pt x="1086048" y="2317952"/>
                  <a:pt x="893958" y="2344839"/>
                </a:cubicBezTo>
                <a:cubicBezTo>
                  <a:pt x="701868" y="2371726"/>
                  <a:pt x="513179" y="2337654"/>
                  <a:pt x="390814" y="2344839"/>
                </a:cubicBezTo>
                <a:cubicBezTo>
                  <a:pt x="157015" y="2335647"/>
                  <a:pt x="2566" y="2187223"/>
                  <a:pt x="0" y="1954025"/>
                </a:cubicBezTo>
                <a:cubicBezTo>
                  <a:pt x="-58338" y="1807895"/>
                  <a:pt x="35523" y="1557361"/>
                  <a:pt x="0" y="1432955"/>
                </a:cubicBezTo>
                <a:cubicBezTo>
                  <a:pt x="-35523" y="1308549"/>
                  <a:pt x="44231" y="1014014"/>
                  <a:pt x="0" y="880620"/>
                </a:cubicBezTo>
                <a:cubicBezTo>
                  <a:pt x="-44231" y="747227"/>
                  <a:pt x="49968" y="618245"/>
                  <a:pt x="0" y="390814"/>
                </a:cubicBezTo>
                <a:close/>
              </a:path>
            </a:pathLst>
          </a:custGeom>
          <a:noFill/>
          <a:ln w="571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2355064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D7E48B6-760C-7D2C-A27B-9F32E9E6EB43}"/>
              </a:ext>
            </a:extLst>
          </p:cNvPr>
          <p:cNvSpPr txBox="1">
            <a:spLocks/>
          </p:cNvSpPr>
          <p:nvPr/>
        </p:nvSpPr>
        <p:spPr>
          <a:xfrm>
            <a:off x="277091" y="2381062"/>
            <a:ext cx="5743463" cy="1982744"/>
          </a:xfrm>
          <a:prstGeom prst="roundRect">
            <a:avLst>
              <a:gd name="adj" fmla="val 6065"/>
            </a:avLst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Небиоразградива отпад производе термоелектране (генерисање летечег пепела), фабрике гвожђа и челика (стварање шљаке из високих пећи) и производња алуминијума, цинка, бакра (генерисање муља и јаловине).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 Опасни отпад, укључујући запаљиве, експлозивне и високо реактивне супстанце, производе индустрије које се баве металима, хемијама, фармацеутским производима, бојама, пестицидима и гуменим производима.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251B3C1-F7FC-135B-71D6-AA2C36255775}"/>
              </a:ext>
            </a:extLst>
          </p:cNvPr>
          <p:cNvSpPr txBox="1">
            <a:spLocks/>
          </p:cNvSpPr>
          <p:nvPr/>
        </p:nvSpPr>
        <p:spPr>
          <a:xfrm>
            <a:off x="277091" y="4602183"/>
            <a:ext cx="9513456" cy="1762408"/>
          </a:xfrm>
          <a:prstGeom prst="roundRect">
            <a:avLst>
              <a:gd name="adj" fmla="val 6065"/>
            </a:avLst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Неправилно одлагање неразградивог чврстог индустријског отпада представља озбиљну претњу по животну средину.</a:t>
            </a:r>
          </a:p>
          <a:p>
            <a:r>
              <a:rPr lang="ru-RU" sz="1600" dirty="0"/>
              <a:t>Иновативни приступи - летећи пепео и шљака из индустрије челика се користе у индустрији цемента. За управљање великим количинама токсичног отпада користи се контролисано спаљивање, док се мање количине могу спаљивати заједно са фабричким смећем у отвореним кантама.</a:t>
            </a:r>
          </a:p>
          <a:p>
            <a:r>
              <a:rPr lang="ru-RU" sz="1600" dirty="0"/>
              <a:t>Неефикасно управљање чврстим отпадом утиче на различите компоненте животне средине.</a:t>
            </a:r>
          </a:p>
          <a:p>
            <a:pPr marL="0" indent="0">
              <a:buNone/>
              <a:defRPr/>
            </a:pP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9978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F93A6-C2BD-1BA7-5A03-6C422DBA8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0CEB0-F290-384C-C2C1-1664EBD5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6525"/>
            <a:ext cx="9513455" cy="898684"/>
          </a:xfrm>
        </p:spPr>
        <p:txBody>
          <a:bodyPr>
            <a:noAutofit/>
          </a:bodyPr>
          <a:lstStyle/>
          <a:p>
            <a:r>
              <a:rPr lang="sr-Cyrl-RS" sz="3200" b="1" dirty="0"/>
              <a:t>Зелена хемија и улога физичке хемије у животној средини</a:t>
            </a:r>
            <a:endParaRPr lang="en-US" sz="32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D4BC14F-2586-6817-1137-EA4C4EFC986A}"/>
              </a:ext>
            </a:extLst>
          </p:cNvPr>
          <p:cNvSpPr txBox="1">
            <a:spLocks/>
          </p:cNvSpPr>
          <p:nvPr/>
        </p:nvSpPr>
        <p:spPr>
          <a:xfrm>
            <a:off x="277091" y="1264445"/>
            <a:ext cx="9513455" cy="5304306"/>
          </a:xfrm>
          <a:prstGeom prst="roundRect">
            <a:avLst>
              <a:gd name="adj" fmla="val 6065"/>
            </a:avLst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Зелена хемија има за циљ да смањи антропогени утицај на животну средину. Промовисање исплативе праксе која смањује потрошњу материјала, енергије и стварање отпада.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Физичка хемија животне средине се ослања на тачне методе узорковања за процену загађења ваздуха, воде и земљишта.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Коришћење </a:t>
            </a:r>
            <a:r>
              <a:rPr lang="ru-RU" sz="2000" dirty="0"/>
              <a:t>ваздушних пумпи и филтера за сакупљање суспендованих честица (ПМ, од енг. </a:t>
            </a:r>
            <a:r>
              <a:rPr lang="en-US" sz="2000" i="1" dirty="0"/>
              <a:t>Particulate Matter</a:t>
            </a:r>
            <a:r>
              <a:rPr lang="ru-RU" sz="2000" dirty="0"/>
              <a:t>), гасова и испарљивих органских једињења (ВО</a:t>
            </a:r>
            <a:r>
              <a:rPr lang="sr-Cyrl-RS" sz="2000" dirty="0"/>
              <a:t>Ц</a:t>
            </a:r>
            <a:r>
              <a:rPr lang="en-US" sz="2000" dirty="0"/>
              <a:t>,</a:t>
            </a:r>
            <a:r>
              <a:rPr lang="sr-Cyrl-RS" sz="2000" dirty="0"/>
              <a:t> од </a:t>
            </a:r>
            <a:r>
              <a:rPr lang="sr-Cyrl-RS" sz="2000" dirty="0" err="1"/>
              <a:t>енг</a:t>
            </a:r>
            <a:r>
              <a:rPr lang="sr-Cyrl-RS" sz="2000" dirty="0"/>
              <a:t>. </a:t>
            </a:r>
            <a:r>
              <a:rPr lang="en-US" sz="2000" i="1" dirty="0"/>
              <a:t>Volatile Organic Compounds</a:t>
            </a:r>
            <a:r>
              <a:rPr lang="ru-RU" sz="2000" dirty="0"/>
              <a:t>). Узоркивачи великих запремина и пасивни узоркивачи помажу у прикупљању узорака ваздуха.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4" name="Picture 2" descr="Ambient Air Sampling Methods - Perfect Pollucon Services">
            <a:extLst>
              <a:ext uri="{FF2B5EF4-FFF2-40B4-BE49-F238E27FC236}">
                <a16:creationId xmlns:a16="http://schemas.microsoft.com/office/drawing/2014/main" xmlns="" id="{BDA8E568-7D20-A8FA-46A5-66E23C9D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96" y="3993502"/>
            <a:ext cx="3035559" cy="22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19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B69434-96CC-0BD9-975F-18F4884ED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4747C-16D0-5ACD-1D80-7F5987DC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6525"/>
            <a:ext cx="9513455" cy="898684"/>
          </a:xfrm>
        </p:spPr>
        <p:txBody>
          <a:bodyPr>
            <a:noAutofit/>
          </a:bodyPr>
          <a:lstStyle/>
          <a:p>
            <a:r>
              <a:rPr lang="sr-Cyrl-RS" sz="3200" b="1" dirty="0"/>
              <a:t>Зелена хемија и улога физичке хемије у животној средини</a:t>
            </a:r>
            <a:endParaRPr lang="en-US" sz="32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892ABD3-6D4A-EEDB-0F91-AFF0170E4F07}"/>
              </a:ext>
            </a:extLst>
          </p:cNvPr>
          <p:cNvSpPr txBox="1">
            <a:spLocks/>
          </p:cNvSpPr>
          <p:nvPr/>
        </p:nvSpPr>
        <p:spPr>
          <a:xfrm>
            <a:off x="277091" y="1264445"/>
            <a:ext cx="9513455" cy="5304306"/>
          </a:xfrm>
          <a:prstGeom prst="roundRect">
            <a:avLst>
              <a:gd name="adj" fmla="val 6065"/>
            </a:avLst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Узимање узорака воде - аутоматски узоркивачи и они специфични за дубинско прикупљање воде из површинских или подземних вода.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Сакупљање узорака тла укључује употребу бушилица или сонди на одређеним дубинама. Комбиновано узорковање и узорковање мреже осигуравају репрезентативне узорке у целој области.</a:t>
            </a:r>
          </a:p>
        </p:txBody>
      </p:sp>
      <p:pic>
        <p:nvPicPr>
          <p:cNvPr id="4098" name="Picture 2" descr="Multifunction Water Sampler | Water Sampler Provider | GRASP">
            <a:extLst>
              <a:ext uri="{FF2B5EF4-FFF2-40B4-BE49-F238E27FC236}">
                <a16:creationId xmlns:a16="http://schemas.microsoft.com/office/drawing/2014/main" xmlns="" id="{1469339A-5CCC-A102-F732-DE6C0306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" y="2053611"/>
            <a:ext cx="2193036" cy="14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utomatic water samplers for water &amp; wastewater sampling | Endress+Hauser">
            <a:extLst>
              <a:ext uri="{FF2B5EF4-FFF2-40B4-BE49-F238E27FC236}">
                <a16:creationId xmlns:a16="http://schemas.microsoft.com/office/drawing/2014/main" xmlns="" id="{85C4E89D-DC0E-E7A3-3DDF-3F4A4788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34" y="2053611"/>
            <a:ext cx="2597324" cy="14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ep Water Sampling: emma technologies">
            <a:extLst>
              <a:ext uri="{FF2B5EF4-FFF2-40B4-BE49-F238E27FC236}">
                <a16:creationId xmlns:a16="http://schemas.microsoft.com/office/drawing/2014/main" xmlns="" id="{02F10204-66EE-F3A9-8AEE-32AC3B3F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62" y="2025003"/>
            <a:ext cx="2262213" cy="14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L454/SS667: Soil Sampling Procedures">
            <a:extLst>
              <a:ext uri="{FF2B5EF4-FFF2-40B4-BE49-F238E27FC236}">
                <a16:creationId xmlns:a16="http://schemas.microsoft.com/office/drawing/2014/main" xmlns="" id="{5AD2FF3C-6842-3D7A-B448-087F2E4B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36" y="4658561"/>
            <a:ext cx="1732007" cy="17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eep Soil Sampling #1063 (Air Date 8-19-18)">
            <a:extLst>
              <a:ext uri="{FF2B5EF4-FFF2-40B4-BE49-F238E27FC236}">
                <a16:creationId xmlns:a16="http://schemas.microsoft.com/office/drawing/2014/main" xmlns="" id="{92FBE63F-639B-3ECC-7808-CBCDDC1E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90" y="4658560"/>
            <a:ext cx="3079124" cy="17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83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776B77-6675-2C4C-1D10-C57067291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878C9-5421-514D-76E2-DFBC68F9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6525"/>
            <a:ext cx="9513455" cy="898684"/>
          </a:xfrm>
        </p:spPr>
        <p:txBody>
          <a:bodyPr>
            <a:noAutofit/>
          </a:bodyPr>
          <a:lstStyle/>
          <a:p>
            <a:r>
              <a:rPr lang="sr-Cyrl-RS" sz="3200" b="1" dirty="0"/>
              <a:t>Аналитичке технике у физичкој хемији животне средине</a:t>
            </a:r>
            <a:endParaRPr lang="en-US" sz="32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7D914C8-AF6B-A432-1066-8A28362C9B8B}"/>
              </a:ext>
            </a:extLst>
          </p:cNvPr>
          <p:cNvSpPr txBox="1">
            <a:spLocks/>
          </p:cNvSpPr>
          <p:nvPr/>
        </p:nvSpPr>
        <p:spPr>
          <a:xfrm>
            <a:off x="277091" y="1264445"/>
            <a:ext cx="9513455" cy="5304306"/>
          </a:xfrm>
          <a:prstGeom prst="roundRect">
            <a:avLst>
              <a:gd name="adj" fmla="val 6065"/>
            </a:avLst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Гасна хроматографија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са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масеном спектрометријом (ГЦ-МС): идентификација и квантификација испарљивих органских једињења и полутаната у узорцима ваздуха, воде и земљишта.</a:t>
            </a: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Течна хроматографија високих перформанси (ХПЛЦ): за детекцију пестицида, органских киселина и метала у узорцима воде.</a:t>
            </a: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Индуктивно спрегнута масена спектрометрија плазме (ИЦП-MС) мери елементе у траговима и метале у води, земљишту и биолошким узорцима при ултра ниским концентрацијама.</a:t>
            </a: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Атомска апсорпциона спектроскопија (ААС): Одређује концентрације метала у узорцима животне средине.</a:t>
            </a:r>
          </a:p>
        </p:txBody>
      </p:sp>
    </p:spTree>
    <p:extLst>
      <p:ext uri="{BB962C8B-B14F-4D97-AF65-F5344CB8AC3E}">
        <p14:creationId xmlns:p14="http://schemas.microsoft.com/office/powerpoint/2010/main" val="295355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35807F-DECC-97BF-0B66-E9BBB0673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BEA8D-7071-1309-E6FD-204049D6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/>
              <a:t>Загађење животне средине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82BEDA-0C0F-45F0-51E6-1E822FB15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2400" dirty="0"/>
              <a:t> Загађење животне средине је последица непожељних промена у нашој околини, које имају штетно дејство на биљке, животиње и људе.</a:t>
            </a:r>
          </a:p>
          <a:p>
            <a:r>
              <a:rPr lang="sr-Cyrl-RS" sz="2400" dirty="0"/>
              <a:t> Загађивачи су супстанције које испољавају ово негативно дејство на животну средину и  могу бити чврсти, течни или гасовити.</a:t>
            </a:r>
          </a:p>
          <a:p>
            <a:r>
              <a:rPr lang="sr-Cyrl-RS" sz="2400" dirty="0"/>
              <a:t> Загађивачи могу бити резултат људских делатности (</a:t>
            </a:r>
            <a:r>
              <a:rPr lang="sr-Cyrl-RS" sz="2400" dirty="0" err="1"/>
              <a:t>антропогеног</a:t>
            </a:r>
            <a:r>
              <a:rPr lang="sr-Cyrl-RS" sz="2400" dirty="0"/>
              <a:t> порекла) или природних појава.</a:t>
            </a:r>
          </a:p>
          <a:p>
            <a:r>
              <a:rPr lang="sr-Cyrl-RS" sz="2400" dirty="0"/>
              <a:t> Међу загађивачима разликују се </a:t>
            </a:r>
            <a:r>
              <a:rPr lang="sr-Cyrl-RS" sz="2400" dirty="0" err="1"/>
              <a:t>разградиви</a:t>
            </a:r>
            <a:r>
              <a:rPr lang="sr-Cyrl-RS" sz="2400" dirty="0"/>
              <a:t> (отпаци воћа, поврћа…), који се брзо распадају у биолошким процесима и слабо </a:t>
            </a:r>
            <a:r>
              <a:rPr lang="sr-Cyrl-RS" sz="2400" dirty="0" err="1"/>
              <a:t>разградиви</a:t>
            </a:r>
            <a:r>
              <a:rPr lang="sr-Cyrl-RS" sz="2400" dirty="0"/>
              <a:t>/</a:t>
            </a:r>
            <a:r>
              <a:rPr lang="sr-Cyrl-RS" sz="2400" dirty="0" err="1"/>
              <a:t>неразградиви</a:t>
            </a:r>
            <a:r>
              <a:rPr lang="sr-Cyrl-RS" sz="2400" dirty="0"/>
              <a:t> који могу остати у животној средини у неизмењеном облику по неколико деценија (нпр. ДДТ, </a:t>
            </a:r>
            <a:r>
              <a:rPr lang="sr-Cyrl-RS" sz="2400" dirty="0" err="1"/>
              <a:t>платсика</a:t>
            </a:r>
            <a:r>
              <a:rPr lang="sr-Cyrl-RS" sz="2400" dirty="0"/>
              <a:t>, тешки метали, нуклеарни отпад </a:t>
            </a:r>
            <a:r>
              <a:rPr lang="sr-Cyrl-RS" sz="2400" dirty="0" err="1"/>
              <a:t>итд</a:t>
            </a:r>
            <a:r>
              <a:rPr lang="sr-Cyrl-RS" sz="2400" dirty="0"/>
              <a:t>), које је тешко уклонити из животне средине, када се једном у њој нађу.</a:t>
            </a:r>
          </a:p>
          <a:p>
            <a:r>
              <a:rPr lang="sr-Cyrl-RS" sz="2400" dirty="0"/>
              <a:t> Загађивачи могу имати различите изворе из којих се даље преносе и шире водом  и ваздухом или их људи депонују на земљу.</a:t>
            </a:r>
          </a:p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endParaRPr lang="sr-Cyrl-RS" sz="2400" dirty="0"/>
          </a:p>
        </p:txBody>
      </p:sp>
    </p:spTree>
    <p:extLst>
      <p:ext uri="{BB962C8B-B14F-4D97-AF65-F5344CB8AC3E}">
        <p14:creationId xmlns:p14="http://schemas.microsoft.com/office/powerpoint/2010/main" val="3443947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A8F952-C566-3BFF-C734-45E4532A3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76D57-40C5-2AB4-D281-9BF6EDD4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6525"/>
            <a:ext cx="9513455" cy="898684"/>
          </a:xfrm>
        </p:spPr>
        <p:txBody>
          <a:bodyPr>
            <a:noAutofit/>
          </a:bodyPr>
          <a:lstStyle/>
          <a:p>
            <a:r>
              <a:rPr lang="sr-Cyrl-RS" sz="3200" b="1" dirty="0"/>
              <a:t>Аналитичке методе у физичкој хемији животне средине</a:t>
            </a:r>
            <a:endParaRPr lang="en-US" sz="32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67F2407-711E-2D2A-CC68-5D8C5A3DA6BD}"/>
              </a:ext>
            </a:extLst>
          </p:cNvPr>
          <p:cNvSpPr txBox="1">
            <a:spLocks/>
          </p:cNvSpPr>
          <p:nvPr/>
        </p:nvSpPr>
        <p:spPr>
          <a:xfrm>
            <a:off x="277091" y="1264445"/>
            <a:ext cx="9513455" cy="5304306"/>
          </a:xfrm>
          <a:prstGeom prst="roundRect">
            <a:avLst>
              <a:gd name="adj" fmla="val 6065"/>
            </a:avLst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Анализа укупног органског угљеника (ТОЦ)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је метода која се користи за мерење укупне количине угљеника у органским једињењима присутним у узорку. ТОЦ даје увид у укупно органско загађење у води, земљишту, седиментима и другим узорцима из животне средине.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Ова анализа је кључна у процени квалитета вод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них тела, процени ефикасности процеса пречишћавања и обезбеђивању усаглашености са еколошким прописима. ТОЦ анализа укључује оксидацију органског угљеника у угљен-диоксид и мерење резултујућег CO</a:t>
            </a:r>
            <a:r>
              <a:rPr lang="ru-RU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да би се квантфиковао садржај органског угљеника у узорку.</a:t>
            </a:r>
          </a:p>
          <a:p>
            <a:pPr>
              <a:defRPr/>
            </a:pP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nstrumentationtools.com_toc-analyzer-working-principle">
            <a:hlinkClick r:id="" action="ppaction://media"/>
            <a:extLst>
              <a:ext uri="{FF2B5EF4-FFF2-40B4-BE49-F238E27FC236}">
                <a16:creationId xmlns:a16="http://schemas.microsoft.com/office/drawing/2014/main" xmlns="" id="{054E8114-B4DC-5ECE-8499-272D80313A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7345" y="4135239"/>
            <a:ext cx="3582503" cy="2172820"/>
          </a:xfrm>
          <a:prstGeom prst="rect">
            <a:avLst/>
          </a:prstGeom>
        </p:spPr>
      </p:pic>
      <p:pic>
        <p:nvPicPr>
          <p:cNvPr id="5" name="Picture 2" descr="Total organic carbon analyzer - TOC-L Series - Shimadzu Europa - laboratory  / benchtop / NDIR">
            <a:extLst>
              <a:ext uri="{FF2B5EF4-FFF2-40B4-BE49-F238E27FC236}">
                <a16:creationId xmlns:a16="http://schemas.microsoft.com/office/drawing/2014/main" xmlns="" id="{97747F52-731F-409A-FFD3-C9A30398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84" y="4046899"/>
            <a:ext cx="34544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A8F952-C566-3BFF-C734-45E4532A3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76D57-40C5-2AB4-D281-9BF6EDD4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6525"/>
            <a:ext cx="9513455" cy="898684"/>
          </a:xfrm>
        </p:spPr>
        <p:txBody>
          <a:bodyPr>
            <a:noAutofit/>
          </a:bodyPr>
          <a:lstStyle/>
          <a:p>
            <a:r>
              <a:rPr lang="sr-Cyrl-RS" sz="3200" b="1" dirty="0"/>
              <a:t>Аналитичке методе у физичкој хемији животне средине</a:t>
            </a:r>
            <a:endParaRPr lang="en-US" sz="32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67F2407-711E-2D2A-CC68-5D8C5A3DA6BD}"/>
              </a:ext>
            </a:extLst>
          </p:cNvPr>
          <p:cNvSpPr txBox="1">
            <a:spLocks/>
          </p:cNvSpPr>
          <p:nvPr/>
        </p:nvSpPr>
        <p:spPr>
          <a:xfrm>
            <a:off x="277091" y="1264445"/>
            <a:ext cx="9513455" cy="5304306"/>
          </a:xfrm>
          <a:prstGeom prst="roundRect">
            <a:avLst>
              <a:gd name="adj" fmla="val 6065"/>
            </a:avLst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 Екстракција чврсте фазе (СПЕ,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д </a:t>
            </a:r>
            <a:r>
              <a:rPr lang="sr-Cyrl-RS" sz="2400" b="1" dirty="0" err="1">
                <a:solidFill>
                  <a:prstClr val="black"/>
                </a:solidFill>
                <a:latin typeface="Calibri" panose="020F0502020204030204"/>
              </a:rPr>
              <a:t>енг</a:t>
            </a: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2400" b="1" i="1" dirty="0">
                <a:solidFill>
                  <a:prstClr val="black"/>
                </a:solidFill>
                <a:latin typeface="Calibri" panose="020F0502020204030204"/>
              </a:rPr>
              <a:t>Solid Phase Extraction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У СПЕ, стационарна фаза (сорбент или смола) везује аналит или нечистоћу кроз јаке, али реверзибилне интеракције да би поуздано и брзо издвојила аналит од интереса из сложеног узорка.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СПЕ </a:t>
            </a:r>
            <a:r>
              <a:rPr lang="sr-Cyrl-RS" sz="2400" dirty="0" err="1">
                <a:solidFill>
                  <a:prstClr val="black"/>
                </a:solidFill>
                <a:latin typeface="Calibri" panose="020F0502020204030204"/>
              </a:rPr>
              <a:t>сорбенти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</a:p>
          <a:p>
            <a:pPr lvl="1">
              <a:defRPr/>
            </a:pPr>
            <a:r>
              <a:rPr lang="sr-Cyrl-RS" sz="1800" dirty="0" err="1">
                <a:solidFill>
                  <a:prstClr val="black"/>
                </a:solidFill>
                <a:latin typeface="Calibri" panose="020F0502020204030204"/>
              </a:rPr>
              <a:t>Силика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lvl="2">
              <a:defRPr/>
            </a:pPr>
            <a:r>
              <a:rPr lang="sr-Cyrl-RS" sz="1400" dirty="0" err="1">
                <a:solidFill>
                  <a:prstClr val="black"/>
                </a:solidFill>
                <a:latin typeface="Calibri" panose="020F0502020204030204"/>
              </a:rPr>
              <a:t>Реверзна</a:t>
            </a:r>
            <a:r>
              <a:rPr lang="sr-Cyrl-RS" sz="1400" dirty="0">
                <a:solidFill>
                  <a:prstClr val="black"/>
                </a:solidFill>
                <a:latin typeface="Calibri" panose="020F0502020204030204"/>
              </a:rPr>
              <a:t> фаза (стационарна фаза је </a:t>
            </a:r>
            <a:r>
              <a:rPr lang="sr-Cyrl-RS" sz="1400" dirty="0" err="1">
                <a:solidFill>
                  <a:prstClr val="black"/>
                </a:solidFill>
                <a:latin typeface="Calibri" panose="020F0502020204030204"/>
              </a:rPr>
              <a:t>хидрофобна</a:t>
            </a:r>
            <a:r>
              <a:rPr lang="sr-Cyrl-RS" sz="1400" dirty="0">
                <a:solidFill>
                  <a:prstClr val="black"/>
                </a:solidFill>
                <a:latin typeface="Calibri" panose="020F0502020204030204"/>
              </a:rPr>
              <a:t>, па се екстрахују </a:t>
            </a:r>
            <a:r>
              <a:rPr lang="sr-Cyrl-RS" sz="1400" dirty="0" err="1">
                <a:solidFill>
                  <a:prstClr val="black"/>
                </a:solidFill>
                <a:latin typeface="Calibri" panose="020F0502020204030204"/>
              </a:rPr>
              <a:t>хидрофобна</a:t>
            </a:r>
            <a:r>
              <a:rPr lang="sr-Cyrl-RS" sz="1400" dirty="0">
                <a:solidFill>
                  <a:prstClr val="black"/>
                </a:solidFill>
                <a:latin typeface="Calibri" panose="020F0502020204030204"/>
              </a:rPr>
              <a:t> једињења -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C18, C8, </a:t>
            </a:r>
            <a:r>
              <a:rPr lang="sr-Cyrl-RS" sz="1400" dirty="0" err="1">
                <a:solidFill>
                  <a:prstClr val="black"/>
                </a:solidFill>
                <a:latin typeface="Calibri" panose="020F0502020204030204"/>
              </a:rPr>
              <a:t>цијано</a:t>
            </a:r>
            <a:r>
              <a:rPr lang="sr-Cyrl-RS" sz="1400" dirty="0">
                <a:solidFill>
                  <a:prstClr val="black"/>
                </a:solidFill>
                <a:latin typeface="Calibri" panose="020F0502020204030204"/>
              </a:rPr>
              <a:t>, фенил)</a:t>
            </a:r>
          </a:p>
          <a:p>
            <a:pPr lvl="2">
              <a:defRPr/>
            </a:pPr>
            <a:r>
              <a:rPr lang="sr-Cyrl-RS" sz="1400" dirty="0">
                <a:solidFill>
                  <a:prstClr val="black"/>
                </a:solidFill>
                <a:latin typeface="Calibri" panose="020F0502020204030204"/>
              </a:rPr>
              <a:t>Нормална фаза (силицијум, </a:t>
            </a:r>
            <a:r>
              <a:rPr lang="sr-Cyrl-RS" sz="1400" dirty="0" err="1">
                <a:solidFill>
                  <a:prstClr val="black"/>
                </a:solidFill>
                <a:latin typeface="Calibri" panose="020F0502020204030204"/>
              </a:rPr>
              <a:t>диол</a:t>
            </a:r>
            <a:r>
              <a:rPr lang="sr-Cyrl-RS" sz="1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NH</a:t>
            </a:r>
            <a:r>
              <a:rPr lang="en-US" sz="14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lvl="2">
              <a:defRPr/>
            </a:pPr>
            <a:r>
              <a:rPr lang="sr-Cyrl-RS" sz="1400" dirty="0">
                <a:solidFill>
                  <a:prstClr val="black"/>
                </a:solidFill>
                <a:latin typeface="Calibri" panose="020F0502020204030204"/>
              </a:rPr>
              <a:t>Јонска измена</a:t>
            </a:r>
          </a:p>
          <a:p>
            <a:pPr lvl="1">
              <a:defRPr/>
            </a:pP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Угљенични и </a:t>
            </a:r>
            <a:r>
              <a:rPr lang="sr-Cyrl-RS" sz="1800" dirty="0" err="1">
                <a:solidFill>
                  <a:prstClr val="black"/>
                </a:solidFill>
                <a:latin typeface="Calibri" panose="020F0502020204030204"/>
              </a:rPr>
              <a:t>полимерни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1800" dirty="0" err="1">
                <a:solidFill>
                  <a:prstClr val="black"/>
                </a:solidFill>
                <a:latin typeface="Calibri" panose="020F0502020204030204"/>
              </a:rPr>
              <a:t>сорбенти</a:t>
            </a:r>
            <a:r>
              <a:rPr lang="sr-Cyrl-RS" sz="1800" dirty="0">
                <a:solidFill>
                  <a:prstClr val="black"/>
                </a:solidFill>
                <a:latin typeface="Calibri" panose="020F0502020204030204"/>
              </a:rPr>
              <a:t> са различитим функционалним групама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/>
              <a:t>СПЕ се користе за следеће анализе:</a:t>
            </a:r>
          </a:p>
          <a:p>
            <a:pPr lvl="1">
              <a:defRPr/>
            </a:pPr>
            <a:r>
              <a:rPr lang="ru-RU" sz="1600" dirty="0"/>
              <a:t>Фармацеутска једињења и метаболити у биолошким течностима</a:t>
            </a:r>
          </a:p>
          <a:p>
            <a:pPr lvl="1">
              <a:defRPr/>
            </a:pPr>
            <a:r>
              <a:rPr lang="ru-RU" sz="1600" dirty="0"/>
              <a:t>Откривање злоупотребе лекова (из биолошких течности)</a:t>
            </a:r>
          </a:p>
          <a:p>
            <a:pPr lvl="1">
              <a:defRPr/>
            </a:pPr>
            <a:r>
              <a:rPr lang="ru-RU" sz="1600" dirty="0"/>
              <a:t>Загађујуће супстанце у животној средини у пијаћим и отпадним водама</a:t>
            </a:r>
          </a:p>
          <a:p>
            <a:pPr lvl="1">
              <a:defRPr/>
            </a:pPr>
            <a:r>
              <a:rPr lang="ru-RU" sz="1600" dirty="0"/>
              <a:t>Пестициди, антибиотици или микотоксини у прехрамбеним/пољопривредним производима</a:t>
            </a: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6820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B37AC2-031D-9E87-EDFE-1370D8693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7612C-9D26-333C-3738-5691F06C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6525"/>
            <a:ext cx="9513455" cy="898684"/>
          </a:xfrm>
        </p:spPr>
        <p:txBody>
          <a:bodyPr>
            <a:noAutofit/>
          </a:bodyPr>
          <a:lstStyle/>
          <a:p>
            <a:r>
              <a:rPr lang="sr-Cyrl-RS" sz="3200" b="1" dirty="0"/>
              <a:t>Аналитичке методе у физичкој хемији животне средине</a:t>
            </a:r>
            <a:endParaRPr lang="en-US" sz="32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26FD574-C4C1-2C00-FBDF-4497573DBD7E}"/>
              </a:ext>
            </a:extLst>
          </p:cNvPr>
          <p:cNvSpPr txBox="1">
            <a:spLocks/>
          </p:cNvSpPr>
          <p:nvPr/>
        </p:nvSpPr>
        <p:spPr>
          <a:xfrm>
            <a:off x="277091" y="1264445"/>
            <a:ext cx="9513455" cy="5304306"/>
          </a:xfrm>
          <a:prstGeom prst="roundRect">
            <a:avLst>
              <a:gd name="adj" fmla="val 6065"/>
            </a:avLst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800" dirty="0"/>
              <a:t>Оптимална СПЕ метода зависи од структуре аналита, раствараљивости и поларности.</a:t>
            </a: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62978C-544B-A017-B2BC-A34FC61C3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8" y="1955300"/>
            <a:ext cx="8446119" cy="44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71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FC829F-BEA3-181D-1BD5-C47D185E4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A6469C-EA26-FB81-22FD-52159BD6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6525"/>
            <a:ext cx="9513455" cy="898684"/>
          </a:xfrm>
        </p:spPr>
        <p:txBody>
          <a:bodyPr>
            <a:noAutofit/>
          </a:bodyPr>
          <a:lstStyle/>
          <a:p>
            <a:r>
              <a:rPr lang="sr-Cyrl-RS" sz="3200" b="1" dirty="0"/>
              <a:t>Мониторинг животне средине</a:t>
            </a:r>
            <a:endParaRPr lang="en-US" sz="32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91696DC-B730-79C9-AD60-DD8C3E67D5FA}"/>
              </a:ext>
            </a:extLst>
          </p:cNvPr>
          <p:cNvSpPr txBox="1">
            <a:spLocks/>
          </p:cNvSpPr>
          <p:nvPr/>
        </p:nvSpPr>
        <p:spPr>
          <a:xfrm>
            <a:off x="277091" y="1264445"/>
            <a:ext cx="5818909" cy="5304306"/>
          </a:xfrm>
          <a:prstGeom prst="roundRect">
            <a:avLst>
              <a:gd name="adj" fmla="val 6065"/>
            </a:avLst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/>
              <a:t>Континуирана мерења коришћењем автоматизованих сензора или периодично узорковање процењују промене у параметрима животне средине током времена.</a:t>
            </a:r>
          </a:p>
          <a:p>
            <a:pPr>
              <a:defRPr/>
            </a:pPr>
            <a:r>
              <a:rPr lang="ru-RU" sz="1800" dirty="0"/>
              <a:t>Поставка експеримента обезбеђује поуздане резултате узимајући у обзир променљиве, контролне узорке и експерименталне параметре.</a:t>
            </a:r>
          </a:p>
          <a:p>
            <a:pPr>
              <a:defRPr/>
            </a:pPr>
            <a:r>
              <a:rPr lang="ru-RU" sz="1800" dirty="0"/>
              <a:t>Контрола квалитета је од суштинског значаја за тачност и поузданост.</a:t>
            </a:r>
          </a:p>
          <a:p>
            <a:pPr>
              <a:defRPr/>
            </a:pPr>
            <a:r>
              <a:rPr lang="ru-RU" sz="1800" dirty="0"/>
              <a:t>Калибрација, стандардизација и лабораторијске праксе обезбеђују интегритет података и смањују грешке.</a:t>
            </a:r>
          </a:p>
          <a:p>
            <a:pPr>
              <a:defRPr/>
            </a:pPr>
            <a:r>
              <a:rPr lang="ru-RU" sz="1800" dirty="0"/>
              <a:t>Статистичке технике као што су регресиона анализа, АНОВА (</a:t>
            </a:r>
            <a:r>
              <a:rPr lang="en-US" sz="1800" dirty="0"/>
              <a:t>Analysis of Variance</a:t>
            </a:r>
            <a:r>
              <a:rPr lang="sr-Cyrl-RS" sz="1800" dirty="0"/>
              <a:t>)</a:t>
            </a:r>
            <a:r>
              <a:rPr lang="ru-RU" sz="1800" dirty="0"/>
              <a:t> и ГИС (</a:t>
            </a:r>
            <a:r>
              <a:rPr lang="en-US" sz="1800" dirty="0"/>
              <a:t>Geographic Information System</a:t>
            </a:r>
            <a:r>
              <a:rPr lang="sr-Cyrl-RS" sz="1800" dirty="0"/>
              <a:t>) </a:t>
            </a:r>
            <a:r>
              <a:rPr lang="ru-RU" sz="1800" dirty="0"/>
              <a:t>помажу у тумачењу и разумевању сложених података о животној средини и њиховој географској распрострањености.</a:t>
            </a:r>
            <a:endParaRPr lang="ru-RU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146" name="Picture 2" descr="Upotreba gis-a u urbanoj mobilnosti">
            <a:extLst>
              <a:ext uri="{FF2B5EF4-FFF2-40B4-BE49-F238E27FC236}">
                <a16:creationId xmlns:a16="http://schemas.microsoft.com/office/drawing/2014/main" xmlns="" id="{4AE8053B-349E-8D1C-BC40-EFED29FB5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55" y="1264445"/>
            <a:ext cx="3816633" cy="291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73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5CBE93-1FED-60EE-B081-58D734662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324591-04E5-28D0-4F33-C4472D36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6525"/>
            <a:ext cx="9513455" cy="898684"/>
          </a:xfrm>
        </p:spPr>
        <p:txBody>
          <a:bodyPr>
            <a:noAutofit/>
          </a:bodyPr>
          <a:lstStyle/>
          <a:p>
            <a:r>
              <a:rPr lang="sr-Cyrl-RS" sz="3200" b="1" dirty="0"/>
              <a:t>У чему се састоје изазови?</a:t>
            </a:r>
            <a:endParaRPr lang="en-US" sz="3200" b="1" dirty="0"/>
          </a:p>
        </p:txBody>
      </p:sp>
      <p:cxnSp>
        <p:nvCxnSpPr>
          <p:cNvPr id="3" name="Google Shape;1854;p71">
            <a:extLst>
              <a:ext uri="{FF2B5EF4-FFF2-40B4-BE49-F238E27FC236}">
                <a16:creationId xmlns:a16="http://schemas.microsoft.com/office/drawing/2014/main" xmlns="" id="{90C914F7-B02F-76CF-7139-463DDF451706}"/>
              </a:ext>
            </a:extLst>
          </p:cNvPr>
          <p:cNvCxnSpPr/>
          <p:nvPr/>
        </p:nvCxnSpPr>
        <p:spPr>
          <a:xfrm>
            <a:off x="1049363" y="3978462"/>
            <a:ext cx="81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856;p71">
            <a:extLst>
              <a:ext uri="{FF2B5EF4-FFF2-40B4-BE49-F238E27FC236}">
                <a16:creationId xmlns:a16="http://schemas.microsoft.com/office/drawing/2014/main" xmlns="" id="{38537B07-BB84-AEE1-0480-8DA4AF4FD884}"/>
              </a:ext>
            </a:extLst>
          </p:cNvPr>
          <p:cNvSpPr txBox="1"/>
          <p:nvPr/>
        </p:nvSpPr>
        <p:spPr>
          <a:xfrm>
            <a:off x="56914" y="4962025"/>
            <a:ext cx="1861200" cy="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sr-Cyrl-RS" sz="1600" dirty="0">
                <a:solidFill>
                  <a:schemeClr val="dk2"/>
                </a:solidFill>
                <a:ea typeface="Fira Sans"/>
                <a:cs typeface="Fira Sans"/>
                <a:sym typeface="Fira Sans"/>
              </a:rPr>
              <a:t>Разноврсност загађујућих супстанција, њихова детекција и интеракције</a:t>
            </a:r>
            <a:endParaRPr sz="1600" dirty="0">
              <a:solidFill>
                <a:schemeClr val="dk2"/>
              </a:solidFill>
              <a:ea typeface="Fira Sans"/>
              <a:cs typeface="Fira Sans"/>
              <a:sym typeface="Fira Sans"/>
            </a:endParaRPr>
          </a:p>
        </p:txBody>
      </p:sp>
      <p:sp>
        <p:nvSpPr>
          <p:cNvPr id="5" name="Google Shape;1857;p71">
            <a:extLst>
              <a:ext uri="{FF2B5EF4-FFF2-40B4-BE49-F238E27FC236}">
                <a16:creationId xmlns:a16="http://schemas.microsoft.com/office/drawing/2014/main" xmlns="" id="{67967AE6-17C9-53FB-3AC9-1C1C06C5E224}"/>
              </a:ext>
            </a:extLst>
          </p:cNvPr>
          <p:cNvSpPr txBox="1"/>
          <p:nvPr/>
        </p:nvSpPr>
        <p:spPr>
          <a:xfrm>
            <a:off x="2809647" y="4962025"/>
            <a:ext cx="1861200" cy="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sr-Cyrl-RS" sz="1600" dirty="0">
                <a:solidFill>
                  <a:schemeClr val="dk2"/>
                </a:solidFill>
                <a:ea typeface="Fira Sans"/>
                <a:cs typeface="Fira Sans"/>
                <a:sym typeface="Fira Sans"/>
              </a:rPr>
              <a:t>Нове методе, просторне разлике</a:t>
            </a:r>
            <a:endParaRPr sz="1600" dirty="0">
              <a:solidFill>
                <a:schemeClr val="dk2"/>
              </a:solidFill>
              <a:ea typeface="Fira Sans"/>
              <a:cs typeface="Fira Sans"/>
              <a:sym typeface="Fira Sans"/>
            </a:endParaRPr>
          </a:p>
        </p:txBody>
      </p:sp>
      <p:sp>
        <p:nvSpPr>
          <p:cNvPr id="6" name="Google Shape;1858;p71">
            <a:extLst>
              <a:ext uri="{FF2B5EF4-FFF2-40B4-BE49-F238E27FC236}">
                <a16:creationId xmlns:a16="http://schemas.microsoft.com/office/drawing/2014/main" xmlns="" id="{5E3684B6-8AA7-926D-7291-53E7A6F66236}"/>
              </a:ext>
            </a:extLst>
          </p:cNvPr>
          <p:cNvSpPr txBox="1"/>
          <p:nvPr/>
        </p:nvSpPr>
        <p:spPr>
          <a:xfrm>
            <a:off x="5562396" y="4962025"/>
            <a:ext cx="1861200" cy="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sr-Cyrl-RS" sz="1600" dirty="0" err="1">
                <a:solidFill>
                  <a:schemeClr val="dk2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Ремедијација</a:t>
            </a:r>
            <a:endParaRPr sz="1600" dirty="0">
              <a:solidFill>
                <a:schemeClr val="dk2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7" name="Google Shape;1859;p71">
            <a:extLst>
              <a:ext uri="{FF2B5EF4-FFF2-40B4-BE49-F238E27FC236}">
                <a16:creationId xmlns:a16="http://schemas.microsoft.com/office/drawing/2014/main" xmlns="" id="{1F94DFBA-BCE5-25A1-B7D9-DFF6B9C7ADE4}"/>
              </a:ext>
            </a:extLst>
          </p:cNvPr>
          <p:cNvSpPr txBox="1"/>
          <p:nvPr/>
        </p:nvSpPr>
        <p:spPr>
          <a:xfrm flipH="1">
            <a:off x="203863" y="4521034"/>
            <a:ext cx="15536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" name="Google Shape;1860;p71">
            <a:extLst>
              <a:ext uri="{FF2B5EF4-FFF2-40B4-BE49-F238E27FC236}">
                <a16:creationId xmlns:a16="http://schemas.microsoft.com/office/drawing/2014/main" xmlns="" id="{BC4B67F1-4EDB-21D4-201A-F2BC5122CD14}"/>
              </a:ext>
            </a:extLst>
          </p:cNvPr>
          <p:cNvSpPr txBox="1"/>
          <p:nvPr/>
        </p:nvSpPr>
        <p:spPr>
          <a:xfrm flipH="1">
            <a:off x="2956596" y="4521034"/>
            <a:ext cx="15536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" name="Google Shape;1861;p71">
            <a:extLst>
              <a:ext uri="{FF2B5EF4-FFF2-40B4-BE49-F238E27FC236}">
                <a16:creationId xmlns:a16="http://schemas.microsoft.com/office/drawing/2014/main" xmlns="" id="{1FDBF30F-2AEA-76E5-7CD4-0EF3FF850FA2}"/>
              </a:ext>
            </a:extLst>
          </p:cNvPr>
          <p:cNvSpPr txBox="1"/>
          <p:nvPr/>
        </p:nvSpPr>
        <p:spPr>
          <a:xfrm flipH="1">
            <a:off x="5709347" y="4521034"/>
            <a:ext cx="15536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1862;p71">
            <a:extLst>
              <a:ext uri="{FF2B5EF4-FFF2-40B4-BE49-F238E27FC236}">
                <a16:creationId xmlns:a16="http://schemas.microsoft.com/office/drawing/2014/main" xmlns="" id="{1AD2C72E-0938-2E8B-EB85-91669C05DD23}"/>
              </a:ext>
            </a:extLst>
          </p:cNvPr>
          <p:cNvSpPr txBox="1"/>
          <p:nvPr/>
        </p:nvSpPr>
        <p:spPr>
          <a:xfrm>
            <a:off x="8194347" y="4962025"/>
            <a:ext cx="1861200" cy="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sr-Cyrl-RS" sz="1600" dirty="0">
                <a:solidFill>
                  <a:schemeClr val="dk2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Сви изазови науке о материјалима</a:t>
            </a:r>
            <a:endParaRPr sz="1600" dirty="0">
              <a:solidFill>
                <a:schemeClr val="dk2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12" name="Google Shape;1863;p71">
            <a:extLst>
              <a:ext uri="{FF2B5EF4-FFF2-40B4-BE49-F238E27FC236}">
                <a16:creationId xmlns:a16="http://schemas.microsoft.com/office/drawing/2014/main" xmlns="" id="{42695416-BAF5-A01C-4EF8-A429A3EAFFE1}"/>
              </a:ext>
            </a:extLst>
          </p:cNvPr>
          <p:cNvSpPr txBox="1"/>
          <p:nvPr/>
        </p:nvSpPr>
        <p:spPr>
          <a:xfrm flipH="1">
            <a:off x="8341296" y="4521034"/>
            <a:ext cx="15536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" name="Google Shape;1864;p71">
            <a:extLst>
              <a:ext uri="{FF2B5EF4-FFF2-40B4-BE49-F238E27FC236}">
                <a16:creationId xmlns:a16="http://schemas.microsoft.com/office/drawing/2014/main" xmlns="" id="{F7F06841-2571-C185-B913-89DA86BB495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7930" y="2066843"/>
            <a:ext cx="1265460" cy="220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865;p71">
            <a:extLst>
              <a:ext uri="{FF2B5EF4-FFF2-40B4-BE49-F238E27FC236}">
                <a16:creationId xmlns:a16="http://schemas.microsoft.com/office/drawing/2014/main" xmlns="" id="{A957B66D-167F-F755-504B-5A5738ECE1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5795" y="1684459"/>
            <a:ext cx="2004531" cy="258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866;p71">
            <a:extLst>
              <a:ext uri="{FF2B5EF4-FFF2-40B4-BE49-F238E27FC236}">
                <a16:creationId xmlns:a16="http://schemas.microsoft.com/office/drawing/2014/main" xmlns="" id="{FA3F40D2-BB30-CA6E-0839-D2D6FF2670B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5793" y="2039925"/>
            <a:ext cx="1528421" cy="220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67;p71">
            <a:extLst>
              <a:ext uri="{FF2B5EF4-FFF2-40B4-BE49-F238E27FC236}">
                <a16:creationId xmlns:a16="http://schemas.microsoft.com/office/drawing/2014/main" xmlns="" id="{D657BD60-F091-EF08-6ADE-6C02191521C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6630" y="1769626"/>
            <a:ext cx="1046684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0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74179A-6B95-5900-BEA3-942572A53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9590C0D8-6578-B000-9AB5-8289F153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Научни метод</a:t>
            </a:r>
            <a:endParaRPr lang="en-US" dirty="0"/>
          </a:p>
        </p:txBody>
      </p:sp>
      <p:grpSp>
        <p:nvGrpSpPr>
          <p:cNvPr id="31" name="Google Shape;1930;p73">
            <a:extLst>
              <a:ext uri="{FF2B5EF4-FFF2-40B4-BE49-F238E27FC236}">
                <a16:creationId xmlns:a16="http://schemas.microsoft.com/office/drawing/2014/main" xmlns="" id="{20F2E30F-A49E-C5CB-F0CB-3C4DD9E10061}"/>
              </a:ext>
            </a:extLst>
          </p:cNvPr>
          <p:cNvGrpSpPr/>
          <p:nvPr/>
        </p:nvGrpSpPr>
        <p:grpSpPr>
          <a:xfrm rot="5400000">
            <a:off x="2745125" y="3205341"/>
            <a:ext cx="4572588" cy="1231099"/>
            <a:chOff x="238125" y="2506075"/>
            <a:chExt cx="5747346" cy="673075"/>
          </a:xfrm>
        </p:grpSpPr>
        <p:sp>
          <p:nvSpPr>
            <p:cNvPr id="32" name="Google Shape;1931;p73">
              <a:extLst>
                <a:ext uri="{FF2B5EF4-FFF2-40B4-BE49-F238E27FC236}">
                  <a16:creationId xmlns:a16="http://schemas.microsoft.com/office/drawing/2014/main" xmlns="" id="{2FB683D1-4947-919F-CFD7-8D746373DD47}"/>
                </a:ext>
              </a:extLst>
            </p:cNvPr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932;p73">
              <a:extLst>
                <a:ext uri="{FF2B5EF4-FFF2-40B4-BE49-F238E27FC236}">
                  <a16:creationId xmlns:a16="http://schemas.microsoft.com/office/drawing/2014/main" xmlns="" id="{9F0A829A-C824-BE3F-C527-F727D900C8B6}"/>
                </a:ext>
              </a:extLst>
            </p:cNvPr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933;p73">
              <a:extLst>
                <a:ext uri="{FF2B5EF4-FFF2-40B4-BE49-F238E27FC236}">
                  <a16:creationId xmlns:a16="http://schemas.microsoft.com/office/drawing/2014/main" xmlns="" id="{3EFAE925-B3BD-C2E5-F6FE-B99F84D19F24}"/>
                </a:ext>
              </a:extLst>
            </p:cNvPr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934;p73">
              <a:extLst>
                <a:ext uri="{FF2B5EF4-FFF2-40B4-BE49-F238E27FC236}">
                  <a16:creationId xmlns:a16="http://schemas.microsoft.com/office/drawing/2014/main" xmlns="" id="{41ED83FF-09AC-23CE-2C59-B7B758FAD794}"/>
                </a:ext>
              </a:extLst>
            </p:cNvPr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36" name="Google Shape;1935;p73">
            <a:extLst>
              <a:ext uri="{FF2B5EF4-FFF2-40B4-BE49-F238E27FC236}">
                <a16:creationId xmlns:a16="http://schemas.microsoft.com/office/drawing/2014/main" xmlns="" id="{CEFA2649-4FF4-6CBF-D46A-79930BF00B52}"/>
              </a:ext>
            </a:extLst>
          </p:cNvPr>
          <p:cNvCxnSpPr/>
          <p:nvPr/>
        </p:nvCxnSpPr>
        <p:spPr>
          <a:xfrm rot="10800000">
            <a:off x="3445272" y="4651175"/>
            <a:ext cx="1120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7" name="Google Shape;1936;p73">
            <a:extLst>
              <a:ext uri="{FF2B5EF4-FFF2-40B4-BE49-F238E27FC236}">
                <a16:creationId xmlns:a16="http://schemas.microsoft.com/office/drawing/2014/main" xmlns="" id="{06621A07-EABA-2D26-5A82-8FCC11CF9A73}"/>
              </a:ext>
            </a:extLst>
          </p:cNvPr>
          <p:cNvCxnSpPr/>
          <p:nvPr/>
        </p:nvCxnSpPr>
        <p:spPr>
          <a:xfrm>
            <a:off x="5442990" y="3478608"/>
            <a:ext cx="10564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" name="Google Shape;1937;p73">
            <a:extLst>
              <a:ext uri="{FF2B5EF4-FFF2-40B4-BE49-F238E27FC236}">
                <a16:creationId xmlns:a16="http://schemas.microsoft.com/office/drawing/2014/main" xmlns="" id="{C4556D42-2DF5-337B-BB34-D6110361BED9}"/>
              </a:ext>
            </a:extLst>
          </p:cNvPr>
          <p:cNvCxnSpPr/>
          <p:nvPr/>
        </p:nvCxnSpPr>
        <p:spPr>
          <a:xfrm rot="10800000">
            <a:off x="3445272" y="2328308"/>
            <a:ext cx="1120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" name="Google Shape;1938;p73">
            <a:extLst>
              <a:ext uri="{FF2B5EF4-FFF2-40B4-BE49-F238E27FC236}">
                <a16:creationId xmlns:a16="http://schemas.microsoft.com/office/drawing/2014/main" xmlns="" id="{93CDF018-D907-DF8D-2798-490D74D394A5}"/>
              </a:ext>
            </a:extLst>
          </p:cNvPr>
          <p:cNvCxnSpPr/>
          <p:nvPr/>
        </p:nvCxnSpPr>
        <p:spPr>
          <a:xfrm>
            <a:off x="5442990" y="5526675"/>
            <a:ext cx="10564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0" name="Google Shape;1939;p73">
            <a:extLst>
              <a:ext uri="{FF2B5EF4-FFF2-40B4-BE49-F238E27FC236}">
                <a16:creationId xmlns:a16="http://schemas.microsoft.com/office/drawing/2014/main" xmlns="" id="{E5F2AE68-6C50-FFE6-4D49-9E76BE009508}"/>
              </a:ext>
            </a:extLst>
          </p:cNvPr>
          <p:cNvSpPr txBox="1"/>
          <p:nvPr/>
        </p:nvSpPr>
        <p:spPr>
          <a:xfrm>
            <a:off x="1566272" y="2153525"/>
            <a:ext cx="1861200" cy="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sr-Cyrl-RS" sz="2000" dirty="0">
                <a:solidFill>
                  <a:schemeClr val="dk2"/>
                </a:solidFill>
                <a:ea typeface="Fira Sans"/>
                <a:cs typeface="Fira Sans"/>
                <a:sym typeface="Fira Sans"/>
              </a:rPr>
              <a:t>Опсервација</a:t>
            </a:r>
            <a:endParaRPr sz="2000" dirty="0">
              <a:solidFill>
                <a:schemeClr val="dk2"/>
              </a:solidFill>
              <a:ea typeface="Fira Sans"/>
              <a:cs typeface="Fira Sans"/>
              <a:sym typeface="Fira Sans"/>
            </a:endParaRPr>
          </a:p>
        </p:txBody>
      </p:sp>
      <p:sp>
        <p:nvSpPr>
          <p:cNvPr id="41" name="Google Shape;1940;p73">
            <a:extLst>
              <a:ext uri="{FF2B5EF4-FFF2-40B4-BE49-F238E27FC236}">
                <a16:creationId xmlns:a16="http://schemas.microsoft.com/office/drawing/2014/main" xmlns="" id="{81956443-6A75-88D8-1815-2B49F13D0AD0}"/>
              </a:ext>
            </a:extLst>
          </p:cNvPr>
          <p:cNvSpPr txBox="1"/>
          <p:nvPr/>
        </p:nvSpPr>
        <p:spPr>
          <a:xfrm>
            <a:off x="1566272" y="4476392"/>
            <a:ext cx="1861200" cy="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sr-Cyrl-RS" sz="2000" dirty="0">
                <a:solidFill>
                  <a:schemeClr val="dk2"/>
                </a:solidFill>
                <a:ea typeface="Fira Sans"/>
                <a:cs typeface="Fira Sans"/>
                <a:sym typeface="Fira Sans"/>
              </a:rPr>
              <a:t>Истраживање</a:t>
            </a:r>
            <a:endParaRPr sz="2000" dirty="0">
              <a:solidFill>
                <a:schemeClr val="dk2"/>
              </a:solidFill>
              <a:ea typeface="Fira Sans"/>
              <a:cs typeface="Fira Sans"/>
              <a:sym typeface="Fira Sans"/>
            </a:endParaRPr>
          </a:p>
        </p:txBody>
      </p:sp>
      <p:sp>
        <p:nvSpPr>
          <p:cNvPr id="42" name="Google Shape;1941;p73">
            <a:extLst>
              <a:ext uri="{FF2B5EF4-FFF2-40B4-BE49-F238E27FC236}">
                <a16:creationId xmlns:a16="http://schemas.microsoft.com/office/drawing/2014/main" xmlns="" id="{275B4920-83A6-EC5D-0623-440C2B7289C8}"/>
              </a:ext>
            </a:extLst>
          </p:cNvPr>
          <p:cNvSpPr txBox="1"/>
          <p:nvPr/>
        </p:nvSpPr>
        <p:spPr>
          <a:xfrm>
            <a:off x="6501174" y="3303808"/>
            <a:ext cx="1861200" cy="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0" anchor="t" anchorCtr="0">
            <a:noAutofit/>
          </a:bodyPr>
          <a:lstStyle/>
          <a:p>
            <a:pPr algn="r">
              <a:spcAft>
                <a:spcPts val="2133"/>
              </a:spcAft>
            </a:pPr>
            <a:r>
              <a:rPr lang="sr-Cyrl-RS" sz="2000" dirty="0">
                <a:solidFill>
                  <a:schemeClr val="dk2"/>
                </a:solidFill>
                <a:ea typeface="Fira Sans"/>
                <a:cs typeface="Fira Sans"/>
                <a:sym typeface="Fira Sans"/>
              </a:rPr>
              <a:t>Хипотеза</a:t>
            </a:r>
            <a:endParaRPr sz="2000" dirty="0">
              <a:solidFill>
                <a:schemeClr val="dk2"/>
              </a:solidFill>
              <a:ea typeface="Fira Sans"/>
              <a:cs typeface="Fira Sans"/>
              <a:sym typeface="Fira Sans"/>
            </a:endParaRPr>
          </a:p>
        </p:txBody>
      </p:sp>
      <p:sp>
        <p:nvSpPr>
          <p:cNvPr id="43" name="Google Shape;1942;p73">
            <a:extLst>
              <a:ext uri="{FF2B5EF4-FFF2-40B4-BE49-F238E27FC236}">
                <a16:creationId xmlns:a16="http://schemas.microsoft.com/office/drawing/2014/main" xmlns="" id="{0F155EC1-3EAF-0CA8-359A-48799B909028}"/>
              </a:ext>
            </a:extLst>
          </p:cNvPr>
          <p:cNvSpPr txBox="1"/>
          <p:nvPr/>
        </p:nvSpPr>
        <p:spPr>
          <a:xfrm flipH="1">
            <a:off x="1566272" y="1706700"/>
            <a:ext cx="15536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" name="Google Shape;1943;p73">
            <a:extLst>
              <a:ext uri="{FF2B5EF4-FFF2-40B4-BE49-F238E27FC236}">
                <a16:creationId xmlns:a16="http://schemas.microsoft.com/office/drawing/2014/main" xmlns="" id="{33D39356-D2C6-DA19-6274-05997F95EBB2}"/>
              </a:ext>
            </a:extLst>
          </p:cNvPr>
          <p:cNvSpPr txBox="1"/>
          <p:nvPr/>
        </p:nvSpPr>
        <p:spPr>
          <a:xfrm flipH="1">
            <a:off x="1566272" y="4029567"/>
            <a:ext cx="15536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2400" b="1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" name="Google Shape;1944;p73">
            <a:extLst>
              <a:ext uri="{FF2B5EF4-FFF2-40B4-BE49-F238E27FC236}">
                <a16:creationId xmlns:a16="http://schemas.microsoft.com/office/drawing/2014/main" xmlns="" id="{47C15DB2-44A5-3E0B-1712-8A6F22FDA964}"/>
              </a:ext>
            </a:extLst>
          </p:cNvPr>
          <p:cNvSpPr txBox="1"/>
          <p:nvPr/>
        </p:nvSpPr>
        <p:spPr>
          <a:xfrm flipH="1">
            <a:off x="6808774" y="2856984"/>
            <a:ext cx="15536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 b="1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2400" b="1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" name="Google Shape;1945;p73">
            <a:extLst>
              <a:ext uri="{FF2B5EF4-FFF2-40B4-BE49-F238E27FC236}">
                <a16:creationId xmlns:a16="http://schemas.microsoft.com/office/drawing/2014/main" xmlns="" id="{63CAA361-6E4D-B3D8-F787-EE8382A48C9A}"/>
              </a:ext>
            </a:extLst>
          </p:cNvPr>
          <p:cNvSpPr txBox="1"/>
          <p:nvPr/>
        </p:nvSpPr>
        <p:spPr>
          <a:xfrm>
            <a:off x="6501174" y="5351875"/>
            <a:ext cx="1861200" cy="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0" anchor="t" anchorCtr="0">
            <a:noAutofit/>
          </a:bodyPr>
          <a:lstStyle/>
          <a:p>
            <a:pPr algn="r">
              <a:spcAft>
                <a:spcPts val="2133"/>
              </a:spcAft>
            </a:pPr>
            <a:r>
              <a:rPr lang="sr-Cyrl-RS" sz="2000" dirty="0">
                <a:solidFill>
                  <a:schemeClr val="dk2"/>
                </a:solidFill>
                <a:ea typeface="Fira Sans"/>
                <a:cs typeface="Fira Sans"/>
                <a:sym typeface="Fira Sans"/>
              </a:rPr>
              <a:t>Резултат</a:t>
            </a:r>
            <a:endParaRPr sz="2000" dirty="0">
              <a:solidFill>
                <a:schemeClr val="dk2"/>
              </a:solidFill>
              <a:ea typeface="Fira Sans"/>
              <a:cs typeface="Fira Sans"/>
              <a:sym typeface="Fira Sans"/>
            </a:endParaRPr>
          </a:p>
        </p:txBody>
      </p:sp>
      <p:sp>
        <p:nvSpPr>
          <p:cNvPr id="47" name="Google Shape;1946;p73">
            <a:extLst>
              <a:ext uri="{FF2B5EF4-FFF2-40B4-BE49-F238E27FC236}">
                <a16:creationId xmlns:a16="http://schemas.microsoft.com/office/drawing/2014/main" xmlns="" id="{028C95FF-3522-1D8A-D7F9-C55A406F6859}"/>
              </a:ext>
            </a:extLst>
          </p:cNvPr>
          <p:cNvSpPr txBox="1"/>
          <p:nvPr/>
        </p:nvSpPr>
        <p:spPr>
          <a:xfrm flipH="1">
            <a:off x="6808774" y="4905051"/>
            <a:ext cx="15536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2400" b="1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" name="Google Shape;1947;p73">
            <a:extLst>
              <a:ext uri="{FF2B5EF4-FFF2-40B4-BE49-F238E27FC236}">
                <a16:creationId xmlns:a16="http://schemas.microsoft.com/office/drawing/2014/main" xmlns="" id="{D203D87C-A94A-253A-C2CE-FA8201FACB75}"/>
              </a:ext>
            </a:extLst>
          </p:cNvPr>
          <p:cNvSpPr/>
          <p:nvPr/>
        </p:nvSpPr>
        <p:spPr>
          <a:xfrm>
            <a:off x="4802476" y="3042351"/>
            <a:ext cx="457872" cy="595997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9" name="Google Shape;1948;p73">
            <a:extLst>
              <a:ext uri="{FF2B5EF4-FFF2-40B4-BE49-F238E27FC236}">
                <a16:creationId xmlns:a16="http://schemas.microsoft.com/office/drawing/2014/main" xmlns="" id="{10ED0BE3-1762-8667-B65C-7BFC458966F4}"/>
              </a:ext>
            </a:extLst>
          </p:cNvPr>
          <p:cNvGrpSpPr/>
          <p:nvPr/>
        </p:nvGrpSpPr>
        <p:grpSpPr>
          <a:xfrm>
            <a:off x="4720999" y="5178590"/>
            <a:ext cx="620824" cy="600135"/>
            <a:chOff x="-19394200" y="4084200"/>
            <a:chExt cx="315075" cy="304575"/>
          </a:xfrm>
        </p:grpSpPr>
        <p:sp>
          <p:nvSpPr>
            <p:cNvPr id="50" name="Google Shape;1949;p73">
              <a:extLst>
                <a:ext uri="{FF2B5EF4-FFF2-40B4-BE49-F238E27FC236}">
                  <a16:creationId xmlns:a16="http://schemas.microsoft.com/office/drawing/2014/main" xmlns="" id="{5A14D4BA-3649-0722-0C41-6CB045EC5B9C}"/>
                </a:ext>
              </a:extLst>
            </p:cNvPr>
            <p:cNvSpPr/>
            <p:nvPr/>
          </p:nvSpPr>
          <p:spPr>
            <a:xfrm>
              <a:off x="-19185475" y="4234650"/>
              <a:ext cx="40175" cy="28375"/>
            </a:xfrm>
            <a:custGeom>
              <a:avLst/>
              <a:gdLst/>
              <a:ahLst/>
              <a:cxnLst/>
              <a:rect l="l" t="t" r="r" b="b"/>
              <a:pathLst>
                <a:path w="1607" h="1135" extrusionOk="0">
                  <a:moveTo>
                    <a:pt x="1134" y="0"/>
                  </a:moveTo>
                  <a:lnTo>
                    <a:pt x="0" y="1134"/>
                  </a:lnTo>
                  <a:lnTo>
                    <a:pt x="1607" y="1134"/>
                  </a:lnTo>
                  <a:cubicBezTo>
                    <a:pt x="1575" y="756"/>
                    <a:pt x="1418" y="347"/>
                    <a:pt x="1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950;p73">
              <a:extLst>
                <a:ext uri="{FF2B5EF4-FFF2-40B4-BE49-F238E27FC236}">
                  <a16:creationId xmlns:a16="http://schemas.microsoft.com/office/drawing/2014/main" xmlns="" id="{3DA847C6-D5DA-589E-3C01-A1B5F987B572}"/>
                </a:ext>
              </a:extLst>
            </p:cNvPr>
            <p:cNvSpPr/>
            <p:nvPr/>
          </p:nvSpPr>
          <p:spPr>
            <a:xfrm>
              <a:off x="-1924455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134" y="0"/>
                  </a:moveTo>
                  <a:lnTo>
                    <a:pt x="0" y="1134"/>
                  </a:lnTo>
                  <a:cubicBezTo>
                    <a:pt x="315" y="1386"/>
                    <a:pt x="693" y="1512"/>
                    <a:pt x="1134" y="1575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951;p73">
              <a:extLst>
                <a:ext uri="{FF2B5EF4-FFF2-40B4-BE49-F238E27FC236}">
                  <a16:creationId xmlns:a16="http://schemas.microsoft.com/office/drawing/2014/main" xmlns="" id="{4E9E1C3A-4513-B6E0-A983-0F7DEB27D738}"/>
                </a:ext>
              </a:extLst>
            </p:cNvPr>
            <p:cNvSpPr/>
            <p:nvPr/>
          </p:nvSpPr>
          <p:spPr>
            <a:xfrm>
              <a:off x="-19280000" y="4201050"/>
              <a:ext cx="200875" cy="187725"/>
            </a:xfrm>
            <a:custGeom>
              <a:avLst/>
              <a:gdLst/>
              <a:ahLst/>
              <a:cxnLst/>
              <a:rect l="l" t="t" r="r" b="b"/>
              <a:pathLst>
                <a:path w="8035" h="7509" extrusionOk="0">
                  <a:moveTo>
                    <a:pt x="6410" y="1"/>
                  </a:moveTo>
                  <a:cubicBezTo>
                    <a:pt x="6316" y="1"/>
                    <a:pt x="6219" y="40"/>
                    <a:pt x="6144" y="115"/>
                  </a:cubicBezTo>
                  <a:lnTo>
                    <a:pt x="5388" y="872"/>
                  </a:lnTo>
                  <a:cubicBezTo>
                    <a:pt x="6459" y="2195"/>
                    <a:pt x="6302" y="4022"/>
                    <a:pt x="5136" y="5125"/>
                  </a:cubicBezTo>
                  <a:cubicBezTo>
                    <a:pt x="4533" y="5728"/>
                    <a:pt x="3723" y="6057"/>
                    <a:pt x="2891" y="6057"/>
                  </a:cubicBezTo>
                  <a:cubicBezTo>
                    <a:pt x="2201" y="6057"/>
                    <a:pt x="1497" y="5831"/>
                    <a:pt x="883" y="5345"/>
                  </a:cubicBezTo>
                  <a:lnTo>
                    <a:pt x="158" y="6101"/>
                  </a:lnTo>
                  <a:cubicBezTo>
                    <a:pt x="1" y="6259"/>
                    <a:pt x="1" y="6479"/>
                    <a:pt x="190" y="6637"/>
                  </a:cubicBezTo>
                  <a:cubicBezTo>
                    <a:pt x="991" y="7209"/>
                    <a:pt x="1954" y="7509"/>
                    <a:pt x="2924" y="7509"/>
                  </a:cubicBezTo>
                  <a:cubicBezTo>
                    <a:pt x="4090" y="7509"/>
                    <a:pt x="5264" y="7076"/>
                    <a:pt x="6176" y="6164"/>
                  </a:cubicBezTo>
                  <a:cubicBezTo>
                    <a:pt x="7877" y="4463"/>
                    <a:pt x="8034" y="2006"/>
                    <a:pt x="6680" y="147"/>
                  </a:cubicBezTo>
                  <a:cubicBezTo>
                    <a:pt x="6614" y="48"/>
                    <a:pt x="6513" y="1"/>
                    <a:pt x="6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952;p73">
              <a:extLst>
                <a:ext uri="{FF2B5EF4-FFF2-40B4-BE49-F238E27FC236}">
                  <a16:creationId xmlns:a16="http://schemas.microsoft.com/office/drawing/2014/main" xmlns="" id="{FBBE89E5-404D-D9DB-1ED0-1E98A102F0E2}"/>
                </a:ext>
              </a:extLst>
            </p:cNvPr>
            <p:cNvSpPr/>
            <p:nvPr/>
          </p:nvSpPr>
          <p:spPr>
            <a:xfrm>
              <a:off x="-1919730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" y="0"/>
                  </a:moveTo>
                  <a:lnTo>
                    <a:pt x="1" y="1575"/>
                  </a:lnTo>
                  <a:cubicBezTo>
                    <a:pt x="379" y="1512"/>
                    <a:pt x="788" y="1386"/>
                    <a:pt x="1135" y="1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953;p73">
              <a:extLst>
                <a:ext uri="{FF2B5EF4-FFF2-40B4-BE49-F238E27FC236}">
                  <a16:creationId xmlns:a16="http://schemas.microsoft.com/office/drawing/2014/main" xmlns="" id="{42D3AF80-D4D0-1FA1-71AF-043D1F2A61A0}"/>
                </a:ext>
              </a:extLst>
            </p:cNvPr>
            <p:cNvSpPr/>
            <p:nvPr/>
          </p:nvSpPr>
          <p:spPr>
            <a:xfrm>
              <a:off x="-19394200" y="4084200"/>
              <a:ext cx="252850" cy="303275"/>
            </a:xfrm>
            <a:custGeom>
              <a:avLst/>
              <a:gdLst/>
              <a:ahLst/>
              <a:cxnLst/>
              <a:rect l="l" t="t" r="r" b="b"/>
              <a:pathLst>
                <a:path w="10114" h="12131" extrusionOk="0">
                  <a:moveTo>
                    <a:pt x="3938" y="1"/>
                  </a:moveTo>
                  <a:cubicBezTo>
                    <a:pt x="3718" y="1"/>
                    <a:pt x="3560" y="158"/>
                    <a:pt x="3560" y="347"/>
                  </a:cubicBezTo>
                  <a:cubicBezTo>
                    <a:pt x="3560" y="536"/>
                    <a:pt x="3718" y="694"/>
                    <a:pt x="3938" y="694"/>
                  </a:cubicBezTo>
                  <a:cubicBezTo>
                    <a:pt x="4411" y="694"/>
                    <a:pt x="4789" y="1040"/>
                    <a:pt x="4947" y="1481"/>
                  </a:cubicBezTo>
                  <a:cubicBezTo>
                    <a:pt x="2206" y="1670"/>
                    <a:pt x="0" y="4002"/>
                    <a:pt x="0" y="6806"/>
                  </a:cubicBezTo>
                  <a:cubicBezTo>
                    <a:pt x="0" y="9389"/>
                    <a:pt x="1922" y="11815"/>
                    <a:pt x="4758" y="12130"/>
                  </a:cubicBezTo>
                  <a:cubicBezTo>
                    <a:pt x="4411" y="11910"/>
                    <a:pt x="4033" y="11658"/>
                    <a:pt x="3718" y="11342"/>
                  </a:cubicBezTo>
                  <a:cubicBezTo>
                    <a:pt x="3560" y="11185"/>
                    <a:pt x="3560" y="10964"/>
                    <a:pt x="3718" y="10807"/>
                  </a:cubicBezTo>
                  <a:lnTo>
                    <a:pt x="10113" y="4411"/>
                  </a:lnTo>
                  <a:cubicBezTo>
                    <a:pt x="9231" y="2710"/>
                    <a:pt x="7593" y="1607"/>
                    <a:pt x="5671" y="1481"/>
                  </a:cubicBezTo>
                  <a:cubicBezTo>
                    <a:pt x="5514" y="662"/>
                    <a:pt x="4789" y="1"/>
                    <a:pt x="3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954;p73">
              <a:extLst>
                <a:ext uri="{FF2B5EF4-FFF2-40B4-BE49-F238E27FC236}">
                  <a16:creationId xmlns:a16="http://schemas.microsoft.com/office/drawing/2014/main" xmlns="" id="{AABB5668-3E25-E51F-ADE8-3BDD563E55A5}"/>
                </a:ext>
              </a:extLst>
            </p:cNvPr>
            <p:cNvSpPr/>
            <p:nvPr/>
          </p:nvSpPr>
          <p:spPr>
            <a:xfrm>
              <a:off x="-19185475" y="4281100"/>
              <a:ext cx="40175" cy="28400"/>
            </a:xfrm>
            <a:custGeom>
              <a:avLst/>
              <a:gdLst/>
              <a:ahLst/>
              <a:cxnLst/>
              <a:rect l="l" t="t" r="r" b="b"/>
              <a:pathLst>
                <a:path w="1607" h="1136" extrusionOk="0">
                  <a:moveTo>
                    <a:pt x="0" y="1"/>
                  </a:moveTo>
                  <a:lnTo>
                    <a:pt x="1134" y="1135"/>
                  </a:lnTo>
                  <a:cubicBezTo>
                    <a:pt x="1418" y="820"/>
                    <a:pt x="1575" y="411"/>
                    <a:pt x="1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6" name="Google Shape;1955;p73">
            <a:extLst>
              <a:ext uri="{FF2B5EF4-FFF2-40B4-BE49-F238E27FC236}">
                <a16:creationId xmlns:a16="http://schemas.microsoft.com/office/drawing/2014/main" xmlns="" id="{1A0BAAA8-8130-4929-20D1-9695F620B5F4}"/>
              </a:ext>
            </a:extLst>
          </p:cNvPr>
          <p:cNvGrpSpPr/>
          <p:nvPr/>
        </p:nvGrpSpPr>
        <p:grpSpPr>
          <a:xfrm>
            <a:off x="4731111" y="4137522"/>
            <a:ext cx="600627" cy="599100"/>
            <a:chOff x="-20946600" y="3317850"/>
            <a:chExt cx="304825" cy="304050"/>
          </a:xfrm>
        </p:grpSpPr>
        <p:sp>
          <p:nvSpPr>
            <p:cNvPr id="57" name="Google Shape;1956;p73">
              <a:extLst>
                <a:ext uri="{FF2B5EF4-FFF2-40B4-BE49-F238E27FC236}">
                  <a16:creationId xmlns:a16="http://schemas.microsoft.com/office/drawing/2014/main" xmlns="" id="{1CD07EC3-813A-475E-5A57-A2480623681D}"/>
                </a:ext>
              </a:extLst>
            </p:cNvPr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957;p73">
              <a:extLst>
                <a:ext uri="{FF2B5EF4-FFF2-40B4-BE49-F238E27FC236}">
                  <a16:creationId xmlns:a16="http://schemas.microsoft.com/office/drawing/2014/main" xmlns="" id="{D8957AB2-97DF-E390-9C22-6A63D44CECDC}"/>
                </a:ext>
              </a:extLst>
            </p:cNvPr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958;p73">
              <a:extLst>
                <a:ext uri="{FF2B5EF4-FFF2-40B4-BE49-F238E27FC236}">
                  <a16:creationId xmlns:a16="http://schemas.microsoft.com/office/drawing/2014/main" xmlns="" id="{A16ACC00-B892-DD5A-4013-2778F7532EC1}"/>
                </a:ext>
              </a:extLst>
            </p:cNvPr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0" name="Google Shape;1959;p73">
            <a:extLst>
              <a:ext uri="{FF2B5EF4-FFF2-40B4-BE49-F238E27FC236}">
                <a16:creationId xmlns:a16="http://schemas.microsoft.com/office/drawing/2014/main" xmlns="" id="{5C47C74C-5D47-DE82-846E-ACCC02BF6DC1}"/>
              </a:ext>
            </a:extLst>
          </p:cNvPr>
          <p:cNvGrpSpPr/>
          <p:nvPr/>
        </p:nvGrpSpPr>
        <p:grpSpPr>
          <a:xfrm>
            <a:off x="4707034" y="1990233"/>
            <a:ext cx="648755" cy="552944"/>
            <a:chOff x="-19835275" y="3330250"/>
            <a:chExt cx="329250" cy="280625"/>
          </a:xfrm>
        </p:grpSpPr>
        <p:sp>
          <p:nvSpPr>
            <p:cNvPr id="61" name="Google Shape;1960;p73">
              <a:extLst>
                <a:ext uri="{FF2B5EF4-FFF2-40B4-BE49-F238E27FC236}">
                  <a16:creationId xmlns:a16="http://schemas.microsoft.com/office/drawing/2014/main" xmlns="" id="{2AFE2778-03F0-785D-3ECD-2E00D88ADE79}"/>
                </a:ext>
              </a:extLst>
            </p:cNvPr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961;p73">
              <a:extLst>
                <a:ext uri="{FF2B5EF4-FFF2-40B4-BE49-F238E27FC236}">
                  <a16:creationId xmlns:a16="http://schemas.microsoft.com/office/drawing/2014/main" xmlns="" id="{E0C0F9A5-ABCD-BD32-9ADF-8226B7E545AE}"/>
                </a:ext>
              </a:extLst>
            </p:cNvPr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962;p73">
              <a:extLst>
                <a:ext uri="{FF2B5EF4-FFF2-40B4-BE49-F238E27FC236}">
                  <a16:creationId xmlns:a16="http://schemas.microsoft.com/office/drawing/2014/main" xmlns="" id="{0E4962DF-C381-76B7-5C41-293A8FB6430F}"/>
                </a:ext>
              </a:extLst>
            </p:cNvPr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299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AB19990-067E-4DA1-E122-2C861D945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70281C52-E65C-3EFE-C701-BBA3FD0F66C5}"/>
              </a:ext>
            </a:extLst>
          </p:cNvPr>
          <p:cNvSpPr/>
          <p:nvPr/>
        </p:nvSpPr>
        <p:spPr>
          <a:xfrm>
            <a:off x="3748134" y="1385180"/>
            <a:ext cx="4327557" cy="4074060"/>
          </a:xfrm>
          <a:prstGeom prst="ellipse">
            <a:avLst/>
          </a:prstGeom>
          <a:solidFill>
            <a:schemeClr val="bg1">
              <a:alpha val="70000"/>
            </a:schemeClr>
          </a:solidFill>
          <a:ln w="762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3809068511">
                  <a:custGeom>
                    <a:avLst/>
                    <a:gdLst>
                      <a:gd name="connsiteX0" fmla="*/ 0 w 4327557"/>
                      <a:gd name="connsiteY0" fmla="*/ 2037030 h 4074060"/>
                      <a:gd name="connsiteX1" fmla="*/ 2163779 w 4327557"/>
                      <a:gd name="connsiteY1" fmla="*/ 0 h 4074060"/>
                      <a:gd name="connsiteX2" fmla="*/ 4327558 w 4327557"/>
                      <a:gd name="connsiteY2" fmla="*/ 2037030 h 4074060"/>
                      <a:gd name="connsiteX3" fmla="*/ 2163779 w 4327557"/>
                      <a:gd name="connsiteY3" fmla="*/ 4074060 h 4074060"/>
                      <a:gd name="connsiteX4" fmla="*/ 0 w 4327557"/>
                      <a:gd name="connsiteY4" fmla="*/ 2037030 h 4074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7557" h="4074060" fill="none" extrusionOk="0">
                        <a:moveTo>
                          <a:pt x="0" y="2037030"/>
                        </a:moveTo>
                        <a:cubicBezTo>
                          <a:pt x="-78909" y="837785"/>
                          <a:pt x="951848" y="-33525"/>
                          <a:pt x="2163779" y="0"/>
                        </a:cubicBezTo>
                        <a:cubicBezTo>
                          <a:pt x="3480455" y="149239"/>
                          <a:pt x="4496340" y="1028597"/>
                          <a:pt x="4327558" y="2037030"/>
                        </a:cubicBezTo>
                        <a:cubicBezTo>
                          <a:pt x="4362711" y="2894652"/>
                          <a:pt x="3223536" y="3961605"/>
                          <a:pt x="2163779" y="4074060"/>
                        </a:cubicBezTo>
                        <a:cubicBezTo>
                          <a:pt x="815625" y="4160897"/>
                          <a:pt x="11515" y="3193792"/>
                          <a:pt x="0" y="2037030"/>
                        </a:cubicBezTo>
                        <a:close/>
                      </a:path>
                      <a:path w="4327557" h="4074060" stroke="0" extrusionOk="0">
                        <a:moveTo>
                          <a:pt x="0" y="2037030"/>
                        </a:moveTo>
                        <a:cubicBezTo>
                          <a:pt x="-147606" y="1146379"/>
                          <a:pt x="1097034" y="-112019"/>
                          <a:pt x="2163779" y="0"/>
                        </a:cubicBezTo>
                        <a:cubicBezTo>
                          <a:pt x="3461789" y="146666"/>
                          <a:pt x="4355912" y="891037"/>
                          <a:pt x="4327558" y="2037030"/>
                        </a:cubicBezTo>
                        <a:cubicBezTo>
                          <a:pt x="4383111" y="2883972"/>
                          <a:pt x="3493620" y="4189802"/>
                          <a:pt x="2163779" y="4074060"/>
                        </a:cubicBezTo>
                        <a:cubicBezTo>
                          <a:pt x="939189" y="4269058"/>
                          <a:pt x="-37856" y="3124844"/>
                          <a:pt x="0" y="203703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Свебухватна анализа стања у животној средини, мониторинг, формулисање фундаменталних процеса и давање предлога за иновативна решења почива управо на вама.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13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639F95-56E8-609B-E12D-C9EA886D2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EDB59-5D53-7154-A28A-942A59DB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/>
              <a:t>Атмосферска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585C83-D5C8-06C9-7549-04FA4A476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Ова врста загађења ја веома важна, с обзиром на то да човек према неким проценама уноси у организам 12-15 пута већу масу ваздуха у току дана, него хране. Из тог разлога, мала концентрација штетних супстанција у ваздуху, може да има далеко штетније ефекте, него иста концентрација загађивача у храни.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Земљина атмосфера није на свим деловима исте дебљине.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Постоје концентрични слојеви ваздуха и сваки има другачију густину.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Најнижи слој атмосфере је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тропосфера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, која се                        простире до око 10-20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km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(различити литературни                     подаци)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од површине мора.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Изнад тропосфере, до висине од 50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km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изнад нивоа                            мора простире се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стратосфера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sr-Cyrl-R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4491C8-A5DC-EB21-9E31-C1452E5AB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196" y="3828473"/>
            <a:ext cx="2492956" cy="30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8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D61DD3-9298-DF1C-9D74-AF6CA5336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18538-8DD5-5066-3C61-19CBD3FEF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/>
              <a:t>Атмосферска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9C8803-34C3-356F-37FA-0C424926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r-Cyrl-R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Тропосфера је турбулентна зона која садржи ваздух, доста водене паре и прашине, као и облаке. Ово је регион са јаким струјама ваздуха и јаком тенденцијом за формирање облака.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sr-Cyrl-RS" sz="2600" dirty="0">
                <a:solidFill>
                  <a:prstClr val="black"/>
                </a:solidFill>
                <a:latin typeface="Calibri" panose="020F0502020204030204"/>
              </a:rPr>
              <a:t> Стратосфера за разлику од тропосфере садржи азот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r-Cyrl-RS" sz="2600" dirty="0">
                <a:solidFill>
                  <a:prstClr val="black"/>
                </a:solidFill>
                <a:latin typeface="Calibri" panose="020F0502020204030204"/>
              </a:rPr>
              <a:t>кисеоник, озон и веома мало водене паре.</a:t>
            </a:r>
          </a:p>
          <a:p>
            <a:pPr>
              <a:defRPr/>
            </a:pPr>
            <a:r>
              <a:rPr lang="sr-Cyrl-RS" sz="2600" dirty="0">
                <a:solidFill>
                  <a:prstClr val="black"/>
                </a:solidFill>
                <a:latin typeface="Calibri" panose="020F0502020204030204"/>
              </a:rPr>
              <a:t> Озон из стратосфере, који одбија 99,5 % Сунчевог УВ зрачења и спречава га да продре до површине Земље, чиме штити живи свет од штетног ефекта овог зрачења.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sr-Cyrl-RS" sz="2600" dirty="0">
                <a:solidFill>
                  <a:prstClr val="black"/>
                </a:solidFill>
                <a:latin typeface="Calibri" panose="020F0502020204030204"/>
              </a:rPr>
              <a:t> Атмосферско загађење су уопштено проучава као </a:t>
            </a:r>
            <a:r>
              <a:rPr lang="sr-Cyrl-RS" sz="2600" dirty="0" err="1">
                <a:solidFill>
                  <a:prstClr val="black"/>
                </a:solidFill>
                <a:latin typeface="Calibri" panose="020F0502020204030204"/>
              </a:rPr>
              <a:t>тропосферско</a:t>
            </a:r>
            <a:r>
              <a:rPr lang="sr-Cyrl-RS" sz="2600" dirty="0">
                <a:solidFill>
                  <a:prstClr val="black"/>
                </a:solidFill>
                <a:latin typeface="Calibri" panose="020F0502020204030204"/>
              </a:rPr>
              <a:t> и </a:t>
            </a:r>
            <a:r>
              <a:rPr lang="sr-Cyrl-RS" sz="2600" dirty="0" err="1">
                <a:solidFill>
                  <a:prstClr val="black"/>
                </a:solidFill>
                <a:latin typeface="Calibri" panose="020F0502020204030204"/>
              </a:rPr>
              <a:t>стратосферско</a:t>
            </a:r>
            <a:r>
              <a:rPr lang="sr-Cyrl-RS" sz="26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r-Cyrl-RS" sz="2400" dirty="0"/>
          </a:p>
        </p:txBody>
      </p:sp>
    </p:spTree>
    <p:extLst>
      <p:ext uri="{BB962C8B-B14F-4D97-AF65-F5344CB8AC3E}">
        <p14:creationId xmlns:p14="http://schemas.microsoft.com/office/powerpoint/2010/main" val="333968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6EDC3C-5B84-6B43-2E90-88A9F8871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D6B7B-1772-480F-86BB-BD889EBA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Тропосферска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0F4A0F-D623-94D3-4F3D-69966C75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r-Cyrl-R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R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Тропосферско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загађење настаје услед присуства непожељних чврстих или гасовитих честица у ваздуху, а то су:</a:t>
            </a:r>
          </a:p>
          <a:p>
            <a:pPr lvl="1" algn="just">
              <a:spcBef>
                <a:spcPts val="1000"/>
              </a:spcBef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Гасовити загађивачи - оксиди сумпора, азота, угљеника, водоник-сулфид, угљоводоници, озон и други </a:t>
            </a:r>
            <a:r>
              <a:rPr kumimoji="0" lang="sr-Cyrl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оксиданси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(Обратите пажњу да је озон у тропосфери штетан, за разлику од </a:t>
            </a:r>
            <a:r>
              <a:rPr kumimoji="0" lang="sr-Cyrl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стратосферског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  <a:p>
            <a:pPr lvl="1" algn="just">
              <a:spcBef>
                <a:spcPts val="1000"/>
              </a:spcBef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Ч</a:t>
            </a:r>
            <a:r>
              <a:rPr kumimoji="0" lang="sr-Cyrl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естични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(чврсти) загађивачи - прашина, магла, испарења, дим и смог.</a:t>
            </a:r>
          </a:p>
          <a:p>
            <a:pPr>
              <a:defRPr/>
            </a:pPr>
            <a:r>
              <a:rPr lang="sr-Cyrl-R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Гасовити загађивачи:</a:t>
            </a:r>
          </a:p>
          <a:p>
            <a:pPr lvl="1" algn="just">
              <a:defRPr/>
            </a:pPr>
            <a:r>
              <a:rPr lang="sr-Cyrl-RS" sz="2000" b="1" dirty="0">
                <a:solidFill>
                  <a:prstClr val="black"/>
                </a:solidFill>
                <a:latin typeface="Calibri" panose="020F0502020204030204"/>
              </a:rPr>
              <a:t>Оксиди сумпора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настају при сагоревању фосилних горива која садрже сумпор. Међу сумпорним оксидима, у највећој мери је присутан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, који је отрован за биљке и животиње, а при врло ниским концентрацијама може изазвати разне респираторне болести.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се без катализатора споро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оксидује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до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. Присуство честичне супстанције у загађеном ваздуху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каталише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процес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оскидације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457200" lvl="1" indent="0" algn="ctr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2SO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+ 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→ 2SO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sr-Cyrl-RS" sz="2000" baseline="-25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>
              <a:buNone/>
              <a:defRPr/>
            </a:pPr>
            <a:r>
              <a:rPr kumimoji="0" lang="sr-Cyrl-R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Реакција </a:t>
            </a:r>
            <a:r>
              <a:rPr kumimoji="0" lang="sr-Cyrl-R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оскидације</a:t>
            </a:r>
            <a:r>
              <a:rPr kumimoji="0" lang="sr-Cyrl-R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може да се догађа и услед дејства озона или водоник-пероксида:</a:t>
            </a:r>
          </a:p>
          <a:p>
            <a:pPr marL="457200" lvl="1" indent="0" algn="ctr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О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→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+ 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  <a:p>
            <a:pPr marL="457200" lvl="1" indent="0" algn="ctr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+ H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→ H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  <a:p>
            <a:pPr marL="457200" lvl="1" indent="0">
              <a:buNone/>
              <a:defRPr/>
            </a:pPr>
            <a:endParaRPr kumimoji="0" lang="sr-Cyrl-R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01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3F2A32-DC66-B7E4-ACFB-3B41A23D9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AF531-3B7E-DC07-11B5-E417BE1C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Тропосферска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DEA001-21FD-E89D-E86B-57E9B5FD0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Гасовити загађивачи:</a:t>
            </a:r>
          </a:p>
          <a:p>
            <a:pPr lvl="1" algn="just">
              <a:defRPr/>
            </a:pPr>
            <a:r>
              <a:rPr lang="sr-Cyrl-RS" sz="2000" b="1" dirty="0">
                <a:solidFill>
                  <a:prstClr val="black"/>
                </a:solidFill>
                <a:latin typeface="Calibri" panose="020F0502020204030204"/>
              </a:rPr>
              <a:t>Оксиди азота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sr-Cyrl-RS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Азот и кисеоник при нормалној температури не реагују међусобно. За њихову реакцију потребне су високе температуре, тако да различити оксиди азота настају на већим висинама при електричном пражњењу.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се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оксидује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до нитрата (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sr-Cyrl-RS" sz="2000" baseline="300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), који се испира падавинама и завршава у земљишту где служи као ђубриво. Други извор азотних оксида јесу мотори аутомобила, у којима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и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реагују при високим температурама. Том приликом у највећој мери настају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NO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и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NO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:</a:t>
            </a:r>
          </a:p>
          <a:p>
            <a:pPr marL="457200" lvl="1" indent="0" algn="ctr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→ 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NO</a:t>
            </a:r>
          </a:p>
          <a:p>
            <a:pPr marL="457200" lvl="1" indent="0" algn="ctr">
              <a:buNone/>
              <a:defRPr/>
            </a:pP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NO + 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→ 2NO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 algn="just">
              <a:buNone/>
              <a:defRPr/>
            </a:pP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Производња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је бржа ако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реагује са озоном из стратосфере:</a:t>
            </a:r>
          </a:p>
          <a:p>
            <a:pPr marL="457200" lvl="1" indent="0" algn="ctr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О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→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+ 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  <a:p>
            <a:pPr marL="457200" lvl="1" indent="0" algn="just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проузрокује оштећење биљака и успорава фотосинтезу, а код животиња и људи изазива иритацију плућа и респираторне болести. Штетан је за сва ткива, као и за метале и текстилна влакна.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 algn="ctr">
              <a:buNone/>
              <a:defRPr/>
            </a:pPr>
            <a:endParaRPr lang="sr-Cyrl-R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659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C199E2-24C5-01E2-445D-ADF7CD0A1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70CF4-D281-017E-DBA1-48164136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Тропосферска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962DA7-BEFA-FE8D-F4C3-27B3B5EBE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Гасовити загађивачи:</a:t>
            </a:r>
          </a:p>
          <a:p>
            <a:pPr lvl="1" algn="just">
              <a:defRPr/>
            </a:pPr>
            <a:r>
              <a:rPr lang="sr-Cyrl-RS" sz="2000" b="1" dirty="0">
                <a:solidFill>
                  <a:prstClr val="black"/>
                </a:solidFill>
                <a:latin typeface="Calibri" panose="020F0502020204030204"/>
              </a:rPr>
              <a:t>Оксиди угљеника:</a:t>
            </a:r>
            <a:endParaRPr lang="sr-Cyrl-RS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 algn="just">
              <a:defRPr/>
            </a:pPr>
            <a:r>
              <a:rPr lang="sr-Cyrl-RS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b="1" dirty="0">
                <a:solidFill>
                  <a:prstClr val="black"/>
                </a:solidFill>
                <a:latin typeface="Calibri" panose="020F0502020204030204"/>
              </a:rPr>
              <a:t>Угљен-моноксид -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Један од најозбиљнијих загађивача; гас без боје и мириса, веома токсичан за жива бића због своје способности да се јако везује за хемоглобин (око 300 пута јаче од кисеоника), чиме спречава испоруку кисеоника органима и ткивима. Настаје непотпуним сагоревањем угљеника, углавном у моторима возила, или непотпуним сагоревањем разних врста горива (угаљ, дрво 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итд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  <a:p>
            <a:pPr lvl="1" algn="just">
              <a:defRPr/>
            </a:pPr>
            <a:r>
              <a:rPr lang="sr-Cyrl-RS" sz="2000" b="1" dirty="0">
                <a:solidFill>
                  <a:prstClr val="black"/>
                </a:solidFill>
                <a:latin typeface="Calibri" panose="020F0502020204030204"/>
              </a:rPr>
              <a:t>Угљен-диоксид -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Отпушта се у атмосферу дисање, сагоревањем фосилних горива и разградњом кречњака при производњи цемента. Емитује се и при ерупцијама вулкана. Овај гас се налази само у тропосфери и чини око 0,03 запреминских % у атмосфери. Зелене биљке уклањају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из атмосфере у процесу фотосинтезе при чему се емитује кисеоник, међутим, због пустошења шума и све већег сагоревања фосилних горива, ниво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 err="1">
                <a:solidFill>
                  <a:prstClr val="black"/>
                </a:solidFill>
                <a:latin typeface="Calibri" panose="020F0502020204030204"/>
              </a:rPr>
              <a:t>ратсе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 и нарушен је баланс у атмосфери. Пошто је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CO</a:t>
            </a:r>
            <a:r>
              <a:rPr lang="en-US" sz="20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sr-Cyrl-RS" sz="2000" baseline="-25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Calibri" panose="020F0502020204030204"/>
              </a:rPr>
              <a:t>гас са ефектом стаклене баште, његова повећана концентрација је главни узрочник глобалног загревања.</a:t>
            </a:r>
          </a:p>
          <a:p>
            <a:pPr marL="457200" lvl="1" indent="0" algn="just">
              <a:buNone/>
              <a:defRPr/>
            </a:pPr>
            <a:endParaRPr lang="sr-Cyrl-R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307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14783E-2A26-65E8-0174-4E2FE6E5E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72412B-C9D4-FFA4-A6A3-00B83731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b="1" dirty="0" err="1"/>
              <a:t>Тропосферска</a:t>
            </a:r>
            <a:r>
              <a:rPr lang="sr-Cyrl-RS" sz="3200" b="1" dirty="0"/>
              <a:t> загађења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7BFA2F-55FA-13DC-9C71-21D18E902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sr-Cyrl-RS" sz="2400" b="1" dirty="0">
                <a:solidFill>
                  <a:prstClr val="black"/>
                </a:solidFill>
                <a:latin typeface="Calibri" panose="020F0502020204030204"/>
              </a:rPr>
              <a:t>Гасовити загађивачи:</a:t>
            </a:r>
          </a:p>
          <a:p>
            <a:pPr lvl="1" algn="just">
              <a:defRPr/>
            </a:pPr>
            <a:r>
              <a:rPr lang="sr-Cyrl-RS" sz="2000" b="1" dirty="0">
                <a:solidFill>
                  <a:prstClr val="black"/>
                </a:solidFill>
                <a:latin typeface="Calibri" panose="020F0502020204030204"/>
              </a:rPr>
              <a:t>Оксиди угљеника:</a:t>
            </a:r>
            <a:endParaRPr lang="sr-Cyrl-RS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 algn="just">
              <a:buNone/>
              <a:defRPr/>
            </a:pPr>
            <a:endParaRPr lang="sr-Cyrl-R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50" name="Picture 2" descr="Carbon cycle">
            <a:extLst>
              <a:ext uri="{FF2B5EF4-FFF2-40B4-BE49-F238E27FC236}">
                <a16:creationId xmlns:a16="http://schemas.microsoft.com/office/drawing/2014/main" xmlns="" id="{CA1C2DAB-8990-F482-1E98-27414681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73" y="2028596"/>
            <a:ext cx="6415546" cy="42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0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3881</Words>
  <Application>Microsoft Office PowerPoint</Application>
  <PresentationFormat>Custom</PresentationFormat>
  <Paragraphs>244</Paragraphs>
  <Slides>36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Улога физичке хемије у испитивању животне средине</vt:lpstr>
      <vt:lpstr>Загађење животне средине</vt:lpstr>
      <vt:lpstr>Атмосферска загађења</vt:lpstr>
      <vt:lpstr>Атмосферска загађења</vt:lpstr>
      <vt:lpstr>Тропосферска загађења</vt:lpstr>
      <vt:lpstr>Тропосферска загађења</vt:lpstr>
      <vt:lpstr>Тропосферска загађења</vt:lpstr>
      <vt:lpstr>Тропосферска загађења</vt:lpstr>
      <vt:lpstr>Тропосферска загађења</vt:lpstr>
      <vt:lpstr>Тропосферска загађења</vt:lpstr>
      <vt:lpstr>Тропосферска загађења</vt:lpstr>
      <vt:lpstr>Тропосферска загађења</vt:lpstr>
      <vt:lpstr>Тропосферска загађења</vt:lpstr>
      <vt:lpstr>Тропосферска загађења</vt:lpstr>
      <vt:lpstr>Тропосферска загађења</vt:lpstr>
      <vt:lpstr>Тропосферска загађења</vt:lpstr>
      <vt:lpstr>Стратосферска загађења</vt:lpstr>
      <vt:lpstr>Стратосферска загађења</vt:lpstr>
      <vt:lpstr>Стратосферска загађења</vt:lpstr>
      <vt:lpstr>Загађење воде</vt:lpstr>
      <vt:lpstr>Загађење воде</vt:lpstr>
      <vt:lpstr>Загађење воде</vt:lpstr>
      <vt:lpstr>Загађење земљишта</vt:lpstr>
      <vt:lpstr>Загађење земљишта</vt:lpstr>
      <vt:lpstr>Загађење земљишта</vt:lpstr>
      <vt:lpstr>Зелена хемија и улога физичке хемије у животној средини</vt:lpstr>
      <vt:lpstr>Зелена хемија и улога физичке хемије у животној средини</vt:lpstr>
      <vt:lpstr>Аналитичке технике у физичкој хемији животне средине</vt:lpstr>
      <vt:lpstr>Аналитичке методе у физичкој хемији животне средине</vt:lpstr>
      <vt:lpstr>Аналитичке методе у физичкој хемији животне средине</vt:lpstr>
      <vt:lpstr>Аналитичке методе у физичкој хемији животне средине</vt:lpstr>
      <vt:lpstr>Мониторинг животне средине</vt:lpstr>
      <vt:lpstr>У чему се састоје изазови?</vt:lpstr>
      <vt:lpstr>Научни метод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Pavićević</dc:creator>
  <cp:lastModifiedBy>Aleks</cp:lastModifiedBy>
  <cp:revision>70</cp:revision>
  <dcterms:created xsi:type="dcterms:W3CDTF">2025-01-14T11:29:19Z</dcterms:created>
  <dcterms:modified xsi:type="dcterms:W3CDTF">2025-01-22T15:55:46Z</dcterms:modified>
</cp:coreProperties>
</file>