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300" r:id="rId4"/>
    <p:sldId id="301" r:id="rId5"/>
    <p:sldId id="274" r:id="rId6"/>
    <p:sldId id="302" r:id="rId7"/>
    <p:sldId id="304" r:id="rId8"/>
    <p:sldId id="305" r:id="rId9"/>
    <p:sldId id="306" r:id="rId10"/>
    <p:sldId id="307" r:id="rId11"/>
    <p:sldId id="265" r:id="rId12"/>
    <p:sldId id="266" r:id="rId13"/>
    <p:sldId id="267" r:id="rId14"/>
    <p:sldId id="312" r:id="rId15"/>
    <p:sldId id="293" r:id="rId16"/>
    <p:sldId id="294" r:id="rId17"/>
    <p:sldId id="295" r:id="rId18"/>
    <p:sldId id="296" r:id="rId19"/>
    <p:sldId id="285" r:id="rId20"/>
    <p:sldId id="280" r:id="rId21"/>
    <p:sldId id="310" r:id="rId22"/>
    <p:sldId id="260" r:id="rId23"/>
    <p:sldId id="284" r:id="rId24"/>
    <p:sldId id="292" r:id="rId25"/>
    <p:sldId id="288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6FF33"/>
    <a:srgbClr val="FFFF00"/>
    <a:srgbClr val="00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95" autoAdjust="0"/>
    <p:restoredTop sz="94660"/>
  </p:normalViewPr>
  <p:slideViewPr>
    <p:cSldViewPr>
      <p:cViewPr>
        <p:scale>
          <a:sx n="75" d="100"/>
          <a:sy n="75" d="100"/>
        </p:scale>
        <p:origin x="-1620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4" Type="http://schemas.openxmlformats.org/officeDocument/2006/relationships/image" Target="../media/image5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5" Type="http://schemas.openxmlformats.org/officeDocument/2006/relationships/image" Target="../media/image60.wmf"/><Relationship Id="rId4" Type="http://schemas.openxmlformats.org/officeDocument/2006/relationships/image" Target="../media/image5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7.wmf"/><Relationship Id="rId1" Type="http://schemas.openxmlformats.org/officeDocument/2006/relationships/image" Target="../media/image61.wmf"/><Relationship Id="rId5" Type="http://schemas.openxmlformats.org/officeDocument/2006/relationships/image" Target="../media/image63.wmf"/><Relationship Id="rId4" Type="http://schemas.openxmlformats.org/officeDocument/2006/relationships/image" Target="../media/image62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60.wmf"/><Relationship Id="rId1" Type="http://schemas.openxmlformats.org/officeDocument/2006/relationships/image" Target="../media/image64.wmf"/><Relationship Id="rId5" Type="http://schemas.openxmlformats.org/officeDocument/2006/relationships/image" Target="../media/image67.wmf"/><Relationship Id="rId4" Type="http://schemas.openxmlformats.org/officeDocument/2006/relationships/image" Target="../media/image66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Relationship Id="rId4" Type="http://schemas.openxmlformats.org/officeDocument/2006/relationships/image" Target="../media/image70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3.wmf"/><Relationship Id="rId2" Type="http://schemas.openxmlformats.org/officeDocument/2006/relationships/image" Target="../media/image72.wmf"/><Relationship Id="rId1" Type="http://schemas.openxmlformats.org/officeDocument/2006/relationships/image" Target="../media/image71.wmf"/><Relationship Id="rId4" Type="http://schemas.openxmlformats.org/officeDocument/2006/relationships/image" Target="../media/image74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77.wmf"/><Relationship Id="rId2" Type="http://schemas.openxmlformats.org/officeDocument/2006/relationships/image" Target="../media/image76.wmf"/><Relationship Id="rId1" Type="http://schemas.openxmlformats.org/officeDocument/2006/relationships/image" Target="../media/image75.wmf"/><Relationship Id="rId4" Type="http://schemas.openxmlformats.org/officeDocument/2006/relationships/image" Target="../media/image78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80.wmf"/><Relationship Id="rId1" Type="http://schemas.openxmlformats.org/officeDocument/2006/relationships/image" Target="../media/image79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83.wmf"/><Relationship Id="rId2" Type="http://schemas.openxmlformats.org/officeDocument/2006/relationships/image" Target="../media/image82.wmf"/><Relationship Id="rId1" Type="http://schemas.openxmlformats.org/officeDocument/2006/relationships/image" Target="../media/image81.wmf"/><Relationship Id="rId4" Type="http://schemas.openxmlformats.org/officeDocument/2006/relationships/image" Target="../media/image84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87.wmf"/><Relationship Id="rId2" Type="http://schemas.openxmlformats.org/officeDocument/2006/relationships/image" Target="../media/image86.wmf"/><Relationship Id="rId1" Type="http://schemas.openxmlformats.org/officeDocument/2006/relationships/image" Target="../media/image85.wmf"/><Relationship Id="rId6" Type="http://schemas.openxmlformats.org/officeDocument/2006/relationships/image" Target="../media/image90.wmf"/><Relationship Id="rId5" Type="http://schemas.openxmlformats.org/officeDocument/2006/relationships/image" Target="../media/image89.wmf"/><Relationship Id="rId4" Type="http://schemas.openxmlformats.org/officeDocument/2006/relationships/image" Target="../media/image8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93.wmf"/><Relationship Id="rId2" Type="http://schemas.openxmlformats.org/officeDocument/2006/relationships/image" Target="../media/image92.wmf"/><Relationship Id="rId1" Type="http://schemas.openxmlformats.org/officeDocument/2006/relationships/image" Target="../media/image91.wmf"/><Relationship Id="rId6" Type="http://schemas.openxmlformats.org/officeDocument/2006/relationships/image" Target="../media/image96.wmf"/><Relationship Id="rId5" Type="http://schemas.openxmlformats.org/officeDocument/2006/relationships/image" Target="../media/image95.wmf"/><Relationship Id="rId4" Type="http://schemas.openxmlformats.org/officeDocument/2006/relationships/image" Target="../media/image94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9.wmf"/><Relationship Id="rId2" Type="http://schemas.openxmlformats.org/officeDocument/2006/relationships/image" Target="../media/image98.wmf"/><Relationship Id="rId1" Type="http://schemas.openxmlformats.org/officeDocument/2006/relationships/image" Target="../media/image9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7" Type="http://schemas.openxmlformats.org/officeDocument/2006/relationships/image" Target="../media/image36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7" Type="http://schemas.openxmlformats.org/officeDocument/2006/relationships/image" Target="../media/image43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4" Type="http://schemas.openxmlformats.org/officeDocument/2006/relationships/image" Target="../media/image5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958157-F9A3-4D79-8E03-C3E12E7DEB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462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ED51E-FB37-4F0A-913A-B1F5F1E67C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53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93945D-AD09-446F-8DDB-AEA667BDF4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65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0A9F1-FC4F-4C4F-BE34-4089937356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886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10DAE-1E53-4018-8DC6-70CF52DA71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806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818D3-A06E-40EE-9EBC-9AED70D2BB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077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9803A3-B5ED-459C-851C-16BA99E9DF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381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678967-D93B-4643-8D26-4DE2A9A1F0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184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4AF3F6-F33A-4A27-A89C-8438FC96A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125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EEABC4-4773-45F6-9A93-DD9E1AA167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946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28456-E94A-4A53-AD84-6BCDFF36AC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2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05A1DEEE-7830-4A79-BD4C-23F4062E11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12" Type="http://schemas.openxmlformats.org/officeDocument/2006/relationships/image" Target="../media/image4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4.wmf"/><Relationship Id="rId11" Type="http://schemas.openxmlformats.org/officeDocument/2006/relationships/oleObject" Target="../embeddings/oleObject46.bin"/><Relationship Id="rId5" Type="http://schemas.openxmlformats.org/officeDocument/2006/relationships/oleObject" Target="../embeddings/oleObject43.bin"/><Relationship Id="rId10" Type="http://schemas.openxmlformats.org/officeDocument/2006/relationships/image" Target="../media/image46.wmf"/><Relationship Id="rId4" Type="http://schemas.openxmlformats.org/officeDocument/2006/relationships/image" Target="../media/image43.wmf"/><Relationship Id="rId9" Type="http://schemas.openxmlformats.org/officeDocument/2006/relationships/oleObject" Target="../embeddings/oleObject45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48.bin"/><Relationship Id="rId10" Type="http://schemas.openxmlformats.org/officeDocument/2006/relationships/image" Target="../media/image51.wmf"/><Relationship Id="rId4" Type="http://schemas.openxmlformats.org/officeDocument/2006/relationships/image" Target="../media/image48.wmf"/><Relationship Id="rId9" Type="http://schemas.openxmlformats.org/officeDocument/2006/relationships/oleObject" Target="../embeddings/oleObject50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3.wmf"/><Relationship Id="rId5" Type="http://schemas.openxmlformats.org/officeDocument/2006/relationships/oleObject" Target="../embeddings/oleObject52.bin"/><Relationship Id="rId10" Type="http://schemas.openxmlformats.org/officeDocument/2006/relationships/image" Target="../media/image55.wmf"/><Relationship Id="rId4" Type="http://schemas.openxmlformats.org/officeDocument/2006/relationships/image" Target="../media/image52.wmf"/><Relationship Id="rId9" Type="http://schemas.openxmlformats.org/officeDocument/2006/relationships/oleObject" Target="../embeddings/oleObject54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7.bin"/><Relationship Id="rId12" Type="http://schemas.openxmlformats.org/officeDocument/2006/relationships/image" Target="../media/image6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7.wmf"/><Relationship Id="rId11" Type="http://schemas.openxmlformats.org/officeDocument/2006/relationships/oleObject" Target="../embeddings/oleObject59.bin"/><Relationship Id="rId5" Type="http://schemas.openxmlformats.org/officeDocument/2006/relationships/oleObject" Target="../embeddings/oleObject56.bin"/><Relationship Id="rId10" Type="http://schemas.openxmlformats.org/officeDocument/2006/relationships/image" Target="../media/image59.wmf"/><Relationship Id="rId4" Type="http://schemas.openxmlformats.org/officeDocument/2006/relationships/image" Target="../media/image56.wmf"/><Relationship Id="rId9" Type="http://schemas.openxmlformats.org/officeDocument/2006/relationships/oleObject" Target="../embeddings/oleObject58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3" Type="http://schemas.openxmlformats.org/officeDocument/2006/relationships/oleObject" Target="../embeddings/oleObject60.bin"/><Relationship Id="rId7" Type="http://schemas.openxmlformats.org/officeDocument/2006/relationships/oleObject" Target="../embeddings/oleObject62.bin"/><Relationship Id="rId12" Type="http://schemas.openxmlformats.org/officeDocument/2006/relationships/image" Target="../media/image6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7.wmf"/><Relationship Id="rId11" Type="http://schemas.openxmlformats.org/officeDocument/2006/relationships/oleObject" Target="../embeddings/oleObject64.bin"/><Relationship Id="rId5" Type="http://schemas.openxmlformats.org/officeDocument/2006/relationships/oleObject" Target="../embeddings/oleObject61.bin"/><Relationship Id="rId10" Type="http://schemas.openxmlformats.org/officeDocument/2006/relationships/image" Target="../media/image62.wmf"/><Relationship Id="rId4" Type="http://schemas.openxmlformats.org/officeDocument/2006/relationships/image" Target="../media/image61.wmf"/><Relationship Id="rId9" Type="http://schemas.openxmlformats.org/officeDocument/2006/relationships/oleObject" Target="../embeddings/oleObject63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3" Type="http://schemas.openxmlformats.org/officeDocument/2006/relationships/oleObject" Target="../embeddings/oleObject65.bin"/><Relationship Id="rId7" Type="http://schemas.openxmlformats.org/officeDocument/2006/relationships/oleObject" Target="../embeddings/oleObject67.bin"/><Relationship Id="rId12" Type="http://schemas.openxmlformats.org/officeDocument/2006/relationships/image" Target="../media/image6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60.wmf"/><Relationship Id="rId11" Type="http://schemas.openxmlformats.org/officeDocument/2006/relationships/oleObject" Target="../embeddings/oleObject69.bin"/><Relationship Id="rId5" Type="http://schemas.openxmlformats.org/officeDocument/2006/relationships/oleObject" Target="../embeddings/oleObject66.bin"/><Relationship Id="rId10" Type="http://schemas.openxmlformats.org/officeDocument/2006/relationships/image" Target="../media/image66.wmf"/><Relationship Id="rId4" Type="http://schemas.openxmlformats.org/officeDocument/2006/relationships/image" Target="../media/image64.wmf"/><Relationship Id="rId9" Type="http://schemas.openxmlformats.org/officeDocument/2006/relationships/oleObject" Target="../embeddings/oleObject68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3" Type="http://schemas.openxmlformats.org/officeDocument/2006/relationships/oleObject" Target="../embeddings/oleObject70.bin"/><Relationship Id="rId7" Type="http://schemas.openxmlformats.org/officeDocument/2006/relationships/oleObject" Target="../embeddings/oleObject7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68.wmf"/><Relationship Id="rId5" Type="http://schemas.openxmlformats.org/officeDocument/2006/relationships/oleObject" Target="../embeddings/oleObject71.bin"/><Relationship Id="rId10" Type="http://schemas.openxmlformats.org/officeDocument/2006/relationships/image" Target="../media/image70.wmf"/><Relationship Id="rId4" Type="http://schemas.openxmlformats.org/officeDocument/2006/relationships/image" Target="../media/image67.wmf"/><Relationship Id="rId9" Type="http://schemas.openxmlformats.org/officeDocument/2006/relationships/oleObject" Target="../embeddings/oleObject73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wmf"/><Relationship Id="rId3" Type="http://schemas.openxmlformats.org/officeDocument/2006/relationships/oleObject" Target="../embeddings/oleObject74.bin"/><Relationship Id="rId7" Type="http://schemas.openxmlformats.org/officeDocument/2006/relationships/oleObject" Target="../embeddings/oleObject7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72.wmf"/><Relationship Id="rId5" Type="http://schemas.openxmlformats.org/officeDocument/2006/relationships/oleObject" Target="../embeddings/oleObject75.bin"/><Relationship Id="rId10" Type="http://schemas.openxmlformats.org/officeDocument/2006/relationships/image" Target="../media/image74.wmf"/><Relationship Id="rId4" Type="http://schemas.openxmlformats.org/officeDocument/2006/relationships/image" Target="../media/image71.wmf"/><Relationship Id="rId9" Type="http://schemas.openxmlformats.org/officeDocument/2006/relationships/oleObject" Target="../embeddings/oleObject7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wmf"/><Relationship Id="rId3" Type="http://schemas.openxmlformats.org/officeDocument/2006/relationships/oleObject" Target="../embeddings/oleObject78.bin"/><Relationship Id="rId7" Type="http://schemas.openxmlformats.org/officeDocument/2006/relationships/oleObject" Target="../embeddings/oleObject8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76.wmf"/><Relationship Id="rId5" Type="http://schemas.openxmlformats.org/officeDocument/2006/relationships/oleObject" Target="../embeddings/oleObject79.bin"/><Relationship Id="rId10" Type="http://schemas.openxmlformats.org/officeDocument/2006/relationships/image" Target="../media/image78.wmf"/><Relationship Id="rId4" Type="http://schemas.openxmlformats.org/officeDocument/2006/relationships/image" Target="../media/image75.wmf"/><Relationship Id="rId9" Type="http://schemas.openxmlformats.org/officeDocument/2006/relationships/oleObject" Target="../embeddings/oleObject81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80.wmf"/><Relationship Id="rId5" Type="http://schemas.openxmlformats.org/officeDocument/2006/relationships/oleObject" Target="../embeddings/oleObject83.bin"/><Relationship Id="rId4" Type="http://schemas.openxmlformats.org/officeDocument/2006/relationships/image" Target="../media/image79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wmf"/><Relationship Id="rId3" Type="http://schemas.openxmlformats.org/officeDocument/2006/relationships/oleObject" Target="../embeddings/oleObject84.bin"/><Relationship Id="rId7" Type="http://schemas.openxmlformats.org/officeDocument/2006/relationships/oleObject" Target="../embeddings/oleObject8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82.wmf"/><Relationship Id="rId5" Type="http://schemas.openxmlformats.org/officeDocument/2006/relationships/oleObject" Target="../embeddings/oleObject85.bin"/><Relationship Id="rId10" Type="http://schemas.openxmlformats.org/officeDocument/2006/relationships/image" Target="../media/image84.wmf"/><Relationship Id="rId4" Type="http://schemas.openxmlformats.org/officeDocument/2006/relationships/image" Target="../media/image81.wmf"/><Relationship Id="rId9" Type="http://schemas.openxmlformats.org/officeDocument/2006/relationships/oleObject" Target="../embeddings/oleObject87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wmf"/><Relationship Id="rId13" Type="http://schemas.openxmlformats.org/officeDocument/2006/relationships/oleObject" Target="../embeddings/oleObject93.bin"/><Relationship Id="rId3" Type="http://schemas.openxmlformats.org/officeDocument/2006/relationships/oleObject" Target="../embeddings/oleObject88.bin"/><Relationship Id="rId7" Type="http://schemas.openxmlformats.org/officeDocument/2006/relationships/oleObject" Target="../embeddings/oleObject90.bin"/><Relationship Id="rId12" Type="http://schemas.openxmlformats.org/officeDocument/2006/relationships/image" Target="../media/image8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86.wmf"/><Relationship Id="rId11" Type="http://schemas.openxmlformats.org/officeDocument/2006/relationships/oleObject" Target="../embeddings/oleObject92.bin"/><Relationship Id="rId5" Type="http://schemas.openxmlformats.org/officeDocument/2006/relationships/oleObject" Target="../embeddings/oleObject89.bin"/><Relationship Id="rId10" Type="http://schemas.openxmlformats.org/officeDocument/2006/relationships/image" Target="../media/image88.wmf"/><Relationship Id="rId4" Type="http://schemas.openxmlformats.org/officeDocument/2006/relationships/image" Target="../media/image85.wmf"/><Relationship Id="rId9" Type="http://schemas.openxmlformats.org/officeDocument/2006/relationships/oleObject" Target="../embeddings/oleObject91.bin"/><Relationship Id="rId14" Type="http://schemas.openxmlformats.org/officeDocument/2006/relationships/image" Target="../media/image90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3.wmf"/><Relationship Id="rId13" Type="http://schemas.openxmlformats.org/officeDocument/2006/relationships/oleObject" Target="../embeddings/oleObject99.bin"/><Relationship Id="rId3" Type="http://schemas.openxmlformats.org/officeDocument/2006/relationships/oleObject" Target="../embeddings/oleObject94.bin"/><Relationship Id="rId7" Type="http://schemas.openxmlformats.org/officeDocument/2006/relationships/oleObject" Target="../embeddings/oleObject96.bin"/><Relationship Id="rId12" Type="http://schemas.openxmlformats.org/officeDocument/2006/relationships/image" Target="../media/image9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92.wmf"/><Relationship Id="rId11" Type="http://schemas.openxmlformats.org/officeDocument/2006/relationships/oleObject" Target="../embeddings/oleObject98.bin"/><Relationship Id="rId5" Type="http://schemas.openxmlformats.org/officeDocument/2006/relationships/oleObject" Target="../embeddings/oleObject95.bin"/><Relationship Id="rId10" Type="http://schemas.openxmlformats.org/officeDocument/2006/relationships/image" Target="../media/image94.wmf"/><Relationship Id="rId4" Type="http://schemas.openxmlformats.org/officeDocument/2006/relationships/image" Target="../media/image91.wmf"/><Relationship Id="rId9" Type="http://schemas.openxmlformats.org/officeDocument/2006/relationships/oleObject" Target="../embeddings/oleObject97.bin"/><Relationship Id="rId14" Type="http://schemas.openxmlformats.org/officeDocument/2006/relationships/image" Target="../media/image96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9.wmf"/><Relationship Id="rId3" Type="http://schemas.openxmlformats.org/officeDocument/2006/relationships/oleObject" Target="../embeddings/oleObject100.bin"/><Relationship Id="rId7" Type="http://schemas.openxmlformats.org/officeDocument/2006/relationships/oleObject" Target="../embeddings/oleObject10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98.wmf"/><Relationship Id="rId5" Type="http://schemas.openxmlformats.org/officeDocument/2006/relationships/oleObject" Target="../embeddings/oleObject101.bin"/><Relationship Id="rId4" Type="http://schemas.openxmlformats.org/officeDocument/2006/relationships/image" Target="../media/image97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5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3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21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23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oleObject" Target="../embeddings/oleObject27.bin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2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5.bin"/><Relationship Id="rId14" Type="http://schemas.openxmlformats.org/officeDocument/2006/relationships/image" Target="../media/image29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oleObject" Target="../embeddings/oleObject33.bin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34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6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9.bin"/><Relationship Id="rId15" Type="http://schemas.openxmlformats.org/officeDocument/2006/relationships/oleObject" Target="../embeddings/oleObject34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31.bin"/><Relationship Id="rId14" Type="http://schemas.openxmlformats.org/officeDocument/2006/relationships/image" Target="../media/image35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oleObject" Target="../embeddings/oleObject40.bin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12" Type="http://schemas.openxmlformats.org/officeDocument/2006/relationships/image" Target="../media/image41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3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38.wmf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6.bin"/><Relationship Id="rId15" Type="http://schemas.openxmlformats.org/officeDocument/2006/relationships/oleObject" Target="../embeddings/oleObject41.bin"/><Relationship Id="rId10" Type="http://schemas.openxmlformats.org/officeDocument/2006/relationships/image" Target="../media/image40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38.bin"/><Relationship Id="rId14" Type="http://schemas.openxmlformats.org/officeDocument/2006/relationships/image" Target="../media/image4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066800" y="1219200"/>
            <a:ext cx="69342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SLO</a:t>
            </a:r>
            <a:r>
              <a:rPr lang="sr-Latn-CS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ŽENI SISTEMI I </a:t>
            </a:r>
            <a:r>
              <a:rPr lang="en-US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INTERMEDIJERNE VRSTE</a:t>
            </a:r>
          </a:p>
        </p:txBody>
      </p:sp>
      <p:pic>
        <p:nvPicPr>
          <p:cNvPr id="2051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200400"/>
            <a:ext cx="1752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reeform 7"/>
          <p:cNvSpPr>
            <a:spLocks/>
          </p:cNvSpPr>
          <p:nvPr/>
        </p:nvSpPr>
        <p:spPr bwMode="auto">
          <a:xfrm>
            <a:off x="1981200" y="3048000"/>
            <a:ext cx="4038600" cy="2374900"/>
          </a:xfrm>
          <a:custGeom>
            <a:avLst/>
            <a:gdLst>
              <a:gd name="T0" fmla="*/ 0 w 2544"/>
              <a:gd name="T1" fmla="*/ 2147483647 h 1496"/>
              <a:gd name="T2" fmla="*/ 2147483647 w 2544"/>
              <a:gd name="T3" fmla="*/ 2147483647 h 1496"/>
              <a:gd name="T4" fmla="*/ 2147483647 w 2544"/>
              <a:gd name="T5" fmla="*/ 2147483647 h 1496"/>
              <a:gd name="T6" fmla="*/ 2147483647 w 2544"/>
              <a:gd name="T7" fmla="*/ 2147483647 h 1496"/>
              <a:gd name="T8" fmla="*/ 2147483647 w 2544"/>
              <a:gd name="T9" fmla="*/ 2147483647 h 1496"/>
              <a:gd name="T10" fmla="*/ 2147483647 w 2544"/>
              <a:gd name="T11" fmla="*/ 2147483647 h 1496"/>
              <a:gd name="T12" fmla="*/ 2147483647 w 2544"/>
              <a:gd name="T13" fmla="*/ 2147483647 h 1496"/>
              <a:gd name="T14" fmla="*/ 2147483647 w 2544"/>
              <a:gd name="T15" fmla="*/ 2147483647 h 1496"/>
              <a:gd name="T16" fmla="*/ 2147483647 w 2544"/>
              <a:gd name="T17" fmla="*/ 2147483647 h 1496"/>
              <a:gd name="T18" fmla="*/ 2147483647 w 2544"/>
              <a:gd name="T19" fmla="*/ 2147483647 h 1496"/>
              <a:gd name="T20" fmla="*/ 2147483647 w 2544"/>
              <a:gd name="T21" fmla="*/ 2147483647 h 1496"/>
              <a:gd name="T22" fmla="*/ 2147483647 w 2544"/>
              <a:gd name="T23" fmla="*/ 2147483647 h 1496"/>
              <a:gd name="T24" fmla="*/ 2147483647 w 2544"/>
              <a:gd name="T25" fmla="*/ 2147483647 h 1496"/>
              <a:gd name="T26" fmla="*/ 2147483647 w 2544"/>
              <a:gd name="T27" fmla="*/ 2147483647 h 149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2544"/>
              <a:gd name="T43" fmla="*/ 0 h 1496"/>
              <a:gd name="T44" fmla="*/ 2544 w 2544"/>
              <a:gd name="T45" fmla="*/ 1496 h 149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544" h="1496">
                <a:moveTo>
                  <a:pt x="0" y="1320"/>
                </a:moveTo>
                <a:cubicBezTo>
                  <a:pt x="12" y="1356"/>
                  <a:pt x="24" y="1392"/>
                  <a:pt x="48" y="1416"/>
                </a:cubicBezTo>
                <a:cubicBezTo>
                  <a:pt x="72" y="1440"/>
                  <a:pt x="104" y="1480"/>
                  <a:pt x="144" y="1464"/>
                </a:cubicBezTo>
                <a:cubicBezTo>
                  <a:pt x="184" y="1448"/>
                  <a:pt x="176" y="1496"/>
                  <a:pt x="288" y="1320"/>
                </a:cubicBezTo>
                <a:cubicBezTo>
                  <a:pt x="400" y="1144"/>
                  <a:pt x="688" y="560"/>
                  <a:pt x="816" y="408"/>
                </a:cubicBezTo>
                <a:cubicBezTo>
                  <a:pt x="944" y="256"/>
                  <a:pt x="976" y="352"/>
                  <a:pt x="1056" y="408"/>
                </a:cubicBezTo>
                <a:cubicBezTo>
                  <a:pt x="1136" y="464"/>
                  <a:pt x="1224" y="704"/>
                  <a:pt x="1296" y="744"/>
                </a:cubicBezTo>
                <a:cubicBezTo>
                  <a:pt x="1368" y="784"/>
                  <a:pt x="1424" y="728"/>
                  <a:pt x="1488" y="648"/>
                </a:cubicBezTo>
                <a:cubicBezTo>
                  <a:pt x="1552" y="568"/>
                  <a:pt x="1632" y="360"/>
                  <a:pt x="1680" y="264"/>
                </a:cubicBezTo>
                <a:cubicBezTo>
                  <a:pt x="1728" y="168"/>
                  <a:pt x="1744" y="112"/>
                  <a:pt x="1776" y="72"/>
                </a:cubicBezTo>
                <a:cubicBezTo>
                  <a:pt x="1808" y="32"/>
                  <a:pt x="1832" y="0"/>
                  <a:pt x="1872" y="24"/>
                </a:cubicBezTo>
                <a:cubicBezTo>
                  <a:pt x="1912" y="48"/>
                  <a:pt x="1944" y="8"/>
                  <a:pt x="2016" y="216"/>
                </a:cubicBezTo>
                <a:cubicBezTo>
                  <a:pt x="2088" y="424"/>
                  <a:pt x="2216" y="1096"/>
                  <a:pt x="2304" y="1272"/>
                </a:cubicBezTo>
                <a:cubicBezTo>
                  <a:pt x="2392" y="1448"/>
                  <a:pt x="2468" y="1360"/>
                  <a:pt x="2544" y="12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053" name="Picture 8" descr="ffh3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Text Box 9"/>
          <p:cNvSpPr txBox="1">
            <a:spLocks noChangeArrowheads="1"/>
          </p:cNvSpPr>
          <p:nvPr/>
        </p:nvSpPr>
        <p:spPr bwMode="auto">
          <a:xfrm>
            <a:off x="381000" y="6248400"/>
            <a:ext cx="14493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400" b="1">
                <a:latin typeface="Monotype Corsiva" pitchFamily="66" charset="0"/>
                <a:ea typeface="SimSun" pitchFamily="2" charset="-122"/>
              </a:rPr>
              <a:t>V</a:t>
            </a:r>
            <a:r>
              <a:rPr lang="sr-Latn-CS" altLang="en-US" sz="1400" b="1">
                <a:latin typeface="Monotype Corsiva" pitchFamily="66" charset="0"/>
                <a:ea typeface="SimSun" pitchFamily="2" charset="-122"/>
              </a:rPr>
              <a:t>.</a:t>
            </a:r>
            <a:r>
              <a:rPr lang="en-US" altLang="en-US" sz="1400" b="1">
                <a:latin typeface="Monotype Corsiva" pitchFamily="66" charset="0"/>
                <a:ea typeface="SimSun" pitchFamily="2" charset="-122"/>
              </a:rPr>
              <a:t>D</a:t>
            </a:r>
            <a:r>
              <a:rPr lang="sr-Latn-CS" altLang="en-US" sz="1400" b="1">
                <a:latin typeface="Monotype Corsiva" pitchFamily="66" charset="0"/>
                <a:ea typeface="SimSun" pitchFamily="2" charset="-122"/>
              </a:rPr>
              <a:t>ondur, 2012</a:t>
            </a:r>
            <a:r>
              <a:rPr lang="en-US" altLang="en-US" sz="1400" b="1">
                <a:latin typeface="Monotype Corsiva" pitchFamily="66" charset="0"/>
                <a:ea typeface="SimSun" pitchFamily="2" charset="-122"/>
              </a:rPr>
              <a:t>/1</a:t>
            </a:r>
            <a:r>
              <a:rPr lang="sr-Latn-RS" altLang="en-US" sz="1400" b="1">
                <a:latin typeface="Monotype Corsiva" pitchFamily="66" charset="0"/>
                <a:ea typeface="SimSun" pitchFamily="2" charset="-122"/>
              </a:rPr>
              <a:t>3</a:t>
            </a:r>
            <a:endParaRPr lang="en-US" altLang="en-US" sz="1400" b="1">
              <a:latin typeface="Monotype Corsiva" pitchFamily="66" charset="0"/>
              <a:ea typeface="SimSun" pitchFamily="2" charset="-122"/>
            </a:endParaRPr>
          </a:p>
        </p:txBody>
      </p:sp>
      <p:sp>
        <p:nvSpPr>
          <p:cNvPr id="2055" name="Text Box 10"/>
          <p:cNvSpPr txBox="1">
            <a:spLocks noChangeArrowheads="1"/>
          </p:cNvSpPr>
          <p:nvPr/>
        </p:nvSpPr>
        <p:spPr bwMode="auto">
          <a:xfrm>
            <a:off x="7162800" y="6172200"/>
            <a:ext cx="17668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/>
              <a:t>Predavanje </a:t>
            </a:r>
            <a:r>
              <a:rPr lang="sr-Latn-RS" altLang="en-US" sz="2000"/>
              <a:t>8</a:t>
            </a:r>
            <a:r>
              <a:rPr lang="en-US" altLang="en-US" sz="20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2438400" y="228600"/>
          <a:ext cx="365760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5" name="Equation" r:id="rId3" imgW="1015559" imgH="444307" progId="Equation.3">
                  <p:embed/>
                </p:oleObj>
              </mc:Choice>
              <mc:Fallback>
                <p:oleObj name="Equation" r:id="rId3" imgW="1015559" imgH="444307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28600"/>
                        <a:ext cx="3657600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609600" y="4267200"/>
          <a:ext cx="2895600" cy="140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6" name="Equation" r:id="rId5" imgW="914400" imgH="444500" progId="Equation.3">
                  <p:embed/>
                </p:oleObj>
              </mc:Choice>
              <mc:Fallback>
                <p:oleObj name="Equation" r:id="rId5" imgW="914400" imgH="4445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267200"/>
                        <a:ext cx="2895600" cy="1408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8" name="Object 4"/>
          <p:cNvGraphicFramePr>
            <a:graphicFrameLocks noChangeAspect="1"/>
          </p:cNvGraphicFramePr>
          <p:nvPr/>
        </p:nvGraphicFramePr>
        <p:xfrm>
          <a:off x="5638800" y="2209800"/>
          <a:ext cx="20574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7" name="Equation" r:id="rId7" imgW="698197" imgH="215806" progId="Equation.3">
                  <p:embed/>
                </p:oleObj>
              </mc:Choice>
              <mc:Fallback>
                <p:oleObj name="Equation" r:id="rId7" imgW="698197" imgH="215806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209800"/>
                        <a:ext cx="2057400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5"/>
          <p:cNvGraphicFramePr>
            <a:graphicFrameLocks noChangeAspect="1"/>
          </p:cNvGraphicFramePr>
          <p:nvPr/>
        </p:nvGraphicFramePr>
        <p:xfrm>
          <a:off x="5638800" y="4191000"/>
          <a:ext cx="2514600" cy="152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8" name="Equation" r:id="rId9" imgW="647419" imgH="393529" progId="Equation.3">
                  <p:embed/>
                </p:oleObj>
              </mc:Choice>
              <mc:Fallback>
                <p:oleObj name="Equation" r:id="rId9" imgW="647419" imgH="393529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4191000"/>
                        <a:ext cx="2514600" cy="1528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0" y="3048000"/>
            <a:ext cx="42005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800" b="1"/>
              <a:t>Reakcija je drugog reda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5029200" y="3048000"/>
            <a:ext cx="4002088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800" b="1"/>
              <a:t>Reakcija je prvog reda</a:t>
            </a:r>
          </a:p>
          <a:p>
            <a:endParaRPr lang="en-US" altLang="en-US" sz="2800" b="1"/>
          </a:p>
        </p:txBody>
      </p:sp>
      <p:sp>
        <p:nvSpPr>
          <p:cNvPr id="11272" name="AutoShape 8"/>
          <p:cNvSpPr>
            <a:spLocks noChangeArrowheads="1"/>
          </p:cNvSpPr>
          <p:nvPr/>
        </p:nvSpPr>
        <p:spPr bwMode="auto">
          <a:xfrm rot="2700000">
            <a:off x="4305300" y="2095500"/>
            <a:ext cx="1143000" cy="304800"/>
          </a:xfrm>
          <a:prstGeom prst="rightArrow">
            <a:avLst>
              <a:gd name="adj1" fmla="val 50000"/>
              <a:gd name="adj2" fmla="val 937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1273" name="AutoShape 9"/>
          <p:cNvSpPr>
            <a:spLocks noChangeArrowheads="1"/>
          </p:cNvSpPr>
          <p:nvPr/>
        </p:nvSpPr>
        <p:spPr bwMode="auto">
          <a:xfrm rot="7741002">
            <a:off x="3352800" y="2133600"/>
            <a:ext cx="1143000" cy="304800"/>
          </a:xfrm>
          <a:prstGeom prst="rightArrow">
            <a:avLst>
              <a:gd name="adj1" fmla="val 50000"/>
              <a:gd name="adj2" fmla="val 937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graphicFrame>
        <p:nvGraphicFramePr>
          <p:cNvPr id="11274" name="Object 10"/>
          <p:cNvGraphicFramePr>
            <a:graphicFrameLocks noChangeAspect="1"/>
          </p:cNvGraphicFramePr>
          <p:nvPr/>
        </p:nvGraphicFramePr>
        <p:xfrm>
          <a:off x="914400" y="2189163"/>
          <a:ext cx="2057400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9" name="Equation" r:id="rId11" imgW="685502" imgH="215806" progId="Equation.3">
                  <p:embed/>
                </p:oleObj>
              </mc:Choice>
              <mc:Fallback>
                <p:oleObj name="Equation" r:id="rId11" imgW="685502" imgH="215806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189163"/>
                        <a:ext cx="2057400" cy="649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676400" y="990600"/>
            <a:ext cx="5957888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altLang="en-US" sz="2000" b="1"/>
              <a:t>Primer </a:t>
            </a:r>
            <a:r>
              <a:rPr lang="en-GB" altLang="en-US" sz="2000"/>
              <a:t>:  razlaganje  N</a:t>
            </a:r>
            <a:r>
              <a:rPr lang="en-GB" altLang="en-US" sz="2000" baseline="-25000"/>
              <a:t>2</a:t>
            </a:r>
            <a:r>
              <a:rPr lang="en-GB" altLang="en-US" sz="2000"/>
              <a:t>O</a:t>
            </a:r>
            <a:r>
              <a:rPr lang="en-GB" altLang="en-US" sz="2000" baseline="-25000"/>
              <a:t>5</a:t>
            </a:r>
            <a:r>
              <a:rPr lang="en-GB" altLang="en-US" sz="2000"/>
              <a:t>:</a:t>
            </a:r>
          </a:p>
          <a:p>
            <a:r>
              <a:rPr lang="en-GB" altLang="en-US" sz="2000"/>
              <a:t> </a:t>
            </a:r>
          </a:p>
          <a:p>
            <a:r>
              <a:rPr lang="en-GB" altLang="en-US" sz="2000"/>
              <a:t> 2 N</a:t>
            </a:r>
            <a:r>
              <a:rPr lang="en-GB" altLang="en-US" sz="2000" baseline="-25000"/>
              <a:t>2</a:t>
            </a:r>
            <a:r>
              <a:rPr lang="en-GB" altLang="en-US" sz="2000"/>
              <a:t>O</a:t>
            </a:r>
            <a:r>
              <a:rPr lang="en-GB" altLang="en-US" sz="2000" baseline="-25000"/>
              <a:t>5</a:t>
            </a:r>
            <a:r>
              <a:rPr lang="en-GB" altLang="en-US" sz="2000"/>
              <a:t> (g) </a:t>
            </a:r>
            <a:r>
              <a:rPr lang="en-GB" altLang="en-US" sz="2000">
                <a:sym typeface="Symbol" pitchFamily="18" charset="2"/>
              </a:rPr>
              <a:t></a:t>
            </a:r>
            <a:r>
              <a:rPr lang="en-GB" altLang="en-US" sz="2000"/>
              <a:t> 4 NO</a:t>
            </a:r>
            <a:r>
              <a:rPr lang="en-GB" altLang="en-US" sz="2000" baseline="-25000">
                <a:sym typeface="Symbol" pitchFamily="18" charset="2"/>
              </a:rPr>
              <a:t>2</a:t>
            </a:r>
            <a:r>
              <a:rPr lang="en-GB" altLang="en-US" sz="2000">
                <a:sym typeface="Symbol" pitchFamily="18" charset="2"/>
              </a:rPr>
              <a:t> (g) + O</a:t>
            </a:r>
            <a:r>
              <a:rPr lang="en-GB" altLang="en-US" sz="2000" baseline="-25000">
                <a:sym typeface="Symbol" pitchFamily="18" charset="2"/>
              </a:rPr>
              <a:t>2</a:t>
            </a:r>
            <a:r>
              <a:rPr lang="en-GB" altLang="en-US" sz="2000">
                <a:sym typeface="Symbol" pitchFamily="18" charset="2"/>
              </a:rPr>
              <a:t> (g)  	</a:t>
            </a:r>
            <a:endParaRPr lang="sr-Latn-CS" altLang="en-US" sz="2000">
              <a:sym typeface="Symbol" pitchFamily="18" charset="2"/>
            </a:endParaRPr>
          </a:p>
          <a:p>
            <a:r>
              <a:rPr lang="sr-Latn-CS" altLang="en-US" sz="2000">
                <a:sym typeface="Symbol" pitchFamily="18" charset="2"/>
              </a:rPr>
              <a:t>		</a:t>
            </a:r>
          </a:p>
          <a:p>
            <a:r>
              <a:rPr lang="sr-Latn-CS" altLang="en-US" sz="2000">
                <a:sym typeface="Symbol" pitchFamily="18" charset="2"/>
              </a:rPr>
              <a:t>	</a:t>
            </a:r>
            <a:r>
              <a:rPr lang="en-GB" altLang="en-US" sz="2000">
                <a:sym typeface="Symbol" pitchFamily="18" charset="2"/>
              </a:rPr>
              <a:t>v = k[N</a:t>
            </a:r>
            <a:r>
              <a:rPr lang="en-GB" altLang="en-US" sz="2000" baseline="-25000">
                <a:sym typeface="Symbol" pitchFamily="18" charset="2"/>
              </a:rPr>
              <a:t>2</a:t>
            </a:r>
            <a:r>
              <a:rPr lang="en-GB" altLang="en-US" sz="2000">
                <a:sym typeface="Symbol" pitchFamily="18" charset="2"/>
              </a:rPr>
              <a:t>O</a:t>
            </a:r>
            <a:r>
              <a:rPr lang="en-GB" altLang="en-US" sz="2000" baseline="-25000">
                <a:sym typeface="Symbol" pitchFamily="18" charset="2"/>
              </a:rPr>
              <a:t>5</a:t>
            </a:r>
            <a:r>
              <a:rPr lang="en-GB" altLang="en-US" sz="2000">
                <a:sym typeface="Symbol" pitchFamily="18" charset="2"/>
              </a:rPr>
              <a:t>]</a:t>
            </a:r>
          </a:p>
          <a:p>
            <a:r>
              <a:rPr lang="en-GB" altLang="en-US" sz="2000">
                <a:sym typeface="Symbol" pitchFamily="18" charset="2"/>
              </a:rPr>
              <a:t> </a:t>
            </a:r>
          </a:p>
          <a:p>
            <a:r>
              <a:rPr lang="en-GB" altLang="en-US" sz="2000">
                <a:sym typeface="Symbol" pitchFamily="18" charset="2"/>
              </a:rPr>
              <a:t>Mehanizam je sledeci </a:t>
            </a:r>
            <a:r>
              <a:rPr lang="sr-Latn-CS" altLang="en-US" sz="2000">
                <a:sym typeface="Symbol" pitchFamily="18" charset="2"/>
              </a:rPr>
              <a:t>:</a:t>
            </a:r>
            <a:endParaRPr lang="en-GB" altLang="en-US" sz="2000">
              <a:sym typeface="Symbol" pitchFamily="18" charset="2"/>
            </a:endParaRPr>
          </a:p>
          <a:p>
            <a:r>
              <a:rPr lang="en-GB" altLang="en-US" sz="2000">
                <a:sym typeface="Symbol" pitchFamily="18" charset="2"/>
              </a:rPr>
              <a:t> </a:t>
            </a:r>
          </a:p>
          <a:p>
            <a:r>
              <a:rPr lang="en-GB" altLang="en-US" sz="2000">
                <a:sym typeface="Symbol" pitchFamily="18" charset="2"/>
              </a:rPr>
              <a:t>N</a:t>
            </a:r>
            <a:r>
              <a:rPr lang="en-GB" altLang="en-US" sz="2000" baseline="-25000">
                <a:sym typeface="Symbol" pitchFamily="18" charset="2"/>
              </a:rPr>
              <a:t>2</a:t>
            </a:r>
            <a:r>
              <a:rPr lang="en-GB" altLang="en-US" sz="2000">
                <a:sym typeface="Symbol" pitchFamily="18" charset="2"/>
              </a:rPr>
              <a:t>O</a:t>
            </a:r>
            <a:r>
              <a:rPr lang="en-GB" altLang="en-US" sz="2000" baseline="-25000">
                <a:sym typeface="Symbol" pitchFamily="18" charset="2"/>
              </a:rPr>
              <a:t>5</a:t>
            </a:r>
            <a:r>
              <a:rPr lang="en-GB" altLang="en-US" sz="2000">
                <a:sym typeface="Symbol" pitchFamily="18" charset="2"/>
              </a:rPr>
              <a:t> </a:t>
            </a:r>
            <a:r>
              <a:rPr lang="en-GB" altLang="en-US" sz="2000"/>
              <a:t> NO</a:t>
            </a:r>
            <a:r>
              <a:rPr lang="en-GB" altLang="en-US" sz="2000" baseline="-25000">
                <a:sym typeface="Symbol" pitchFamily="18" charset="2"/>
              </a:rPr>
              <a:t>2</a:t>
            </a:r>
            <a:r>
              <a:rPr lang="en-GB" altLang="en-US" sz="2000">
                <a:sym typeface="Symbol" pitchFamily="18" charset="2"/>
              </a:rPr>
              <a:t> + NO</a:t>
            </a:r>
            <a:r>
              <a:rPr lang="en-GB" altLang="en-US" sz="2000" baseline="-25000">
                <a:sym typeface="Symbol" pitchFamily="18" charset="2"/>
              </a:rPr>
              <a:t>3</a:t>
            </a:r>
            <a:r>
              <a:rPr lang="en-GB" altLang="en-US" sz="2000">
                <a:sym typeface="Symbol" pitchFamily="18" charset="2"/>
              </a:rPr>
              <a:t>			k</a:t>
            </a:r>
            <a:r>
              <a:rPr lang="en-GB" altLang="en-US" sz="2000" baseline="-25000">
                <a:sym typeface="Symbol" pitchFamily="18" charset="2"/>
              </a:rPr>
              <a:t>a</a:t>
            </a:r>
          </a:p>
          <a:p>
            <a:endParaRPr lang="sr-Latn-CS" altLang="en-US" sz="2000">
              <a:sym typeface="Symbol" pitchFamily="18" charset="2"/>
            </a:endParaRPr>
          </a:p>
          <a:p>
            <a:r>
              <a:rPr lang="en-GB" altLang="en-US" sz="2000">
                <a:sym typeface="Symbol" pitchFamily="18" charset="2"/>
              </a:rPr>
              <a:t>NO</a:t>
            </a:r>
            <a:r>
              <a:rPr lang="en-GB" altLang="en-US" sz="2000" baseline="-25000">
                <a:sym typeface="Symbol" pitchFamily="18" charset="2"/>
              </a:rPr>
              <a:t>2</a:t>
            </a:r>
            <a:r>
              <a:rPr lang="en-GB" altLang="en-US" sz="2000">
                <a:sym typeface="Symbol" pitchFamily="18" charset="2"/>
              </a:rPr>
              <a:t> + NO</a:t>
            </a:r>
            <a:r>
              <a:rPr lang="en-GB" altLang="en-US" sz="2000" baseline="-25000">
                <a:sym typeface="Symbol" pitchFamily="18" charset="2"/>
              </a:rPr>
              <a:t>3</a:t>
            </a:r>
            <a:r>
              <a:rPr lang="en-GB" altLang="en-US" sz="2000">
                <a:sym typeface="Symbol" pitchFamily="18" charset="2"/>
              </a:rPr>
              <a:t> </a:t>
            </a:r>
            <a:r>
              <a:rPr lang="en-GB" altLang="en-US" sz="2000"/>
              <a:t> N</a:t>
            </a:r>
            <a:r>
              <a:rPr lang="en-GB" altLang="en-US" sz="2000" baseline="-25000">
                <a:sym typeface="Symbol" pitchFamily="18" charset="2"/>
              </a:rPr>
              <a:t>2</a:t>
            </a:r>
            <a:r>
              <a:rPr lang="en-GB" altLang="en-US" sz="2000">
                <a:sym typeface="Symbol" pitchFamily="18" charset="2"/>
              </a:rPr>
              <a:t>O</a:t>
            </a:r>
            <a:r>
              <a:rPr lang="en-GB" altLang="en-US" sz="2000" baseline="-25000">
                <a:sym typeface="Symbol" pitchFamily="18" charset="2"/>
              </a:rPr>
              <a:t>5</a:t>
            </a:r>
            <a:r>
              <a:rPr lang="en-GB" altLang="en-US" sz="2000">
                <a:sym typeface="Symbol" pitchFamily="18" charset="2"/>
              </a:rPr>
              <a:t>			k</a:t>
            </a:r>
            <a:r>
              <a:rPr lang="en-IE" altLang="en-US" sz="2000" baseline="-25000">
                <a:sym typeface="Symbol" pitchFamily="18" charset="2"/>
              </a:rPr>
              <a:t>-a</a:t>
            </a:r>
            <a:endParaRPr lang="en-GB" altLang="en-US" sz="2000" baseline="-25000"/>
          </a:p>
          <a:p>
            <a:endParaRPr lang="sr-Latn-CS" altLang="en-US" sz="2000">
              <a:sym typeface="Symbol" pitchFamily="18" charset="2"/>
            </a:endParaRPr>
          </a:p>
          <a:p>
            <a:r>
              <a:rPr lang="en-GB" altLang="en-US" sz="2000">
                <a:sym typeface="Symbol" pitchFamily="18" charset="2"/>
              </a:rPr>
              <a:t>NO</a:t>
            </a:r>
            <a:r>
              <a:rPr lang="en-GB" altLang="en-US" sz="2000" baseline="-25000">
                <a:sym typeface="Symbol" pitchFamily="18" charset="2"/>
              </a:rPr>
              <a:t>2</a:t>
            </a:r>
            <a:r>
              <a:rPr lang="en-GB" altLang="en-US" sz="2000">
                <a:sym typeface="Symbol" pitchFamily="18" charset="2"/>
              </a:rPr>
              <a:t> + NO</a:t>
            </a:r>
            <a:r>
              <a:rPr lang="en-GB" altLang="en-US" sz="2000" baseline="-25000">
                <a:sym typeface="Symbol" pitchFamily="18" charset="2"/>
              </a:rPr>
              <a:t>3</a:t>
            </a:r>
            <a:r>
              <a:rPr lang="en-GB" altLang="en-US" sz="2000">
                <a:sym typeface="Symbol" pitchFamily="18" charset="2"/>
              </a:rPr>
              <a:t> </a:t>
            </a:r>
            <a:r>
              <a:rPr lang="en-GB" altLang="en-US" sz="2000"/>
              <a:t> NO</a:t>
            </a:r>
            <a:r>
              <a:rPr lang="en-GB" altLang="en-US" sz="2000" baseline="-25000">
                <a:sym typeface="Symbol" pitchFamily="18" charset="2"/>
              </a:rPr>
              <a:t>2</a:t>
            </a:r>
            <a:r>
              <a:rPr lang="en-GB" altLang="en-US" sz="2000">
                <a:sym typeface="Symbol" pitchFamily="18" charset="2"/>
              </a:rPr>
              <a:t> + O</a:t>
            </a:r>
            <a:r>
              <a:rPr lang="en-GB" altLang="en-US" sz="2000" baseline="-25000">
                <a:sym typeface="Symbol" pitchFamily="18" charset="2"/>
              </a:rPr>
              <a:t>2</a:t>
            </a:r>
            <a:r>
              <a:rPr lang="en-GB" altLang="en-US" sz="2000">
                <a:sym typeface="Symbol" pitchFamily="18" charset="2"/>
              </a:rPr>
              <a:t> + NO		k</a:t>
            </a:r>
            <a:r>
              <a:rPr lang="en-GB" altLang="en-US" sz="2000" baseline="-25000">
                <a:sym typeface="Symbol" pitchFamily="18" charset="2"/>
              </a:rPr>
              <a:t>b</a:t>
            </a:r>
          </a:p>
          <a:p>
            <a:endParaRPr lang="sr-Latn-CS" altLang="en-US" sz="2000">
              <a:sym typeface="Symbol" pitchFamily="18" charset="2"/>
            </a:endParaRPr>
          </a:p>
          <a:p>
            <a:r>
              <a:rPr lang="en-GB" altLang="en-US" sz="2000">
                <a:sym typeface="Symbol" pitchFamily="18" charset="2"/>
              </a:rPr>
              <a:t>NO + N</a:t>
            </a:r>
            <a:r>
              <a:rPr lang="en-GB" altLang="en-US" sz="2000" baseline="-25000">
                <a:sym typeface="Symbol" pitchFamily="18" charset="2"/>
              </a:rPr>
              <a:t>2</a:t>
            </a:r>
            <a:r>
              <a:rPr lang="en-GB" altLang="en-US" sz="2000">
                <a:sym typeface="Symbol" pitchFamily="18" charset="2"/>
              </a:rPr>
              <a:t>O</a:t>
            </a:r>
            <a:r>
              <a:rPr lang="en-GB" altLang="en-US" sz="2000" baseline="-25000">
                <a:sym typeface="Symbol" pitchFamily="18" charset="2"/>
              </a:rPr>
              <a:t>5</a:t>
            </a:r>
            <a:r>
              <a:rPr lang="en-GB" altLang="en-US" sz="2000">
                <a:sym typeface="Symbol" pitchFamily="18" charset="2"/>
              </a:rPr>
              <a:t> </a:t>
            </a:r>
            <a:r>
              <a:rPr lang="en-GB" altLang="en-US" sz="2000"/>
              <a:t> 3NO</a:t>
            </a:r>
            <a:r>
              <a:rPr lang="en-GB" altLang="en-US" sz="2000" baseline="-25000">
                <a:sym typeface="Symbol" pitchFamily="18" charset="2"/>
              </a:rPr>
              <a:t>2</a:t>
            </a:r>
            <a:r>
              <a:rPr lang="en-GB" altLang="en-US" sz="2000">
                <a:sym typeface="Symbol" pitchFamily="18" charset="2"/>
              </a:rPr>
              <a:t>			k</a:t>
            </a:r>
            <a:r>
              <a:rPr lang="en-GB" altLang="en-US" sz="2000" baseline="-25000">
                <a:sym typeface="Symbol" pitchFamily="18" charset="2"/>
              </a:rPr>
              <a:t>c</a:t>
            </a:r>
          </a:p>
          <a:p>
            <a:pPr eaLnBrk="0" hangingPunct="0">
              <a:spcBef>
                <a:spcPct val="50000"/>
              </a:spcBef>
            </a:pPr>
            <a:endParaRPr lang="en-GB" altLang="en-US" sz="2000" baseline="30000">
              <a:latin typeface="Comic Sans MS" pitchFamily="66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4267200" y="2133600"/>
            <a:ext cx="3276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/>
              <a:t>Eksperimentalno nadjeno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457200" y="446088"/>
          <a:ext cx="7696200" cy="1252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6" name="Equation" r:id="rId3" imgW="3594100" imgH="584200" progId="Equation.DSMT4">
                  <p:embed/>
                </p:oleObj>
              </mc:Choice>
              <mc:Fallback>
                <p:oleObj name="Equation" r:id="rId3" imgW="3594100" imgH="5842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46088"/>
                        <a:ext cx="7696200" cy="1252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5" name="Object 3"/>
          <p:cNvGraphicFramePr>
            <a:graphicFrameLocks noChangeAspect="1"/>
          </p:cNvGraphicFramePr>
          <p:nvPr/>
        </p:nvGraphicFramePr>
        <p:xfrm>
          <a:off x="304800" y="1628775"/>
          <a:ext cx="8839200" cy="214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7" name="Equation" r:id="rId5" imgW="4292600" imgH="1041400" progId="Equation.3">
                  <p:embed/>
                </p:oleObj>
              </mc:Choice>
              <mc:Fallback>
                <p:oleObj name="Equation" r:id="rId5" imgW="4292600" imgH="1041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628775"/>
                        <a:ext cx="8839200" cy="2144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2057400" y="3962400"/>
          <a:ext cx="3792538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8" name="Equation" r:id="rId7" imgW="1841500" imgH="431800" progId="Equation.3">
                  <p:embed/>
                </p:oleObj>
              </mc:Choice>
              <mc:Fallback>
                <p:oleObj name="Equation" r:id="rId7" imgW="1841500" imgH="431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962400"/>
                        <a:ext cx="3792538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Object 5"/>
          <p:cNvGraphicFramePr>
            <a:graphicFrameLocks noChangeAspect="1"/>
          </p:cNvGraphicFramePr>
          <p:nvPr/>
        </p:nvGraphicFramePr>
        <p:xfrm>
          <a:off x="2057400" y="5105400"/>
          <a:ext cx="6407150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9" name="Equation" r:id="rId9" imgW="3111500" imgH="457200" progId="Equation.3">
                  <p:embed/>
                </p:oleObj>
              </mc:Choice>
              <mc:Fallback>
                <p:oleObj name="Equation" r:id="rId9" imgW="311150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5105400"/>
                        <a:ext cx="6407150" cy="941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2484438" y="2205038"/>
          <a:ext cx="3581400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0" name="Equation" r:id="rId3" imgW="1752600" imgH="444500" progId="Equation.3">
                  <p:embed/>
                </p:oleObj>
              </mc:Choice>
              <mc:Fallback>
                <p:oleObj name="Equation" r:id="rId3" imgW="1752600" imgH="4445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2205038"/>
                        <a:ext cx="3581400" cy="908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2774950" y="4797425"/>
          <a:ext cx="3522663" cy="117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1" name="Equation" r:id="rId5" imgW="1295400" imgH="431800" progId="Equation.DSMT4">
                  <p:embed/>
                </p:oleObj>
              </mc:Choice>
              <mc:Fallback>
                <p:oleObj name="Equation" r:id="rId5" imgW="1295400" imgH="431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4950" y="4797425"/>
                        <a:ext cx="3522663" cy="1174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2568575" y="3500438"/>
          <a:ext cx="2928938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2" name="Equation" r:id="rId7" imgW="850900" imgH="228600" progId="Equation.DSMT4">
                  <p:embed/>
                </p:oleObj>
              </mc:Choice>
              <mc:Fallback>
                <p:oleObj name="Equation" r:id="rId7" imgW="85090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8575" y="3500438"/>
                        <a:ext cx="2928938" cy="785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1" name="Object 5"/>
          <p:cNvGraphicFramePr>
            <a:graphicFrameLocks noChangeAspect="1"/>
          </p:cNvGraphicFramePr>
          <p:nvPr/>
        </p:nvGraphicFramePr>
        <p:xfrm>
          <a:off x="611188" y="765175"/>
          <a:ext cx="7669212" cy="1360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3" name="Equation" r:id="rId9" imgW="3581400" imgH="635000" progId="Equation.3">
                  <p:embed/>
                </p:oleObj>
              </mc:Choice>
              <mc:Fallback>
                <p:oleObj name="Equation" r:id="rId9" imgW="3581400" imgH="635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765175"/>
                        <a:ext cx="7669212" cy="1360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/>
              <a:t>Detaljno izvodjenje razlaganja N</a:t>
            </a:r>
            <a:r>
              <a:rPr lang="en-US" altLang="en-US" sz="4000" baseline="-25000" smtClean="0"/>
              <a:t>2</a:t>
            </a:r>
            <a:r>
              <a:rPr lang="en-US" altLang="en-US" sz="4000" smtClean="0"/>
              <a:t>O</a:t>
            </a:r>
            <a:r>
              <a:rPr lang="en-US" altLang="en-US" sz="4000" baseline="-25000" smtClean="0"/>
              <a:t>5</a:t>
            </a:r>
            <a:endParaRPr lang="en-US" altLang="en-US" sz="40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4"/>
          <p:cNvGraphicFramePr>
            <a:graphicFrameLocks noChangeAspect="1"/>
          </p:cNvGraphicFramePr>
          <p:nvPr/>
        </p:nvGraphicFramePr>
        <p:xfrm>
          <a:off x="533400" y="381000"/>
          <a:ext cx="5040313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1" name="Equation" r:id="rId3" imgW="2832100" imgH="393700" progId="Equation.3">
                  <p:embed/>
                </p:oleObj>
              </mc:Choice>
              <mc:Fallback>
                <p:oleObj name="Equation" r:id="rId3" imgW="2832100" imgH="3937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81000"/>
                        <a:ext cx="5040313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7" name="Object 6"/>
          <p:cNvGraphicFramePr>
            <a:graphicFrameLocks noChangeAspect="1"/>
          </p:cNvGraphicFramePr>
          <p:nvPr/>
        </p:nvGraphicFramePr>
        <p:xfrm>
          <a:off x="5791200" y="1066800"/>
          <a:ext cx="2627313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2" name="Equation" r:id="rId5" imgW="1459866" imgH="444307" progId="Equation.3">
                  <p:embed/>
                </p:oleObj>
              </mc:Choice>
              <mc:Fallback>
                <p:oleObj name="Equation" r:id="rId5" imgW="1459866" imgH="444307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1066800"/>
                        <a:ext cx="2627313" cy="808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8" name="Object 7"/>
          <p:cNvGraphicFramePr>
            <a:graphicFrameLocks noChangeAspect="1"/>
          </p:cNvGraphicFramePr>
          <p:nvPr/>
        </p:nvGraphicFramePr>
        <p:xfrm>
          <a:off x="509588" y="2220913"/>
          <a:ext cx="6438900" cy="731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3" name="Equation" r:id="rId7" imgW="3492500" imgH="393700" progId="Equation.3">
                  <p:embed/>
                </p:oleObj>
              </mc:Choice>
              <mc:Fallback>
                <p:oleObj name="Equation" r:id="rId7" imgW="3492500" imgH="3937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220913"/>
                        <a:ext cx="6438900" cy="731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9" name="Object 8"/>
          <p:cNvGraphicFramePr>
            <a:graphicFrameLocks noChangeAspect="1"/>
          </p:cNvGraphicFramePr>
          <p:nvPr/>
        </p:nvGraphicFramePr>
        <p:xfrm>
          <a:off x="533400" y="3276600"/>
          <a:ext cx="6840538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4" name="Equation" r:id="rId9" imgW="3303394" imgH="287911" progId="Equation.3">
                  <p:embed/>
                </p:oleObj>
              </mc:Choice>
              <mc:Fallback>
                <p:oleObj name="Equation" r:id="rId9" imgW="3303394" imgH="287911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76600"/>
                        <a:ext cx="6840538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" name="Object 9"/>
          <p:cNvGraphicFramePr>
            <a:graphicFrameLocks noChangeAspect="1"/>
          </p:cNvGraphicFramePr>
          <p:nvPr/>
        </p:nvGraphicFramePr>
        <p:xfrm>
          <a:off x="4343400" y="4800600"/>
          <a:ext cx="3240088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5" name="Equation" r:id="rId11" imgW="1803400" imgH="444500" progId="Equation.3">
                  <p:embed/>
                </p:oleObj>
              </mc:Choice>
              <mc:Fallback>
                <p:oleObj name="Equation" r:id="rId11" imgW="1803400" imgH="4445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4800600"/>
                        <a:ext cx="3240088" cy="804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ct 4"/>
          <p:cNvGraphicFramePr>
            <a:graphicFrameLocks noChangeAspect="1"/>
          </p:cNvGraphicFramePr>
          <p:nvPr/>
        </p:nvGraphicFramePr>
        <p:xfrm>
          <a:off x="304800" y="381000"/>
          <a:ext cx="6769100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3" name="Equation" r:id="rId3" imgW="3556000" imgH="406400" progId="Equation.3">
                  <p:embed/>
                </p:oleObj>
              </mc:Choice>
              <mc:Fallback>
                <p:oleObj name="Equation" r:id="rId3" imgW="3556000" imgH="406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81000"/>
                        <a:ext cx="6769100" cy="779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1" name="Object 5"/>
          <p:cNvGraphicFramePr>
            <a:graphicFrameLocks noChangeAspect="1"/>
          </p:cNvGraphicFramePr>
          <p:nvPr/>
        </p:nvGraphicFramePr>
        <p:xfrm>
          <a:off x="228600" y="1676400"/>
          <a:ext cx="2087563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4" name="Equation" r:id="rId5" imgW="1459866" imgH="444307" progId="Equation.3">
                  <p:embed/>
                </p:oleObj>
              </mc:Choice>
              <mc:Fallback>
                <p:oleObj name="Equation" r:id="rId5" imgW="1459866" imgH="444307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676400"/>
                        <a:ext cx="2087563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2" name="Object 6"/>
          <p:cNvGraphicFramePr>
            <a:graphicFrameLocks noChangeAspect="1"/>
          </p:cNvGraphicFramePr>
          <p:nvPr/>
        </p:nvGraphicFramePr>
        <p:xfrm>
          <a:off x="2590800" y="1600200"/>
          <a:ext cx="3024188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5" name="Equation" r:id="rId7" imgW="1803400" imgH="444500" progId="Equation.3">
                  <p:embed/>
                </p:oleObj>
              </mc:Choice>
              <mc:Fallback>
                <p:oleObj name="Equation" r:id="rId7" imgW="1803400" imgH="4445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600200"/>
                        <a:ext cx="3024188" cy="74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3" name="Object 7"/>
          <p:cNvGraphicFramePr>
            <a:graphicFrameLocks noChangeAspect="1"/>
          </p:cNvGraphicFramePr>
          <p:nvPr/>
        </p:nvGraphicFramePr>
        <p:xfrm>
          <a:off x="304800" y="2819400"/>
          <a:ext cx="8532813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6" name="Equation" r:id="rId9" imgW="4470400" imgH="457200" progId="Equation.3">
                  <p:embed/>
                </p:oleObj>
              </mc:Choice>
              <mc:Fallback>
                <p:oleObj name="Equation" r:id="rId9" imgW="4470400" imgH="457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819400"/>
                        <a:ext cx="8532813" cy="871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4" name="Object 8"/>
          <p:cNvGraphicFramePr>
            <a:graphicFrameLocks noChangeAspect="1"/>
          </p:cNvGraphicFramePr>
          <p:nvPr/>
        </p:nvGraphicFramePr>
        <p:xfrm>
          <a:off x="304800" y="4953000"/>
          <a:ext cx="8388350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7" name="Equation" r:id="rId11" imgW="4394200" imgH="457200" progId="Equation.3">
                  <p:embed/>
                </p:oleObj>
              </mc:Choice>
              <mc:Fallback>
                <p:oleObj name="Equation" r:id="rId11" imgW="4394200" imgH="457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953000"/>
                        <a:ext cx="8388350" cy="87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5" name="Line 9"/>
          <p:cNvSpPr>
            <a:spLocks noChangeShapeType="1"/>
          </p:cNvSpPr>
          <p:nvPr/>
        </p:nvSpPr>
        <p:spPr bwMode="auto">
          <a:xfrm flipV="1">
            <a:off x="3473450" y="5026025"/>
            <a:ext cx="720725" cy="360363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6" name="Line 10"/>
          <p:cNvSpPr>
            <a:spLocks noChangeShapeType="1"/>
          </p:cNvSpPr>
          <p:nvPr/>
        </p:nvSpPr>
        <p:spPr bwMode="auto">
          <a:xfrm flipV="1">
            <a:off x="4552950" y="5529263"/>
            <a:ext cx="720725" cy="360362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7" name="Line 11"/>
          <p:cNvSpPr>
            <a:spLocks noChangeShapeType="1"/>
          </p:cNvSpPr>
          <p:nvPr/>
        </p:nvSpPr>
        <p:spPr bwMode="auto">
          <a:xfrm flipV="1">
            <a:off x="7866063" y="5026025"/>
            <a:ext cx="720725" cy="360363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8" name="Line 12"/>
          <p:cNvSpPr>
            <a:spLocks noChangeShapeType="1"/>
          </p:cNvSpPr>
          <p:nvPr/>
        </p:nvSpPr>
        <p:spPr bwMode="auto">
          <a:xfrm flipV="1">
            <a:off x="7002463" y="5457825"/>
            <a:ext cx="720725" cy="360363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9" name="Line 13"/>
          <p:cNvSpPr>
            <a:spLocks noChangeShapeType="1"/>
          </p:cNvSpPr>
          <p:nvPr/>
        </p:nvSpPr>
        <p:spPr bwMode="auto">
          <a:xfrm>
            <a:off x="5561013" y="5026025"/>
            <a:ext cx="649287" cy="43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Line 14"/>
          <p:cNvSpPr>
            <a:spLocks noChangeShapeType="1"/>
          </p:cNvSpPr>
          <p:nvPr/>
        </p:nvSpPr>
        <p:spPr bwMode="auto">
          <a:xfrm>
            <a:off x="6426200" y="5457825"/>
            <a:ext cx="649288" cy="43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Text Box 14"/>
          <p:cNvSpPr txBox="1">
            <a:spLocks noChangeArrowheads="1"/>
          </p:cNvSpPr>
          <p:nvPr/>
        </p:nvSpPr>
        <p:spPr bwMode="auto">
          <a:xfrm>
            <a:off x="6172200" y="1600200"/>
            <a:ext cx="251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/>
              <a:t>Dobijeno na prethodnoj strani</a:t>
            </a:r>
          </a:p>
        </p:txBody>
      </p:sp>
      <p:sp>
        <p:nvSpPr>
          <p:cNvPr id="17422" name="Text Box 15"/>
          <p:cNvSpPr txBox="1">
            <a:spLocks noChangeArrowheads="1"/>
          </p:cNvSpPr>
          <p:nvPr/>
        </p:nvSpPr>
        <p:spPr bwMode="auto">
          <a:xfrm>
            <a:off x="7239000" y="304800"/>
            <a:ext cx="16764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/>
              <a:t>Ponovljen i</a:t>
            </a:r>
            <a:r>
              <a:rPr lang="sr-Latn-CS" altLang="en-US" sz="1800"/>
              <a:t>zraz </a:t>
            </a:r>
            <a:r>
              <a:rPr lang="en-US" altLang="en-US" sz="1800"/>
              <a:t>za </a:t>
            </a:r>
            <a:r>
              <a:rPr lang="sr-Latn-CS" altLang="en-US" sz="1800"/>
              <a:t>v</a:t>
            </a:r>
            <a:r>
              <a:rPr lang="sr-Latn-CS" altLang="en-US" sz="1800" baseline="-25000"/>
              <a:t>reaktanta</a:t>
            </a: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Object 4"/>
          <p:cNvGraphicFramePr>
            <a:graphicFrameLocks noChangeAspect="1"/>
          </p:cNvGraphicFramePr>
          <p:nvPr/>
        </p:nvGraphicFramePr>
        <p:xfrm>
          <a:off x="533400" y="228600"/>
          <a:ext cx="5472113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1" name="Equation" r:id="rId3" imgW="3390900" imgH="457200" progId="Equation.3">
                  <p:embed/>
                </p:oleObj>
              </mc:Choice>
              <mc:Fallback>
                <p:oleObj name="Equation" r:id="rId3" imgW="33909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28600"/>
                        <a:ext cx="5472113" cy="73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5"/>
          <p:cNvGraphicFramePr>
            <a:graphicFrameLocks noChangeAspect="1"/>
          </p:cNvGraphicFramePr>
          <p:nvPr/>
        </p:nvGraphicFramePr>
        <p:xfrm>
          <a:off x="5867400" y="914400"/>
          <a:ext cx="2952750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2" name="Equation" r:id="rId5" imgW="1803400" imgH="444500" progId="Equation.3">
                  <p:embed/>
                </p:oleObj>
              </mc:Choice>
              <mc:Fallback>
                <p:oleObj name="Equation" r:id="rId5" imgW="1803400" imgH="4445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914400"/>
                        <a:ext cx="2952750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6" name="Object 7"/>
          <p:cNvGraphicFramePr>
            <a:graphicFrameLocks noChangeAspect="1"/>
          </p:cNvGraphicFramePr>
          <p:nvPr/>
        </p:nvGraphicFramePr>
        <p:xfrm>
          <a:off x="381000" y="1905000"/>
          <a:ext cx="6191250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3" name="Equation" r:id="rId7" imgW="3695700" imgH="457200" progId="Equation.3">
                  <p:embed/>
                </p:oleObj>
              </mc:Choice>
              <mc:Fallback>
                <p:oleObj name="Equation" r:id="rId7" imgW="3695700" imgH="457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905000"/>
                        <a:ext cx="6191250" cy="76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8"/>
          <p:cNvGraphicFramePr>
            <a:graphicFrameLocks noChangeAspect="1"/>
          </p:cNvGraphicFramePr>
          <p:nvPr/>
        </p:nvGraphicFramePr>
        <p:xfrm>
          <a:off x="381000" y="3048000"/>
          <a:ext cx="6481763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4" name="Equation" r:id="rId9" imgW="3619500" imgH="457200" progId="Equation.3">
                  <p:embed/>
                </p:oleObj>
              </mc:Choice>
              <mc:Fallback>
                <p:oleObj name="Equation" r:id="rId9" imgW="3619500" imgH="457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048000"/>
                        <a:ext cx="6481763" cy="81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8" name="Line 9"/>
          <p:cNvSpPr>
            <a:spLocks noChangeShapeType="1"/>
          </p:cNvSpPr>
          <p:nvPr/>
        </p:nvSpPr>
        <p:spPr bwMode="auto">
          <a:xfrm flipV="1">
            <a:off x="5062538" y="3048000"/>
            <a:ext cx="720725" cy="360363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9" name="Line 10"/>
          <p:cNvSpPr>
            <a:spLocks noChangeShapeType="1"/>
          </p:cNvSpPr>
          <p:nvPr/>
        </p:nvSpPr>
        <p:spPr bwMode="auto">
          <a:xfrm flipV="1">
            <a:off x="5997575" y="3551238"/>
            <a:ext cx="720725" cy="360362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8440" name="Object 11"/>
          <p:cNvGraphicFramePr>
            <a:graphicFrameLocks noChangeAspect="1"/>
          </p:cNvGraphicFramePr>
          <p:nvPr/>
        </p:nvGraphicFramePr>
        <p:xfrm>
          <a:off x="533400" y="4572000"/>
          <a:ext cx="5976938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5" name="Equation" r:id="rId11" imgW="3225800" imgH="457200" progId="Equation.3">
                  <p:embed/>
                </p:oleObj>
              </mc:Choice>
              <mc:Fallback>
                <p:oleObj name="Equation" r:id="rId11" imgW="3225800" imgH="4572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572000"/>
                        <a:ext cx="5976938" cy="846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8" name="Object 4"/>
          <p:cNvGraphicFramePr>
            <a:graphicFrameLocks noChangeAspect="1"/>
          </p:cNvGraphicFramePr>
          <p:nvPr/>
        </p:nvGraphicFramePr>
        <p:xfrm>
          <a:off x="533400" y="228600"/>
          <a:ext cx="6624638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2" name="Equation" r:id="rId3" imgW="3225800" imgH="457200" progId="Equation.3">
                  <p:embed/>
                </p:oleObj>
              </mc:Choice>
              <mc:Fallback>
                <p:oleObj name="Equation" r:id="rId3" imgW="32258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28600"/>
                        <a:ext cx="6624638" cy="938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Object 5"/>
          <p:cNvGraphicFramePr>
            <a:graphicFrameLocks noChangeAspect="1"/>
          </p:cNvGraphicFramePr>
          <p:nvPr/>
        </p:nvGraphicFramePr>
        <p:xfrm>
          <a:off x="457200" y="1905000"/>
          <a:ext cx="84963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3" name="Equation" r:id="rId5" imgW="3924300" imgH="457200" progId="Equation.3">
                  <p:embed/>
                </p:oleObj>
              </mc:Choice>
              <mc:Fallback>
                <p:oleObj name="Equation" r:id="rId5" imgW="392430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905000"/>
                        <a:ext cx="84963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0" name="Line 6"/>
          <p:cNvSpPr>
            <a:spLocks noChangeShapeType="1"/>
          </p:cNvSpPr>
          <p:nvPr/>
        </p:nvSpPr>
        <p:spPr bwMode="auto">
          <a:xfrm flipV="1">
            <a:off x="2401888" y="1976438"/>
            <a:ext cx="720725" cy="360362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Line 7"/>
          <p:cNvSpPr>
            <a:spLocks noChangeShapeType="1"/>
          </p:cNvSpPr>
          <p:nvPr/>
        </p:nvSpPr>
        <p:spPr bwMode="auto">
          <a:xfrm flipV="1">
            <a:off x="5354638" y="1976438"/>
            <a:ext cx="720725" cy="360362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9462" name="Object 8"/>
          <p:cNvGraphicFramePr>
            <a:graphicFrameLocks noChangeAspect="1"/>
          </p:cNvGraphicFramePr>
          <p:nvPr/>
        </p:nvGraphicFramePr>
        <p:xfrm>
          <a:off x="3581400" y="3429000"/>
          <a:ext cx="4032250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4" name="Equation" r:id="rId7" imgW="1701800" imgH="444500" progId="Equation.3">
                  <p:embed/>
                </p:oleObj>
              </mc:Choice>
              <mc:Fallback>
                <p:oleObj name="Equation" r:id="rId7" imgW="1701800" imgH="4445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429000"/>
                        <a:ext cx="4032250" cy="1057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3" name="Object 9"/>
          <p:cNvGraphicFramePr>
            <a:graphicFrameLocks noChangeAspect="1"/>
          </p:cNvGraphicFramePr>
          <p:nvPr/>
        </p:nvGraphicFramePr>
        <p:xfrm>
          <a:off x="3962400" y="5410200"/>
          <a:ext cx="3024188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5" name="Equation" r:id="rId9" imgW="1422400" imgH="406400" progId="Equation.3">
                  <p:embed/>
                </p:oleObj>
              </mc:Choice>
              <mc:Fallback>
                <p:oleObj name="Equation" r:id="rId9" imgW="1422400" imgH="4064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5410200"/>
                        <a:ext cx="3024188" cy="87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838200" y="1066800"/>
            <a:ext cx="2125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r-Latn-CS" altLang="en-US" sz="2400"/>
              <a:t>O</a:t>
            </a:r>
            <a:r>
              <a:rPr lang="sr-Latn-CS" altLang="en-US" sz="2400" baseline="-25000"/>
              <a:t>3</a:t>
            </a:r>
            <a:r>
              <a:rPr lang="sr-Latn-CS" altLang="en-US" sz="2400"/>
              <a:t> </a:t>
            </a:r>
            <a:r>
              <a:rPr lang="sr-Latn-CS" altLang="en-US" sz="2400">
                <a:latin typeface="Wingdings 3" pitchFamily="18" charset="2"/>
              </a:rPr>
              <a:t>D </a:t>
            </a:r>
            <a:r>
              <a:rPr lang="sr-Latn-CS" altLang="en-US" sz="2400"/>
              <a:t>O + O</a:t>
            </a:r>
            <a:r>
              <a:rPr lang="sr-Latn-CS" altLang="en-US" sz="2400" baseline="-25000"/>
              <a:t>2</a:t>
            </a:r>
            <a:endParaRPr lang="en-US" altLang="en-US" sz="2400" baseline="-25000"/>
          </a:p>
        </p:txBody>
      </p:sp>
      <p:sp>
        <p:nvSpPr>
          <p:cNvPr id="20483" name="Text Box 6"/>
          <p:cNvSpPr txBox="1">
            <a:spLocks noChangeArrowheads="1"/>
          </p:cNvSpPr>
          <p:nvPr/>
        </p:nvSpPr>
        <p:spPr bwMode="auto">
          <a:xfrm>
            <a:off x="914400" y="1828800"/>
            <a:ext cx="20748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r-Latn-CS" altLang="en-US" sz="2400"/>
              <a:t>O + O</a:t>
            </a:r>
            <a:r>
              <a:rPr lang="sr-Latn-CS" altLang="en-US" sz="2400" baseline="-25000"/>
              <a:t>3</a:t>
            </a:r>
            <a:r>
              <a:rPr lang="sr-Latn-CS" altLang="en-US" sz="2400"/>
              <a:t> </a:t>
            </a:r>
            <a:r>
              <a:rPr lang="sr-Latn-CS" altLang="en-US" sz="2400">
                <a:latin typeface="Wingdings 3" pitchFamily="18" charset="2"/>
              </a:rPr>
              <a:t>g</a:t>
            </a:r>
            <a:r>
              <a:rPr lang="sr-Latn-CS" altLang="en-US" sz="2400"/>
              <a:t> 2O</a:t>
            </a:r>
            <a:r>
              <a:rPr lang="sr-Latn-CS" altLang="en-US" sz="2400" baseline="-25000"/>
              <a:t>2</a:t>
            </a:r>
            <a:endParaRPr lang="en-US" altLang="en-US" sz="2400" baseline="-25000"/>
          </a:p>
        </p:txBody>
      </p:sp>
      <p:sp>
        <p:nvSpPr>
          <p:cNvPr id="20484" name="Text Box 7"/>
          <p:cNvSpPr txBox="1">
            <a:spLocks noChangeArrowheads="1"/>
          </p:cNvSpPr>
          <p:nvPr/>
        </p:nvSpPr>
        <p:spPr bwMode="auto">
          <a:xfrm>
            <a:off x="4953000" y="1066800"/>
            <a:ext cx="3325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r-Latn-CS" altLang="en-US" sz="2400"/>
              <a:t>M + O</a:t>
            </a:r>
            <a:r>
              <a:rPr lang="sr-Latn-CS" altLang="en-US" sz="2400" baseline="-25000"/>
              <a:t>3</a:t>
            </a:r>
            <a:r>
              <a:rPr lang="sr-Latn-CS" altLang="en-US" sz="2400"/>
              <a:t> </a:t>
            </a:r>
            <a:r>
              <a:rPr lang="sr-Latn-CS" altLang="en-US" sz="2400">
                <a:latin typeface="Wingdings 3" pitchFamily="18" charset="2"/>
              </a:rPr>
              <a:t>D </a:t>
            </a:r>
            <a:r>
              <a:rPr lang="sr-Latn-CS" altLang="en-US" sz="2400"/>
              <a:t>O + M + O</a:t>
            </a:r>
            <a:r>
              <a:rPr lang="sr-Latn-CS" altLang="en-US" sz="2400" baseline="-25000"/>
              <a:t>2</a:t>
            </a:r>
            <a:endParaRPr lang="en-US" altLang="en-US" sz="2400" baseline="-25000"/>
          </a:p>
        </p:txBody>
      </p:sp>
      <p:sp>
        <p:nvSpPr>
          <p:cNvPr id="20485" name="Text Box 8"/>
          <p:cNvSpPr txBox="1">
            <a:spLocks noChangeArrowheads="1"/>
          </p:cNvSpPr>
          <p:nvPr/>
        </p:nvSpPr>
        <p:spPr bwMode="auto">
          <a:xfrm>
            <a:off x="5334000" y="1828800"/>
            <a:ext cx="20748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r-Latn-CS" altLang="en-US" sz="2400"/>
              <a:t>O + O</a:t>
            </a:r>
            <a:r>
              <a:rPr lang="sr-Latn-CS" altLang="en-US" sz="2400" baseline="-25000"/>
              <a:t>3</a:t>
            </a:r>
            <a:r>
              <a:rPr lang="sr-Latn-CS" altLang="en-US" sz="2400"/>
              <a:t> </a:t>
            </a:r>
            <a:r>
              <a:rPr lang="sr-Latn-CS" altLang="en-US" sz="2400">
                <a:latin typeface="Wingdings 3" pitchFamily="18" charset="2"/>
              </a:rPr>
              <a:t>g</a:t>
            </a:r>
            <a:r>
              <a:rPr lang="sr-Latn-CS" altLang="en-US" sz="2400"/>
              <a:t> 2O</a:t>
            </a:r>
            <a:r>
              <a:rPr lang="sr-Latn-CS" altLang="en-US" sz="2400" baseline="-25000"/>
              <a:t>2</a:t>
            </a:r>
            <a:endParaRPr lang="en-US" altLang="en-US" sz="2400" baseline="-25000"/>
          </a:p>
        </p:txBody>
      </p:sp>
      <p:graphicFrame>
        <p:nvGraphicFramePr>
          <p:cNvPr id="20486" name="Object 9"/>
          <p:cNvGraphicFramePr>
            <a:graphicFrameLocks noChangeAspect="1"/>
          </p:cNvGraphicFramePr>
          <p:nvPr/>
        </p:nvGraphicFramePr>
        <p:xfrm>
          <a:off x="1828800" y="2667000"/>
          <a:ext cx="5943600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1" name="Equation" r:id="rId3" imgW="2641600" imgH="241300" progId="Equation.3">
                  <p:embed/>
                </p:oleObj>
              </mc:Choice>
              <mc:Fallback>
                <p:oleObj name="Equation" r:id="rId3" imgW="2641600" imgH="2413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667000"/>
                        <a:ext cx="5943600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7" name="Object 11"/>
          <p:cNvGraphicFramePr>
            <a:graphicFrameLocks noChangeAspect="1"/>
          </p:cNvGraphicFramePr>
          <p:nvPr/>
        </p:nvGraphicFramePr>
        <p:xfrm>
          <a:off x="2895600" y="3276600"/>
          <a:ext cx="3365500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2" name="Equation" r:id="rId5" imgW="1548728" imgH="431613" progId="Equation.3">
                  <p:embed/>
                </p:oleObj>
              </mc:Choice>
              <mc:Fallback>
                <p:oleObj name="Equation" r:id="rId5" imgW="1548728" imgH="431613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276600"/>
                        <a:ext cx="3365500" cy="938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8" name="Object 12"/>
          <p:cNvGraphicFramePr>
            <a:graphicFrameLocks noChangeAspect="1"/>
          </p:cNvGraphicFramePr>
          <p:nvPr/>
        </p:nvGraphicFramePr>
        <p:xfrm>
          <a:off x="1447800" y="4419600"/>
          <a:ext cx="5867400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3" name="Equation" r:id="rId7" imgW="2984500" imgH="406400" progId="Equation.3">
                  <p:embed/>
                </p:oleObj>
              </mc:Choice>
              <mc:Fallback>
                <p:oleObj name="Equation" r:id="rId7" imgW="2984500" imgH="4064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419600"/>
                        <a:ext cx="5867400" cy="798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9" name="Object 13"/>
          <p:cNvGraphicFramePr>
            <a:graphicFrameLocks noChangeAspect="1"/>
          </p:cNvGraphicFramePr>
          <p:nvPr/>
        </p:nvGraphicFramePr>
        <p:xfrm>
          <a:off x="2197100" y="5443538"/>
          <a:ext cx="4446588" cy="1141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4" name="Equation" r:id="rId9" imgW="1981200" imgH="508000" progId="Equation.DSMT4">
                  <p:embed/>
                </p:oleObj>
              </mc:Choice>
              <mc:Fallback>
                <p:oleObj name="Equation" r:id="rId9" imgW="1981200" imgH="5080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7100" y="5443538"/>
                        <a:ext cx="4446588" cy="1141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1066800" y="228600"/>
            <a:ext cx="39989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sr-Latn-CS" sz="28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RAZLAGANJE OZONA</a:t>
            </a:r>
            <a:endParaRPr lang="en-US" sz="2800" b="1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491" name="AutoShape 12"/>
          <p:cNvSpPr>
            <a:spLocks/>
          </p:cNvSpPr>
          <p:nvPr/>
        </p:nvSpPr>
        <p:spPr bwMode="auto">
          <a:xfrm>
            <a:off x="3048000" y="1066800"/>
            <a:ext cx="152400" cy="1219200"/>
          </a:xfrm>
          <a:prstGeom prst="rightBrace">
            <a:avLst>
              <a:gd name="adj1" fmla="val 6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0492" name="Line 13"/>
          <p:cNvSpPr>
            <a:spLocks noChangeShapeType="1"/>
          </p:cNvSpPr>
          <p:nvPr/>
        </p:nvSpPr>
        <p:spPr bwMode="auto">
          <a:xfrm>
            <a:off x="3581400" y="16002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533400" y="609600"/>
            <a:ext cx="8153400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r-Latn-CS" altLang="en-US" b="1"/>
              <a:t>Intermedijeri su nestabilne vrste, sa različitim vremenima poluživota, koji mogu da se kreću od </a:t>
            </a:r>
            <a:r>
              <a:rPr lang="sr-Latn-CS" altLang="en-US" b="1">
                <a:solidFill>
                  <a:srgbClr val="FF0000"/>
                </a:solidFill>
              </a:rPr>
              <a:t>10</a:t>
            </a:r>
            <a:r>
              <a:rPr lang="sr-Latn-CS" altLang="en-US" b="1" baseline="30000">
                <a:solidFill>
                  <a:srgbClr val="FF0000"/>
                </a:solidFill>
              </a:rPr>
              <a:t>-3</a:t>
            </a:r>
            <a:r>
              <a:rPr lang="sr-Latn-CS" altLang="en-US" b="1">
                <a:solidFill>
                  <a:srgbClr val="FF0000"/>
                </a:solidFill>
              </a:rPr>
              <a:t>s</a:t>
            </a:r>
            <a:r>
              <a:rPr lang="sr-Latn-CS" altLang="en-US" b="1"/>
              <a:t> do 10</a:t>
            </a:r>
            <a:r>
              <a:rPr lang="sr-Latn-CS" altLang="en-US" b="1" baseline="30000">
                <a:solidFill>
                  <a:srgbClr val="FF0000"/>
                </a:solidFill>
              </a:rPr>
              <a:t>-12</a:t>
            </a:r>
            <a:r>
              <a:rPr lang="sr-Latn-CS" altLang="en-US" b="1">
                <a:solidFill>
                  <a:srgbClr val="FF0000"/>
                </a:solidFill>
              </a:rPr>
              <a:t>s</a:t>
            </a:r>
            <a:r>
              <a:rPr lang="sr-Latn-CS" altLang="en-US" b="1"/>
              <a:t>. </a:t>
            </a:r>
            <a:r>
              <a:rPr lang="en-US" altLang="en-US" b="1"/>
              <a:t> </a:t>
            </a:r>
            <a:r>
              <a:rPr lang="sr-Latn-CS" altLang="en-US" b="1"/>
              <a:t>U principu te vrste su radikali, jon-radikali, joni ili nestabilni kompleksi.</a:t>
            </a:r>
            <a:endParaRPr lang="en-US" altLang="en-US" b="1"/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685800" y="4038600"/>
            <a:ext cx="7848600" cy="252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r-Latn-CS" altLang="en-US" b="1"/>
              <a:t>Elementarna je ona reakcija u kojoj se gradi samo jedan aktivirani kompleks.</a:t>
            </a:r>
            <a:endParaRPr lang="en-US" altLang="en-US" b="1"/>
          </a:p>
          <a:p>
            <a:endParaRPr lang="sr-Latn-CS" altLang="en-US" b="1"/>
          </a:p>
          <a:p>
            <a:r>
              <a:rPr lang="sr-Latn-CS" altLang="en-US" b="1"/>
              <a:t>Svaka reakcija u kojoj nastaje više aktiviranih kompleksa je složena.</a:t>
            </a:r>
            <a:endParaRPr lang="en-US" alt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/>
          <p:cNvSpPr txBox="1">
            <a:spLocks noChangeArrowheads="1"/>
          </p:cNvSpPr>
          <p:nvPr/>
        </p:nvSpPr>
        <p:spPr bwMode="auto">
          <a:xfrm>
            <a:off x="533400" y="152400"/>
            <a:ext cx="803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r-Latn-CS" altLang="en-US" sz="2400" b="1"/>
              <a:t>A+B</a:t>
            </a:r>
            <a:endParaRPr lang="en-US" altLang="en-US" sz="2400" b="1"/>
          </a:p>
        </p:txBody>
      </p:sp>
      <p:sp>
        <p:nvSpPr>
          <p:cNvPr id="21507" name="Line 5"/>
          <p:cNvSpPr>
            <a:spLocks noChangeShapeType="1"/>
          </p:cNvSpPr>
          <p:nvPr/>
        </p:nvSpPr>
        <p:spPr bwMode="auto">
          <a:xfrm>
            <a:off x="1447800" y="381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8" name="Line 6"/>
          <p:cNvSpPr>
            <a:spLocks noChangeShapeType="1"/>
          </p:cNvSpPr>
          <p:nvPr/>
        </p:nvSpPr>
        <p:spPr bwMode="auto">
          <a:xfrm flipH="1">
            <a:off x="1371600" y="457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Text Box 7"/>
          <p:cNvSpPr txBox="1">
            <a:spLocks noChangeArrowheads="1"/>
          </p:cNvSpPr>
          <p:nvPr/>
        </p:nvSpPr>
        <p:spPr bwMode="auto">
          <a:xfrm>
            <a:off x="2133600" y="0"/>
            <a:ext cx="3825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r-Latn-CS" altLang="en-US" sz="1800"/>
              <a:t>k</a:t>
            </a:r>
            <a:r>
              <a:rPr lang="sr-Latn-CS" altLang="en-US" sz="1800" baseline="-25000"/>
              <a:t>2</a:t>
            </a:r>
            <a:endParaRPr lang="en-US" altLang="en-US" sz="1800" baseline="-25000"/>
          </a:p>
        </p:txBody>
      </p:sp>
      <p:sp>
        <p:nvSpPr>
          <p:cNvPr id="21510" name="Text Box 8"/>
          <p:cNvSpPr txBox="1">
            <a:spLocks noChangeArrowheads="1"/>
          </p:cNvSpPr>
          <p:nvPr/>
        </p:nvSpPr>
        <p:spPr bwMode="auto">
          <a:xfrm>
            <a:off x="1371600" y="457200"/>
            <a:ext cx="4333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r-Latn-CS" altLang="en-US" sz="1800"/>
              <a:t>k</a:t>
            </a:r>
            <a:r>
              <a:rPr lang="sr-Latn-CS" altLang="en-US" sz="1800" baseline="-25000"/>
              <a:t>-1</a:t>
            </a:r>
            <a:endParaRPr lang="en-US" altLang="en-US" sz="1800" baseline="-25000"/>
          </a:p>
        </p:txBody>
      </p:sp>
      <p:sp>
        <p:nvSpPr>
          <p:cNvPr id="21511" name="Text Box 9"/>
          <p:cNvSpPr txBox="1">
            <a:spLocks noChangeArrowheads="1"/>
          </p:cNvSpPr>
          <p:nvPr/>
        </p:nvSpPr>
        <p:spPr bwMode="auto">
          <a:xfrm>
            <a:off x="1371600" y="0"/>
            <a:ext cx="3825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r-Latn-CS" altLang="en-US" sz="1800"/>
              <a:t>k</a:t>
            </a:r>
            <a:r>
              <a:rPr lang="sr-Latn-CS" altLang="en-US" sz="1800" baseline="-25000"/>
              <a:t>1</a:t>
            </a:r>
            <a:endParaRPr lang="en-US" altLang="en-US" sz="1800" baseline="-25000"/>
          </a:p>
        </p:txBody>
      </p:sp>
      <p:sp>
        <p:nvSpPr>
          <p:cNvPr id="21512" name="Text Box 10"/>
          <p:cNvSpPr txBox="1">
            <a:spLocks noChangeArrowheads="1"/>
          </p:cNvSpPr>
          <p:nvPr/>
        </p:nvSpPr>
        <p:spPr bwMode="auto">
          <a:xfrm>
            <a:off x="1905000" y="152400"/>
            <a:ext cx="268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r-Latn-CS" altLang="en-US" sz="2400" b="1"/>
              <a:t>I</a:t>
            </a:r>
            <a:endParaRPr lang="en-US" altLang="en-US" sz="2400" b="1"/>
          </a:p>
        </p:txBody>
      </p:sp>
      <p:sp>
        <p:nvSpPr>
          <p:cNvPr id="21513" name="Line 11"/>
          <p:cNvSpPr>
            <a:spLocks noChangeShapeType="1"/>
          </p:cNvSpPr>
          <p:nvPr/>
        </p:nvSpPr>
        <p:spPr bwMode="auto">
          <a:xfrm>
            <a:off x="2133600" y="381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4" name="Text Box 12"/>
          <p:cNvSpPr txBox="1">
            <a:spLocks noChangeArrowheads="1"/>
          </p:cNvSpPr>
          <p:nvPr/>
        </p:nvSpPr>
        <p:spPr bwMode="auto">
          <a:xfrm>
            <a:off x="2590800" y="1524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r-Latn-CS" altLang="en-US" sz="2400" b="1"/>
              <a:t>C </a:t>
            </a:r>
            <a:endParaRPr lang="en-US" altLang="en-US" sz="2400" b="1"/>
          </a:p>
        </p:txBody>
      </p:sp>
      <p:sp>
        <p:nvSpPr>
          <p:cNvPr id="21515" name="Text Box 22"/>
          <p:cNvSpPr txBox="1">
            <a:spLocks noChangeArrowheads="1"/>
          </p:cNvSpPr>
          <p:nvPr/>
        </p:nvSpPr>
        <p:spPr bwMode="auto">
          <a:xfrm>
            <a:off x="457200" y="1295400"/>
            <a:ext cx="803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r-Latn-CS" altLang="en-US" sz="2400" b="1">
                <a:solidFill>
                  <a:srgbClr val="FF0000"/>
                </a:solidFill>
              </a:rPr>
              <a:t>A+B</a:t>
            </a:r>
            <a:endParaRPr lang="en-US" altLang="en-US" sz="2400" b="1">
              <a:solidFill>
                <a:srgbClr val="FF0000"/>
              </a:solidFill>
            </a:endParaRPr>
          </a:p>
        </p:txBody>
      </p:sp>
      <p:sp>
        <p:nvSpPr>
          <p:cNvPr id="21516" name="Line 23"/>
          <p:cNvSpPr>
            <a:spLocks noChangeShapeType="1"/>
          </p:cNvSpPr>
          <p:nvPr/>
        </p:nvSpPr>
        <p:spPr bwMode="auto">
          <a:xfrm>
            <a:off x="1371600" y="1524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Line 24"/>
          <p:cNvSpPr>
            <a:spLocks noChangeShapeType="1"/>
          </p:cNvSpPr>
          <p:nvPr/>
        </p:nvSpPr>
        <p:spPr bwMode="auto">
          <a:xfrm flipH="1">
            <a:off x="1295400" y="1600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Text Box 25"/>
          <p:cNvSpPr txBox="1">
            <a:spLocks noChangeArrowheads="1"/>
          </p:cNvSpPr>
          <p:nvPr/>
        </p:nvSpPr>
        <p:spPr bwMode="auto">
          <a:xfrm>
            <a:off x="2057400" y="1143000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r-Latn-CS" altLang="en-US" sz="1800">
                <a:solidFill>
                  <a:srgbClr val="FF0000"/>
                </a:solidFill>
              </a:rPr>
              <a:t>spor</a:t>
            </a:r>
            <a:endParaRPr lang="en-US" altLang="en-US" sz="1800" baseline="-25000">
              <a:solidFill>
                <a:srgbClr val="FF0000"/>
              </a:solidFill>
            </a:endParaRPr>
          </a:p>
        </p:txBody>
      </p:sp>
      <p:sp>
        <p:nvSpPr>
          <p:cNvPr id="21519" name="Text Box 27"/>
          <p:cNvSpPr txBox="1">
            <a:spLocks noChangeArrowheads="1"/>
          </p:cNvSpPr>
          <p:nvPr/>
        </p:nvSpPr>
        <p:spPr bwMode="auto">
          <a:xfrm>
            <a:off x="1295400" y="1143000"/>
            <a:ext cx="501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r-Latn-CS" altLang="en-US" sz="1800">
                <a:solidFill>
                  <a:srgbClr val="FF0000"/>
                </a:solidFill>
              </a:rPr>
              <a:t>brz</a:t>
            </a:r>
            <a:endParaRPr lang="en-US" altLang="en-US" sz="1800" baseline="-25000">
              <a:solidFill>
                <a:srgbClr val="FF0000"/>
              </a:solidFill>
            </a:endParaRPr>
          </a:p>
        </p:txBody>
      </p:sp>
      <p:sp>
        <p:nvSpPr>
          <p:cNvPr id="21520" name="Text Box 28"/>
          <p:cNvSpPr txBox="1">
            <a:spLocks noChangeArrowheads="1"/>
          </p:cNvSpPr>
          <p:nvPr/>
        </p:nvSpPr>
        <p:spPr bwMode="auto">
          <a:xfrm>
            <a:off x="1828800" y="1295400"/>
            <a:ext cx="268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r-Latn-CS" altLang="en-US" sz="2400" b="1">
                <a:solidFill>
                  <a:srgbClr val="FF0000"/>
                </a:solidFill>
              </a:rPr>
              <a:t>I</a:t>
            </a:r>
            <a:endParaRPr lang="en-US" altLang="en-US" sz="2400" b="1">
              <a:solidFill>
                <a:srgbClr val="FF0000"/>
              </a:solidFill>
            </a:endParaRPr>
          </a:p>
        </p:txBody>
      </p:sp>
      <p:sp>
        <p:nvSpPr>
          <p:cNvPr id="21521" name="Line 29"/>
          <p:cNvSpPr>
            <a:spLocks noChangeShapeType="1"/>
          </p:cNvSpPr>
          <p:nvPr/>
        </p:nvSpPr>
        <p:spPr bwMode="auto">
          <a:xfrm>
            <a:off x="2057400" y="1524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Text Box 30"/>
          <p:cNvSpPr txBox="1">
            <a:spLocks noChangeArrowheads="1"/>
          </p:cNvSpPr>
          <p:nvPr/>
        </p:nvSpPr>
        <p:spPr bwMode="auto">
          <a:xfrm>
            <a:off x="2819400" y="12954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r-Latn-CS" altLang="en-US" sz="2400" b="1">
                <a:solidFill>
                  <a:srgbClr val="FF0000"/>
                </a:solidFill>
              </a:rPr>
              <a:t>C </a:t>
            </a:r>
            <a:endParaRPr lang="en-US" altLang="en-US" sz="2400" b="1">
              <a:solidFill>
                <a:srgbClr val="FF0000"/>
              </a:solidFill>
            </a:endParaRPr>
          </a:p>
        </p:txBody>
      </p:sp>
      <p:graphicFrame>
        <p:nvGraphicFramePr>
          <p:cNvPr id="21523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5876181"/>
              </p:ext>
            </p:extLst>
          </p:nvPr>
        </p:nvGraphicFramePr>
        <p:xfrm>
          <a:off x="6172200" y="1282700"/>
          <a:ext cx="2057400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5" name="Equation" r:id="rId3" imgW="1079032" imgH="444307" progId="Equation.3">
                  <p:embed/>
                </p:oleObj>
              </mc:Choice>
              <mc:Fallback>
                <p:oleObj name="Equation" r:id="rId3" imgW="1079032" imgH="444307" progId="Equation.3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1282700"/>
                        <a:ext cx="2057400" cy="847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24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582393"/>
              </p:ext>
            </p:extLst>
          </p:nvPr>
        </p:nvGraphicFramePr>
        <p:xfrm>
          <a:off x="6019800" y="2056606"/>
          <a:ext cx="2514600" cy="118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6" name="Equation" r:id="rId5" imgW="939392" imgH="444307" progId="Equation.3">
                  <p:embed/>
                </p:oleObj>
              </mc:Choice>
              <mc:Fallback>
                <p:oleObj name="Equation" r:id="rId5" imgW="939392" imgH="444307" progId="Equation.3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2056606"/>
                        <a:ext cx="2514600" cy="1189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25" name="Objec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0586504"/>
              </p:ext>
            </p:extLst>
          </p:nvPr>
        </p:nvGraphicFramePr>
        <p:xfrm>
          <a:off x="2362200" y="3221038"/>
          <a:ext cx="6013450" cy="1046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7" name="Equation" r:id="rId7" imgW="2628720" imgH="457200" progId="Equation.DSMT4">
                  <p:embed/>
                </p:oleObj>
              </mc:Choice>
              <mc:Fallback>
                <p:oleObj name="Equation" r:id="rId7" imgW="2628720" imgH="457200" progId="Equation.DSMT4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3221038"/>
                        <a:ext cx="6013450" cy="1046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26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5347642"/>
              </p:ext>
            </p:extLst>
          </p:nvPr>
        </p:nvGraphicFramePr>
        <p:xfrm>
          <a:off x="173037" y="5674519"/>
          <a:ext cx="4397376" cy="114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8" name="Equation" r:id="rId9" imgW="1752480" imgH="457200" progId="Equation.DSMT4">
                  <p:embed/>
                </p:oleObj>
              </mc:Choice>
              <mc:Fallback>
                <p:oleObj name="Equation" r:id="rId9" imgW="1752480" imgH="457200" progId="Equation.DSMT4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037" y="5674519"/>
                        <a:ext cx="4397376" cy="1147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28" name="Text Box 56"/>
          <p:cNvSpPr txBox="1">
            <a:spLocks noChangeArrowheads="1"/>
          </p:cNvSpPr>
          <p:nvPr/>
        </p:nvSpPr>
        <p:spPr bwMode="auto">
          <a:xfrm>
            <a:off x="2971800" y="0"/>
            <a:ext cx="54102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r-Latn-CS" altLang="en-US" sz="2400" b="1" dirty="0"/>
              <a:t>Arenijusov intermedijer-brzo se </a:t>
            </a:r>
            <a:endParaRPr lang="en-US" altLang="en-US" sz="2400" b="1" dirty="0"/>
          </a:p>
          <a:p>
            <a:r>
              <a:rPr lang="sr-Latn-CS" altLang="en-US" sz="2400" b="1" dirty="0"/>
              <a:t>Stvara</a:t>
            </a:r>
            <a:r>
              <a:rPr lang="en-US" altLang="en-US" sz="2400" b="1" dirty="0"/>
              <a:t> </a:t>
            </a:r>
            <a:r>
              <a:rPr lang="en-US" altLang="en-US" sz="2400" b="1" dirty="0" smtClean="0"/>
              <a:t>(</a:t>
            </a:r>
            <a:r>
              <a:rPr lang="en-US" altLang="en-US" sz="2400" b="1" dirty="0" err="1" smtClean="0"/>
              <a:t>br</a:t>
            </a:r>
            <a:r>
              <a:rPr lang="sr-Latn-RS" altLang="en-US" sz="2400" b="1" dirty="0" smtClean="0"/>
              <a:t>za ravnoteža pomerena</a:t>
            </a:r>
          </a:p>
          <a:p>
            <a:r>
              <a:rPr lang="sr-Latn-RS" altLang="en-US" sz="2400" b="1" dirty="0" smtClean="0"/>
              <a:t> nadesno k</a:t>
            </a:r>
            <a:r>
              <a:rPr lang="sr-Latn-RS" altLang="en-US" sz="2400" b="1" baseline="-25000" dirty="0" smtClean="0"/>
              <a:t>1</a:t>
            </a:r>
            <a:r>
              <a:rPr lang="sr-Latn-RS" altLang="en-US" sz="2400" b="1" dirty="0" smtClean="0"/>
              <a:t>&gt; k</a:t>
            </a:r>
            <a:r>
              <a:rPr lang="sr-Latn-RS" altLang="en-US" sz="2400" b="1" baseline="-25000" dirty="0" smtClean="0"/>
              <a:t>-1</a:t>
            </a:r>
            <a:r>
              <a:rPr lang="sr-Latn-RS" altLang="en-US" sz="2400" b="1" dirty="0" smtClean="0"/>
              <a:t>)  </a:t>
            </a:r>
            <a:r>
              <a:rPr lang="sr-Latn-CS" altLang="en-US" sz="2400" b="1" dirty="0" smtClean="0"/>
              <a:t>a </a:t>
            </a:r>
            <a:r>
              <a:rPr lang="sr-Latn-CS" altLang="en-US" sz="2400" b="1" dirty="0"/>
              <a:t>sporo troši</a:t>
            </a:r>
            <a:endParaRPr lang="en-US" altLang="en-US" sz="2400" b="1" dirty="0"/>
          </a:p>
        </p:txBody>
      </p:sp>
      <p:sp>
        <p:nvSpPr>
          <p:cNvPr id="21529" name="Rectangle 57"/>
          <p:cNvSpPr>
            <a:spLocks noChangeArrowheads="1"/>
          </p:cNvSpPr>
          <p:nvPr/>
        </p:nvSpPr>
        <p:spPr bwMode="auto">
          <a:xfrm>
            <a:off x="152400" y="1828800"/>
            <a:ext cx="5029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/>
            <a:r>
              <a:rPr lang="en-IE" altLang="en-US" sz="2400" b="1"/>
              <a:t>odlu</a:t>
            </a:r>
            <a:r>
              <a:rPr lang="sr-Latn-CS" altLang="en-US" sz="2400" b="1"/>
              <a:t>č</a:t>
            </a:r>
            <a:r>
              <a:rPr lang="en-IE" altLang="en-US" sz="2400" b="1"/>
              <a:t>uju</a:t>
            </a:r>
            <a:r>
              <a:rPr lang="sr-Latn-CS" altLang="en-US" sz="2400" b="1"/>
              <a:t>ć</a:t>
            </a:r>
            <a:r>
              <a:rPr lang="en-IE" altLang="en-US" sz="2400" b="1"/>
              <a:t>i stupanj </a:t>
            </a:r>
            <a:r>
              <a:rPr lang="sr-Latn-CS" altLang="en-US" sz="2400" b="1"/>
              <a:t>je spori drugi stupanj, sa konstantom </a:t>
            </a:r>
            <a:r>
              <a:rPr lang="en-IE" altLang="en-US" b="1"/>
              <a:t>k</a:t>
            </a:r>
            <a:r>
              <a:rPr lang="en-IE" altLang="en-US" b="1" baseline="-25000"/>
              <a:t>2</a:t>
            </a:r>
            <a:r>
              <a:rPr lang="sr-Latn-CS" altLang="en-US" b="1"/>
              <a:t> </a:t>
            </a:r>
            <a:endParaRPr lang="en-IE" altLang="en-US" sz="2400" b="1"/>
          </a:p>
        </p:txBody>
      </p:sp>
      <p:sp>
        <p:nvSpPr>
          <p:cNvPr id="21530" name="Text Box 58"/>
          <p:cNvSpPr txBox="1">
            <a:spLocks noChangeArrowheads="1"/>
          </p:cNvSpPr>
          <p:nvPr/>
        </p:nvSpPr>
        <p:spPr bwMode="auto">
          <a:xfrm>
            <a:off x="5562600" y="6099175"/>
            <a:ext cx="1973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r-Latn-CS" altLang="en-US" sz="2400" b="1">
                <a:solidFill>
                  <a:srgbClr val="009900"/>
                </a:solidFill>
              </a:rPr>
              <a:t>E</a:t>
            </a:r>
            <a:r>
              <a:rPr lang="sr-Latn-CS" altLang="en-US" sz="2400" b="1" baseline="-25000">
                <a:solidFill>
                  <a:srgbClr val="009900"/>
                </a:solidFill>
              </a:rPr>
              <a:t>a</a:t>
            </a:r>
            <a:r>
              <a:rPr lang="sr-Latn-CS" altLang="en-US" sz="2400" b="1">
                <a:solidFill>
                  <a:srgbClr val="009900"/>
                </a:solidFill>
              </a:rPr>
              <a:t>=E</a:t>
            </a:r>
            <a:r>
              <a:rPr lang="sr-Latn-CS" altLang="en-US" sz="2400" b="1" baseline="-25000">
                <a:solidFill>
                  <a:srgbClr val="009900"/>
                </a:solidFill>
              </a:rPr>
              <a:t>1</a:t>
            </a:r>
            <a:r>
              <a:rPr lang="sr-Latn-CS" altLang="en-US" sz="2400" b="1">
                <a:solidFill>
                  <a:srgbClr val="009900"/>
                </a:solidFill>
              </a:rPr>
              <a:t>+E</a:t>
            </a:r>
            <a:r>
              <a:rPr lang="sr-Latn-CS" altLang="en-US" sz="2400" b="1" baseline="-25000">
                <a:solidFill>
                  <a:srgbClr val="009900"/>
                </a:solidFill>
              </a:rPr>
              <a:t>2</a:t>
            </a:r>
            <a:r>
              <a:rPr lang="sr-Latn-CS" altLang="en-US" sz="2400" b="1">
                <a:solidFill>
                  <a:srgbClr val="009900"/>
                </a:solidFill>
              </a:rPr>
              <a:t>-E</a:t>
            </a:r>
            <a:r>
              <a:rPr lang="sr-Latn-CS" altLang="en-US" sz="2400" b="1" baseline="-25000">
                <a:solidFill>
                  <a:srgbClr val="009900"/>
                </a:solidFill>
              </a:rPr>
              <a:t>-1</a:t>
            </a:r>
            <a:endParaRPr lang="en-US" altLang="en-US" sz="2400" b="1" baseline="-25000">
              <a:solidFill>
                <a:srgbClr val="009900"/>
              </a:solidFill>
            </a:endParaRPr>
          </a:p>
        </p:txBody>
      </p:sp>
      <p:sp>
        <p:nvSpPr>
          <p:cNvPr id="21531" name="AutoShape 61"/>
          <p:cNvSpPr>
            <a:spLocks noChangeArrowheads="1"/>
          </p:cNvSpPr>
          <p:nvPr/>
        </p:nvSpPr>
        <p:spPr bwMode="auto">
          <a:xfrm>
            <a:off x="4343400" y="1371600"/>
            <a:ext cx="685800" cy="2286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1532" name="AutoShape 62"/>
          <p:cNvSpPr>
            <a:spLocks noChangeArrowheads="1"/>
          </p:cNvSpPr>
          <p:nvPr/>
        </p:nvSpPr>
        <p:spPr bwMode="auto">
          <a:xfrm rot="7274353">
            <a:off x="5257800" y="2895600"/>
            <a:ext cx="685800" cy="2286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1533" name="AutoShape 63"/>
          <p:cNvSpPr>
            <a:spLocks noChangeArrowheads="1"/>
          </p:cNvSpPr>
          <p:nvPr/>
        </p:nvSpPr>
        <p:spPr bwMode="auto">
          <a:xfrm>
            <a:off x="4914900" y="6213475"/>
            <a:ext cx="685800" cy="2286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4" name="TextBox 3"/>
          <p:cNvSpPr txBox="1"/>
          <p:nvPr/>
        </p:nvSpPr>
        <p:spPr>
          <a:xfrm>
            <a:off x="847725" y="4267200"/>
            <a:ext cx="7534275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000" dirty="0" smtClean="0">
                <a:solidFill>
                  <a:srgbClr val="0000FF"/>
                </a:solidFill>
              </a:rPr>
              <a:t>Treba praviti razliku od Van’t hoff –og intermdijera gde je zbog </a:t>
            </a:r>
          </a:p>
          <a:p>
            <a:r>
              <a:rPr lang="sr-Latn-RS" sz="2000" dirty="0" smtClean="0">
                <a:solidFill>
                  <a:srgbClr val="0000FF"/>
                </a:solidFill>
              </a:rPr>
              <a:t> k </a:t>
            </a:r>
            <a:r>
              <a:rPr lang="sr-Latn-RS" sz="2000" baseline="-25000" dirty="0" smtClean="0">
                <a:solidFill>
                  <a:srgbClr val="0000FF"/>
                </a:solidFill>
              </a:rPr>
              <a:t>-1</a:t>
            </a:r>
            <a:r>
              <a:rPr lang="sr-Latn-RS" sz="2000" dirty="0" smtClean="0">
                <a:solidFill>
                  <a:srgbClr val="0000FF"/>
                </a:solidFill>
              </a:rPr>
              <a:t>&gt;k</a:t>
            </a:r>
            <a:r>
              <a:rPr lang="sr-Latn-RS" sz="2000" baseline="-25000" dirty="0" smtClean="0">
                <a:solidFill>
                  <a:srgbClr val="0000FF"/>
                </a:solidFill>
              </a:rPr>
              <a:t>2</a:t>
            </a:r>
            <a:r>
              <a:rPr lang="sr-Latn-RS" sz="2000" dirty="0" smtClean="0">
                <a:solidFill>
                  <a:srgbClr val="0000FF"/>
                </a:solidFill>
              </a:rPr>
              <a:t> , (k</a:t>
            </a:r>
            <a:r>
              <a:rPr lang="sr-Latn-RS" sz="2000" baseline="-25000" dirty="0" smtClean="0">
                <a:solidFill>
                  <a:srgbClr val="0000FF"/>
                </a:solidFill>
              </a:rPr>
              <a:t>2</a:t>
            </a:r>
            <a:r>
              <a:rPr lang="sr-Latn-RS" sz="2000" dirty="0" smtClean="0">
                <a:solidFill>
                  <a:srgbClr val="0000FF"/>
                </a:solidFill>
              </a:rPr>
              <a:t> , k</a:t>
            </a:r>
            <a:r>
              <a:rPr lang="sr-Latn-RS" sz="2000" baseline="-25000" dirty="0" smtClean="0">
                <a:solidFill>
                  <a:srgbClr val="0000FF"/>
                </a:solidFill>
              </a:rPr>
              <a:t> -1</a:t>
            </a:r>
            <a:r>
              <a:rPr lang="sr-Latn-RS" sz="2000" dirty="0" smtClean="0">
                <a:solidFill>
                  <a:srgbClr val="0000FF"/>
                </a:solidFill>
              </a:rPr>
              <a:t> &gt;&gt;k</a:t>
            </a:r>
            <a:r>
              <a:rPr lang="sr-Latn-RS" sz="2000" baseline="-25000" dirty="0" smtClean="0">
                <a:solidFill>
                  <a:srgbClr val="0000FF"/>
                </a:solidFill>
              </a:rPr>
              <a:t>1</a:t>
            </a:r>
            <a:r>
              <a:rPr lang="sr-Latn-RS" dirty="0" smtClean="0">
                <a:solidFill>
                  <a:srgbClr val="0000FF"/>
                </a:solidFill>
              </a:rPr>
              <a:t> )  koncentracija intermdijera uvek bila mala. Kod Arenijusov-og intermdijera se,, zbog velike K, ravnoteža uvek brzo prilagodi trenutnoj koncentraciji intemedijera. 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1600200" y="5410200"/>
          <a:ext cx="5410200" cy="118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0" name="Equation" r:id="rId3" imgW="2032000" imgH="444500" progId="Equation.3">
                  <p:embed/>
                </p:oleObj>
              </mc:Choice>
              <mc:Fallback>
                <p:oleObj name="Equation" r:id="rId3" imgW="2032000" imgH="4445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5410200"/>
                        <a:ext cx="5410200" cy="1184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2133600" y="4800600"/>
            <a:ext cx="47180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r-Latn-CS" altLang="en-US" b="1"/>
              <a:t>Arenijusov intermedijer</a:t>
            </a:r>
            <a:endParaRPr lang="en-US" altLang="en-US" b="1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2133600" y="2209800"/>
            <a:ext cx="45148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r-Latn-CS" altLang="en-US" sz="2800" b="1"/>
              <a:t>Van</a:t>
            </a:r>
            <a:r>
              <a:rPr lang="en-US" altLang="en-US" sz="2800" b="1"/>
              <a:t>’</a:t>
            </a:r>
            <a:r>
              <a:rPr lang="sr-Latn-CS" altLang="en-US" sz="2800" b="1"/>
              <a:t> t Hof</a:t>
            </a:r>
            <a:r>
              <a:rPr lang="en-US" altLang="en-US" sz="2800" b="1"/>
              <a:t>f</a:t>
            </a:r>
            <a:r>
              <a:rPr lang="sr-Latn-CS" altLang="en-US" sz="2800" b="1"/>
              <a:t>ov intermedijer</a:t>
            </a:r>
            <a:endParaRPr lang="en-US" altLang="en-US" sz="2800" b="1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457200" y="533400"/>
            <a:ext cx="803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r-Latn-CS" altLang="en-US" sz="2400" b="1"/>
              <a:t>A+B</a:t>
            </a:r>
            <a:endParaRPr lang="en-US" altLang="en-US" sz="2400" b="1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1371600" y="762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 flipH="1">
            <a:off x="1295400" y="838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2057400" y="381000"/>
            <a:ext cx="3825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r-Latn-CS" altLang="en-US" sz="1800"/>
              <a:t>k</a:t>
            </a:r>
            <a:r>
              <a:rPr lang="sr-Latn-CS" altLang="en-US" sz="1800" baseline="-25000"/>
              <a:t>2</a:t>
            </a:r>
            <a:endParaRPr lang="en-US" altLang="en-US" sz="1800" baseline="-25000"/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1295400" y="838200"/>
            <a:ext cx="4333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r-Latn-CS" altLang="en-US" sz="1800"/>
              <a:t>k</a:t>
            </a:r>
            <a:r>
              <a:rPr lang="sr-Latn-CS" altLang="en-US" sz="1800" baseline="-25000"/>
              <a:t>-1</a:t>
            </a:r>
            <a:endParaRPr lang="en-US" altLang="en-US" sz="1800" baseline="-25000"/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1295400" y="381000"/>
            <a:ext cx="3825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r-Latn-CS" altLang="en-US" sz="1800"/>
              <a:t>k</a:t>
            </a:r>
            <a:r>
              <a:rPr lang="sr-Latn-CS" altLang="en-US" sz="1800" baseline="-25000"/>
              <a:t>1</a:t>
            </a:r>
            <a:endParaRPr lang="en-US" altLang="en-US" sz="1800" baseline="-25000"/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1828800" y="533400"/>
            <a:ext cx="268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r-Latn-CS" altLang="en-US" sz="2400" b="1"/>
              <a:t>I</a:t>
            </a:r>
            <a:endParaRPr lang="en-US" altLang="en-US" sz="2400" b="1"/>
          </a:p>
        </p:txBody>
      </p:sp>
      <p:sp>
        <p:nvSpPr>
          <p:cNvPr id="22540" name="Line 12"/>
          <p:cNvSpPr>
            <a:spLocks noChangeShapeType="1"/>
          </p:cNvSpPr>
          <p:nvPr/>
        </p:nvSpPr>
        <p:spPr bwMode="auto">
          <a:xfrm>
            <a:off x="2057400" y="762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2514600" y="5334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r-Latn-CS" altLang="en-US" sz="2400" b="1"/>
              <a:t>C </a:t>
            </a:r>
            <a:endParaRPr lang="en-US" altLang="en-US" sz="2400" b="1"/>
          </a:p>
        </p:txBody>
      </p:sp>
      <p:graphicFrame>
        <p:nvGraphicFramePr>
          <p:cNvPr id="22542" name="Object 14"/>
          <p:cNvGraphicFramePr>
            <a:graphicFrameLocks noChangeAspect="1"/>
          </p:cNvGraphicFramePr>
          <p:nvPr/>
        </p:nvGraphicFramePr>
        <p:xfrm>
          <a:off x="2514600" y="2743200"/>
          <a:ext cx="3975100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1" name="Equation" r:id="rId5" imgW="1397000" imgH="431800" progId="Equation.3">
                  <p:embed/>
                </p:oleObj>
              </mc:Choice>
              <mc:Fallback>
                <p:oleObj name="Equation" r:id="rId5" imgW="1397000" imgH="4318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2743200"/>
                        <a:ext cx="3975100" cy="122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457200" y="1287115"/>
            <a:ext cx="8077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r-Latn-CS" altLang="en-US" sz="2800" dirty="0"/>
              <a:t>Da se sporo stvaraju i brzo </a:t>
            </a:r>
            <a:r>
              <a:rPr lang="sr-Latn-CS" altLang="en-US" sz="2800" dirty="0" smtClean="0"/>
              <a:t>troše,  koncentracija im je </a:t>
            </a:r>
            <a:r>
              <a:rPr lang="sr-Latn-CS" altLang="en-US" sz="2800" dirty="0"/>
              <a:t>veoma </a:t>
            </a:r>
            <a:r>
              <a:rPr lang="sr-Latn-CS" altLang="en-US" sz="2800" dirty="0" smtClean="0"/>
              <a:t>mala</a:t>
            </a:r>
            <a:r>
              <a:rPr lang="en-US" altLang="en-US" sz="2800" dirty="0" smtClean="0"/>
              <a:t>-</a:t>
            </a:r>
            <a:r>
              <a:rPr lang="en-US" altLang="en-US" sz="2800" dirty="0" err="1" smtClean="0"/>
              <a:t>stacionarno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stanje</a:t>
            </a:r>
            <a:r>
              <a:rPr lang="sr-Latn-RS" altLang="en-US" sz="2800" dirty="0" smtClean="0"/>
              <a:t>.</a:t>
            </a:r>
            <a:r>
              <a:rPr lang="en-US" altLang="en-US" sz="2800" dirty="0" smtClean="0"/>
              <a:t> </a:t>
            </a:r>
            <a:endParaRPr lang="sr-Latn-CS" altLang="en-US" sz="2800" dirty="0"/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228600" y="3886200"/>
            <a:ext cx="82296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r-Latn-CS" altLang="en-US" sz="2800" dirty="0"/>
              <a:t>Da se brzo stvaraju a sporo </a:t>
            </a:r>
            <a:r>
              <a:rPr lang="sr-Latn-CS" altLang="en-US" sz="2800" dirty="0" smtClean="0"/>
              <a:t>troše, imaju  visoku koncentraciju  i  uvek su u ravnoteži</a:t>
            </a:r>
            <a:endParaRPr lang="en-US" altLang="en-US" sz="2800" dirty="0"/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3505200" y="228600"/>
            <a:ext cx="54102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800"/>
              <a:t>Intermedijeri mogu u slo</a:t>
            </a:r>
            <a:r>
              <a:rPr lang="sr-Latn-CS" altLang="en-US" sz="2800"/>
              <a:t>ž</a:t>
            </a:r>
            <a:r>
              <a:rPr lang="en-US" altLang="en-US" sz="2800"/>
              <a:t>enom sistemu:</a:t>
            </a:r>
            <a:endParaRPr lang="sr-Latn-CS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1"/>
          <p:cNvGrpSpPr>
            <a:grpSpLocks/>
          </p:cNvGrpSpPr>
          <p:nvPr/>
        </p:nvGrpSpPr>
        <p:grpSpPr bwMode="auto">
          <a:xfrm>
            <a:off x="-609600" y="915988"/>
            <a:ext cx="6705600" cy="457200"/>
            <a:chOff x="880" y="517"/>
            <a:chExt cx="4224" cy="288"/>
          </a:xfrm>
        </p:grpSpPr>
        <p:sp>
          <p:nvSpPr>
            <p:cNvPr id="23569" name="Text Box 22"/>
            <p:cNvSpPr txBox="1">
              <a:spLocks noChangeArrowheads="1"/>
            </p:cNvSpPr>
            <p:nvPr/>
          </p:nvSpPr>
          <p:spPr bwMode="auto">
            <a:xfrm>
              <a:off x="880" y="517"/>
              <a:ext cx="42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400" dirty="0">
                  <a:latin typeface="Times New Roman" pitchFamily="18" charset="0"/>
                </a:rPr>
                <a:t>2 H</a:t>
              </a:r>
              <a:r>
                <a:rPr lang="en-US" altLang="en-US" sz="2400" baseline="-25000" dirty="0">
                  <a:latin typeface="Times New Roman" pitchFamily="18" charset="0"/>
                </a:rPr>
                <a:t>2</a:t>
              </a:r>
              <a:r>
                <a:rPr lang="en-US" altLang="en-US" sz="2400" dirty="0">
                  <a:latin typeface="Times New Roman" pitchFamily="18" charset="0"/>
                </a:rPr>
                <a:t>O</a:t>
              </a:r>
              <a:r>
                <a:rPr lang="en-US" altLang="en-US" sz="2400" baseline="-25000" dirty="0">
                  <a:latin typeface="Times New Roman" pitchFamily="18" charset="0"/>
                </a:rPr>
                <a:t>2</a:t>
              </a:r>
              <a:r>
                <a:rPr lang="en-US" altLang="en-US" sz="2400" dirty="0">
                  <a:latin typeface="Times New Roman" pitchFamily="18" charset="0"/>
                </a:rPr>
                <a:t>(</a:t>
              </a:r>
              <a:r>
                <a:rPr lang="en-US" altLang="en-US" sz="2400" dirty="0" err="1">
                  <a:latin typeface="Times New Roman" pitchFamily="18" charset="0"/>
                </a:rPr>
                <a:t>aq</a:t>
              </a:r>
              <a:r>
                <a:rPr lang="en-US" altLang="en-US" sz="2400" dirty="0">
                  <a:latin typeface="Times New Roman" pitchFamily="18" charset="0"/>
                </a:rPr>
                <a:t>)               2 H</a:t>
              </a:r>
              <a:r>
                <a:rPr lang="en-US" altLang="en-US" sz="2400" baseline="-25000" dirty="0">
                  <a:latin typeface="Times New Roman" pitchFamily="18" charset="0"/>
                </a:rPr>
                <a:t>2</a:t>
              </a:r>
              <a:r>
                <a:rPr lang="en-US" altLang="en-US" sz="2400" dirty="0">
                  <a:latin typeface="Times New Roman" pitchFamily="18" charset="0"/>
                </a:rPr>
                <a:t>O(l) + O</a:t>
              </a:r>
              <a:r>
                <a:rPr lang="en-US" altLang="en-US" sz="2400" baseline="-25000" dirty="0">
                  <a:latin typeface="Times New Roman" pitchFamily="18" charset="0"/>
                </a:rPr>
                <a:t>2</a:t>
              </a:r>
              <a:r>
                <a:rPr lang="en-US" altLang="en-US" sz="2400" dirty="0">
                  <a:latin typeface="Times New Roman" pitchFamily="18" charset="0"/>
                </a:rPr>
                <a:t>(g)</a:t>
              </a:r>
              <a:r>
                <a:rPr lang="sr-Latn-CS" altLang="en-US" sz="2400" dirty="0">
                  <a:latin typeface="Times New Roman" pitchFamily="18" charset="0"/>
                </a:rPr>
                <a:t> </a:t>
              </a:r>
              <a:endParaRPr lang="en-US" altLang="en-US" sz="2400" dirty="0">
                <a:latin typeface="Times New Roman" pitchFamily="18" charset="0"/>
              </a:endParaRPr>
            </a:p>
          </p:txBody>
        </p:sp>
        <p:sp>
          <p:nvSpPr>
            <p:cNvPr id="23570" name="Line 23"/>
            <p:cNvSpPr>
              <a:spLocks noChangeShapeType="1"/>
            </p:cNvSpPr>
            <p:nvPr/>
          </p:nvSpPr>
          <p:spPr bwMode="auto">
            <a:xfrm>
              <a:off x="2409" y="669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2355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7556247"/>
              </p:ext>
            </p:extLst>
          </p:nvPr>
        </p:nvGraphicFramePr>
        <p:xfrm>
          <a:off x="841375" y="3057525"/>
          <a:ext cx="3030538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7" name="Equation" r:id="rId3" imgW="1625400" imgH="419040" progId="Equation.DSMT4">
                  <p:embed/>
                </p:oleObj>
              </mc:Choice>
              <mc:Fallback>
                <p:oleObj name="Equation" r:id="rId3" imgW="1625400" imgH="41904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3057525"/>
                        <a:ext cx="3030538" cy="78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556" name="Group 25"/>
          <p:cNvGrpSpPr>
            <a:grpSpLocks/>
          </p:cNvGrpSpPr>
          <p:nvPr/>
        </p:nvGrpSpPr>
        <p:grpSpPr bwMode="auto">
          <a:xfrm>
            <a:off x="1547813" y="1347788"/>
            <a:ext cx="6705600" cy="2100262"/>
            <a:chOff x="768" y="1488"/>
            <a:chExt cx="4224" cy="1323"/>
          </a:xfrm>
        </p:grpSpPr>
        <p:sp>
          <p:nvSpPr>
            <p:cNvPr id="23564" name="Text Box 26"/>
            <p:cNvSpPr txBox="1">
              <a:spLocks noChangeArrowheads="1"/>
            </p:cNvSpPr>
            <p:nvPr/>
          </p:nvSpPr>
          <p:spPr bwMode="auto">
            <a:xfrm>
              <a:off x="768" y="1488"/>
              <a:ext cx="4224" cy="1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 dirty="0">
                  <a:latin typeface="Times New Roman" pitchFamily="18" charset="0"/>
                </a:rPr>
                <a:t>H</a:t>
              </a:r>
              <a:r>
                <a:rPr lang="en-US" altLang="en-US" sz="2400" baseline="-25000" dirty="0">
                  <a:latin typeface="Times New Roman" pitchFamily="18" charset="0"/>
                </a:rPr>
                <a:t>2</a:t>
              </a:r>
              <a:r>
                <a:rPr lang="en-US" altLang="en-US" sz="2400" dirty="0">
                  <a:latin typeface="Times New Roman" pitchFamily="18" charset="0"/>
                </a:rPr>
                <a:t>O</a:t>
              </a:r>
              <a:r>
                <a:rPr lang="en-US" altLang="en-US" sz="2400" baseline="-25000" dirty="0">
                  <a:latin typeface="Times New Roman" pitchFamily="18" charset="0"/>
                </a:rPr>
                <a:t>2</a:t>
              </a:r>
              <a:r>
                <a:rPr lang="en-US" altLang="en-US" sz="2400" dirty="0">
                  <a:latin typeface="Times New Roman" pitchFamily="18" charset="0"/>
                </a:rPr>
                <a:t>  + H</a:t>
              </a:r>
              <a:r>
                <a:rPr lang="en-US" altLang="en-US" sz="2400" baseline="-25000" dirty="0">
                  <a:latin typeface="Times New Roman" pitchFamily="18" charset="0"/>
                </a:rPr>
                <a:t>3</a:t>
              </a:r>
              <a:r>
                <a:rPr lang="en-US" altLang="en-US" sz="2400" dirty="0">
                  <a:latin typeface="Times New Roman" pitchFamily="18" charset="0"/>
                </a:rPr>
                <a:t>O</a:t>
              </a:r>
              <a:r>
                <a:rPr lang="en-US" altLang="en-US" sz="2400" baseline="30000" dirty="0">
                  <a:latin typeface="Times New Roman" pitchFamily="18" charset="0"/>
                </a:rPr>
                <a:t>+                     </a:t>
              </a:r>
              <a:r>
                <a:rPr lang="en-US" altLang="en-US" sz="2400" dirty="0">
                  <a:latin typeface="Times New Roman" pitchFamily="18" charset="0"/>
                </a:rPr>
                <a:t>H</a:t>
              </a:r>
              <a:r>
                <a:rPr lang="en-US" altLang="en-US" sz="2400" baseline="-25000" dirty="0">
                  <a:latin typeface="Times New Roman" pitchFamily="18" charset="0"/>
                </a:rPr>
                <a:t>3</a:t>
              </a:r>
              <a:r>
                <a:rPr lang="en-US" altLang="en-US" sz="2400" dirty="0">
                  <a:latin typeface="Times New Roman" pitchFamily="18" charset="0"/>
                </a:rPr>
                <a:t>O</a:t>
              </a:r>
              <a:r>
                <a:rPr lang="en-US" altLang="en-US" sz="2400" baseline="-25000" dirty="0">
                  <a:latin typeface="Times New Roman" pitchFamily="18" charset="0"/>
                </a:rPr>
                <a:t>2</a:t>
              </a:r>
              <a:r>
                <a:rPr lang="en-US" altLang="en-US" sz="2400" baseline="30000" dirty="0">
                  <a:latin typeface="Times New Roman" pitchFamily="18" charset="0"/>
                </a:rPr>
                <a:t>+ </a:t>
              </a:r>
              <a:r>
                <a:rPr lang="en-US" altLang="en-US" sz="2400" dirty="0">
                  <a:latin typeface="Times New Roman" pitchFamily="18" charset="0"/>
                </a:rPr>
                <a:t>+ H</a:t>
              </a:r>
              <a:r>
                <a:rPr lang="en-US" altLang="en-US" sz="2400" baseline="-25000" dirty="0">
                  <a:latin typeface="Times New Roman" pitchFamily="18" charset="0"/>
                </a:rPr>
                <a:t>2</a:t>
              </a:r>
              <a:r>
                <a:rPr lang="en-US" altLang="en-US" sz="2400" dirty="0">
                  <a:latin typeface="Times New Roman" pitchFamily="18" charset="0"/>
                </a:rPr>
                <a:t>O</a:t>
              </a:r>
              <a:r>
                <a:rPr lang="sr-Latn-CS" altLang="en-US" sz="2400" dirty="0">
                  <a:latin typeface="Times New Roman" pitchFamily="18" charset="0"/>
                </a:rPr>
                <a:t>	        </a:t>
              </a:r>
              <a:r>
                <a:rPr lang="en-US" altLang="en-US" sz="2000" dirty="0">
                  <a:solidFill>
                    <a:srgbClr val="FF0000"/>
                  </a:solidFill>
                </a:rPr>
                <a:t>(</a:t>
              </a:r>
              <a:r>
                <a:rPr lang="sr-Latn-CS" altLang="en-US" sz="2000" dirty="0">
                  <a:solidFill>
                    <a:srgbClr val="FF0000"/>
                  </a:solidFill>
                </a:rPr>
                <a:t>brz</a:t>
              </a:r>
              <a:r>
                <a:rPr lang="en-US" altLang="en-US" sz="2000" dirty="0">
                  <a:solidFill>
                    <a:srgbClr val="FF0000"/>
                  </a:solidFill>
                </a:rPr>
                <a:t>)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2400" dirty="0">
                  <a:latin typeface="Times New Roman" pitchFamily="18" charset="0"/>
                </a:rPr>
                <a:t>H</a:t>
              </a:r>
              <a:r>
                <a:rPr lang="en-US" altLang="en-US" sz="2400" baseline="-25000" dirty="0">
                  <a:latin typeface="Times New Roman" pitchFamily="18" charset="0"/>
                </a:rPr>
                <a:t>3</a:t>
              </a:r>
              <a:r>
                <a:rPr lang="en-US" altLang="en-US" sz="2400" dirty="0">
                  <a:latin typeface="Times New Roman" pitchFamily="18" charset="0"/>
                </a:rPr>
                <a:t>O</a:t>
              </a:r>
              <a:r>
                <a:rPr lang="en-US" altLang="en-US" sz="2400" baseline="-25000" dirty="0">
                  <a:latin typeface="Times New Roman" pitchFamily="18" charset="0"/>
                </a:rPr>
                <a:t>2</a:t>
              </a:r>
              <a:r>
                <a:rPr lang="en-US" altLang="en-US" sz="2400" baseline="30000" dirty="0">
                  <a:latin typeface="Times New Roman" pitchFamily="18" charset="0"/>
                </a:rPr>
                <a:t>+ </a:t>
              </a:r>
              <a:r>
                <a:rPr lang="en-US" altLang="en-US" sz="2400" dirty="0">
                  <a:latin typeface="Times New Roman" pitchFamily="18" charset="0"/>
                </a:rPr>
                <a:t>+ Br</a:t>
              </a:r>
              <a:r>
                <a:rPr lang="en-US" altLang="en-US" sz="2400" baseline="30000" dirty="0">
                  <a:latin typeface="Times New Roman" pitchFamily="18" charset="0"/>
                </a:rPr>
                <a:t>-</a:t>
              </a:r>
              <a:r>
                <a:rPr lang="en-US" altLang="en-US" sz="2400" dirty="0">
                  <a:latin typeface="Times New Roman" pitchFamily="18" charset="0"/>
                </a:rPr>
                <a:t>               </a:t>
              </a:r>
              <a:r>
                <a:rPr lang="en-US" altLang="en-US" sz="2400" dirty="0" err="1">
                  <a:latin typeface="Times New Roman" pitchFamily="18" charset="0"/>
                </a:rPr>
                <a:t>HOBr</a:t>
              </a:r>
              <a:r>
                <a:rPr lang="en-US" altLang="en-US" sz="2400" dirty="0">
                  <a:latin typeface="Times New Roman" pitchFamily="18" charset="0"/>
                </a:rPr>
                <a:t> + H</a:t>
              </a:r>
              <a:r>
                <a:rPr lang="en-US" altLang="en-US" sz="2400" baseline="-25000" dirty="0">
                  <a:latin typeface="Times New Roman" pitchFamily="18" charset="0"/>
                </a:rPr>
                <a:t>2</a:t>
              </a:r>
              <a:r>
                <a:rPr lang="en-US" altLang="en-US" sz="2400" dirty="0">
                  <a:latin typeface="Times New Roman" pitchFamily="18" charset="0"/>
                </a:rPr>
                <a:t>O</a:t>
              </a:r>
              <a:r>
                <a:rPr lang="sr-Latn-CS" altLang="en-US" sz="2400" dirty="0">
                  <a:latin typeface="Times New Roman" pitchFamily="18" charset="0"/>
                </a:rPr>
                <a:t>            (spor)</a:t>
              </a:r>
              <a:endParaRPr lang="en-US" altLang="en-US" sz="2400" dirty="0">
                <a:latin typeface="Times New Roman" pitchFamily="18" charset="0"/>
              </a:endParaRPr>
            </a:p>
            <a:p>
              <a:pPr>
                <a:spcBef>
                  <a:spcPct val="50000"/>
                </a:spcBef>
              </a:pPr>
              <a:r>
                <a:rPr lang="en-US" altLang="en-US" sz="2400" dirty="0" err="1">
                  <a:latin typeface="Times New Roman" pitchFamily="18" charset="0"/>
                </a:rPr>
                <a:t>HOBr</a:t>
              </a:r>
              <a:r>
                <a:rPr lang="en-US" altLang="en-US" sz="2400" dirty="0">
                  <a:latin typeface="Times New Roman" pitchFamily="18" charset="0"/>
                </a:rPr>
                <a:t> + H</a:t>
              </a:r>
              <a:r>
                <a:rPr lang="en-US" altLang="en-US" sz="2400" baseline="-25000" dirty="0">
                  <a:latin typeface="Times New Roman" pitchFamily="18" charset="0"/>
                </a:rPr>
                <a:t>2</a:t>
              </a:r>
              <a:r>
                <a:rPr lang="en-US" altLang="en-US" sz="2400" dirty="0">
                  <a:latin typeface="Times New Roman" pitchFamily="18" charset="0"/>
                </a:rPr>
                <a:t>O</a:t>
              </a:r>
              <a:r>
                <a:rPr lang="en-US" altLang="en-US" sz="2400" baseline="-25000" dirty="0">
                  <a:latin typeface="Times New Roman" pitchFamily="18" charset="0"/>
                </a:rPr>
                <a:t>2                    </a:t>
              </a:r>
              <a:r>
                <a:rPr lang="en-US" altLang="en-US" sz="2400" dirty="0">
                  <a:latin typeface="Times New Roman" pitchFamily="18" charset="0"/>
                </a:rPr>
                <a:t>H</a:t>
              </a:r>
              <a:r>
                <a:rPr lang="en-US" altLang="en-US" sz="2400" baseline="-25000" dirty="0">
                  <a:latin typeface="Times New Roman" pitchFamily="18" charset="0"/>
                </a:rPr>
                <a:t>3</a:t>
              </a:r>
              <a:r>
                <a:rPr lang="en-US" altLang="en-US" sz="2400" dirty="0">
                  <a:latin typeface="Times New Roman" pitchFamily="18" charset="0"/>
                </a:rPr>
                <a:t>O</a:t>
              </a:r>
              <a:r>
                <a:rPr lang="en-US" altLang="en-US" sz="2400" baseline="30000" dirty="0">
                  <a:latin typeface="Times New Roman" pitchFamily="18" charset="0"/>
                </a:rPr>
                <a:t>+ </a:t>
              </a:r>
              <a:r>
                <a:rPr lang="en-US" altLang="en-US" sz="2400" dirty="0">
                  <a:latin typeface="Times New Roman" pitchFamily="18" charset="0"/>
                </a:rPr>
                <a:t>+</a:t>
              </a:r>
              <a:r>
                <a:rPr lang="en-US" altLang="en-US" sz="2400" baseline="30000" dirty="0">
                  <a:latin typeface="Times New Roman" pitchFamily="18" charset="0"/>
                </a:rPr>
                <a:t> </a:t>
              </a:r>
              <a:r>
                <a:rPr lang="en-US" altLang="en-US" sz="2400" dirty="0">
                  <a:latin typeface="Times New Roman" pitchFamily="18" charset="0"/>
                </a:rPr>
                <a:t>O</a:t>
              </a:r>
              <a:r>
                <a:rPr lang="en-US" altLang="en-US" sz="2400" baseline="-25000" dirty="0">
                  <a:latin typeface="Times New Roman" pitchFamily="18" charset="0"/>
                </a:rPr>
                <a:t>2 </a:t>
              </a:r>
              <a:r>
                <a:rPr lang="en-US" altLang="en-US" sz="2400" dirty="0">
                  <a:latin typeface="Times New Roman" pitchFamily="18" charset="0"/>
                </a:rPr>
                <a:t> + Br</a:t>
              </a:r>
              <a:r>
                <a:rPr lang="sr-Latn-CS" altLang="en-US" sz="2400" baseline="30000" dirty="0">
                  <a:latin typeface="Times New Roman" pitchFamily="18" charset="0"/>
                </a:rPr>
                <a:t>-</a:t>
              </a:r>
              <a:r>
                <a:rPr lang="en-US" altLang="en-US" sz="2400" baseline="30000" dirty="0">
                  <a:latin typeface="Times New Roman" pitchFamily="18" charset="0"/>
                </a:rPr>
                <a:t>       </a:t>
              </a:r>
              <a:r>
                <a:rPr lang="en-US" altLang="en-US" sz="2400" dirty="0">
                  <a:solidFill>
                    <a:srgbClr val="FF0000"/>
                  </a:solidFill>
                  <a:latin typeface="Times New Roman" pitchFamily="18" charset="0"/>
                </a:rPr>
                <a:t>(</a:t>
              </a:r>
              <a:r>
                <a:rPr lang="sr-Latn-CS" altLang="en-US" sz="2400" dirty="0">
                  <a:solidFill>
                    <a:srgbClr val="FF0000"/>
                  </a:solidFill>
                  <a:latin typeface="Times New Roman" pitchFamily="18" charset="0"/>
                </a:rPr>
                <a:t>brz</a:t>
              </a:r>
              <a:r>
                <a:rPr lang="en-US" altLang="en-US" sz="2400" dirty="0">
                  <a:solidFill>
                    <a:srgbClr val="FF0000"/>
                  </a:solidFill>
                  <a:latin typeface="Times New Roman" pitchFamily="18" charset="0"/>
                </a:rPr>
                <a:t>)</a:t>
              </a:r>
            </a:p>
            <a:p>
              <a:pPr>
                <a:spcBef>
                  <a:spcPct val="50000"/>
                </a:spcBef>
              </a:pPr>
              <a:endParaRPr lang="en-US" altLang="en-US" sz="2400" dirty="0">
                <a:latin typeface="Times New Roman" pitchFamily="18" charset="0"/>
              </a:endParaRPr>
            </a:p>
          </p:txBody>
        </p:sp>
        <p:sp>
          <p:nvSpPr>
            <p:cNvPr id="23565" name="Line 27"/>
            <p:cNvSpPr>
              <a:spLocks noChangeShapeType="1"/>
            </p:cNvSpPr>
            <p:nvPr/>
          </p:nvSpPr>
          <p:spPr bwMode="auto">
            <a:xfrm>
              <a:off x="1968" y="1632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6" name="Line 28"/>
            <p:cNvSpPr>
              <a:spLocks noChangeShapeType="1"/>
            </p:cNvSpPr>
            <p:nvPr/>
          </p:nvSpPr>
          <p:spPr bwMode="auto">
            <a:xfrm>
              <a:off x="1824" y="1968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7" name="Line 29"/>
            <p:cNvSpPr>
              <a:spLocks noChangeShapeType="1"/>
            </p:cNvSpPr>
            <p:nvPr/>
          </p:nvSpPr>
          <p:spPr bwMode="auto">
            <a:xfrm>
              <a:off x="1968" y="2352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8" name="Line 30"/>
            <p:cNvSpPr>
              <a:spLocks noChangeShapeType="1"/>
            </p:cNvSpPr>
            <p:nvPr/>
          </p:nvSpPr>
          <p:spPr bwMode="auto">
            <a:xfrm flipH="1">
              <a:off x="1968" y="168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557" name="Text Box 31"/>
          <p:cNvSpPr txBox="1">
            <a:spLocks noChangeArrowheads="1"/>
          </p:cNvSpPr>
          <p:nvPr/>
        </p:nvSpPr>
        <p:spPr bwMode="auto">
          <a:xfrm>
            <a:off x="1185863" y="3986213"/>
            <a:ext cx="37576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sr-Latn-CS" altLang="en-US" sz="2400">
                <a:latin typeface="Times New Roman" pitchFamily="18" charset="0"/>
              </a:rPr>
              <a:t>Pošto je ravnoteža brza</a:t>
            </a:r>
            <a:r>
              <a:rPr lang="en-US" altLang="en-US" sz="2400">
                <a:latin typeface="Times New Roman" pitchFamily="18" charset="0"/>
              </a:rPr>
              <a:t>:</a:t>
            </a:r>
          </a:p>
        </p:txBody>
      </p:sp>
      <p:graphicFrame>
        <p:nvGraphicFramePr>
          <p:cNvPr id="23558" name="Object 32"/>
          <p:cNvGraphicFramePr>
            <a:graphicFrameLocks noChangeAspect="1"/>
          </p:cNvGraphicFramePr>
          <p:nvPr/>
        </p:nvGraphicFramePr>
        <p:xfrm>
          <a:off x="4803775" y="3776663"/>
          <a:ext cx="2487613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8" name="Equation" r:id="rId5" imgW="1333500" imgH="533400" progId="Equation.DSMT4">
                  <p:embed/>
                </p:oleObj>
              </mc:Choice>
              <mc:Fallback>
                <p:oleObj name="Equation" r:id="rId5" imgW="1333500" imgH="533400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3775" y="3776663"/>
                        <a:ext cx="2487613" cy="993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9" name="Object 33"/>
          <p:cNvGraphicFramePr>
            <a:graphicFrameLocks noChangeAspect="1"/>
          </p:cNvGraphicFramePr>
          <p:nvPr/>
        </p:nvGraphicFramePr>
        <p:xfrm>
          <a:off x="354013" y="4837113"/>
          <a:ext cx="3719512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9" name="Equation" r:id="rId7" imgW="1993900" imgH="279400" progId="Equation.DSMT4">
                  <p:embed/>
                </p:oleObj>
              </mc:Choice>
              <mc:Fallback>
                <p:oleObj name="Equation" r:id="rId7" imgW="1993900" imgH="279400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013" y="4837113"/>
                        <a:ext cx="3719512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0" name="Object 34"/>
          <p:cNvGraphicFramePr>
            <a:graphicFrameLocks noChangeAspect="1"/>
          </p:cNvGraphicFramePr>
          <p:nvPr/>
        </p:nvGraphicFramePr>
        <p:xfrm>
          <a:off x="674688" y="5715000"/>
          <a:ext cx="4167187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0" name="Equation" r:id="rId9" imgW="2235200" imgH="419100" progId="Equation.DSMT4">
                  <p:embed/>
                </p:oleObj>
              </mc:Choice>
              <mc:Fallback>
                <p:oleObj name="Equation" r:id="rId9" imgW="2235200" imgH="419100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688" y="5715000"/>
                        <a:ext cx="4167187" cy="78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1" name="Text Box 36"/>
          <p:cNvSpPr txBox="1">
            <a:spLocks noChangeArrowheads="1"/>
          </p:cNvSpPr>
          <p:nvPr/>
        </p:nvSpPr>
        <p:spPr bwMode="auto">
          <a:xfrm>
            <a:off x="4969669" y="5791200"/>
            <a:ext cx="427392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r-Latn-CS" altLang="en-US" sz="2400" b="1" dirty="0">
                <a:solidFill>
                  <a:srgbClr val="FF0000"/>
                </a:solidFill>
              </a:rPr>
              <a:t>Ovo je reakcija trećeg </a:t>
            </a:r>
            <a:r>
              <a:rPr lang="sr-Latn-CS" altLang="en-US" sz="2400" b="1" dirty="0" smtClean="0">
                <a:solidFill>
                  <a:srgbClr val="FF0000"/>
                </a:solidFill>
              </a:rPr>
              <a:t>reada</a:t>
            </a:r>
          </a:p>
          <a:p>
            <a:r>
              <a:rPr lang="sr-Latn-CS" altLang="en-US" sz="2400" b="1" dirty="0" smtClean="0">
                <a:solidFill>
                  <a:srgbClr val="FF0000"/>
                </a:solidFill>
              </a:rPr>
              <a:t>U odnosu na reaktante</a:t>
            </a:r>
            <a:endParaRPr lang="en-US" altLang="en-US" sz="2400" b="1" dirty="0">
              <a:solidFill>
                <a:srgbClr val="FF0000"/>
              </a:solidFill>
            </a:endParaRPr>
          </a:p>
        </p:txBody>
      </p:sp>
      <p:sp>
        <p:nvSpPr>
          <p:cNvPr id="23562" name="Text Box 18"/>
          <p:cNvSpPr txBox="1">
            <a:spLocks noChangeArrowheads="1"/>
          </p:cNvSpPr>
          <p:nvPr/>
        </p:nvSpPr>
        <p:spPr bwMode="auto">
          <a:xfrm>
            <a:off x="7086600" y="838200"/>
            <a:ext cx="190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sr-Latn-CS" altLang="en-US" sz="1800"/>
              <a:t>Ukupna reakcija</a:t>
            </a:r>
            <a:endParaRPr lang="en-US" altLang="en-US" sz="1800"/>
          </a:p>
        </p:txBody>
      </p:sp>
      <p:sp>
        <p:nvSpPr>
          <p:cNvPr id="23563" name="TextBox 1"/>
          <p:cNvSpPr txBox="1">
            <a:spLocks noChangeArrowheads="1"/>
          </p:cNvSpPr>
          <p:nvPr/>
        </p:nvSpPr>
        <p:spPr bwMode="auto">
          <a:xfrm>
            <a:off x="366713" y="304799"/>
            <a:ext cx="7924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800" dirty="0" err="1"/>
              <a:t>Primeri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za</a:t>
            </a:r>
            <a:r>
              <a:rPr lang="en-US" altLang="en-US" sz="1800" dirty="0"/>
              <a:t> AR </a:t>
            </a:r>
            <a:r>
              <a:rPr lang="en-US" altLang="en-US" sz="1800" dirty="0" err="1"/>
              <a:t>intermedijer</a:t>
            </a:r>
            <a:r>
              <a:rPr lang="en-US" altLang="en-US" sz="1800" dirty="0" smtClean="0"/>
              <a:t>:</a:t>
            </a:r>
            <a:r>
              <a:rPr lang="sr-Latn-RS" altLang="en-US" sz="1800" dirty="0" smtClean="0"/>
              <a:t> razlaganje H</a:t>
            </a:r>
            <a:r>
              <a:rPr lang="sr-Latn-RS" altLang="en-US" sz="1800" baseline="-25000" dirty="0" smtClean="0"/>
              <a:t>2</a:t>
            </a:r>
            <a:r>
              <a:rPr lang="sr-Latn-RS" altLang="en-US" sz="1800" dirty="0" smtClean="0"/>
              <a:t>O</a:t>
            </a:r>
            <a:r>
              <a:rPr lang="sr-Latn-RS" altLang="en-US" sz="1800" baseline="-25000" dirty="0" smtClean="0"/>
              <a:t>2</a:t>
            </a:r>
            <a:r>
              <a:rPr lang="sr-Latn-RS" altLang="en-US" sz="1800" dirty="0" smtClean="0"/>
              <a:t> u kiseloj sredini pod dejstvom bromida</a:t>
            </a:r>
            <a:endParaRPr lang="en-US" altLang="en-US" sz="1800" dirty="0"/>
          </a:p>
        </p:txBody>
      </p:sp>
      <p:sp>
        <p:nvSpPr>
          <p:cNvPr id="2" name="TextBox 1"/>
          <p:cNvSpPr txBox="1"/>
          <p:nvPr/>
        </p:nvSpPr>
        <p:spPr>
          <a:xfrm>
            <a:off x="4265613" y="3048000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/>
              <a:t>Odlučujući stupanj koji odredjuje brzinu stvaranja O</a:t>
            </a:r>
            <a:r>
              <a:rPr lang="sr-Latn-RS" baseline="-25000" dirty="0"/>
              <a:t>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5"/>
          <p:cNvSpPr txBox="1">
            <a:spLocks noChangeArrowheads="1"/>
          </p:cNvSpPr>
          <p:nvPr/>
        </p:nvSpPr>
        <p:spPr bwMode="auto">
          <a:xfrm>
            <a:off x="269081" y="380999"/>
            <a:ext cx="2225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r-Latn-CS" altLang="en-US" sz="1800" dirty="0"/>
              <a:t>CO + Cl</a:t>
            </a:r>
            <a:r>
              <a:rPr lang="sr-Latn-CS" altLang="en-US" sz="1800" baseline="-25000" dirty="0"/>
              <a:t>2</a:t>
            </a:r>
            <a:r>
              <a:rPr lang="sr-Latn-CS" altLang="en-US" sz="1800" dirty="0"/>
              <a:t> </a:t>
            </a:r>
            <a:r>
              <a:rPr lang="sr-Latn-CS" altLang="en-US" sz="1800" dirty="0">
                <a:latin typeface="Wingdings 3" pitchFamily="18" charset="2"/>
              </a:rPr>
              <a:t>D </a:t>
            </a:r>
            <a:r>
              <a:rPr lang="sr-Latn-CS" altLang="en-US" sz="1800" dirty="0"/>
              <a:t>COCl</a:t>
            </a:r>
            <a:r>
              <a:rPr lang="sr-Latn-CS" altLang="en-US" sz="1800" baseline="-25000" dirty="0"/>
              <a:t>2</a:t>
            </a:r>
            <a:endParaRPr lang="en-US" altLang="en-US" sz="1800" baseline="-25000" dirty="0"/>
          </a:p>
        </p:txBody>
      </p:sp>
      <p:sp>
        <p:nvSpPr>
          <p:cNvPr id="24579" name="Text Box 6"/>
          <p:cNvSpPr txBox="1">
            <a:spLocks noChangeArrowheads="1"/>
          </p:cNvSpPr>
          <p:nvPr/>
        </p:nvSpPr>
        <p:spPr bwMode="auto">
          <a:xfrm>
            <a:off x="609600" y="990600"/>
            <a:ext cx="3270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r-Latn-CS" altLang="en-US" sz="1800"/>
              <a:t> Cl</a:t>
            </a:r>
            <a:r>
              <a:rPr lang="sr-Latn-CS" altLang="en-US" sz="1800" baseline="-25000"/>
              <a:t>2</a:t>
            </a:r>
            <a:r>
              <a:rPr lang="sr-Latn-CS" altLang="en-US" sz="1800"/>
              <a:t> </a:t>
            </a:r>
            <a:r>
              <a:rPr lang="sr-Latn-CS" altLang="en-US" sz="1800">
                <a:latin typeface="Wingdings 3" pitchFamily="18" charset="2"/>
              </a:rPr>
              <a:t>D </a:t>
            </a:r>
            <a:r>
              <a:rPr lang="sr-Latn-CS" altLang="en-US" sz="1800"/>
              <a:t>2Cl		</a:t>
            </a:r>
            <a:r>
              <a:rPr lang="sr-Latn-CS" altLang="en-US" sz="1800" b="1">
                <a:solidFill>
                  <a:srgbClr val="FF0000"/>
                </a:solidFill>
              </a:rPr>
              <a:t>brz</a:t>
            </a:r>
            <a:endParaRPr lang="en-US" altLang="en-US" sz="1800" b="1" baseline="-25000">
              <a:solidFill>
                <a:srgbClr val="FF0000"/>
              </a:solidFill>
            </a:endParaRPr>
          </a:p>
        </p:txBody>
      </p:sp>
      <p:sp>
        <p:nvSpPr>
          <p:cNvPr id="24580" name="Text Box 7"/>
          <p:cNvSpPr txBox="1">
            <a:spLocks noChangeArrowheads="1"/>
          </p:cNvSpPr>
          <p:nvPr/>
        </p:nvSpPr>
        <p:spPr bwMode="auto">
          <a:xfrm>
            <a:off x="609600" y="1600200"/>
            <a:ext cx="3276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r-Latn-CS" altLang="en-US" sz="1800"/>
              <a:t>CO + Cl </a:t>
            </a:r>
            <a:r>
              <a:rPr lang="sr-Latn-CS" altLang="en-US" sz="1800">
                <a:latin typeface="Wingdings 3" pitchFamily="18" charset="2"/>
              </a:rPr>
              <a:t>D </a:t>
            </a:r>
            <a:r>
              <a:rPr lang="sr-Latn-CS" altLang="en-US" sz="1800"/>
              <a:t>COC</a:t>
            </a:r>
            <a:r>
              <a:rPr lang="en-US" altLang="en-US" sz="1800"/>
              <a:t>l	</a:t>
            </a:r>
            <a:r>
              <a:rPr lang="sr-Latn-CS" altLang="en-US" sz="1800" b="1">
                <a:solidFill>
                  <a:srgbClr val="FF0000"/>
                </a:solidFill>
              </a:rPr>
              <a:t>brz</a:t>
            </a:r>
            <a:endParaRPr lang="en-US" altLang="en-US" sz="1800" b="1" baseline="-25000">
              <a:solidFill>
                <a:srgbClr val="FF0000"/>
              </a:solidFill>
            </a:endParaRPr>
          </a:p>
        </p:txBody>
      </p:sp>
      <p:sp>
        <p:nvSpPr>
          <p:cNvPr id="24581" name="Text Box 8"/>
          <p:cNvSpPr txBox="1">
            <a:spLocks noChangeArrowheads="1"/>
          </p:cNvSpPr>
          <p:nvPr/>
        </p:nvSpPr>
        <p:spPr bwMode="auto">
          <a:xfrm>
            <a:off x="609600" y="2362200"/>
            <a:ext cx="37703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r-Latn-CS" altLang="en-US" sz="1800"/>
              <a:t>COCl+ Cl</a:t>
            </a:r>
            <a:r>
              <a:rPr lang="sr-Latn-CS" altLang="en-US" sz="1800" baseline="-25000"/>
              <a:t>2</a:t>
            </a:r>
            <a:r>
              <a:rPr lang="sr-Latn-CS" altLang="en-US" sz="1800"/>
              <a:t> </a:t>
            </a:r>
            <a:r>
              <a:rPr lang="sr-Latn-CS" altLang="en-US" sz="1800">
                <a:latin typeface="Wingdings 3" pitchFamily="18" charset="2"/>
                <a:sym typeface="Wingdings 3" pitchFamily="18" charset="2"/>
              </a:rPr>
              <a:t></a:t>
            </a:r>
            <a:r>
              <a:rPr lang="sr-Latn-CS" altLang="en-US" sz="1800">
                <a:latin typeface="Wingdings 3" pitchFamily="18" charset="2"/>
              </a:rPr>
              <a:t> </a:t>
            </a:r>
            <a:r>
              <a:rPr lang="sr-Latn-CS" altLang="en-US" sz="1800"/>
              <a:t>Cl   +</a:t>
            </a:r>
            <a:r>
              <a:rPr lang="sr-Latn-CS" altLang="en-US" sz="1800">
                <a:latin typeface="Wingdings 3" pitchFamily="18" charset="2"/>
              </a:rPr>
              <a:t> </a:t>
            </a:r>
            <a:r>
              <a:rPr lang="sr-Latn-CS" altLang="en-US" sz="1800"/>
              <a:t>COCl</a:t>
            </a:r>
            <a:r>
              <a:rPr lang="sr-Latn-CS" altLang="en-US" sz="1800" baseline="-25000"/>
              <a:t>2</a:t>
            </a:r>
            <a:r>
              <a:rPr lang="en-US" altLang="en-US" sz="1800" baseline="-25000"/>
              <a:t>   </a:t>
            </a:r>
            <a:r>
              <a:rPr lang="en-US" altLang="en-US" sz="1800" b="1">
                <a:solidFill>
                  <a:srgbClr val="FF0000"/>
                </a:solidFill>
              </a:rPr>
              <a:t>spor</a:t>
            </a:r>
            <a:endParaRPr lang="en-US" altLang="en-US" sz="1800" b="1" baseline="-25000">
              <a:solidFill>
                <a:srgbClr val="FF0000"/>
              </a:solidFill>
            </a:endParaRPr>
          </a:p>
        </p:txBody>
      </p:sp>
      <p:graphicFrame>
        <p:nvGraphicFramePr>
          <p:cNvPr id="24582" name="Object 9"/>
          <p:cNvGraphicFramePr>
            <a:graphicFrameLocks noChangeAspect="1"/>
          </p:cNvGraphicFramePr>
          <p:nvPr/>
        </p:nvGraphicFramePr>
        <p:xfrm>
          <a:off x="4495800" y="762000"/>
          <a:ext cx="990600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9" name="Equation" r:id="rId3" imgW="685800" imgH="469900" progId="Equation.3">
                  <p:embed/>
                </p:oleObj>
              </mc:Choice>
              <mc:Fallback>
                <p:oleObj name="Equation" r:id="rId3" imgW="685800" imgH="4699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762000"/>
                        <a:ext cx="990600" cy="67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3" name="Object 10"/>
          <p:cNvGraphicFramePr>
            <a:graphicFrameLocks noChangeAspect="1"/>
          </p:cNvGraphicFramePr>
          <p:nvPr/>
        </p:nvGraphicFramePr>
        <p:xfrm>
          <a:off x="4343400" y="1600200"/>
          <a:ext cx="137160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0" name="Equation" r:id="rId5" imgW="914400" imgH="419100" progId="Equation.3">
                  <p:embed/>
                </p:oleObj>
              </mc:Choice>
              <mc:Fallback>
                <p:oleObj name="Equation" r:id="rId5" imgW="914400" imgH="4191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1600200"/>
                        <a:ext cx="1371600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4" name="Object 11"/>
          <p:cNvGraphicFramePr>
            <a:graphicFrameLocks noChangeAspect="1"/>
          </p:cNvGraphicFramePr>
          <p:nvPr/>
        </p:nvGraphicFramePr>
        <p:xfrm>
          <a:off x="6019800" y="1600200"/>
          <a:ext cx="312420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1" name="Equation" r:id="rId7" imgW="1803400" imgH="241300" progId="Equation.3">
                  <p:embed/>
                </p:oleObj>
              </mc:Choice>
              <mc:Fallback>
                <p:oleObj name="Equation" r:id="rId7" imgW="1803400" imgH="2413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1600200"/>
                        <a:ext cx="3124200" cy="41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5" name="Object 12"/>
          <p:cNvGraphicFramePr>
            <a:graphicFrameLocks noChangeAspect="1"/>
          </p:cNvGraphicFramePr>
          <p:nvPr/>
        </p:nvGraphicFramePr>
        <p:xfrm>
          <a:off x="6553200" y="773113"/>
          <a:ext cx="22098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2" name="Equation" r:id="rId9" imgW="1117600" imgH="241300" progId="Equation.3">
                  <p:embed/>
                </p:oleObj>
              </mc:Choice>
              <mc:Fallback>
                <p:oleObj name="Equation" r:id="rId9" imgW="1117600" imgH="2413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773113"/>
                        <a:ext cx="2209800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6" name="Object 13"/>
          <p:cNvGraphicFramePr>
            <a:graphicFrameLocks noChangeAspect="1"/>
          </p:cNvGraphicFramePr>
          <p:nvPr/>
        </p:nvGraphicFramePr>
        <p:xfrm>
          <a:off x="2819400" y="3200400"/>
          <a:ext cx="3581400" cy="86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3" name="Equation" r:id="rId11" imgW="1688367" imgH="406224" progId="Equation.3">
                  <p:embed/>
                </p:oleObj>
              </mc:Choice>
              <mc:Fallback>
                <p:oleObj name="Equation" r:id="rId11" imgW="1688367" imgH="406224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200400"/>
                        <a:ext cx="3581400" cy="862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7" name="Object 14"/>
          <p:cNvGraphicFramePr>
            <a:graphicFrameLocks noChangeAspect="1"/>
          </p:cNvGraphicFramePr>
          <p:nvPr/>
        </p:nvGraphicFramePr>
        <p:xfrm>
          <a:off x="2057400" y="4495800"/>
          <a:ext cx="50292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4" name="Equation" r:id="rId13" imgW="2145369" imgH="406224" progId="Equation.3">
                  <p:embed/>
                </p:oleObj>
              </mc:Choice>
              <mc:Fallback>
                <p:oleObj name="Equation" r:id="rId13" imgW="2145369" imgH="406224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495800"/>
                        <a:ext cx="5029200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8" name="AutoShape 15"/>
          <p:cNvSpPr>
            <a:spLocks noChangeArrowheads="1"/>
          </p:cNvSpPr>
          <p:nvPr/>
        </p:nvSpPr>
        <p:spPr bwMode="auto">
          <a:xfrm>
            <a:off x="5791200" y="914400"/>
            <a:ext cx="304800" cy="304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4589" name="TextBox 12"/>
          <p:cNvSpPr txBox="1">
            <a:spLocks noChangeArrowheads="1"/>
          </p:cNvSpPr>
          <p:nvPr/>
        </p:nvSpPr>
        <p:spPr bwMode="auto">
          <a:xfrm>
            <a:off x="152400" y="6019800"/>
            <a:ext cx="8305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800"/>
              <a:t>N</a:t>
            </a:r>
            <a:r>
              <a:rPr lang="sr-Latn-RS" altLang="en-US" sz="1800"/>
              <a:t>ecelobrojan red reakcije potiče od stupnjeva u kojima dolazi do disocijacije molekula.</a:t>
            </a:r>
            <a:endParaRPr lang="en-US" altLang="en-US" sz="1800"/>
          </a:p>
        </p:txBody>
      </p:sp>
      <p:sp>
        <p:nvSpPr>
          <p:cNvPr id="24590" name="Text Box 15"/>
          <p:cNvSpPr txBox="1">
            <a:spLocks noChangeArrowheads="1"/>
          </p:cNvSpPr>
          <p:nvPr/>
        </p:nvSpPr>
        <p:spPr bwMode="auto">
          <a:xfrm>
            <a:off x="2857500" y="380998"/>
            <a:ext cx="2057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sr-Latn-CS" altLang="en-US" sz="1800" dirty="0"/>
              <a:t>Ukupna reakcija</a:t>
            </a:r>
            <a:endParaRPr lang="en-US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ChangeArrowheads="1"/>
          </p:cNvSpPr>
          <p:nvPr/>
        </p:nvSpPr>
        <p:spPr bwMode="auto">
          <a:xfrm>
            <a:off x="533400" y="230188"/>
            <a:ext cx="2749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/>
              <a:t>2NO + O</a:t>
            </a:r>
            <a:r>
              <a:rPr lang="en-US" altLang="en-US" sz="2400" baseline="-25000"/>
              <a:t>2</a:t>
            </a:r>
            <a:r>
              <a:rPr lang="en-US" altLang="en-US" sz="2400"/>
              <a:t> </a:t>
            </a:r>
            <a:r>
              <a:rPr lang="sr-Latn-CS" altLang="en-US" sz="2400">
                <a:latin typeface="Wingdings 3" pitchFamily="18" charset="2"/>
              </a:rPr>
              <a:t>g</a:t>
            </a:r>
            <a:r>
              <a:rPr lang="en-US" altLang="en-US"/>
              <a:t> </a:t>
            </a:r>
            <a:r>
              <a:rPr lang="en-US" altLang="en-US" sz="2400"/>
              <a:t> 2NO</a:t>
            </a:r>
            <a:r>
              <a:rPr lang="en-US" altLang="en-US" sz="2400" baseline="-25000"/>
              <a:t>2</a:t>
            </a:r>
          </a:p>
        </p:txBody>
      </p:sp>
      <p:sp>
        <p:nvSpPr>
          <p:cNvPr id="25603" name="Rectangle 5"/>
          <p:cNvSpPr>
            <a:spLocks noChangeArrowheads="1"/>
          </p:cNvSpPr>
          <p:nvPr/>
        </p:nvSpPr>
        <p:spPr bwMode="auto">
          <a:xfrm>
            <a:off x="152400" y="609600"/>
            <a:ext cx="87630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sr-Latn-CS" altLang="en-US" sz="2400" b="1"/>
              <a:t>1</a:t>
            </a:r>
            <a:r>
              <a:rPr lang="en-US" altLang="en-US" sz="2400" b="1"/>
              <a:t>. mehanizam 		</a:t>
            </a:r>
            <a:r>
              <a:rPr lang="sr-Latn-CS" altLang="en-US" sz="2400" b="1"/>
              <a:t>		</a:t>
            </a:r>
            <a:r>
              <a:rPr lang="en-US" altLang="en-US" sz="2400" b="1">
                <a:solidFill>
                  <a:srgbClr val="0000FF"/>
                </a:solidFill>
              </a:rPr>
              <a:t>Intermedijer N</a:t>
            </a:r>
            <a:r>
              <a:rPr lang="en-US" altLang="en-US" sz="2400" b="1" baseline="-25000">
                <a:solidFill>
                  <a:srgbClr val="0000FF"/>
                </a:solidFill>
              </a:rPr>
              <a:t>2</a:t>
            </a:r>
            <a:r>
              <a:rPr lang="en-US" altLang="en-US" sz="2400" b="1">
                <a:solidFill>
                  <a:srgbClr val="0000FF"/>
                </a:solidFill>
              </a:rPr>
              <a:t>O</a:t>
            </a:r>
            <a:r>
              <a:rPr lang="en-US" altLang="en-US" sz="2400" b="1" baseline="-25000">
                <a:solidFill>
                  <a:srgbClr val="0000FF"/>
                </a:solidFill>
              </a:rPr>
              <a:t>2</a:t>
            </a:r>
            <a:r>
              <a:rPr lang="en-US" altLang="en-US" sz="2400" b="1"/>
              <a:t> </a:t>
            </a:r>
          </a:p>
          <a:p>
            <a:r>
              <a:rPr lang="en-US" altLang="en-US" sz="2400" b="1"/>
              <a:t>NO + NO </a:t>
            </a:r>
            <a:r>
              <a:rPr lang="sr-Latn-CS" altLang="en-US" sz="2400" b="1">
                <a:latin typeface="Wingdings 3" pitchFamily="18" charset="2"/>
              </a:rPr>
              <a:t>D</a:t>
            </a:r>
            <a:r>
              <a:rPr lang="en-US" altLang="en-US" sz="2400" b="1"/>
              <a:t>  N</a:t>
            </a:r>
            <a:r>
              <a:rPr lang="en-US" altLang="en-US" sz="2400" b="1" baseline="-25000"/>
              <a:t>2</a:t>
            </a:r>
            <a:r>
              <a:rPr lang="en-US" altLang="en-US" sz="2400" b="1"/>
              <a:t>O</a:t>
            </a:r>
            <a:r>
              <a:rPr lang="en-US" altLang="en-US" sz="2400" b="1" baseline="-25000"/>
              <a:t>2</a:t>
            </a:r>
            <a:r>
              <a:rPr lang="en-US" altLang="en-US" sz="2400" b="1"/>
              <a:t>; </a:t>
            </a:r>
            <a:r>
              <a:rPr lang="sr-Latn-CS" altLang="en-US" sz="2400" b="1"/>
              <a:t>		</a:t>
            </a:r>
            <a:r>
              <a:rPr lang="en-US" altLang="en-US" sz="2400" b="1" i="1"/>
              <a:t>Ka</a:t>
            </a:r>
            <a:r>
              <a:rPr lang="en-US" altLang="en-US" sz="2400" b="1"/>
              <a:t>, 	</a:t>
            </a:r>
            <a:r>
              <a:rPr lang="sr-Latn-CS" altLang="en-US" sz="2400" b="1"/>
              <a:t>	</a:t>
            </a:r>
            <a:r>
              <a:rPr lang="en-US" altLang="en-US" sz="2400" b="1">
                <a:solidFill>
                  <a:srgbClr val="FF0000"/>
                </a:solidFill>
              </a:rPr>
              <a:t>brza revnoteža</a:t>
            </a:r>
            <a:r>
              <a:rPr lang="en-US" altLang="en-US" sz="2400" b="1"/>
              <a:t>  </a:t>
            </a:r>
          </a:p>
          <a:p>
            <a:r>
              <a:rPr lang="en-US" altLang="en-US" sz="2400" b="1"/>
              <a:t>N</a:t>
            </a:r>
            <a:r>
              <a:rPr lang="en-US" altLang="en-US" sz="2400" b="1" baseline="-25000"/>
              <a:t>2</a:t>
            </a:r>
            <a:r>
              <a:rPr lang="en-US" altLang="en-US" sz="2400" b="1"/>
              <a:t>O</a:t>
            </a:r>
            <a:r>
              <a:rPr lang="en-US" altLang="en-US" sz="2400" b="1" baseline="-25000"/>
              <a:t>2</a:t>
            </a:r>
            <a:r>
              <a:rPr lang="en-US" altLang="en-US" sz="2400" b="1"/>
              <a:t> + O</a:t>
            </a:r>
            <a:r>
              <a:rPr lang="en-US" altLang="en-US" sz="2400" b="1" baseline="-25000"/>
              <a:t>2 </a:t>
            </a:r>
            <a:r>
              <a:rPr lang="sr-Latn-CS" altLang="en-US" sz="2400" b="1">
                <a:latin typeface="Wingdings 3" pitchFamily="18" charset="2"/>
              </a:rPr>
              <a:t>g</a:t>
            </a:r>
            <a:r>
              <a:rPr lang="en-US" altLang="en-US" sz="2400" b="1"/>
              <a:t> 2NO</a:t>
            </a:r>
            <a:r>
              <a:rPr lang="en-US" altLang="en-US" sz="2400" b="1" baseline="-25000"/>
              <a:t>2</a:t>
            </a:r>
            <a:r>
              <a:rPr lang="en-US" altLang="en-US" sz="2400" b="1"/>
              <a:t>; </a:t>
            </a:r>
            <a:r>
              <a:rPr lang="sr-Latn-CS" altLang="en-US" sz="2400" b="1"/>
              <a:t>		</a:t>
            </a:r>
            <a:r>
              <a:rPr lang="en-US" altLang="en-US" sz="2400" b="1" i="1"/>
              <a:t>k</a:t>
            </a:r>
            <a:r>
              <a:rPr lang="en-US" altLang="en-US" sz="2400" b="1" baseline="-25000"/>
              <a:t>2</a:t>
            </a:r>
            <a:r>
              <a:rPr lang="en-US" altLang="en-US" sz="2400" b="1"/>
              <a:t>, 	</a:t>
            </a:r>
            <a:r>
              <a:rPr lang="sr-Latn-CS" altLang="en-US" sz="2400" b="1"/>
              <a:t>	</a:t>
            </a:r>
            <a:r>
              <a:rPr lang="en-US" altLang="en-US" sz="2400" b="1">
                <a:solidFill>
                  <a:srgbClr val="FF0000"/>
                </a:solidFill>
              </a:rPr>
              <a:t>spor stupanj</a:t>
            </a:r>
            <a:r>
              <a:rPr lang="en-US" altLang="en-US" sz="2400" b="1"/>
              <a:t> </a:t>
            </a:r>
            <a:endParaRPr lang="en-US" altLang="en-US" sz="2400" b="1">
              <a:solidFill>
                <a:srgbClr val="FF0000"/>
              </a:solidFill>
            </a:endParaRPr>
          </a:p>
        </p:txBody>
      </p:sp>
      <p:graphicFrame>
        <p:nvGraphicFramePr>
          <p:cNvPr id="25604" name="Object 6"/>
          <p:cNvGraphicFramePr>
            <a:graphicFrameLocks noChangeAspect="1"/>
          </p:cNvGraphicFramePr>
          <p:nvPr/>
        </p:nvGraphicFramePr>
        <p:xfrm>
          <a:off x="228600" y="1981200"/>
          <a:ext cx="1828800" cy="954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7" name="Equation" r:id="rId3" imgW="850531" imgH="444307" progId="Equation.3">
                  <p:embed/>
                </p:oleObj>
              </mc:Choice>
              <mc:Fallback>
                <p:oleObj name="Equation" r:id="rId3" imgW="850531" imgH="444307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981200"/>
                        <a:ext cx="1828800" cy="954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5" name="Object 7"/>
          <p:cNvGraphicFramePr>
            <a:graphicFrameLocks noChangeAspect="1"/>
          </p:cNvGraphicFramePr>
          <p:nvPr/>
        </p:nvGraphicFramePr>
        <p:xfrm>
          <a:off x="2209800" y="1981200"/>
          <a:ext cx="2743200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8" name="Equation" r:id="rId5" imgW="1511300" imgH="406400" progId="Equation.3">
                  <p:embed/>
                </p:oleObj>
              </mc:Choice>
              <mc:Fallback>
                <p:oleObj name="Equation" r:id="rId5" imgW="1511300" imgH="4064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981200"/>
                        <a:ext cx="2743200" cy="73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6" name="Object 8"/>
          <p:cNvGraphicFramePr>
            <a:graphicFrameLocks noChangeAspect="1"/>
          </p:cNvGraphicFramePr>
          <p:nvPr/>
        </p:nvGraphicFramePr>
        <p:xfrm>
          <a:off x="5181600" y="1905000"/>
          <a:ext cx="3962400" cy="98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9" name="Equation" r:id="rId7" imgW="1637589" imgH="406224" progId="Equation.3">
                  <p:embed/>
                </p:oleObj>
              </mc:Choice>
              <mc:Fallback>
                <p:oleObj name="Equation" r:id="rId7" imgW="1637589" imgH="406224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905000"/>
                        <a:ext cx="3962400" cy="9826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7" name="Rectangle 9"/>
          <p:cNvSpPr>
            <a:spLocks noChangeArrowheads="1"/>
          </p:cNvSpPr>
          <p:nvPr/>
        </p:nvSpPr>
        <p:spPr bwMode="auto">
          <a:xfrm>
            <a:off x="381000" y="2895600"/>
            <a:ext cx="8513763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342900" indent="-342900" eaLnBrk="0" hangingPunct="0"/>
            <a:r>
              <a:rPr lang="sr-Latn-CS" altLang="en-US" sz="2400" b="1"/>
              <a:t>2</a:t>
            </a:r>
            <a:r>
              <a:rPr lang="en-US" altLang="en-US" sz="2400" b="1"/>
              <a:t>. Mehanizam 				</a:t>
            </a:r>
            <a:r>
              <a:rPr lang="en-US" altLang="en-US" sz="2400" b="1">
                <a:solidFill>
                  <a:srgbClr val="0000FF"/>
                </a:solidFill>
              </a:rPr>
              <a:t>Intermedijer</a:t>
            </a:r>
            <a:r>
              <a:rPr lang="en-US" altLang="en-US" sz="2400" b="1">
                <a:solidFill>
                  <a:schemeClr val="accent2"/>
                </a:solidFill>
              </a:rPr>
              <a:t> </a:t>
            </a:r>
            <a:r>
              <a:rPr lang="en-US" altLang="en-US" sz="2400" b="1">
                <a:solidFill>
                  <a:srgbClr val="0000FF"/>
                </a:solidFill>
              </a:rPr>
              <a:t>OONO</a:t>
            </a:r>
            <a:r>
              <a:rPr lang="en-US" altLang="en-US" sz="2400" b="1">
                <a:solidFill>
                  <a:schemeClr val="accent2"/>
                </a:solidFill>
              </a:rPr>
              <a:t> </a:t>
            </a:r>
          </a:p>
          <a:p>
            <a:pPr marL="342900" indent="-342900" eaLnBrk="0" hangingPunct="0"/>
            <a:endParaRPr lang="en-US" altLang="en-US" sz="2400" b="1">
              <a:solidFill>
                <a:schemeClr val="accent2"/>
              </a:solidFill>
            </a:endParaRPr>
          </a:p>
          <a:p>
            <a:pPr marL="342900" indent="-342900" eaLnBrk="0" hangingPunct="0"/>
            <a:r>
              <a:rPr lang="en-US" altLang="en-US" sz="2400" b="1"/>
              <a:t>NO + O</a:t>
            </a:r>
            <a:r>
              <a:rPr lang="en-US" altLang="en-US" sz="2400" b="1" baseline="-25000"/>
              <a:t>2</a:t>
            </a:r>
            <a:r>
              <a:rPr lang="en-US" altLang="en-US" sz="2400" b="1"/>
              <a:t> </a:t>
            </a:r>
            <a:r>
              <a:rPr lang="sr-Latn-CS" altLang="en-US" sz="2400" b="1">
                <a:latin typeface="Wingdings 3" pitchFamily="18" charset="2"/>
              </a:rPr>
              <a:t>D</a:t>
            </a:r>
            <a:r>
              <a:rPr lang="en-US" altLang="en-US" sz="2400" b="1"/>
              <a:t> OONO; </a:t>
            </a:r>
            <a:r>
              <a:rPr lang="sr-Latn-CS" altLang="en-US" sz="2400" b="1"/>
              <a:t>		</a:t>
            </a:r>
            <a:r>
              <a:rPr lang="en-US" altLang="en-US" sz="2400" b="1" i="1"/>
              <a:t>K</a:t>
            </a:r>
            <a:r>
              <a:rPr lang="en-US" altLang="en-US" sz="2400" b="1" i="1" baseline="-25000"/>
              <a:t>b</a:t>
            </a:r>
            <a:r>
              <a:rPr lang="en-US" altLang="en-US" sz="2400" b="1"/>
              <a:t>, 	</a:t>
            </a:r>
            <a:r>
              <a:rPr lang="sr-Latn-CS" altLang="en-US" sz="2400" b="1"/>
              <a:t>	</a:t>
            </a:r>
            <a:r>
              <a:rPr lang="en-US" altLang="en-US" sz="2400" b="1">
                <a:solidFill>
                  <a:srgbClr val="FF0000"/>
                </a:solidFill>
              </a:rPr>
              <a:t>brza revnoteža</a:t>
            </a:r>
            <a:r>
              <a:rPr lang="en-US" altLang="en-US" sz="2400" b="1"/>
              <a:t>  </a:t>
            </a:r>
          </a:p>
          <a:p>
            <a:pPr marL="342900" indent="-342900" eaLnBrk="0" hangingPunct="0"/>
            <a:r>
              <a:rPr lang="en-US" altLang="en-US" sz="2400" b="1"/>
              <a:t>OONO + NO </a:t>
            </a:r>
            <a:r>
              <a:rPr lang="sr-Latn-CS" altLang="en-US" sz="2400" b="1">
                <a:latin typeface="Wingdings 3" pitchFamily="18" charset="2"/>
              </a:rPr>
              <a:t>g</a:t>
            </a:r>
            <a:r>
              <a:rPr lang="en-US" altLang="en-US" sz="2400" b="1"/>
              <a:t> 2NO</a:t>
            </a:r>
            <a:r>
              <a:rPr lang="en-US" altLang="en-US" sz="2400" b="1" baseline="-25000"/>
              <a:t>2</a:t>
            </a:r>
            <a:r>
              <a:rPr lang="en-US" altLang="en-US" sz="2400" b="1"/>
              <a:t>, </a:t>
            </a:r>
            <a:r>
              <a:rPr lang="sr-Latn-CS" altLang="en-US" sz="2400" b="1"/>
              <a:t>	</a:t>
            </a:r>
            <a:r>
              <a:rPr lang="en-US" altLang="en-US" sz="2400" b="1" i="1"/>
              <a:t>k</a:t>
            </a:r>
            <a:r>
              <a:rPr lang="en-US" altLang="en-US" sz="2400" b="1" baseline="-25000"/>
              <a:t>2</a:t>
            </a:r>
            <a:r>
              <a:rPr lang="en-US" altLang="en-US" sz="2400" b="1"/>
              <a:t>, 	</a:t>
            </a:r>
            <a:r>
              <a:rPr lang="sr-Latn-CS" altLang="en-US" sz="2400" b="1"/>
              <a:t>	</a:t>
            </a:r>
            <a:r>
              <a:rPr lang="en-US" altLang="en-US" sz="2400" b="1">
                <a:solidFill>
                  <a:srgbClr val="FF0000"/>
                </a:solidFill>
              </a:rPr>
              <a:t>spor stupanj</a:t>
            </a:r>
            <a:r>
              <a:rPr lang="en-US" altLang="en-US" sz="2400" b="1"/>
              <a:t> </a:t>
            </a:r>
          </a:p>
          <a:p>
            <a:pPr marL="342900" indent="-342900" eaLnBrk="0" hangingPunct="0"/>
            <a:r>
              <a:rPr lang="en-US" altLang="en-US" sz="2400" b="1"/>
              <a:t> </a:t>
            </a:r>
          </a:p>
        </p:txBody>
      </p:sp>
      <p:graphicFrame>
        <p:nvGraphicFramePr>
          <p:cNvPr id="25608" name="Object 11"/>
          <p:cNvGraphicFramePr>
            <a:graphicFrameLocks noChangeAspect="1"/>
          </p:cNvGraphicFramePr>
          <p:nvPr/>
        </p:nvGraphicFramePr>
        <p:xfrm>
          <a:off x="228600" y="4876800"/>
          <a:ext cx="1828800" cy="81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0" name="Equation" r:id="rId9" imgW="965200" imgH="431800" progId="Equation.3">
                  <p:embed/>
                </p:oleObj>
              </mc:Choice>
              <mc:Fallback>
                <p:oleObj name="Equation" r:id="rId9" imgW="965200" imgH="4318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876800"/>
                        <a:ext cx="1828800" cy="817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9" name="Object 12"/>
          <p:cNvGraphicFramePr>
            <a:graphicFrameLocks noChangeAspect="1"/>
          </p:cNvGraphicFramePr>
          <p:nvPr/>
        </p:nvGraphicFramePr>
        <p:xfrm>
          <a:off x="2057400" y="4953000"/>
          <a:ext cx="3048000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1" name="Equation" r:id="rId11" imgW="1663700" imgH="393700" progId="Equation.3">
                  <p:embed/>
                </p:oleObj>
              </mc:Choice>
              <mc:Fallback>
                <p:oleObj name="Equation" r:id="rId11" imgW="1663700" imgH="3937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953000"/>
                        <a:ext cx="3048000" cy="72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0" name="Text Box 13"/>
          <p:cNvSpPr txBox="1">
            <a:spLocks noChangeArrowheads="1"/>
          </p:cNvSpPr>
          <p:nvPr/>
        </p:nvSpPr>
        <p:spPr bwMode="auto">
          <a:xfrm>
            <a:off x="2286000" y="4495800"/>
            <a:ext cx="2597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r-Latn-CS" altLang="en-US" sz="1800" b="1">
                <a:solidFill>
                  <a:srgbClr val="0000FF"/>
                </a:solidFill>
              </a:rPr>
              <a:t>Brzina sporog stupnja</a:t>
            </a:r>
            <a:endParaRPr lang="en-US" altLang="en-US" sz="1800" b="1">
              <a:solidFill>
                <a:srgbClr val="0000FF"/>
              </a:solidFill>
            </a:endParaRPr>
          </a:p>
        </p:txBody>
      </p:sp>
      <p:graphicFrame>
        <p:nvGraphicFramePr>
          <p:cNvPr id="25611" name="Object 15"/>
          <p:cNvGraphicFramePr>
            <a:graphicFrameLocks noChangeAspect="1"/>
          </p:cNvGraphicFramePr>
          <p:nvPr/>
        </p:nvGraphicFramePr>
        <p:xfrm>
          <a:off x="5181600" y="4572000"/>
          <a:ext cx="39624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2" name="Equation" r:id="rId13" imgW="1574800" imgH="393700" progId="Equation.3">
                  <p:embed/>
                </p:oleObj>
              </mc:Choice>
              <mc:Fallback>
                <p:oleObj name="Equation" r:id="rId13" imgW="1574800" imgH="3937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4572000"/>
                        <a:ext cx="3962400" cy="9906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2" name="AutoShape 17"/>
          <p:cNvSpPr>
            <a:spLocks noChangeArrowheads="1"/>
          </p:cNvSpPr>
          <p:nvPr/>
        </p:nvSpPr>
        <p:spPr bwMode="auto">
          <a:xfrm>
            <a:off x="8686800" y="2895600"/>
            <a:ext cx="457200" cy="1600200"/>
          </a:xfrm>
          <a:prstGeom prst="upDownArrow">
            <a:avLst>
              <a:gd name="adj1" fmla="val 50000"/>
              <a:gd name="adj2" fmla="val 7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altLang="en-US"/>
          </a:p>
        </p:txBody>
      </p:sp>
      <p:sp>
        <p:nvSpPr>
          <p:cNvPr id="25613" name="Rectangle 18"/>
          <p:cNvSpPr>
            <a:spLocks noChangeArrowheads="1"/>
          </p:cNvSpPr>
          <p:nvPr/>
        </p:nvSpPr>
        <p:spPr bwMode="auto">
          <a:xfrm>
            <a:off x="228600" y="5867400"/>
            <a:ext cx="8915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en-US" sz="2000" b="1">
                <a:solidFill>
                  <a:srgbClr val="FF0000"/>
                </a:solidFill>
              </a:rPr>
              <a:t>Spektroskopski detektovano postojanje samo intermedijera OONO, reakcija se odvija </a:t>
            </a:r>
            <a:r>
              <a:rPr lang="en-US" altLang="en-US" sz="2000" b="1" u="sng">
                <a:solidFill>
                  <a:srgbClr val="FF0000"/>
                </a:solidFill>
              </a:rPr>
              <a:t>po </a:t>
            </a:r>
            <a:r>
              <a:rPr lang="sr-Latn-CS" altLang="en-US" sz="2000" b="1" u="sng">
                <a:solidFill>
                  <a:srgbClr val="FF0000"/>
                </a:solidFill>
              </a:rPr>
              <a:t>drugom </a:t>
            </a:r>
            <a:r>
              <a:rPr lang="en-US" altLang="en-US" sz="2000" b="1" u="sng">
                <a:solidFill>
                  <a:srgbClr val="FF0000"/>
                </a:solidFill>
              </a:rPr>
              <a:t>mehanizmu</a:t>
            </a:r>
            <a:r>
              <a:rPr lang="sr-Latn-CS" altLang="en-US" sz="2000" b="1">
                <a:solidFill>
                  <a:srgbClr val="FF0000"/>
                </a:solidFill>
              </a:rPr>
              <a:t>.</a:t>
            </a:r>
            <a:endParaRPr lang="en-US" altLang="en-US" sz="2000" b="1">
              <a:solidFill>
                <a:srgbClr val="FF0000"/>
              </a:solidFill>
            </a:endParaRPr>
          </a:p>
        </p:txBody>
      </p:sp>
      <p:sp>
        <p:nvSpPr>
          <p:cNvPr id="25614" name="Text Box 15"/>
          <p:cNvSpPr txBox="1">
            <a:spLocks noChangeArrowheads="1"/>
          </p:cNvSpPr>
          <p:nvPr/>
        </p:nvSpPr>
        <p:spPr bwMode="auto">
          <a:xfrm>
            <a:off x="3429000" y="0"/>
            <a:ext cx="548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sr-Latn-CS" altLang="en-US" sz="1800"/>
              <a:t>Dva moguća mehanizma sa istom brzinom procesa:</a:t>
            </a: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ChangeArrowheads="1"/>
          </p:cNvSpPr>
          <p:nvPr/>
        </p:nvSpPr>
        <p:spPr bwMode="auto">
          <a:xfrm>
            <a:off x="304800" y="152400"/>
            <a:ext cx="8382000" cy="374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n-US" altLang="en-US" sz="2000"/>
              <a:t>Reakcija izmedju  NO</a:t>
            </a:r>
            <a:r>
              <a:rPr lang="en-US" altLang="en-US" sz="2000" baseline="-25000"/>
              <a:t>2</a:t>
            </a:r>
            <a:r>
              <a:rPr lang="en-US" altLang="en-US" sz="2000"/>
              <a:t> i CO se odvija po sledećoj stehiometrijskoj jednačini: </a:t>
            </a:r>
          </a:p>
          <a:p>
            <a:pPr algn="just"/>
            <a:r>
              <a:rPr lang="en-US" altLang="en-US" sz="2000"/>
              <a:t>		NO</a:t>
            </a:r>
            <a:r>
              <a:rPr lang="en-US" altLang="en-US" sz="2000" baseline="-25000"/>
              <a:t>2</a:t>
            </a:r>
            <a:r>
              <a:rPr lang="en-US" altLang="en-US" sz="2000"/>
              <a:t> + CO → NO + CO</a:t>
            </a:r>
            <a:r>
              <a:rPr lang="en-US" altLang="en-US" sz="2000" baseline="-25000"/>
              <a:t>2</a:t>
            </a:r>
            <a:r>
              <a:rPr lang="en-US" altLang="en-US" sz="2000"/>
              <a:t> </a:t>
            </a:r>
          </a:p>
          <a:p>
            <a:pPr algn="just"/>
            <a:r>
              <a:rPr lang="de-DE" altLang="en-US" sz="2000"/>
              <a:t>Eksperimentalno je nadjeno da je brzina ove reakcije: v = k[NO</a:t>
            </a:r>
            <a:r>
              <a:rPr lang="de-DE" altLang="en-US" sz="2000" baseline="-25000"/>
              <a:t>2</a:t>
            </a:r>
            <a:r>
              <a:rPr lang="de-DE" altLang="en-US" sz="2000"/>
              <a:t>]</a:t>
            </a:r>
            <a:r>
              <a:rPr lang="de-DE" altLang="en-US" sz="2000" baseline="30000"/>
              <a:t>2</a:t>
            </a:r>
            <a:r>
              <a:rPr lang="de-DE" altLang="en-US" sz="2000"/>
              <a:t> </a:t>
            </a:r>
            <a:endParaRPr lang="en-US" altLang="en-US" sz="2000"/>
          </a:p>
          <a:p>
            <a:pPr algn="just"/>
            <a:r>
              <a:rPr lang="de-DE" altLang="en-US" sz="2000"/>
              <a:t>Brzina pokazuje da  reakcija uključuje spori stupanj u kome reaguju dva molekula NO</a:t>
            </a:r>
            <a:r>
              <a:rPr lang="de-DE" altLang="en-US" sz="2000" baseline="-25000"/>
              <a:t>2</a:t>
            </a:r>
            <a:r>
              <a:rPr lang="de-DE" altLang="en-US" sz="2000"/>
              <a:t> . </a:t>
            </a:r>
            <a:endParaRPr lang="en-US" altLang="en-US" sz="2000"/>
          </a:p>
          <a:p>
            <a:pPr algn="just"/>
            <a:r>
              <a:rPr lang="en-US" altLang="en-US" sz="2000"/>
              <a:t>		2 NO</a:t>
            </a:r>
            <a:r>
              <a:rPr lang="en-US" altLang="en-US" sz="2000" baseline="-25000"/>
              <a:t>2</a:t>
            </a:r>
            <a:r>
              <a:rPr lang="en-US" altLang="en-US" sz="2000"/>
              <a:t> → NO + NO</a:t>
            </a:r>
            <a:r>
              <a:rPr lang="en-US" altLang="en-US" sz="2000" baseline="-25000"/>
              <a:t>3</a:t>
            </a:r>
            <a:r>
              <a:rPr lang="en-US" altLang="en-US" sz="2000"/>
              <a:t> </a:t>
            </a:r>
          </a:p>
          <a:p>
            <a:pPr algn="just"/>
            <a:r>
              <a:rPr lang="de-DE" altLang="en-US" sz="2000"/>
              <a:t>NO</a:t>
            </a:r>
            <a:r>
              <a:rPr lang="de-DE" altLang="en-US" sz="2000" baseline="-25000"/>
              <a:t>3</a:t>
            </a:r>
            <a:r>
              <a:rPr lang="de-DE" altLang="en-US" sz="2000"/>
              <a:t> je visoko reaktivni intermedijer sposoban da prenese kiseonik molekulu CO. </a:t>
            </a:r>
            <a:r>
              <a:rPr lang="en-US" altLang="en-US" sz="2000"/>
              <a:t>Znači da se reakcija odvija preko sledeća dva stupnja:</a:t>
            </a:r>
            <a:endParaRPr lang="sr-Latn-CS" altLang="en-US" sz="2000"/>
          </a:p>
          <a:p>
            <a:pPr algn="just"/>
            <a:endParaRPr lang="en-US" altLang="en-US" sz="2000"/>
          </a:p>
          <a:p>
            <a:pPr algn="just"/>
            <a:r>
              <a:rPr lang="en-US" altLang="en-US" sz="2000"/>
              <a:t> 		2 NO</a:t>
            </a:r>
            <a:r>
              <a:rPr lang="en-US" altLang="en-US" sz="2000" baseline="-25000"/>
              <a:t>2</a:t>
            </a:r>
            <a:r>
              <a:rPr lang="en-US" altLang="en-US" sz="2000"/>
              <a:t> → NO + NO</a:t>
            </a:r>
            <a:r>
              <a:rPr lang="en-US" altLang="en-US" sz="2000" baseline="-25000"/>
              <a:t>3</a:t>
            </a:r>
            <a:r>
              <a:rPr lang="en-US" altLang="en-US" sz="2000"/>
              <a:t> (Spor) </a:t>
            </a:r>
          </a:p>
          <a:p>
            <a:pPr algn="just"/>
            <a:r>
              <a:rPr lang="en-US" altLang="en-US" sz="2000"/>
              <a:t>		NO</a:t>
            </a:r>
            <a:r>
              <a:rPr lang="en-US" altLang="en-US" sz="2000" baseline="-25000"/>
              <a:t>3</a:t>
            </a:r>
            <a:r>
              <a:rPr lang="en-US" altLang="en-US" sz="2000"/>
              <a:t> + CO → NO</a:t>
            </a:r>
            <a:r>
              <a:rPr lang="en-US" altLang="en-US" sz="2000" baseline="-25000"/>
              <a:t>2</a:t>
            </a:r>
            <a:r>
              <a:rPr lang="en-US" altLang="en-US" sz="2000"/>
              <a:t> + CO</a:t>
            </a:r>
            <a:r>
              <a:rPr lang="en-US" altLang="en-US" sz="2000" baseline="-25000"/>
              <a:t>2</a:t>
            </a:r>
            <a:r>
              <a:rPr lang="en-US" altLang="en-US" sz="2000"/>
              <a:t> (Brz) </a:t>
            </a:r>
          </a:p>
        </p:txBody>
      </p:sp>
      <p:graphicFrame>
        <p:nvGraphicFramePr>
          <p:cNvPr id="26627" name="Object 6"/>
          <p:cNvGraphicFramePr>
            <a:graphicFrameLocks noChangeAspect="1"/>
          </p:cNvGraphicFramePr>
          <p:nvPr/>
        </p:nvGraphicFramePr>
        <p:xfrm>
          <a:off x="6553200" y="4038600"/>
          <a:ext cx="1981200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7" name="Equation" r:id="rId3" imgW="1155700" imgH="469900" progId="Equation.3">
                  <p:embed/>
                </p:oleObj>
              </mc:Choice>
              <mc:Fallback>
                <p:oleObj name="Equation" r:id="rId3" imgW="1155700" imgH="4699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4038600"/>
                        <a:ext cx="1981200" cy="804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8" name="Object 7"/>
          <p:cNvGraphicFramePr>
            <a:graphicFrameLocks noChangeAspect="1"/>
          </p:cNvGraphicFramePr>
          <p:nvPr/>
        </p:nvGraphicFramePr>
        <p:xfrm>
          <a:off x="1828800" y="5105400"/>
          <a:ext cx="4876800" cy="912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8" name="Equation" r:id="rId5" imgW="2171700" imgH="406400" progId="Equation.3">
                  <p:embed/>
                </p:oleObj>
              </mc:Choice>
              <mc:Fallback>
                <p:oleObj name="Equation" r:id="rId5" imgW="2171700" imgH="4064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5105400"/>
                        <a:ext cx="4876800" cy="912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9" name="Object 8"/>
          <p:cNvGraphicFramePr>
            <a:graphicFrameLocks noChangeAspect="1"/>
          </p:cNvGraphicFramePr>
          <p:nvPr/>
        </p:nvGraphicFramePr>
        <p:xfrm>
          <a:off x="533400" y="4038600"/>
          <a:ext cx="5562600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9" name="Equation" r:id="rId7" imgW="2336800" imgH="393700" progId="Equation.3">
                  <p:embed/>
                </p:oleObj>
              </mc:Choice>
              <mc:Fallback>
                <p:oleObj name="Equation" r:id="rId7" imgW="2336800" imgH="3937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038600"/>
                        <a:ext cx="5562600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0" name="Rectangle 9"/>
          <p:cNvSpPr>
            <a:spLocks noChangeArrowheads="1"/>
          </p:cNvSpPr>
          <p:nvPr/>
        </p:nvSpPr>
        <p:spPr bwMode="auto">
          <a:xfrm>
            <a:off x="1447800" y="6099175"/>
            <a:ext cx="693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de-DE" altLang="en-US" sz="2400" b="1">
                <a:solidFill>
                  <a:srgbClr val="FF0000"/>
                </a:solidFill>
              </a:rPr>
              <a:t>Spori proces je odlučujući za kinetiku reakcije.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228600" y="101600"/>
            <a:ext cx="73485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r-Latn-CS" altLang="en-US" sz="2800" b="1"/>
              <a:t>Granične vrednosti konsekutivnih reakcija</a:t>
            </a:r>
            <a:endParaRPr lang="en-US" altLang="en-US" sz="2800" b="1"/>
          </a:p>
        </p:txBody>
      </p:sp>
      <p:grpSp>
        <p:nvGrpSpPr>
          <p:cNvPr id="4099" name="Group 3"/>
          <p:cNvGrpSpPr>
            <a:grpSpLocks/>
          </p:cNvGrpSpPr>
          <p:nvPr/>
        </p:nvGrpSpPr>
        <p:grpSpPr bwMode="auto">
          <a:xfrm>
            <a:off x="0" y="3352800"/>
            <a:ext cx="4724400" cy="3124200"/>
            <a:chOff x="2605" y="1520"/>
            <a:chExt cx="5415" cy="3675"/>
          </a:xfrm>
        </p:grpSpPr>
        <p:sp>
          <p:nvSpPr>
            <p:cNvPr id="4119" name="Freeform 4"/>
            <p:cNvSpPr>
              <a:spLocks/>
            </p:cNvSpPr>
            <p:nvPr/>
          </p:nvSpPr>
          <p:spPr bwMode="auto">
            <a:xfrm>
              <a:off x="3235" y="1760"/>
              <a:ext cx="4650" cy="2970"/>
            </a:xfrm>
            <a:custGeom>
              <a:avLst/>
              <a:gdLst>
                <a:gd name="T0" fmla="*/ 0 w 4650"/>
                <a:gd name="T1" fmla="*/ 0 h 2970"/>
                <a:gd name="T2" fmla="*/ 0 w 4650"/>
                <a:gd name="T3" fmla="*/ 2970 h 2970"/>
                <a:gd name="T4" fmla="*/ 4650 w 4650"/>
                <a:gd name="T5" fmla="*/ 2970 h 2970"/>
                <a:gd name="T6" fmla="*/ 0 60000 65536"/>
                <a:gd name="T7" fmla="*/ 0 60000 65536"/>
                <a:gd name="T8" fmla="*/ 0 60000 65536"/>
                <a:gd name="T9" fmla="*/ 0 w 4650"/>
                <a:gd name="T10" fmla="*/ 0 h 2970"/>
                <a:gd name="T11" fmla="*/ 4650 w 4650"/>
                <a:gd name="T12" fmla="*/ 2970 h 29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650" h="2970">
                  <a:moveTo>
                    <a:pt x="0" y="0"/>
                  </a:moveTo>
                  <a:lnTo>
                    <a:pt x="0" y="2970"/>
                  </a:lnTo>
                  <a:lnTo>
                    <a:pt x="4650" y="297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0" name="Freeform 5"/>
            <p:cNvSpPr>
              <a:spLocks/>
            </p:cNvSpPr>
            <p:nvPr/>
          </p:nvSpPr>
          <p:spPr bwMode="auto">
            <a:xfrm>
              <a:off x="3235" y="2180"/>
              <a:ext cx="4625" cy="1620"/>
            </a:xfrm>
            <a:custGeom>
              <a:avLst/>
              <a:gdLst>
                <a:gd name="T0" fmla="*/ 0 w 4625"/>
                <a:gd name="T1" fmla="*/ 0 h 1280"/>
                <a:gd name="T2" fmla="*/ 925 w 4625"/>
                <a:gd name="T3" fmla="*/ 9454 h 1280"/>
                <a:gd name="T4" fmla="*/ 2505 w 4625"/>
                <a:gd name="T5" fmla="*/ 17911 h 1280"/>
                <a:gd name="T6" fmla="*/ 4625 w 4625"/>
                <a:gd name="T7" fmla="*/ 21617 h 128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25"/>
                <a:gd name="T13" fmla="*/ 0 h 1280"/>
                <a:gd name="T14" fmla="*/ 4625 w 4625"/>
                <a:gd name="T15" fmla="*/ 1280 h 128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25" h="1280">
                  <a:moveTo>
                    <a:pt x="0" y="0"/>
                  </a:moveTo>
                  <a:cubicBezTo>
                    <a:pt x="154" y="93"/>
                    <a:pt x="507" y="383"/>
                    <a:pt x="925" y="560"/>
                  </a:cubicBezTo>
                  <a:cubicBezTo>
                    <a:pt x="1343" y="737"/>
                    <a:pt x="1888" y="940"/>
                    <a:pt x="2505" y="1060"/>
                  </a:cubicBezTo>
                  <a:cubicBezTo>
                    <a:pt x="3122" y="1180"/>
                    <a:pt x="4183" y="1234"/>
                    <a:pt x="4625" y="128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1" name="Line 6"/>
            <p:cNvSpPr>
              <a:spLocks noChangeShapeType="1"/>
            </p:cNvSpPr>
            <p:nvPr/>
          </p:nvSpPr>
          <p:spPr bwMode="auto">
            <a:xfrm>
              <a:off x="3235" y="2151"/>
              <a:ext cx="478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2" name="Freeform 7"/>
            <p:cNvSpPr>
              <a:spLocks/>
            </p:cNvSpPr>
            <p:nvPr/>
          </p:nvSpPr>
          <p:spPr bwMode="auto">
            <a:xfrm>
              <a:off x="3093" y="4617"/>
              <a:ext cx="4687" cy="128"/>
            </a:xfrm>
            <a:custGeom>
              <a:avLst/>
              <a:gdLst>
                <a:gd name="T0" fmla="*/ 142 w 4687"/>
                <a:gd name="T1" fmla="*/ 128 h 128"/>
                <a:gd name="T2" fmla="*/ 347 w 4687"/>
                <a:gd name="T3" fmla="*/ 23 h 128"/>
                <a:gd name="T4" fmla="*/ 2227 w 4687"/>
                <a:gd name="T5" fmla="*/ 3 h 128"/>
                <a:gd name="T6" fmla="*/ 2987 w 4687"/>
                <a:gd name="T7" fmla="*/ 3 h 128"/>
                <a:gd name="T8" fmla="*/ 4687 w 4687"/>
                <a:gd name="T9" fmla="*/ 23 h 1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87"/>
                <a:gd name="T16" fmla="*/ 0 h 128"/>
                <a:gd name="T17" fmla="*/ 4687 w 4687"/>
                <a:gd name="T18" fmla="*/ 128 h 1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87" h="128">
                  <a:moveTo>
                    <a:pt x="142" y="128"/>
                  </a:moveTo>
                  <a:cubicBezTo>
                    <a:pt x="176" y="111"/>
                    <a:pt x="0" y="44"/>
                    <a:pt x="347" y="23"/>
                  </a:cubicBezTo>
                  <a:cubicBezTo>
                    <a:pt x="694" y="2"/>
                    <a:pt x="1787" y="6"/>
                    <a:pt x="2227" y="3"/>
                  </a:cubicBezTo>
                  <a:cubicBezTo>
                    <a:pt x="2667" y="0"/>
                    <a:pt x="2577" y="0"/>
                    <a:pt x="2987" y="3"/>
                  </a:cubicBezTo>
                  <a:cubicBezTo>
                    <a:pt x="3397" y="6"/>
                    <a:pt x="4333" y="19"/>
                    <a:pt x="4687" y="23"/>
                  </a:cubicBezTo>
                </a:path>
              </a:pathLst>
            </a:cu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3" name="Text Box 8"/>
            <p:cNvSpPr txBox="1">
              <a:spLocks noChangeArrowheads="1"/>
            </p:cNvSpPr>
            <p:nvPr/>
          </p:nvSpPr>
          <p:spPr bwMode="auto">
            <a:xfrm>
              <a:off x="7690" y="4850"/>
              <a:ext cx="165" cy="34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200" i="1"/>
                <a:t>t</a:t>
              </a:r>
              <a:r>
                <a:rPr lang="en-US" altLang="en-US" sz="1200"/>
                <a:t>	</a:t>
              </a:r>
              <a:endParaRPr lang="en-US" altLang="en-US" sz="1000"/>
            </a:p>
            <a:p>
              <a:endParaRPr lang="en-US" altLang="en-US" sz="1800"/>
            </a:p>
          </p:txBody>
        </p:sp>
        <p:sp>
          <p:nvSpPr>
            <p:cNvPr id="4124" name="Text Box 9"/>
            <p:cNvSpPr txBox="1">
              <a:spLocks noChangeArrowheads="1"/>
            </p:cNvSpPr>
            <p:nvPr/>
          </p:nvSpPr>
          <p:spPr bwMode="auto">
            <a:xfrm>
              <a:off x="2605" y="1520"/>
              <a:ext cx="600" cy="34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sr-Latn-CS" altLang="en-US" sz="1200"/>
                <a:t>lpnc</a:t>
              </a:r>
              <a:r>
                <a:rPr lang="en-US" altLang="en-US" sz="1200" i="1"/>
                <a:t>.</a:t>
              </a:r>
              <a:r>
                <a:rPr lang="en-US" altLang="en-US" sz="1200"/>
                <a:t>	</a:t>
              </a:r>
              <a:endParaRPr lang="en-US" altLang="en-US" sz="1000"/>
            </a:p>
            <a:p>
              <a:endParaRPr lang="en-US" altLang="en-US" sz="1800"/>
            </a:p>
          </p:txBody>
        </p:sp>
        <p:sp>
          <p:nvSpPr>
            <p:cNvPr id="4125" name="Text Box 10"/>
            <p:cNvSpPr txBox="1">
              <a:spLocks noChangeArrowheads="1"/>
            </p:cNvSpPr>
            <p:nvPr/>
          </p:nvSpPr>
          <p:spPr bwMode="auto">
            <a:xfrm>
              <a:off x="2710" y="1985"/>
              <a:ext cx="465" cy="34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200" b="1">
                  <a:solidFill>
                    <a:srgbClr val="FF3300"/>
                  </a:solidFill>
                </a:rPr>
                <a:t>[A]</a:t>
              </a:r>
              <a:r>
                <a:rPr lang="en-US" altLang="en-US" sz="1200" b="1" baseline="-25000">
                  <a:solidFill>
                    <a:srgbClr val="FF3300"/>
                  </a:solidFill>
                </a:rPr>
                <a:t>0</a:t>
              </a:r>
              <a:r>
                <a:rPr lang="en-US" altLang="en-US" sz="1200" b="1" i="1">
                  <a:solidFill>
                    <a:srgbClr val="FF3300"/>
                  </a:solidFill>
                </a:rPr>
                <a:t>.</a:t>
              </a:r>
              <a:r>
                <a:rPr lang="en-US" altLang="en-US" sz="1200" b="1">
                  <a:solidFill>
                    <a:srgbClr val="FF3300"/>
                  </a:solidFill>
                </a:rPr>
                <a:t>	</a:t>
              </a:r>
              <a:endParaRPr lang="en-US" altLang="en-US" sz="1000" b="1">
                <a:solidFill>
                  <a:srgbClr val="FF3300"/>
                </a:solidFill>
              </a:endParaRPr>
            </a:p>
            <a:p>
              <a:endParaRPr lang="en-US" altLang="en-US" sz="1800" b="1">
                <a:solidFill>
                  <a:srgbClr val="FF3300"/>
                </a:solidFill>
              </a:endParaRPr>
            </a:p>
          </p:txBody>
        </p:sp>
        <p:sp>
          <p:nvSpPr>
            <p:cNvPr id="4126" name="Text Box 11"/>
            <p:cNvSpPr txBox="1">
              <a:spLocks noChangeArrowheads="1"/>
            </p:cNvSpPr>
            <p:nvPr/>
          </p:nvSpPr>
          <p:spPr bwMode="auto">
            <a:xfrm>
              <a:off x="7030" y="2450"/>
              <a:ext cx="660" cy="34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200" b="1"/>
                <a:t>[C](</a:t>
              </a:r>
              <a:r>
                <a:rPr lang="en-US" altLang="en-US" sz="1200" b="1" i="1"/>
                <a:t>t</a:t>
              </a:r>
              <a:r>
                <a:rPr lang="en-US" altLang="en-US" sz="1200" b="1"/>
                <a:t>)</a:t>
              </a:r>
              <a:r>
                <a:rPr lang="en-US" altLang="en-US" sz="1200" b="1" i="1"/>
                <a:t>.</a:t>
              </a:r>
              <a:r>
                <a:rPr lang="en-US" altLang="en-US" sz="1200" b="1"/>
                <a:t>	</a:t>
              </a:r>
            </a:p>
            <a:p>
              <a:endParaRPr lang="en-US" altLang="en-US" sz="1200" b="1"/>
            </a:p>
          </p:txBody>
        </p:sp>
        <p:sp>
          <p:nvSpPr>
            <p:cNvPr id="4127" name="Text Box 12"/>
            <p:cNvSpPr txBox="1">
              <a:spLocks noChangeArrowheads="1"/>
            </p:cNvSpPr>
            <p:nvPr/>
          </p:nvSpPr>
          <p:spPr bwMode="auto">
            <a:xfrm>
              <a:off x="7030" y="3315"/>
              <a:ext cx="660" cy="34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200" b="1">
                  <a:solidFill>
                    <a:srgbClr val="FF3300"/>
                  </a:solidFill>
                </a:rPr>
                <a:t>[A](</a:t>
              </a:r>
              <a:r>
                <a:rPr lang="en-US" altLang="en-US" sz="1200" b="1" i="1">
                  <a:solidFill>
                    <a:srgbClr val="FF3300"/>
                  </a:solidFill>
                </a:rPr>
                <a:t>t</a:t>
              </a:r>
              <a:r>
                <a:rPr lang="en-US" altLang="en-US" sz="1200" b="1">
                  <a:solidFill>
                    <a:srgbClr val="FF3300"/>
                  </a:solidFill>
                </a:rPr>
                <a:t>)</a:t>
              </a:r>
              <a:r>
                <a:rPr lang="en-US" altLang="en-US" sz="1200" b="1" i="1">
                  <a:solidFill>
                    <a:srgbClr val="FF3300"/>
                  </a:solidFill>
                </a:rPr>
                <a:t>.</a:t>
              </a:r>
              <a:r>
                <a:rPr lang="en-US" altLang="en-US" sz="1200" b="1">
                  <a:solidFill>
                    <a:srgbClr val="FF3300"/>
                  </a:solidFill>
                </a:rPr>
                <a:t>	</a:t>
              </a:r>
              <a:endParaRPr lang="en-US" altLang="en-US" sz="1000" b="1">
                <a:solidFill>
                  <a:srgbClr val="FF3300"/>
                </a:solidFill>
              </a:endParaRPr>
            </a:p>
            <a:p>
              <a:endParaRPr lang="en-US" altLang="en-US" sz="1800" b="1">
                <a:solidFill>
                  <a:srgbClr val="FF3300"/>
                </a:solidFill>
              </a:endParaRPr>
            </a:p>
          </p:txBody>
        </p:sp>
        <p:sp>
          <p:nvSpPr>
            <p:cNvPr id="4128" name="Text Box 13"/>
            <p:cNvSpPr txBox="1">
              <a:spLocks noChangeArrowheads="1"/>
            </p:cNvSpPr>
            <p:nvPr/>
          </p:nvSpPr>
          <p:spPr bwMode="auto">
            <a:xfrm>
              <a:off x="5725" y="4272"/>
              <a:ext cx="660" cy="34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200" b="1">
                  <a:solidFill>
                    <a:srgbClr val="0000FF"/>
                  </a:solidFill>
                </a:rPr>
                <a:t>[</a:t>
              </a:r>
              <a:r>
                <a:rPr lang="sr-Latn-CS" altLang="en-US" sz="1200" b="1">
                  <a:solidFill>
                    <a:srgbClr val="0000FF"/>
                  </a:solidFill>
                </a:rPr>
                <a:t>I</a:t>
              </a:r>
              <a:r>
                <a:rPr lang="en-US" altLang="en-US" sz="1200" b="1">
                  <a:solidFill>
                    <a:srgbClr val="0000FF"/>
                  </a:solidFill>
                </a:rPr>
                <a:t>](</a:t>
              </a:r>
              <a:r>
                <a:rPr lang="en-US" altLang="en-US" sz="1200" b="1" i="1">
                  <a:solidFill>
                    <a:srgbClr val="0000FF"/>
                  </a:solidFill>
                </a:rPr>
                <a:t>t</a:t>
              </a:r>
              <a:r>
                <a:rPr lang="en-US" altLang="en-US" sz="1200" b="1">
                  <a:solidFill>
                    <a:srgbClr val="0000FF"/>
                  </a:solidFill>
                </a:rPr>
                <a:t>)</a:t>
              </a:r>
              <a:r>
                <a:rPr lang="en-US" altLang="en-US" sz="1200" b="1" i="1">
                  <a:solidFill>
                    <a:srgbClr val="0000FF"/>
                  </a:solidFill>
                </a:rPr>
                <a:t>.</a:t>
              </a:r>
              <a:r>
                <a:rPr lang="en-US" altLang="en-US" sz="1200" b="1">
                  <a:solidFill>
                    <a:srgbClr val="0000FF"/>
                  </a:solidFill>
                </a:rPr>
                <a:t>	</a:t>
              </a:r>
              <a:endParaRPr lang="en-US" altLang="en-US" sz="1000" b="1">
                <a:solidFill>
                  <a:srgbClr val="0000FF"/>
                </a:solidFill>
              </a:endParaRPr>
            </a:p>
            <a:p>
              <a:endParaRPr lang="en-US" altLang="en-US" sz="1800" b="1">
                <a:solidFill>
                  <a:srgbClr val="0000FF"/>
                </a:solidFill>
              </a:endParaRPr>
            </a:p>
          </p:txBody>
        </p:sp>
        <p:sp>
          <p:nvSpPr>
            <p:cNvPr id="4129" name="Freeform 14"/>
            <p:cNvSpPr>
              <a:spLocks/>
            </p:cNvSpPr>
            <p:nvPr/>
          </p:nvSpPr>
          <p:spPr bwMode="auto">
            <a:xfrm>
              <a:off x="3260" y="2940"/>
              <a:ext cx="4625" cy="1790"/>
            </a:xfrm>
            <a:custGeom>
              <a:avLst/>
              <a:gdLst>
                <a:gd name="T0" fmla="*/ 0 w 4625"/>
                <a:gd name="T1" fmla="*/ 1790 h 1790"/>
                <a:gd name="T2" fmla="*/ 480 w 4625"/>
                <a:gd name="T3" fmla="*/ 1360 h 1790"/>
                <a:gd name="T4" fmla="*/ 925 w 4625"/>
                <a:gd name="T5" fmla="*/ 1007 h 1790"/>
                <a:gd name="T6" fmla="*/ 1680 w 4625"/>
                <a:gd name="T7" fmla="*/ 580 h 1790"/>
                <a:gd name="T8" fmla="*/ 2505 w 4625"/>
                <a:gd name="T9" fmla="*/ 308 h 1790"/>
                <a:gd name="T10" fmla="*/ 3500 w 4625"/>
                <a:gd name="T11" fmla="*/ 100 h 1790"/>
                <a:gd name="T12" fmla="*/ 4625 w 4625"/>
                <a:gd name="T13" fmla="*/ 0 h 179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625"/>
                <a:gd name="T22" fmla="*/ 0 h 1790"/>
                <a:gd name="T23" fmla="*/ 4625 w 4625"/>
                <a:gd name="T24" fmla="*/ 1790 h 179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625" h="1790">
                  <a:moveTo>
                    <a:pt x="0" y="1790"/>
                  </a:moveTo>
                  <a:cubicBezTo>
                    <a:pt x="80" y="1718"/>
                    <a:pt x="326" y="1490"/>
                    <a:pt x="480" y="1360"/>
                  </a:cubicBezTo>
                  <a:cubicBezTo>
                    <a:pt x="634" y="1230"/>
                    <a:pt x="725" y="1137"/>
                    <a:pt x="925" y="1007"/>
                  </a:cubicBezTo>
                  <a:cubicBezTo>
                    <a:pt x="1125" y="877"/>
                    <a:pt x="1417" y="697"/>
                    <a:pt x="1680" y="580"/>
                  </a:cubicBezTo>
                  <a:cubicBezTo>
                    <a:pt x="1943" y="463"/>
                    <a:pt x="2202" y="388"/>
                    <a:pt x="2505" y="308"/>
                  </a:cubicBezTo>
                  <a:cubicBezTo>
                    <a:pt x="2808" y="228"/>
                    <a:pt x="3147" y="151"/>
                    <a:pt x="3500" y="100"/>
                  </a:cubicBezTo>
                  <a:cubicBezTo>
                    <a:pt x="3853" y="49"/>
                    <a:pt x="4391" y="21"/>
                    <a:pt x="4625" y="0"/>
                  </a:cubicBez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00" name="Group 15"/>
          <p:cNvGrpSpPr>
            <a:grpSpLocks/>
          </p:cNvGrpSpPr>
          <p:nvPr/>
        </p:nvGrpSpPr>
        <p:grpSpPr bwMode="auto">
          <a:xfrm>
            <a:off x="457200" y="533400"/>
            <a:ext cx="2971800" cy="747713"/>
            <a:chOff x="2016" y="624"/>
            <a:chExt cx="1872" cy="471"/>
          </a:xfrm>
        </p:grpSpPr>
        <p:sp>
          <p:nvSpPr>
            <p:cNvPr id="4114" name="Text Box 16"/>
            <p:cNvSpPr txBox="1">
              <a:spLocks noChangeArrowheads="1"/>
            </p:cNvSpPr>
            <p:nvPr/>
          </p:nvSpPr>
          <p:spPr bwMode="auto">
            <a:xfrm>
              <a:off x="2016" y="768"/>
              <a:ext cx="187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sr-Latn-CS" altLang="en-US" sz="2800"/>
                <a:t>A</a:t>
              </a:r>
              <a:r>
                <a:rPr lang="en-US" altLang="en-US" sz="2800"/>
                <a:t>          I          C </a:t>
              </a:r>
            </a:p>
          </p:txBody>
        </p:sp>
        <p:sp>
          <p:nvSpPr>
            <p:cNvPr id="4115" name="Line 17"/>
            <p:cNvSpPr>
              <a:spLocks noChangeShapeType="1"/>
            </p:cNvSpPr>
            <p:nvPr/>
          </p:nvSpPr>
          <p:spPr bwMode="auto">
            <a:xfrm>
              <a:off x="2304" y="912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6" name="Line 18"/>
            <p:cNvSpPr>
              <a:spLocks noChangeShapeType="1"/>
            </p:cNvSpPr>
            <p:nvPr/>
          </p:nvSpPr>
          <p:spPr bwMode="auto">
            <a:xfrm>
              <a:off x="3072" y="912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7" name="Text Box 19"/>
            <p:cNvSpPr txBox="1">
              <a:spLocks noChangeArrowheads="1"/>
            </p:cNvSpPr>
            <p:nvPr/>
          </p:nvSpPr>
          <p:spPr bwMode="auto">
            <a:xfrm>
              <a:off x="2352" y="624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>
                  <a:latin typeface="Times New Roman" pitchFamily="18" charset="0"/>
                </a:rPr>
                <a:t>k</a:t>
              </a:r>
              <a:r>
                <a:rPr lang="en-US" altLang="en-US" sz="2400" baseline="-25000">
                  <a:latin typeface="Times New Roman" pitchFamily="18" charset="0"/>
                </a:rPr>
                <a:t>1</a:t>
              </a: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4118" name="Text Box 20"/>
            <p:cNvSpPr txBox="1">
              <a:spLocks noChangeArrowheads="1"/>
            </p:cNvSpPr>
            <p:nvPr/>
          </p:nvSpPr>
          <p:spPr bwMode="auto">
            <a:xfrm>
              <a:off x="3120" y="624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>
                  <a:latin typeface="Times New Roman" pitchFamily="18" charset="0"/>
                </a:rPr>
                <a:t>k</a:t>
              </a:r>
              <a:r>
                <a:rPr lang="en-US" altLang="en-US" sz="2400" baseline="-25000">
                  <a:latin typeface="Times New Roman" pitchFamily="18" charset="0"/>
                </a:rPr>
                <a:t>2</a:t>
              </a:r>
              <a:endParaRPr lang="en-US" altLang="en-US" sz="2400">
                <a:latin typeface="Times New Roman" pitchFamily="18" charset="0"/>
              </a:endParaRPr>
            </a:p>
          </p:txBody>
        </p:sp>
      </p:grpSp>
      <p:sp>
        <p:nvSpPr>
          <p:cNvPr id="4101" name="Text Box 21"/>
          <p:cNvSpPr txBox="1">
            <a:spLocks noChangeArrowheads="1"/>
          </p:cNvSpPr>
          <p:nvPr/>
        </p:nvSpPr>
        <p:spPr bwMode="auto">
          <a:xfrm>
            <a:off x="533400" y="1447800"/>
            <a:ext cx="1447800" cy="9556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</a:rPr>
              <a:t>Ako je k</a:t>
            </a:r>
            <a:r>
              <a:rPr lang="en-US" altLang="en-US" sz="2800" b="1" baseline="-25000">
                <a:solidFill>
                  <a:srgbClr val="FF0000"/>
                </a:solidFill>
              </a:rPr>
              <a:t>2</a:t>
            </a:r>
            <a:r>
              <a:rPr lang="en-US" altLang="en-US" sz="2800" b="1">
                <a:solidFill>
                  <a:srgbClr val="FF0000"/>
                </a:solidFill>
              </a:rPr>
              <a:t>&gt;&gt;k</a:t>
            </a:r>
            <a:r>
              <a:rPr lang="en-US" altLang="en-US" sz="2800" b="1" baseline="-25000">
                <a:solidFill>
                  <a:srgbClr val="FF0000"/>
                </a:solidFill>
              </a:rPr>
              <a:t>1</a:t>
            </a:r>
            <a:endParaRPr lang="en-US" altLang="en-US" sz="2800" b="1">
              <a:solidFill>
                <a:srgbClr val="FF0000"/>
              </a:solidFill>
            </a:endParaRPr>
          </a:p>
        </p:txBody>
      </p:sp>
      <p:graphicFrame>
        <p:nvGraphicFramePr>
          <p:cNvPr id="4102" name="Object 22"/>
          <p:cNvGraphicFramePr>
            <a:graphicFrameLocks noChangeAspect="1"/>
          </p:cNvGraphicFramePr>
          <p:nvPr/>
        </p:nvGraphicFramePr>
        <p:xfrm>
          <a:off x="7696200" y="4800600"/>
          <a:ext cx="114300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2" name="Equation" r:id="rId3" imgW="457002" imgH="393529" progId="Equation.3">
                  <p:embed/>
                </p:oleObj>
              </mc:Choice>
              <mc:Fallback>
                <p:oleObj name="Equation" r:id="rId3" imgW="457002" imgH="393529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6200" y="4800600"/>
                        <a:ext cx="1143000" cy="98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3" name="Object 23"/>
          <p:cNvGraphicFramePr>
            <a:graphicFrameLocks noChangeAspect="1"/>
          </p:cNvGraphicFramePr>
          <p:nvPr/>
        </p:nvGraphicFramePr>
        <p:xfrm>
          <a:off x="5486400" y="4800600"/>
          <a:ext cx="1219200" cy="104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3" name="Equation" r:id="rId5" imgW="457002" imgH="393529" progId="Equation.3">
                  <p:embed/>
                </p:oleObj>
              </mc:Choice>
              <mc:Fallback>
                <p:oleObj name="Equation" r:id="rId5" imgW="457002" imgH="393529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800600"/>
                        <a:ext cx="1219200" cy="1049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4" name="Object 24"/>
          <p:cNvGraphicFramePr>
            <a:graphicFrameLocks noChangeAspect="1"/>
          </p:cNvGraphicFramePr>
          <p:nvPr/>
        </p:nvGraphicFramePr>
        <p:xfrm>
          <a:off x="5227638" y="3332163"/>
          <a:ext cx="1506537" cy="119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4" name="Equation" r:id="rId7" imgW="545863" imgH="431613" progId="Equation.DSMT4">
                  <p:embed/>
                </p:oleObj>
              </mc:Choice>
              <mc:Fallback>
                <p:oleObj name="Equation" r:id="rId7" imgW="545863" imgH="431613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7638" y="3332163"/>
                        <a:ext cx="1506537" cy="1192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5" name="Object 26"/>
          <p:cNvGraphicFramePr>
            <a:graphicFrameLocks noChangeAspect="1"/>
          </p:cNvGraphicFramePr>
          <p:nvPr/>
        </p:nvGraphicFramePr>
        <p:xfrm>
          <a:off x="7391400" y="3581400"/>
          <a:ext cx="15240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5" name="Equation" r:id="rId9" imgW="508000" imgH="228600" progId="Equation.3">
                  <p:embed/>
                </p:oleObj>
              </mc:Choice>
              <mc:Fallback>
                <p:oleObj name="Equation" r:id="rId9" imgW="508000" imgH="22860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3581400"/>
                        <a:ext cx="15240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6" name="Text Box 27"/>
          <p:cNvSpPr txBox="1">
            <a:spLocks noChangeArrowheads="1"/>
          </p:cNvSpPr>
          <p:nvPr/>
        </p:nvSpPr>
        <p:spPr bwMode="auto">
          <a:xfrm>
            <a:off x="4495800" y="6400800"/>
            <a:ext cx="4668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r-Latn-CS" altLang="en-US" sz="2400" b="1"/>
              <a:t>Ustaljeno ili stacionarno stanje</a:t>
            </a:r>
            <a:endParaRPr lang="en-US" altLang="en-US" sz="2400" b="1"/>
          </a:p>
        </p:txBody>
      </p:sp>
      <p:sp>
        <p:nvSpPr>
          <p:cNvPr id="4107" name="AutoShape 28"/>
          <p:cNvSpPr>
            <a:spLocks noChangeArrowheads="1"/>
          </p:cNvSpPr>
          <p:nvPr/>
        </p:nvSpPr>
        <p:spPr bwMode="auto">
          <a:xfrm>
            <a:off x="6934200" y="3733800"/>
            <a:ext cx="304800" cy="304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4108" name="AutoShape 29"/>
          <p:cNvSpPr>
            <a:spLocks noChangeArrowheads="1"/>
          </p:cNvSpPr>
          <p:nvPr/>
        </p:nvSpPr>
        <p:spPr bwMode="auto">
          <a:xfrm>
            <a:off x="7010400" y="4343400"/>
            <a:ext cx="304800" cy="457200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altLang="en-US"/>
          </a:p>
        </p:txBody>
      </p:sp>
      <p:sp>
        <p:nvSpPr>
          <p:cNvPr id="4109" name="AutoShape 30"/>
          <p:cNvSpPr>
            <a:spLocks noChangeArrowheads="1"/>
          </p:cNvSpPr>
          <p:nvPr/>
        </p:nvSpPr>
        <p:spPr bwMode="auto">
          <a:xfrm>
            <a:off x="6934200" y="5791200"/>
            <a:ext cx="304800" cy="457200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altLang="en-US"/>
          </a:p>
        </p:txBody>
      </p:sp>
      <p:sp>
        <p:nvSpPr>
          <p:cNvPr id="4110" name="AutoShape 31"/>
          <p:cNvSpPr>
            <a:spLocks noChangeArrowheads="1"/>
          </p:cNvSpPr>
          <p:nvPr/>
        </p:nvSpPr>
        <p:spPr bwMode="auto">
          <a:xfrm>
            <a:off x="2667000" y="1981200"/>
            <a:ext cx="1143000" cy="304800"/>
          </a:xfrm>
          <a:prstGeom prst="rightArrow">
            <a:avLst>
              <a:gd name="adj1" fmla="val 50000"/>
              <a:gd name="adj2" fmla="val 937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graphicFrame>
        <p:nvGraphicFramePr>
          <p:cNvPr id="4111" name="Object 32"/>
          <p:cNvGraphicFramePr>
            <a:graphicFrameLocks noChangeAspect="1"/>
          </p:cNvGraphicFramePr>
          <p:nvPr/>
        </p:nvGraphicFramePr>
        <p:xfrm>
          <a:off x="4572000" y="542925"/>
          <a:ext cx="3810000" cy="102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6" name="Equation" r:id="rId11" imgW="1612900" imgH="431800" progId="Equation.3">
                  <p:embed/>
                </p:oleObj>
              </mc:Choice>
              <mc:Fallback>
                <p:oleObj name="Equation" r:id="rId11" imgW="1612900" imgH="43180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542925"/>
                        <a:ext cx="3810000" cy="1020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2" name="Object 33"/>
          <p:cNvGraphicFramePr>
            <a:graphicFrameLocks noChangeAspect="1"/>
          </p:cNvGraphicFramePr>
          <p:nvPr/>
        </p:nvGraphicFramePr>
        <p:xfrm>
          <a:off x="5210175" y="1603375"/>
          <a:ext cx="2381250" cy="1065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7" name="Equation" r:id="rId13" imgW="965200" imgH="431800" progId="Equation.DSMT4">
                  <p:embed/>
                </p:oleObj>
              </mc:Choice>
              <mc:Fallback>
                <p:oleObj name="Equation" r:id="rId13" imgW="965200" imgH="431800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0175" y="1603375"/>
                        <a:ext cx="2381250" cy="1065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3" name="AutoShape 35"/>
          <p:cNvSpPr>
            <a:spLocks noChangeArrowheads="1"/>
          </p:cNvSpPr>
          <p:nvPr/>
        </p:nvSpPr>
        <p:spPr bwMode="auto">
          <a:xfrm>
            <a:off x="6934200" y="5105400"/>
            <a:ext cx="304800" cy="304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7239000" y="0"/>
          <a:ext cx="1752600" cy="150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9" name="Equation" r:id="rId3" imgW="457002" imgH="393529" progId="Equation.3">
                  <p:embed/>
                </p:oleObj>
              </mc:Choice>
              <mc:Fallback>
                <p:oleObj name="Equation" r:id="rId3" imgW="457002" imgH="393529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0"/>
                        <a:ext cx="1752600" cy="150971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3505200" y="2743200"/>
          <a:ext cx="2209800" cy="1344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0" name="Equation" r:id="rId5" imgW="647419" imgH="393529" progId="Equation.3">
                  <p:embed/>
                </p:oleObj>
              </mc:Choice>
              <mc:Fallback>
                <p:oleObj name="Equation" r:id="rId5" imgW="647419" imgH="39352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2743200"/>
                        <a:ext cx="2209800" cy="1344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124" name="Group 4"/>
          <p:cNvGrpSpPr>
            <a:grpSpLocks/>
          </p:cNvGrpSpPr>
          <p:nvPr/>
        </p:nvGrpSpPr>
        <p:grpSpPr bwMode="auto">
          <a:xfrm>
            <a:off x="228600" y="685800"/>
            <a:ext cx="2971800" cy="747713"/>
            <a:chOff x="2016" y="624"/>
            <a:chExt cx="1872" cy="471"/>
          </a:xfrm>
        </p:grpSpPr>
        <p:sp>
          <p:nvSpPr>
            <p:cNvPr id="5140" name="Text Box 5"/>
            <p:cNvSpPr txBox="1">
              <a:spLocks noChangeArrowheads="1"/>
            </p:cNvSpPr>
            <p:nvPr/>
          </p:nvSpPr>
          <p:spPr bwMode="auto">
            <a:xfrm>
              <a:off x="2016" y="768"/>
              <a:ext cx="187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sr-Latn-CS" altLang="en-US" sz="2800"/>
                <a:t>A</a:t>
              </a:r>
              <a:r>
                <a:rPr lang="en-US" altLang="en-US" sz="2800"/>
                <a:t>          </a:t>
              </a:r>
              <a:r>
                <a:rPr lang="sr-Latn-CS" altLang="en-US" sz="2800"/>
                <a:t>I</a:t>
              </a:r>
              <a:r>
                <a:rPr lang="en-US" altLang="en-US" sz="2800"/>
                <a:t>          C </a:t>
              </a:r>
            </a:p>
          </p:txBody>
        </p:sp>
        <p:sp>
          <p:nvSpPr>
            <p:cNvPr id="5141" name="Line 6"/>
            <p:cNvSpPr>
              <a:spLocks noChangeShapeType="1"/>
            </p:cNvSpPr>
            <p:nvPr/>
          </p:nvSpPr>
          <p:spPr bwMode="auto">
            <a:xfrm>
              <a:off x="2304" y="912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2" name="Line 7"/>
            <p:cNvSpPr>
              <a:spLocks noChangeShapeType="1"/>
            </p:cNvSpPr>
            <p:nvPr/>
          </p:nvSpPr>
          <p:spPr bwMode="auto">
            <a:xfrm>
              <a:off x="3072" y="912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3" name="Text Box 8"/>
            <p:cNvSpPr txBox="1">
              <a:spLocks noChangeArrowheads="1"/>
            </p:cNvSpPr>
            <p:nvPr/>
          </p:nvSpPr>
          <p:spPr bwMode="auto">
            <a:xfrm>
              <a:off x="2352" y="624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>
                  <a:latin typeface="Times New Roman" pitchFamily="18" charset="0"/>
                </a:rPr>
                <a:t>k</a:t>
              </a:r>
              <a:r>
                <a:rPr lang="en-US" altLang="en-US" sz="2400" baseline="-25000">
                  <a:latin typeface="Times New Roman" pitchFamily="18" charset="0"/>
                </a:rPr>
                <a:t>1</a:t>
              </a: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5144" name="Text Box 9"/>
            <p:cNvSpPr txBox="1">
              <a:spLocks noChangeArrowheads="1"/>
            </p:cNvSpPr>
            <p:nvPr/>
          </p:nvSpPr>
          <p:spPr bwMode="auto">
            <a:xfrm>
              <a:off x="3120" y="624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>
                  <a:latin typeface="Times New Roman" pitchFamily="18" charset="0"/>
                </a:rPr>
                <a:t>k</a:t>
              </a:r>
              <a:r>
                <a:rPr lang="en-US" altLang="en-US" sz="2400" baseline="-25000">
                  <a:latin typeface="Times New Roman" pitchFamily="18" charset="0"/>
                </a:rPr>
                <a:t>2</a:t>
              </a:r>
              <a:endParaRPr lang="en-US" altLang="en-US" sz="2400">
                <a:latin typeface="Times New Roman" pitchFamily="18" charset="0"/>
              </a:endParaRPr>
            </a:p>
          </p:txBody>
        </p:sp>
      </p:grpSp>
      <p:sp>
        <p:nvSpPr>
          <p:cNvPr id="5125" name="AutoShape 10"/>
          <p:cNvSpPr>
            <a:spLocks noChangeArrowheads="1"/>
          </p:cNvSpPr>
          <p:nvPr/>
        </p:nvSpPr>
        <p:spPr bwMode="auto">
          <a:xfrm>
            <a:off x="3886200" y="1905000"/>
            <a:ext cx="990600" cy="304800"/>
          </a:xfrm>
          <a:prstGeom prst="rightArrow">
            <a:avLst>
              <a:gd name="adj1" fmla="val 50000"/>
              <a:gd name="adj2" fmla="val 81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5126" name="AutoShape 11"/>
          <p:cNvSpPr>
            <a:spLocks noChangeArrowheads="1"/>
          </p:cNvSpPr>
          <p:nvPr/>
        </p:nvSpPr>
        <p:spPr bwMode="auto">
          <a:xfrm>
            <a:off x="2514600" y="3352800"/>
            <a:ext cx="838200" cy="304800"/>
          </a:xfrm>
          <a:prstGeom prst="rightArrow">
            <a:avLst>
              <a:gd name="adj1" fmla="val 50000"/>
              <a:gd name="adj2" fmla="val 687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graphicFrame>
        <p:nvGraphicFramePr>
          <p:cNvPr id="5128" name="Object 13"/>
          <p:cNvGraphicFramePr>
            <a:graphicFrameLocks noChangeAspect="1"/>
          </p:cNvGraphicFramePr>
          <p:nvPr/>
        </p:nvGraphicFramePr>
        <p:xfrm>
          <a:off x="3414713" y="4760913"/>
          <a:ext cx="3152775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1" name="Equation" r:id="rId7" imgW="1104900" imgH="393700" progId="Equation.DSMT4">
                  <p:embed/>
                </p:oleObj>
              </mc:Choice>
              <mc:Fallback>
                <p:oleObj name="Equation" r:id="rId7" imgW="1104900" imgH="3937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4713" y="4760913"/>
                        <a:ext cx="3152775" cy="1120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9" name="AutoShape 15"/>
          <p:cNvSpPr>
            <a:spLocks noChangeArrowheads="1"/>
          </p:cNvSpPr>
          <p:nvPr/>
        </p:nvSpPr>
        <p:spPr bwMode="auto">
          <a:xfrm>
            <a:off x="3200400" y="5181600"/>
            <a:ext cx="304800" cy="304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5130" name="Text Box 17"/>
          <p:cNvSpPr txBox="1">
            <a:spLocks noChangeArrowheads="1"/>
          </p:cNvSpPr>
          <p:nvPr/>
        </p:nvSpPr>
        <p:spPr bwMode="auto">
          <a:xfrm>
            <a:off x="2590800" y="5715000"/>
            <a:ext cx="57785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>
                <a:solidFill>
                  <a:srgbClr val="009900"/>
                </a:solidFill>
              </a:rPr>
              <a:t>C se stvara brzinom kojom se A gubi-</a:t>
            </a:r>
            <a:r>
              <a:rPr lang="sr-Latn-CS" altLang="en-US" sz="2400" b="1">
                <a:solidFill>
                  <a:srgbClr val="009900"/>
                </a:solidFill>
              </a:rPr>
              <a:t>Reakcija prvog reda</a:t>
            </a:r>
            <a:endParaRPr lang="en-US" altLang="en-US" sz="2400" b="1">
              <a:solidFill>
                <a:srgbClr val="009900"/>
              </a:solidFill>
            </a:endParaRPr>
          </a:p>
        </p:txBody>
      </p:sp>
      <p:graphicFrame>
        <p:nvGraphicFramePr>
          <p:cNvPr id="5131" name="Object 18"/>
          <p:cNvGraphicFramePr>
            <a:graphicFrameLocks noChangeAspect="1"/>
          </p:cNvGraphicFramePr>
          <p:nvPr/>
        </p:nvGraphicFramePr>
        <p:xfrm>
          <a:off x="304800" y="1524000"/>
          <a:ext cx="3276600" cy="1128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2" name="Equation" r:id="rId9" imgW="1143000" imgH="393700" progId="Equation.3">
                  <p:embed/>
                </p:oleObj>
              </mc:Choice>
              <mc:Fallback>
                <p:oleObj name="Equation" r:id="rId9" imgW="1143000" imgH="3937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524000"/>
                        <a:ext cx="3276600" cy="1128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2" name="Object 19"/>
          <p:cNvGraphicFramePr>
            <a:graphicFrameLocks noChangeAspect="1"/>
          </p:cNvGraphicFramePr>
          <p:nvPr/>
        </p:nvGraphicFramePr>
        <p:xfrm>
          <a:off x="5257800" y="1447800"/>
          <a:ext cx="1752600" cy="135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3" name="Equation" r:id="rId11" imgW="558558" imgH="431613" progId="Equation.3">
                  <p:embed/>
                </p:oleObj>
              </mc:Choice>
              <mc:Fallback>
                <p:oleObj name="Equation" r:id="rId11" imgW="558558" imgH="431613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1447800"/>
                        <a:ext cx="1752600" cy="1355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3" name="Object 20"/>
          <p:cNvGraphicFramePr>
            <a:graphicFrameLocks noChangeAspect="1"/>
          </p:cNvGraphicFramePr>
          <p:nvPr/>
        </p:nvGraphicFramePr>
        <p:xfrm>
          <a:off x="381000" y="2841625"/>
          <a:ext cx="1905000" cy="123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4" name="Equation" r:id="rId13" imgW="609336" imgH="393529" progId="Equation.3">
                  <p:embed/>
                </p:oleObj>
              </mc:Choice>
              <mc:Fallback>
                <p:oleObj name="Equation" r:id="rId13" imgW="609336" imgH="393529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841625"/>
                        <a:ext cx="1905000" cy="1230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4" name="Object 21"/>
          <p:cNvGraphicFramePr>
            <a:graphicFrameLocks noChangeAspect="1"/>
          </p:cNvGraphicFramePr>
          <p:nvPr/>
        </p:nvGraphicFramePr>
        <p:xfrm>
          <a:off x="304800" y="4343400"/>
          <a:ext cx="2590800" cy="131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5" name="Equation" r:id="rId15" imgW="901700" imgH="457200" progId="Equation.DSMT4">
                  <p:embed/>
                </p:oleObj>
              </mc:Choice>
              <mc:Fallback>
                <p:oleObj name="Equation" r:id="rId15" imgW="901700" imgH="45720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343400"/>
                        <a:ext cx="2590800" cy="13144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5" name="Text Box 22"/>
          <p:cNvSpPr txBox="1">
            <a:spLocks noChangeArrowheads="1"/>
          </p:cNvSpPr>
          <p:nvPr/>
        </p:nvSpPr>
        <p:spPr bwMode="auto">
          <a:xfrm>
            <a:off x="3124200" y="685800"/>
            <a:ext cx="3886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r-Latn-CS" altLang="en-US" sz="2000" b="1"/>
              <a:t>Intermedijer se sporo stvara brzo troši</a:t>
            </a:r>
            <a:endParaRPr lang="en-US" altLang="en-US" sz="2000" b="1"/>
          </a:p>
        </p:txBody>
      </p:sp>
      <p:sp>
        <p:nvSpPr>
          <p:cNvPr id="5136" name="Arc 24"/>
          <p:cNvSpPr>
            <a:spLocks/>
          </p:cNvSpPr>
          <p:nvPr/>
        </p:nvSpPr>
        <p:spPr bwMode="auto">
          <a:xfrm rot="21393348" flipH="1">
            <a:off x="2209800" y="2362200"/>
            <a:ext cx="3124200" cy="6858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59" y="0"/>
                </a:moveTo>
                <a:cubicBezTo>
                  <a:pt x="11965" y="33"/>
                  <a:pt x="21600" y="9694"/>
                  <a:pt x="21600" y="21600"/>
                </a:cubicBezTo>
              </a:path>
              <a:path w="21600" h="21600" stroke="0" extrusionOk="0">
                <a:moveTo>
                  <a:pt x="59" y="0"/>
                </a:moveTo>
                <a:cubicBezTo>
                  <a:pt x="11965" y="33"/>
                  <a:pt x="21600" y="9694"/>
                  <a:pt x="21600" y="21600"/>
                </a:cubicBezTo>
                <a:lnTo>
                  <a:pt x="0" y="21600"/>
                </a:lnTo>
                <a:lnTo>
                  <a:pt x="59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Text Box 26"/>
          <p:cNvSpPr txBox="1">
            <a:spLocks noChangeArrowheads="1"/>
          </p:cNvSpPr>
          <p:nvPr/>
        </p:nvSpPr>
        <p:spPr bwMode="auto">
          <a:xfrm>
            <a:off x="2895600" y="4114800"/>
            <a:ext cx="3886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dirty="0"/>
              <a:t>Jos </a:t>
            </a:r>
            <a:r>
              <a:rPr lang="en-US" altLang="en-US" sz="1800" dirty="0" err="1"/>
              <a:t>jedan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pristup</a:t>
            </a:r>
            <a:r>
              <a:rPr lang="en-US" altLang="en-US" sz="1800" dirty="0"/>
              <a:t> </a:t>
            </a:r>
            <a:r>
              <a:rPr lang="en-US" altLang="en-US" sz="1800" dirty="0" err="1"/>
              <a:t>za</a:t>
            </a:r>
            <a:r>
              <a:rPr lang="en-US" altLang="en-US" sz="1800" dirty="0"/>
              <a:t> </a:t>
            </a:r>
            <a:r>
              <a:rPr lang="en-US" altLang="en-US" sz="1800" dirty="0" err="1"/>
              <a:t>posmatranje</a:t>
            </a:r>
            <a:r>
              <a:rPr lang="en-US" altLang="en-US" sz="1800" dirty="0"/>
              <a:t> </a:t>
            </a:r>
            <a:r>
              <a:rPr lang="en-US" altLang="en-US" sz="1800" dirty="0" err="1"/>
              <a:t>sistema</a:t>
            </a:r>
            <a:r>
              <a:rPr lang="en-US" altLang="en-US" sz="1800" dirty="0"/>
              <a:t> u </a:t>
            </a:r>
            <a:r>
              <a:rPr lang="en-US" altLang="en-US" sz="1800" dirty="0" err="1"/>
              <a:t>stac</a:t>
            </a:r>
            <a:r>
              <a:rPr lang="en-US" altLang="en-US" sz="1800" dirty="0"/>
              <a:t>. </a:t>
            </a:r>
            <a:r>
              <a:rPr lang="en-US" altLang="en-US" sz="1800" dirty="0" err="1"/>
              <a:t>Stanju</a:t>
            </a:r>
            <a:r>
              <a:rPr lang="en-US" altLang="en-US" sz="1800" dirty="0"/>
              <a:t>.</a:t>
            </a:r>
          </a:p>
        </p:txBody>
      </p:sp>
      <p:sp>
        <p:nvSpPr>
          <p:cNvPr id="5138" name="Text Box 27"/>
          <p:cNvSpPr txBox="1">
            <a:spLocks noChangeArrowheads="1"/>
          </p:cNvSpPr>
          <p:nvPr/>
        </p:nvSpPr>
        <p:spPr bwMode="auto">
          <a:xfrm>
            <a:off x="533400" y="228600"/>
            <a:ext cx="655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/>
              <a:t>Glavne karakteristike sistema u SS</a:t>
            </a:r>
          </a:p>
        </p:txBody>
      </p:sp>
      <p:sp>
        <p:nvSpPr>
          <p:cNvPr id="5139" name="Text Box 28"/>
          <p:cNvSpPr txBox="1">
            <a:spLocks noChangeArrowheads="1"/>
          </p:cNvSpPr>
          <p:nvPr/>
        </p:nvSpPr>
        <p:spPr bwMode="auto">
          <a:xfrm>
            <a:off x="6172200" y="2971800"/>
            <a:ext cx="26670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/>
              <a:t>Brzina po C je odredjena brzinom prviog stupnja</a:t>
            </a:r>
          </a:p>
        </p:txBody>
      </p:sp>
      <p:sp>
        <p:nvSpPr>
          <p:cNvPr id="2" name="Freeform 1"/>
          <p:cNvSpPr/>
          <p:nvPr/>
        </p:nvSpPr>
        <p:spPr>
          <a:xfrm>
            <a:off x="5727700" y="3759200"/>
            <a:ext cx="1382221" cy="1562100"/>
          </a:xfrm>
          <a:custGeom>
            <a:avLst/>
            <a:gdLst>
              <a:gd name="connsiteX0" fmla="*/ 1041400 w 1382221"/>
              <a:gd name="connsiteY0" fmla="*/ 1562100 h 1562100"/>
              <a:gd name="connsiteX1" fmla="*/ 1320800 w 1382221"/>
              <a:gd name="connsiteY1" fmla="*/ 609600 h 1562100"/>
              <a:gd name="connsiteX2" fmla="*/ 0 w 1382221"/>
              <a:gd name="connsiteY2" fmla="*/ 0 h 1562100"/>
              <a:gd name="connsiteX3" fmla="*/ 0 w 1382221"/>
              <a:gd name="connsiteY3" fmla="*/ 0 h 156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2221" h="1562100">
                <a:moveTo>
                  <a:pt x="1041400" y="1562100"/>
                </a:moveTo>
                <a:cubicBezTo>
                  <a:pt x="1267883" y="1216025"/>
                  <a:pt x="1494367" y="869950"/>
                  <a:pt x="1320800" y="609600"/>
                </a:cubicBezTo>
                <a:cubicBezTo>
                  <a:pt x="1147233" y="349250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057400" y="661988"/>
            <a:ext cx="56657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r-Latn-CS" altLang="en-US"/>
              <a:t>Ustaljeno ili stacionarno stanje</a:t>
            </a:r>
            <a:endParaRPr lang="en-US" altLang="en-US"/>
          </a:p>
        </p:txBody>
      </p:sp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2362200" y="2133600"/>
          <a:ext cx="3810000" cy="101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3" imgW="1473200" imgH="393700" progId="Equation.3">
                  <p:embed/>
                </p:oleObj>
              </mc:Choice>
              <mc:Fallback>
                <p:oleObj name="Equation" r:id="rId3" imgW="1473200" imgH="3937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133600"/>
                        <a:ext cx="3810000" cy="1017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1938160"/>
              </p:ext>
            </p:extLst>
          </p:nvPr>
        </p:nvGraphicFramePr>
        <p:xfrm>
          <a:off x="1828800" y="4724400"/>
          <a:ext cx="5334000" cy="137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5" imgW="1574117" imgH="406224" progId="Equation.3">
                  <p:embed/>
                </p:oleObj>
              </mc:Choice>
              <mc:Fallback>
                <p:oleObj name="Equation" r:id="rId5" imgW="1574117" imgH="406224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724400"/>
                        <a:ext cx="5334000" cy="1374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533400" y="3352800"/>
            <a:ext cx="808907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r-Latn-CS" altLang="en-US" dirty="0"/>
              <a:t>U sistemu u kome postoji više </a:t>
            </a:r>
            <a:r>
              <a:rPr lang="sr-Latn-CS" altLang="en-US" dirty="0" smtClean="0"/>
              <a:t>kratkoživećih</a:t>
            </a:r>
          </a:p>
          <a:p>
            <a:r>
              <a:rPr lang="sr-Latn-CS" altLang="en-US" dirty="0" smtClean="0"/>
              <a:t>intermedijera</a:t>
            </a:r>
            <a:r>
              <a:rPr lang="sr-Latn-CS" altLang="en-US" dirty="0"/>
              <a:t>:</a:t>
            </a:r>
            <a:endParaRPr lang="en-US" altLang="en-US" dirty="0"/>
          </a:p>
        </p:txBody>
      </p:sp>
      <p:sp>
        <p:nvSpPr>
          <p:cNvPr id="6150" name="Text Box 7"/>
          <p:cNvSpPr txBox="1">
            <a:spLocks noChangeArrowheads="1"/>
          </p:cNvSpPr>
          <p:nvPr/>
        </p:nvSpPr>
        <p:spPr bwMode="auto">
          <a:xfrm>
            <a:off x="4495800" y="1447800"/>
            <a:ext cx="167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/>
              <a:t>Suma brzina razgradnje I </a:t>
            </a:r>
          </a:p>
        </p:txBody>
      </p:sp>
      <p:sp>
        <p:nvSpPr>
          <p:cNvPr id="6151" name="Text Box 8"/>
          <p:cNvSpPr txBox="1">
            <a:spLocks noChangeArrowheads="1"/>
          </p:cNvSpPr>
          <p:nvPr/>
        </p:nvSpPr>
        <p:spPr bwMode="auto">
          <a:xfrm>
            <a:off x="2743200" y="1447800"/>
            <a:ext cx="167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/>
              <a:t>Suma brzina stvaranja I </a:t>
            </a:r>
          </a:p>
        </p:txBody>
      </p:sp>
      <p:sp>
        <p:nvSpPr>
          <p:cNvPr id="6152" name="Line 9"/>
          <p:cNvSpPr>
            <a:spLocks noChangeShapeType="1"/>
          </p:cNvSpPr>
          <p:nvPr/>
        </p:nvSpPr>
        <p:spPr bwMode="auto">
          <a:xfrm flipH="1" flipV="1">
            <a:off x="3505200" y="2133600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3" name="Line 10"/>
          <p:cNvSpPr>
            <a:spLocks noChangeShapeType="1"/>
          </p:cNvSpPr>
          <p:nvPr/>
        </p:nvSpPr>
        <p:spPr bwMode="auto">
          <a:xfrm flipV="1">
            <a:off x="5105400" y="2209800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" dur="1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600" decel="50000" autoRev="1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" dur="600" decel="100000" autoRev="1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1" dur="600" decel="100000" autoRev="1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  <p:bldP spid="2048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4495800" y="990600"/>
            <a:ext cx="4335463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IE" altLang="en-US" sz="2800"/>
              <a:t>A </a:t>
            </a:r>
            <a:r>
              <a:rPr lang="en-IE" altLang="en-US" sz="2800">
                <a:sym typeface="Symbol" pitchFamily="18" charset="2"/>
              </a:rPr>
              <a:t> </a:t>
            </a:r>
            <a:r>
              <a:rPr lang="sr-Latn-CS" altLang="en-US" sz="2800">
                <a:sym typeface="Symbol" pitchFamily="18" charset="2"/>
              </a:rPr>
              <a:t>I</a:t>
            </a:r>
            <a:r>
              <a:rPr lang="en-IE" altLang="en-US" sz="2800">
                <a:sym typeface="Symbol" pitchFamily="18" charset="2"/>
              </a:rPr>
              <a:t>		v</a:t>
            </a:r>
            <a:r>
              <a:rPr lang="en-IE" altLang="en-US" sz="2800" baseline="-25000">
                <a:sym typeface="Symbol" pitchFamily="18" charset="2"/>
              </a:rPr>
              <a:t>1</a:t>
            </a:r>
            <a:r>
              <a:rPr lang="en-IE" altLang="en-US" sz="2800">
                <a:sym typeface="Symbol" pitchFamily="18" charset="2"/>
              </a:rPr>
              <a:t> = k</a:t>
            </a:r>
            <a:r>
              <a:rPr lang="en-IE" altLang="en-US" sz="2800" baseline="-25000">
                <a:sym typeface="Symbol" pitchFamily="18" charset="2"/>
              </a:rPr>
              <a:t>1</a:t>
            </a:r>
            <a:r>
              <a:rPr lang="en-IE" altLang="en-US" sz="2800">
                <a:sym typeface="Symbol" pitchFamily="18" charset="2"/>
              </a:rPr>
              <a:t>[A]</a:t>
            </a:r>
          </a:p>
          <a:p>
            <a:pPr algn="ctr"/>
            <a:r>
              <a:rPr lang="sr-Latn-CS" altLang="en-US" sz="2800"/>
              <a:t>I</a:t>
            </a:r>
            <a:r>
              <a:rPr lang="en-IE" altLang="en-US" sz="2800"/>
              <a:t> </a:t>
            </a:r>
            <a:r>
              <a:rPr lang="en-IE" altLang="en-US" sz="2800">
                <a:sym typeface="Symbol" pitchFamily="18" charset="2"/>
              </a:rPr>
              <a:t> A		v</a:t>
            </a:r>
            <a:r>
              <a:rPr lang="en-IE" altLang="en-US" sz="2800" baseline="-25000">
                <a:sym typeface="Symbol" pitchFamily="18" charset="2"/>
              </a:rPr>
              <a:t>-1</a:t>
            </a:r>
            <a:r>
              <a:rPr lang="en-IE" altLang="en-US" sz="2800">
                <a:sym typeface="Symbol" pitchFamily="18" charset="2"/>
              </a:rPr>
              <a:t> = k</a:t>
            </a:r>
            <a:r>
              <a:rPr lang="en-IE" altLang="en-US" sz="2800" baseline="-25000">
                <a:sym typeface="Symbol" pitchFamily="18" charset="2"/>
              </a:rPr>
              <a:t>-1</a:t>
            </a:r>
            <a:r>
              <a:rPr lang="en-IE" altLang="en-US" sz="2800">
                <a:sym typeface="Symbol" pitchFamily="18" charset="2"/>
              </a:rPr>
              <a:t>[</a:t>
            </a:r>
            <a:r>
              <a:rPr lang="sr-Latn-CS" altLang="en-US" sz="2800">
                <a:sym typeface="Symbol" pitchFamily="18" charset="2"/>
              </a:rPr>
              <a:t>I</a:t>
            </a:r>
            <a:r>
              <a:rPr lang="en-IE" altLang="en-US" sz="2800">
                <a:sym typeface="Symbol" pitchFamily="18" charset="2"/>
              </a:rPr>
              <a:t>]</a:t>
            </a:r>
            <a:endParaRPr lang="en-GB" altLang="en-US" sz="2800">
              <a:sym typeface="Symbol" pitchFamily="18" charset="2"/>
            </a:endParaRPr>
          </a:p>
          <a:p>
            <a:pPr algn="ctr"/>
            <a:r>
              <a:rPr lang="sr-Latn-CS" altLang="en-US" sz="2800"/>
              <a:t>I</a:t>
            </a:r>
            <a:r>
              <a:rPr lang="en-IE" altLang="en-US" sz="2800"/>
              <a:t> </a:t>
            </a:r>
            <a:r>
              <a:rPr lang="en-IE" altLang="en-US" sz="2800">
                <a:sym typeface="Symbol" pitchFamily="18" charset="2"/>
              </a:rPr>
              <a:t> </a:t>
            </a:r>
            <a:r>
              <a:rPr lang="sr-Latn-CS" altLang="en-US" sz="2800">
                <a:sym typeface="Symbol" pitchFamily="18" charset="2"/>
              </a:rPr>
              <a:t>C</a:t>
            </a:r>
            <a:r>
              <a:rPr lang="en-IE" altLang="en-US" sz="2800">
                <a:sym typeface="Symbol" pitchFamily="18" charset="2"/>
              </a:rPr>
              <a:t>		v</a:t>
            </a:r>
            <a:r>
              <a:rPr lang="en-IE" altLang="en-US" sz="2800" baseline="-25000">
                <a:sym typeface="Symbol" pitchFamily="18" charset="2"/>
              </a:rPr>
              <a:t>2</a:t>
            </a:r>
            <a:r>
              <a:rPr lang="en-IE" altLang="en-US" sz="2800">
                <a:sym typeface="Symbol" pitchFamily="18" charset="2"/>
              </a:rPr>
              <a:t> = k</a:t>
            </a:r>
            <a:r>
              <a:rPr lang="en-IE" altLang="en-US" sz="2800" baseline="-25000">
                <a:sym typeface="Symbol" pitchFamily="18" charset="2"/>
              </a:rPr>
              <a:t>2</a:t>
            </a:r>
            <a:r>
              <a:rPr lang="en-IE" altLang="en-US" sz="2800">
                <a:sym typeface="Symbol" pitchFamily="18" charset="2"/>
              </a:rPr>
              <a:t>[</a:t>
            </a:r>
            <a:r>
              <a:rPr lang="sr-Latn-CS" altLang="en-US" sz="2800">
                <a:sym typeface="Symbol" pitchFamily="18" charset="2"/>
              </a:rPr>
              <a:t>I</a:t>
            </a:r>
            <a:r>
              <a:rPr lang="en-IE" altLang="en-US" sz="2800">
                <a:sym typeface="Symbol" pitchFamily="18" charset="2"/>
              </a:rPr>
              <a:t>]</a:t>
            </a:r>
            <a:endParaRPr lang="en-GB" altLang="en-US" sz="2800">
              <a:sym typeface="Symbol" pitchFamily="18" charset="2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5029200" y="2819400"/>
            <a:ext cx="373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IE" altLang="en-US" sz="2400" b="1">
                <a:solidFill>
                  <a:schemeClr val="accent2"/>
                </a:solidFill>
              </a:rPr>
              <a:t>Ako je </a:t>
            </a:r>
            <a:r>
              <a:rPr lang="sr-Latn-CS" altLang="en-US" sz="2400" b="1">
                <a:solidFill>
                  <a:schemeClr val="accent2"/>
                </a:solidFill>
              </a:rPr>
              <a:t>I</a:t>
            </a:r>
            <a:r>
              <a:rPr lang="en-IE" altLang="en-US" sz="2400" b="1">
                <a:solidFill>
                  <a:schemeClr val="accent2"/>
                </a:solidFill>
              </a:rPr>
              <a:t> reaktivno, </a:t>
            </a:r>
            <a:r>
              <a:rPr lang="sr-Latn-CS" altLang="en-US" sz="2400" b="1">
                <a:solidFill>
                  <a:schemeClr val="accent2"/>
                </a:solidFill>
              </a:rPr>
              <a:t>i </a:t>
            </a:r>
            <a:r>
              <a:rPr lang="en-IE" altLang="en-US" sz="2400" b="1">
                <a:solidFill>
                  <a:schemeClr val="accent2"/>
                </a:solidFill>
              </a:rPr>
              <a:t>va</a:t>
            </a:r>
            <a:r>
              <a:rPr lang="sr-Latn-CS" altLang="en-US" sz="2400" b="1">
                <a:solidFill>
                  <a:schemeClr val="accent2"/>
                </a:solidFill>
              </a:rPr>
              <a:t>ži</a:t>
            </a:r>
            <a:endParaRPr lang="en-IE" altLang="en-US" sz="2400" b="1">
              <a:solidFill>
                <a:schemeClr val="accent2"/>
              </a:solidFill>
              <a:sym typeface="Symbol" pitchFamily="18" charset="2"/>
            </a:endParaRPr>
          </a:p>
        </p:txBody>
      </p:sp>
      <p:sp>
        <p:nvSpPr>
          <p:cNvPr id="7172" name="Text Box 12"/>
          <p:cNvSpPr txBox="1">
            <a:spLocks noChangeArrowheads="1"/>
          </p:cNvSpPr>
          <p:nvPr/>
        </p:nvSpPr>
        <p:spPr bwMode="auto">
          <a:xfrm>
            <a:off x="228600" y="0"/>
            <a:ext cx="5334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r-Latn-CS" altLang="en-US" sz="2400" b="1"/>
              <a:t>Reakcije </a:t>
            </a:r>
            <a:r>
              <a:rPr lang="en-US" altLang="en-US" sz="2400" b="1"/>
              <a:t>u </a:t>
            </a:r>
            <a:r>
              <a:rPr lang="sr-Latn-CS" altLang="en-US" sz="2400" b="1"/>
              <a:t>koje uključuju povratne stupnjeve </a:t>
            </a:r>
            <a:r>
              <a:rPr lang="en-US" altLang="en-US" sz="2400" b="1"/>
              <a:t>(u stacionarnom stanju) </a:t>
            </a:r>
          </a:p>
        </p:txBody>
      </p:sp>
      <p:grpSp>
        <p:nvGrpSpPr>
          <p:cNvPr id="7173" name="Group 13"/>
          <p:cNvGrpSpPr>
            <a:grpSpLocks/>
          </p:cNvGrpSpPr>
          <p:nvPr/>
        </p:nvGrpSpPr>
        <p:grpSpPr bwMode="auto">
          <a:xfrm>
            <a:off x="609600" y="762000"/>
            <a:ext cx="2971800" cy="747713"/>
            <a:chOff x="2016" y="624"/>
            <a:chExt cx="1872" cy="471"/>
          </a:xfrm>
        </p:grpSpPr>
        <p:sp>
          <p:nvSpPr>
            <p:cNvPr id="7186" name="Text Box 14"/>
            <p:cNvSpPr txBox="1">
              <a:spLocks noChangeArrowheads="1"/>
            </p:cNvSpPr>
            <p:nvPr/>
          </p:nvSpPr>
          <p:spPr bwMode="auto">
            <a:xfrm>
              <a:off x="2016" y="768"/>
              <a:ext cx="187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sr-Latn-CS" altLang="en-US" sz="2800"/>
                <a:t>A</a:t>
              </a:r>
              <a:r>
                <a:rPr lang="en-US" altLang="en-US" sz="2800"/>
                <a:t>         </a:t>
              </a:r>
              <a:r>
                <a:rPr lang="sr-Latn-CS" altLang="en-US" sz="2800"/>
                <a:t> I</a:t>
              </a:r>
              <a:r>
                <a:rPr lang="en-US" altLang="en-US" sz="2800"/>
                <a:t>         </a:t>
              </a:r>
              <a:r>
                <a:rPr lang="sr-Latn-CS" altLang="en-US" sz="2800"/>
                <a:t> C</a:t>
              </a:r>
              <a:r>
                <a:rPr lang="en-US" altLang="en-US" sz="2800"/>
                <a:t> </a:t>
              </a:r>
            </a:p>
          </p:txBody>
        </p:sp>
        <p:sp>
          <p:nvSpPr>
            <p:cNvPr id="7187" name="Line 15"/>
            <p:cNvSpPr>
              <a:spLocks noChangeShapeType="1"/>
            </p:cNvSpPr>
            <p:nvPr/>
          </p:nvSpPr>
          <p:spPr bwMode="auto">
            <a:xfrm>
              <a:off x="2304" y="912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8" name="Line 16"/>
            <p:cNvSpPr>
              <a:spLocks noChangeShapeType="1"/>
            </p:cNvSpPr>
            <p:nvPr/>
          </p:nvSpPr>
          <p:spPr bwMode="auto">
            <a:xfrm>
              <a:off x="3072" y="912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9" name="Text Box 17"/>
            <p:cNvSpPr txBox="1">
              <a:spLocks noChangeArrowheads="1"/>
            </p:cNvSpPr>
            <p:nvPr/>
          </p:nvSpPr>
          <p:spPr bwMode="auto">
            <a:xfrm>
              <a:off x="2352" y="624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>
                  <a:latin typeface="Times New Roman" pitchFamily="18" charset="0"/>
                </a:rPr>
                <a:t>k</a:t>
              </a:r>
              <a:r>
                <a:rPr lang="en-US" altLang="en-US" sz="2400" baseline="-25000">
                  <a:latin typeface="Times New Roman" pitchFamily="18" charset="0"/>
                </a:rPr>
                <a:t>1</a:t>
              </a: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7190" name="Text Box 18"/>
            <p:cNvSpPr txBox="1">
              <a:spLocks noChangeArrowheads="1"/>
            </p:cNvSpPr>
            <p:nvPr/>
          </p:nvSpPr>
          <p:spPr bwMode="auto">
            <a:xfrm>
              <a:off x="3120" y="624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>
                  <a:latin typeface="Times New Roman" pitchFamily="18" charset="0"/>
                </a:rPr>
                <a:t>k</a:t>
              </a:r>
              <a:r>
                <a:rPr lang="en-US" altLang="en-US" sz="2400" baseline="-25000">
                  <a:latin typeface="Times New Roman" pitchFamily="18" charset="0"/>
                </a:rPr>
                <a:t>2</a:t>
              </a:r>
              <a:endParaRPr lang="en-US" altLang="en-US" sz="2400">
                <a:latin typeface="Times New Roman" pitchFamily="18" charset="0"/>
              </a:endParaRPr>
            </a:p>
          </p:txBody>
        </p:sp>
      </p:grpSp>
      <p:sp>
        <p:nvSpPr>
          <p:cNvPr id="7174" name="Line 19"/>
          <p:cNvSpPr>
            <a:spLocks noChangeShapeType="1"/>
          </p:cNvSpPr>
          <p:nvPr/>
        </p:nvSpPr>
        <p:spPr bwMode="auto">
          <a:xfrm flipH="1">
            <a:off x="1066800" y="1371600"/>
            <a:ext cx="609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5" name="AutoShape 20"/>
          <p:cNvSpPr>
            <a:spLocks noChangeArrowheads="1"/>
          </p:cNvSpPr>
          <p:nvPr/>
        </p:nvSpPr>
        <p:spPr bwMode="auto">
          <a:xfrm>
            <a:off x="3810000" y="1143000"/>
            <a:ext cx="685800" cy="2286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7176" name="AutoShape 21"/>
          <p:cNvSpPr>
            <a:spLocks noChangeArrowheads="1"/>
          </p:cNvSpPr>
          <p:nvPr/>
        </p:nvSpPr>
        <p:spPr bwMode="auto">
          <a:xfrm rot="10800000">
            <a:off x="3962400" y="3810000"/>
            <a:ext cx="685800" cy="2286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graphicFrame>
        <p:nvGraphicFramePr>
          <p:cNvPr id="7177" name="Object 22"/>
          <p:cNvGraphicFramePr>
            <a:graphicFrameLocks noChangeAspect="1"/>
          </p:cNvGraphicFramePr>
          <p:nvPr/>
        </p:nvGraphicFramePr>
        <p:xfrm>
          <a:off x="1828800" y="1676400"/>
          <a:ext cx="2133600" cy="103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3" name="Equation" r:id="rId3" imgW="812447" imgH="393529" progId="Equation.3">
                  <p:embed/>
                </p:oleObj>
              </mc:Choice>
              <mc:Fallback>
                <p:oleObj name="Equation" r:id="rId3" imgW="812447" imgH="393529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676400"/>
                        <a:ext cx="2133600" cy="1033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8" name="Object 23"/>
          <p:cNvGraphicFramePr>
            <a:graphicFrameLocks noChangeAspect="1"/>
          </p:cNvGraphicFramePr>
          <p:nvPr/>
        </p:nvGraphicFramePr>
        <p:xfrm>
          <a:off x="304800" y="2590800"/>
          <a:ext cx="4495800" cy="1039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4" name="Equation" r:id="rId5" imgW="1701800" imgH="393700" progId="Equation.3">
                  <p:embed/>
                </p:oleObj>
              </mc:Choice>
              <mc:Fallback>
                <p:oleObj name="Equation" r:id="rId5" imgW="1701800" imgH="3937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590800"/>
                        <a:ext cx="4495800" cy="1039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9" name="Object 24"/>
          <p:cNvGraphicFramePr>
            <a:graphicFrameLocks noChangeAspect="1"/>
          </p:cNvGraphicFramePr>
          <p:nvPr/>
        </p:nvGraphicFramePr>
        <p:xfrm>
          <a:off x="1371600" y="3505200"/>
          <a:ext cx="1447800" cy="102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5" name="Equation" r:id="rId7" imgW="558558" imgH="393529" progId="Equation.3">
                  <p:embed/>
                </p:oleObj>
              </mc:Choice>
              <mc:Fallback>
                <p:oleObj name="Equation" r:id="rId7" imgW="558558" imgH="393529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505200"/>
                        <a:ext cx="1447800" cy="1020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0" name="Object 25"/>
          <p:cNvGraphicFramePr>
            <a:graphicFrameLocks noChangeAspect="1"/>
          </p:cNvGraphicFramePr>
          <p:nvPr/>
        </p:nvGraphicFramePr>
        <p:xfrm>
          <a:off x="381000" y="4572000"/>
          <a:ext cx="4876800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6" name="Equation" r:id="rId9" imgW="1663700" imgH="215900" progId="Equation.3">
                  <p:embed/>
                </p:oleObj>
              </mc:Choice>
              <mc:Fallback>
                <p:oleObj name="Equation" r:id="rId9" imgW="1663700" imgH="2159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572000"/>
                        <a:ext cx="4876800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1" name="Object 26"/>
          <p:cNvGraphicFramePr>
            <a:graphicFrameLocks noChangeAspect="1"/>
          </p:cNvGraphicFramePr>
          <p:nvPr/>
        </p:nvGraphicFramePr>
        <p:xfrm>
          <a:off x="381000" y="5410200"/>
          <a:ext cx="3276600" cy="1160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7" name="Equation" r:id="rId11" imgW="1218671" imgH="431613" progId="Equation.3">
                  <p:embed/>
                </p:oleObj>
              </mc:Choice>
              <mc:Fallback>
                <p:oleObj name="Equation" r:id="rId11" imgW="1218671" imgH="431613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410200"/>
                        <a:ext cx="3276600" cy="1160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2" name="Text Box 27"/>
          <p:cNvSpPr txBox="1">
            <a:spLocks noChangeArrowheads="1"/>
          </p:cNvSpPr>
          <p:nvPr/>
        </p:nvSpPr>
        <p:spPr bwMode="auto">
          <a:xfrm>
            <a:off x="1066800" y="12954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>
                <a:latin typeface="Times New Roman" pitchFamily="18" charset="0"/>
              </a:rPr>
              <a:t>k</a:t>
            </a:r>
            <a:r>
              <a:rPr lang="en-US" altLang="en-US" sz="2400" baseline="-25000">
                <a:latin typeface="Times New Roman" pitchFamily="18" charset="0"/>
              </a:rPr>
              <a:t>-1</a:t>
            </a:r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7183" name="Text Box 29"/>
          <p:cNvSpPr txBox="1">
            <a:spLocks noChangeArrowheads="1"/>
          </p:cNvSpPr>
          <p:nvPr/>
        </p:nvSpPr>
        <p:spPr bwMode="auto">
          <a:xfrm>
            <a:off x="5562600" y="3276600"/>
            <a:ext cx="2438400" cy="52863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latin typeface="Times New Roman" pitchFamily="18" charset="0"/>
              </a:rPr>
              <a:t>k</a:t>
            </a:r>
            <a:r>
              <a:rPr lang="en-US" altLang="en-US" sz="2800" baseline="-25000">
                <a:latin typeface="Times New Roman" pitchFamily="18" charset="0"/>
              </a:rPr>
              <a:t>1</a:t>
            </a:r>
            <a:r>
              <a:rPr lang="en-US" altLang="en-US" sz="2800">
                <a:latin typeface="Times New Roman" pitchFamily="18" charset="0"/>
              </a:rPr>
              <a:t> &lt;&lt;k</a:t>
            </a:r>
            <a:r>
              <a:rPr lang="en-US" altLang="en-US" sz="2800" baseline="-25000">
                <a:latin typeface="Times New Roman" pitchFamily="18" charset="0"/>
              </a:rPr>
              <a:t>-1   , </a:t>
            </a:r>
            <a:r>
              <a:rPr lang="en-US" altLang="en-US" sz="2800">
                <a:latin typeface="Times New Roman" pitchFamily="18" charset="0"/>
              </a:rPr>
              <a:t>k</a:t>
            </a:r>
            <a:r>
              <a:rPr lang="en-US" altLang="en-US" sz="2800" baseline="-25000">
                <a:latin typeface="Times New Roman" pitchFamily="18" charset="0"/>
              </a:rPr>
              <a:t>2</a:t>
            </a:r>
            <a:endParaRPr lang="en-US" altLang="en-US" sz="2800">
              <a:latin typeface="Times New Roman" pitchFamily="18" charset="0"/>
            </a:endParaRPr>
          </a:p>
        </p:txBody>
      </p:sp>
      <p:graphicFrame>
        <p:nvGraphicFramePr>
          <p:cNvPr id="7184" name="Object 31"/>
          <p:cNvGraphicFramePr>
            <a:graphicFrameLocks noChangeAspect="1"/>
          </p:cNvGraphicFramePr>
          <p:nvPr/>
        </p:nvGraphicFramePr>
        <p:xfrm>
          <a:off x="5638800" y="4419600"/>
          <a:ext cx="3124200" cy="2192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8" name="Equation" r:id="rId13" imgW="1193800" imgH="838200" progId="Equation.3">
                  <p:embed/>
                </p:oleObj>
              </mc:Choice>
              <mc:Fallback>
                <p:oleObj name="Equation" r:id="rId13" imgW="1193800" imgH="83820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4419600"/>
                        <a:ext cx="3124200" cy="21923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5" name="AutoShape 32"/>
          <p:cNvSpPr>
            <a:spLocks noChangeArrowheads="1"/>
          </p:cNvSpPr>
          <p:nvPr/>
        </p:nvSpPr>
        <p:spPr bwMode="auto">
          <a:xfrm>
            <a:off x="4191000" y="5867400"/>
            <a:ext cx="685800" cy="2286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57600" y="76200"/>
            <a:ext cx="5105400" cy="1335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r-Latn-RS" dirty="0" smtClean="0"/>
              <a:t>k</a:t>
            </a:r>
            <a:endParaRPr lang="en-US" dirty="0"/>
          </a:p>
        </p:txBody>
      </p:sp>
      <p:graphicFrame>
        <p:nvGraphicFramePr>
          <p:cNvPr id="8195" name="Object 2"/>
          <p:cNvGraphicFramePr>
            <a:graphicFrameLocks noChangeAspect="1"/>
          </p:cNvGraphicFramePr>
          <p:nvPr/>
        </p:nvGraphicFramePr>
        <p:xfrm>
          <a:off x="609600" y="990600"/>
          <a:ext cx="2438400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5" name="Equation" r:id="rId3" imgW="939800" imgH="228600" progId="Equation.3">
                  <p:embed/>
                </p:oleObj>
              </mc:Choice>
              <mc:Fallback>
                <p:oleObj name="Equation" r:id="rId3" imgW="93980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990600"/>
                        <a:ext cx="2438400" cy="592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6" name="Line 3"/>
          <p:cNvSpPr>
            <a:spLocks noChangeShapeType="1"/>
          </p:cNvSpPr>
          <p:nvPr/>
        </p:nvSpPr>
        <p:spPr bwMode="auto">
          <a:xfrm flipH="1">
            <a:off x="990600" y="838200"/>
            <a:ext cx="609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8197" name="Object 4"/>
          <p:cNvGraphicFramePr>
            <a:graphicFrameLocks noChangeAspect="1"/>
          </p:cNvGraphicFramePr>
          <p:nvPr/>
        </p:nvGraphicFramePr>
        <p:xfrm>
          <a:off x="193675" y="1600200"/>
          <a:ext cx="3041650" cy="103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6" name="Equation" r:id="rId5" imgW="1155700" imgH="393700" progId="Equation.DSMT4">
                  <p:embed/>
                </p:oleObj>
              </mc:Choice>
              <mc:Fallback>
                <p:oleObj name="Equation" r:id="rId5" imgW="1155700" imgH="3937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675" y="1600200"/>
                        <a:ext cx="3041650" cy="1036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8" name="Object 5"/>
          <p:cNvGraphicFramePr>
            <a:graphicFrameLocks noChangeAspect="1"/>
          </p:cNvGraphicFramePr>
          <p:nvPr/>
        </p:nvGraphicFramePr>
        <p:xfrm>
          <a:off x="457200" y="2743200"/>
          <a:ext cx="30480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7" name="Equation" r:id="rId7" imgW="1295400" imgH="431800" progId="Equation.3">
                  <p:embed/>
                </p:oleObj>
              </mc:Choice>
              <mc:Fallback>
                <p:oleObj name="Equation" r:id="rId7" imgW="1295400" imgH="431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743200"/>
                        <a:ext cx="3048000" cy="101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9" name="Object 6"/>
          <p:cNvGraphicFramePr>
            <a:graphicFrameLocks noChangeAspect="1"/>
          </p:cNvGraphicFramePr>
          <p:nvPr/>
        </p:nvGraphicFramePr>
        <p:xfrm>
          <a:off x="381000" y="4191000"/>
          <a:ext cx="3276600" cy="123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8" name="Equation" r:id="rId9" imgW="1040948" imgH="393529" progId="Equation.3">
                  <p:embed/>
                </p:oleObj>
              </mc:Choice>
              <mc:Fallback>
                <p:oleObj name="Equation" r:id="rId9" imgW="1040948" imgH="393529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191000"/>
                        <a:ext cx="3276600" cy="1238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Oval 7"/>
          <p:cNvSpPr>
            <a:spLocks noChangeArrowheads="1"/>
          </p:cNvSpPr>
          <p:nvPr/>
        </p:nvSpPr>
        <p:spPr bwMode="auto">
          <a:xfrm>
            <a:off x="1727200" y="2819400"/>
            <a:ext cx="1219200" cy="1143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8201" name="Line 8"/>
          <p:cNvSpPr>
            <a:spLocks noChangeShapeType="1"/>
          </p:cNvSpPr>
          <p:nvPr/>
        </p:nvSpPr>
        <p:spPr bwMode="auto">
          <a:xfrm>
            <a:off x="2476500" y="3925888"/>
            <a:ext cx="152400" cy="838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202" name="Group 9"/>
          <p:cNvGrpSpPr>
            <a:grpSpLocks/>
          </p:cNvGrpSpPr>
          <p:nvPr/>
        </p:nvGrpSpPr>
        <p:grpSpPr bwMode="auto">
          <a:xfrm>
            <a:off x="533400" y="228600"/>
            <a:ext cx="2971800" cy="747713"/>
            <a:chOff x="2016" y="624"/>
            <a:chExt cx="1872" cy="471"/>
          </a:xfrm>
        </p:grpSpPr>
        <p:sp>
          <p:nvSpPr>
            <p:cNvPr id="8212" name="Text Box 10"/>
            <p:cNvSpPr txBox="1">
              <a:spLocks noChangeArrowheads="1"/>
            </p:cNvSpPr>
            <p:nvPr/>
          </p:nvSpPr>
          <p:spPr bwMode="auto">
            <a:xfrm>
              <a:off x="2016" y="768"/>
              <a:ext cx="187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sr-Latn-CS" altLang="en-US" sz="2800"/>
                <a:t>A</a:t>
              </a:r>
              <a:r>
                <a:rPr lang="en-US" altLang="en-US" sz="2800"/>
                <a:t>         </a:t>
              </a:r>
              <a:r>
                <a:rPr lang="sr-Latn-CS" altLang="en-US" sz="2800"/>
                <a:t> I</a:t>
              </a:r>
              <a:r>
                <a:rPr lang="en-US" altLang="en-US" sz="2800"/>
                <a:t>         </a:t>
              </a:r>
              <a:r>
                <a:rPr lang="sr-Latn-CS" altLang="en-US" sz="2800"/>
                <a:t> C</a:t>
              </a:r>
              <a:r>
                <a:rPr lang="en-US" altLang="en-US" sz="2800"/>
                <a:t> </a:t>
              </a:r>
            </a:p>
          </p:txBody>
        </p:sp>
        <p:sp>
          <p:nvSpPr>
            <p:cNvPr id="8213" name="Line 11"/>
            <p:cNvSpPr>
              <a:spLocks noChangeShapeType="1"/>
            </p:cNvSpPr>
            <p:nvPr/>
          </p:nvSpPr>
          <p:spPr bwMode="auto">
            <a:xfrm>
              <a:off x="2304" y="912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4" name="Line 12"/>
            <p:cNvSpPr>
              <a:spLocks noChangeShapeType="1"/>
            </p:cNvSpPr>
            <p:nvPr/>
          </p:nvSpPr>
          <p:spPr bwMode="auto">
            <a:xfrm>
              <a:off x="3072" y="912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5" name="Text Box 13"/>
            <p:cNvSpPr txBox="1">
              <a:spLocks noChangeArrowheads="1"/>
            </p:cNvSpPr>
            <p:nvPr/>
          </p:nvSpPr>
          <p:spPr bwMode="auto">
            <a:xfrm>
              <a:off x="2352" y="624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>
                  <a:latin typeface="Times New Roman" pitchFamily="18" charset="0"/>
                </a:rPr>
                <a:t>k</a:t>
              </a:r>
              <a:r>
                <a:rPr lang="en-US" altLang="en-US" sz="2400" baseline="-25000">
                  <a:latin typeface="Times New Roman" pitchFamily="18" charset="0"/>
                </a:rPr>
                <a:t>1</a:t>
              </a: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8216" name="Text Box 14"/>
            <p:cNvSpPr txBox="1">
              <a:spLocks noChangeArrowheads="1"/>
            </p:cNvSpPr>
            <p:nvPr/>
          </p:nvSpPr>
          <p:spPr bwMode="auto">
            <a:xfrm>
              <a:off x="3120" y="624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>
                  <a:latin typeface="Times New Roman" pitchFamily="18" charset="0"/>
                </a:rPr>
                <a:t>k</a:t>
              </a:r>
              <a:r>
                <a:rPr lang="en-US" altLang="en-US" sz="2400" baseline="-25000">
                  <a:latin typeface="Times New Roman" pitchFamily="18" charset="0"/>
                </a:rPr>
                <a:t>2</a:t>
              </a:r>
              <a:endParaRPr lang="en-US" altLang="en-US" sz="2400">
                <a:latin typeface="Times New Roman" pitchFamily="18" charset="0"/>
              </a:endParaRPr>
            </a:p>
          </p:txBody>
        </p:sp>
      </p:grpSp>
      <p:sp>
        <p:nvSpPr>
          <p:cNvPr id="8203" name="Text Box 15"/>
          <p:cNvSpPr txBox="1">
            <a:spLocks noChangeArrowheads="1"/>
          </p:cNvSpPr>
          <p:nvPr/>
        </p:nvSpPr>
        <p:spPr bwMode="auto">
          <a:xfrm>
            <a:off x="304800" y="5562600"/>
            <a:ext cx="374967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800"/>
              <a:t>Reakcija se svodi na reakciju prvog reda </a:t>
            </a:r>
          </a:p>
        </p:txBody>
      </p:sp>
      <p:sp>
        <p:nvSpPr>
          <p:cNvPr id="8204" name="Text Box 16"/>
          <p:cNvSpPr txBox="1">
            <a:spLocks noChangeArrowheads="1"/>
          </p:cNvSpPr>
          <p:nvPr/>
        </p:nvSpPr>
        <p:spPr bwMode="auto">
          <a:xfrm>
            <a:off x="3657600" y="0"/>
            <a:ext cx="5486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r-Latn-CS" altLang="en-US" sz="2400" b="1" dirty="0"/>
              <a:t>Intermedijer se sporo stvara brzo troši</a:t>
            </a:r>
            <a:r>
              <a:rPr lang="en-US" altLang="en-US" sz="2400" dirty="0"/>
              <a:t>-</a:t>
            </a:r>
            <a:r>
              <a:rPr lang="en-US" altLang="en-US" sz="2400" dirty="0" err="1"/>
              <a:t>Van’t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hoff-ov</a:t>
            </a:r>
            <a:r>
              <a:rPr lang="en-US" altLang="en-US" sz="2400" dirty="0"/>
              <a:t> </a:t>
            </a:r>
            <a:r>
              <a:rPr lang="en-US" altLang="en-US" sz="2400" dirty="0" err="1" smtClean="0"/>
              <a:t>intermedijer</a:t>
            </a:r>
            <a:endParaRPr lang="sr-Latn-RS" altLang="en-US" sz="2400" dirty="0" smtClean="0"/>
          </a:p>
          <a:p>
            <a:r>
              <a:rPr lang="sr-Latn-RS" altLang="en-US" sz="2400" dirty="0" smtClean="0"/>
              <a:t>k</a:t>
            </a:r>
            <a:r>
              <a:rPr lang="sr-Latn-RS" altLang="en-US" sz="2400" baseline="-25000" dirty="0" smtClean="0"/>
              <a:t>1</a:t>
            </a:r>
            <a:r>
              <a:rPr lang="sr-Latn-RS" altLang="en-US" sz="2400" dirty="0" smtClean="0"/>
              <a:t> &lt;&lt; </a:t>
            </a:r>
            <a:endParaRPr lang="en-US" altLang="en-US" sz="2400" dirty="0"/>
          </a:p>
        </p:txBody>
      </p:sp>
      <p:sp>
        <p:nvSpPr>
          <p:cNvPr id="8206" name="Text Box 18"/>
          <p:cNvSpPr txBox="1">
            <a:spLocks noChangeArrowheads="1"/>
          </p:cNvSpPr>
          <p:nvPr/>
        </p:nvSpPr>
        <p:spPr bwMode="auto">
          <a:xfrm>
            <a:off x="5334000" y="1600200"/>
            <a:ext cx="2819400" cy="519113"/>
          </a:xfrm>
          <a:prstGeom prst="rect">
            <a:avLst/>
          </a:prstGeom>
          <a:solidFill>
            <a:srgbClr val="66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/>
              <a:t>Ako je k</a:t>
            </a:r>
            <a:r>
              <a:rPr lang="en-US" altLang="en-US" sz="2800" b="1" baseline="-25000"/>
              <a:t>2</a:t>
            </a:r>
            <a:r>
              <a:rPr lang="en-US" altLang="en-US" sz="2800" b="1"/>
              <a:t>&gt;&gt;k</a:t>
            </a:r>
            <a:r>
              <a:rPr lang="en-US" altLang="en-US" sz="2800" b="1" baseline="-25000"/>
              <a:t>-1</a:t>
            </a:r>
            <a:r>
              <a:rPr lang="en-US" altLang="en-US" sz="2800" b="1"/>
              <a:t>:</a:t>
            </a:r>
          </a:p>
        </p:txBody>
      </p:sp>
      <p:graphicFrame>
        <p:nvGraphicFramePr>
          <p:cNvPr id="8207" name="Object 19"/>
          <p:cNvGraphicFramePr>
            <a:graphicFrameLocks noChangeAspect="1"/>
          </p:cNvGraphicFramePr>
          <p:nvPr/>
        </p:nvGraphicFramePr>
        <p:xfrm>
          <a:off x="4343400" y="2362200"/>
          <a:ext cx="4800600" cy="138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9" name="Equation" r:id="rId11" imgW="1497950" imgH="431613" progId="Equation.3">
                  <p:embed/>
                </p:oleObj>
              </mc:Choice>
              <mc:Fallback>
                <p:oleObj name="Equation" r:id="rId11" imgW="1497950" imgH="431613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2362200"/>
                        <a:ext cx="4800600" cy="1384300"/>
                      </a:xfrm>
                      <a:prstGeom prst="rect">
                        <a:avLst/>
                      </a:prstGeom>
                      <a:solidFill>
                        <a:srgbClr val="66FF33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8" name="Text Box 20"/>
          <p:cNvSpPr txBox="1">
            <a:spLocks noChangeArrowheads="1"/>
          </p:cNvSpPr>
          <p:nvPr/>
        </p:nvSpPr>
        <p:spPr bwMode="auto">
          <a:xfrm>
            <a:off x="4648200" y="3962400"/>
            <a:ext cx="4114800" cy="822325"/>
          </a:xfrm>
          <a:prstGeom prst="rect">
            <a:avLst/>
          </a:prstGeom>
          <a:solidFill>
            <a:srgbClr val="66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r-Latn-CS" altLang="en-US" sz="2400" b="1"/>
              <a:t>Prvi stupanj je odlučujući stupanj ovog procesa</a:t>
            </a:r>
            <a:endParaRPr lang="en-US" altLang="en-US" sz="2400" b="1"/>
          </a:p>
        </p:txBody>
      </p:sp>
      <p:sp>
        <p:nvSpPr>
          <p:cNvPr id="8209" name="Text Box 21"/>
          <p:cNvSpPr txBox="1">
            <a:spLocks noChangeArrowheads="1"/>
          </p:cNvSpPr>
          <p:nvPr/>
        </p:nvSpPr>
        <p:spPr bwMode="auto">
          <a:xfrm>
            <a:off x="5562600" y="4876800"/>
            <a:ext cx="2971800" cy="5191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/>
              <a:t>Ako je k</a:t>
            </a:r>
            <a:r>
              <a:rPr lang="sr-Latn-CS" altLang="en-US" sz="2800" b="1" baseline="-25000"/>
              <a:t>-1</a:t>
            </a:r>
            <a:r>
              <a:rPr lang="en-US" altLang="en-US" sz="2800" b="1"/>
              <a:t>&gt;&gt;k</a:t>
            </a:r>
            <a:r>
              <a:rPr lang="sr-Latn-CS" altLang="en-US" sz="2800" b="1" baseline="-25000"/>
              <a:t>2</a:t>
            </a:r>
            <a:r>
              <a:rPr lang="en-US" altLang="en-US" sz="2800" b="1"/>
              <a:t>:</a:t>
            </a:r>
          </a:p>
        </p:txBody>
      </p:sp>
      <p:graphicFrame>
        <p:nvGraphicFramePr>
          <p:cNvPr id="8210" name="Object 22"/>
          <p:cNvGraphicFramePr>
            <a:graphicFrameLocks noChangeAspect="1"/>
          </p:cNvGraphicFramePr>
          <p:nvPr/>
        </p:nvGraphicFramePr>
        <p:xfrm>
          <a:off x="4267200" y="5561013"/>
          <a:ext cx="4876800" cy="1296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0" name="Equation" r:id="rId13" imgW="1625600" imgH="431800" progId="Equation.3">
                  <p:embed/>
                </p:oleObj>
              </mc:Choice>
              <mc:Fallback>
                <p:oleObj name="Equation" r:id="rId13" imgW="1625600" imgH="4318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5561013"/>
                        <a:ext cx="4876800" cy="1296987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Freeform 8"/>
          <p:cNvSpPr/>
          <p:nvPr/>
        </p:nvSpPr>
        <p:spPr>
          <a:xfrm>
            <a:off x="3949700" y="1460500"/>
            <a:ext cx="5092700" cy="5295900"/>
          </a:xfrm>
          <a:custGeom>
            <a:avLst/>
            <a:gdLst>
              <a:gd name="connsiteX0" fmla="*/ 5092728 w 5092728"/>
              <a:gd name="connsiteY0" fmla="*/ 88900 h 5295900"/>
              <a:gd name="connsiteX1" fmla="*/ 4838728 w 5092728"/>
              <a:gd name="connsiteY1" fmla="*/ 76200 h 5295900"/>
              <a:gd name="connsiteX2" fmla="*/ 4787928 w 5092728"/>
              <a:gd name="connsiteY2" fmla="*/ 63500 h 5295900"/>
              <a:gd name="connsiteX3" fmla="*/ 4699028 w 5092728"/>
              <a:gd name="connsiteY3" fmla="*/ 50800 h 5295900"/>
              <a:gd name="connsiteX4" fmla="*/ 4648228 w 5092728"/>
              <a:gd name="connsiteY4" fmla="*/ 38100 h 5295900"/>
              <a:gd name="connsiteX5" fmla="*/ 4533928 w 5092728"/>
              <a:gd name="connsiteY5" fmla="*/ 0 h 5295900"/>
              <a:gd name="connsiteX6" fmla="*/ 4394228 w 5092728"/>
              <a:gd name="connsiteY6" fmla="*/ 25400 h 5295900"/>
              <a:gd name="connsiteX7" fmla="*/ 4318028 w 5092728"/>
              <a:gd name="connsiteY7" fmla="*/ 76200 h 5295900"/>
              <a:gd name="connsiteX8" fmla="*/ 4279928 w 5092728"/>
              <a:gd name="connsiteY8" fmla="*/ 101600 h 5295900"/>
              <a:gd name="connsiteX9" fmla="*/ 4013228 w 5092728"/>
              <a:gd name="connsiteY9" fmla="*/ 114300 h 5295900"/>
              <a:gd name="connsiteX10" fmla="*/ 3784628 w 5092728"/>
              <a:gd name="connsiteY10" fmla="*/ 139700 h 5295900"/>
              <a:gd name="connsiteX11" fmla="*/ 3479828 w 5092728"/>
              <a:gd name="connsiteY11" fmla="*/ 127000 h 5295900"/>
              <a:gd name="connsiteX12" fmla="*/ 3390928 w 5092728"/>
              <a:gd name="connsiteY12" fmla="*/ 88900 h 5295900"/>
              <a:gd name="connsiteX13" fmla="*/ 3352828 w 5092728"/>
              <a:gd name="connsiteY13" fmla="*/ 63500 h 5295900"/>
              <a:gd name="connsiteX14" fmla="*/ 3200428 w 5092728"/>
              <a:gd name="connsiteY14" fmla="*/ 76200 h 5295900"/>
              <a:gd name="connsiteX15" fmla="*/ 3136928 w 5092728"/>
              <a:gd name="connsiteY15" fmla="*/ 101600 h 5295900"/>
              <a:gd name="connsiteX16" fmla="*/ 3048028 w 5092728"/>
              <a:gd name="connsiteY16" fmla="*/ 139700 h 5295900"/>
              <a:gd name="connsiteX17" fmla="*/ 1854228 w 5092728"/>
              <a:gd name="connsiteY17" fmla="*/ 127000 h 5295900"/>
              <a:gd name="connsiteX18" fmla="*/ 1778028 w 5092728"/>
              <a:gd name="connsiteY18" fmla="*/ 114300 h 5295900"/>
              <a:gd name="connsiteX19" fmla="*/ 1689128 w 5092728"/>
              <a:gd name="connsiteY19" fmla="*/ 101600 h 5295900"/>
              <a:gd name="connsiteX20" fmla="*/ 1625628 w 5092728"/>
              <a:gd name="connsiteY20" fmla="*/ 88900 h 5295900"/>
              <a:gd name="connsiteX21" fmla="*/ 1473228 w 5092728"/>
              <a:gd name="connsiteY21" fmla="*/ 76200 h 5295900"/>
              <a:gd name="connsiteX22" fmla="*/ 1358928 w 5092728"/>
              <a:gd name="connsiteY22" fmla="*/ 63500 h 5295900"/>
              <a:gd name="connsiteX23" fmla="*/ 1320828 w 5092728"/>
              <a:gd name="connsiteY23" fmla="*/ 50800 h 5295900"/>
              <a:gd name="connsiteX24" fmla="*/ 1092228 w 5092728"/>
              <a:gd name="connsiteY24" fmla="*/ 76200 h 5295900"/>
              <a:gd name="connsiteX25" fmla="*/ 1054128 w 5092728"/>
              <a:gd name="connsiteY25" fmla="*/ 101600 h 5295900"/>
              <a:gd name="connsiteX26" fmla="*/ 952528 w 5092728"/>
              <a:gd name="connsiteY26" fmla="*/ 114300 h 5295900"/>
              <a:gd name="connsiteX27" fmla="*/ 889028 w 5092728"/>
              <a:gd name="connsiteY27" fmla="*/ 127000 h 5295900"/>
              <a:gd name="connsiteX28" fmla="*/ 787428 w 5092728"/>
              <a:gd name="connsiteY28" fmla="*/ 165100 h 5295900"/>
              <a:gd name="connsiteX29" fmla="*/ 736628 w 5092728"/>
              <a:gd name="connsiteY29" fmla="*/ 190500 h 5295900"/>
              <a:gd name="connsiteX30" fmla="*/ 673128 w 5092728"/>
              <a:gd name="connsiteY30" fmla="*/ 203200 h 5295900"/>
              <a:gd name="connsiteX31" fmla="*/ 596928 w 5092728"/>
              <a:gd name="connsiteY31" fmla="*/ 228600 h 5295900"/>
              <a:gd name="connsiteX32" fmla="*/ 533428 w 5092728"/>
              <a:gd name="connsiteY32" fmla="*/ 241300 h 5295900"/>
              <a:gd name="connsiteX33" fmla="*/ 482628 w 5092728"/>
              <a:gd name="connsiteY33" fmla="*/ 254000 h 5295900"/>
              <a:gd name="connsiteX34" fmla="*/ 317528 w 5092728"/>
              <a:gd name="connsiteY34" fmla="*/ 279400 h 5295900"/>
              <a:gd name="connsiteX35" fmla="*/ 228628 w 5092728"/>
              <a:gd name="connsiteY35" fmla="*/ 304800 h 5295900"/>
              <a:gd name="connsiteX36" fmla="*/ 177828 w 5092728"/>
              <a:gd name="connsiteY36" fmla="*/ 381000 h 5295900"/>
              <a:gd name="connsiteX37" fmla="*/ 152428 w 5092728"/>
              <a:gd name="connsiteY37" fmla="*/ 457200 h 5295900"/>
              <a:gd name="connsiteX38" fmla="*/ 139728 w 5092728"/>
              <a:gd name="connsiteY38" fmla="*/ 558800 h 5295900"/>
              <a:gd name="connsiteX39" fmla="*/ 114328 w 5092728"/>
              <a:gd name="connsiteY39" fmla="*/ 863600 h 5295900"/>
              <a:gd name="connsiteX40" fmla="*/ 101628 w 5092728"/>
              <a:gd name="connsiteY40" fmla="*/ 1600200 h 5295900"/>
              <a:gd name="connsiteX41" fmla="*/ 114328 w 5092728"/>
              <a:gd name="connsiteY41" fmla="*/ 1917700 h 5295900"/>
              <a:gd name="connsiteX42" fmla="*/ 101628 w 5092728"/>
              <a:gd name="connsiteY42" fmla="*/ 3441700 h 5295900"/>
              <a:gd name="connsiteX43" fmla="*/ 88928 w 5092728"/>
              <a:gd name="connsiteY43" fmla="*/ 3492500 h 5295900"/>
              <a:gd name="connsiteX44" fmla="*/ 76228 w 5092728"/>
              <a:gd name="connsiteY44" fmla="*/ 3594100 h 5295900"/>
              <a:gd name="connsiteX45" fmla="*/ 63528 w 5092728"/>
              <a:gd name="connsiteY45" fmla="*/ 3848100 h 5295900"/>
              <a:gd name="connsiteX46" fmla="*/ 50828 w 5092728"/>
              <a:gd name="connsiteY46" fmla="*/ 3898900 h 5295900"/>
              <a:gd name="connsiteX47" fmla="*/ 38128 w 5092728"/>
              <a:gd name="connsiteY47" fmla="*/ 3987800 h 5295900"/>
              <a:gd name="connsiteX48" fmla="*/ 12728 w 5092728"/>
              <a:gd name="connsiteY48" fmla="*/ 4165600 h 5295900"/>
              <a:gd name="connsiteX49" fmla="*/ 12728 w 5092728"/>
              <a:gd name="connsiteY49" fmla="*/ 4851400 h 5295900"/>
              <a:gd name="connsiteX50" fmla="*/ 50828 w 5092728"/>
              <a:gd name="connsiteY50" fmla="*/ 5054600 h 5295900"/>
              <a:gd name="connsiteX51" fmla="*/ 63528 w 5092728"/>
              <a:gd name="connsiteY51" fmla="*/ 5181600 h 5295900"/>
              <a:gd name="connsiteX52" fmla="*/ 50828 w 5092728"/>
              <a:gd name="connsiteY52" fmla="*/ 5295900 h 5295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5092728" h="5295900">
                <a:moveTo>
                  <a:pt x="5092728" y="88900"/>
                </a:moveTo>
                <a:cubicBezTo>
                  <a:pt x="5008061" y="84667"/>
                  <a:pt x="4923208" y="83240"/>
                  <a:pt x="4838728" y="76200"/>
                </a:cubicBezTo>
                <a:cubicBezTo>
                  <a:pt x="4821334" y="74750"/>
                  <a:pt x="4805101" y="66622"/>
                  <a:pt x="4787928" y="63500"/>
                </a:cubicBezTo>
                <a:cubicBezTo>
                  <a:pt x="4758477" y="58145"/>
                  <a:pt x="4728479" y="56155"/>
                  <a:pt x="4699028" y="50800"/>
                </a:cubicBezTo>
                <a:cubicBezTo>
                  <a:pt x="4681855" y="47678"/>
                  <a:pt x="4664911" y="43233"/>
                  <a:pt x="4648228" y="38100"/>
                </a:cubicBezTo>
                <a:cubicBezTo>
                  <a:pt x="4609843" y="26289"/>
                  <a:pt x="4533928" y="0"/>
                  <a:pt x="4533928" y="0"/>
                </a:cubicBezTo>
                <a:cubicBezTo>
                  <a:pt x="4511786" y="2768"/>
                  <a:pt x="4428331" y="6454"/>
                  <a:pt x="4394228" y="25400"/>
                </a:cubicBezTo>
                <a:cubicBezTo>
                  <a:pt x="4367543" y="40225"/>
                  <a:pt x="4343428" y="59267"/>
                  <a:pt x="4318028" y="76200"/>
                </a:cubicBezTo>
                <a:cubicBezTo>
                  <a:pt x="4305328" y="84667"/>
                  <a:pt x="4295174" y="100874"/>
                  <a:pt x="4279928" y="101600"/>
                </a:cubicBezTo>
                <a:lnTo>
                  <a:pt x="4013228" y="114300"/>
                </a:lnTo>
                <a:cubicBezTo>
                  <a:pt x="3931719" y="127885"/>
                  <a:pt x="3873659" y="139700"/>
                  <a:pt x="3784628" y="139700"/>
                </a:cubicBezTo>
                <a:cubicBezTo>
                  <a:pt x="3682940" y="139700"/>
                  <a:pt x="3581428" y="131233"/>
                  <a:pt x="3479828" y="127000"/>
                </a:cubicBezTo>
                <a:cubicBezTo>
                  <a:pt x="3384176" y="63232"/>
                  <a:pt x="3505742" y="138106"/>
                  <a:pt x="3390928" y="88900"/>
                </a:cubicBezTo>
                <a:cubicBezTo>
                  <a:pt x="3376899" y="82887"/>
                  <a:pt x="3365528" y="71967"/>
                  <a:pt x="3352828" y="63500"/>
                </a:cubicBezTo>
                <a:cubicBezTo>
                  <a:pt x="3302028" y="67733"/>
                  <a:pt x="3250628" y="67341"/>
                  <a:pt x="3200428" y="76200"/>
                </a:cubicBezTo>
                <a:cubicBezTo>
                  <a:pt x="3177978" y="80162"/>
                  <a:pt x="3157760" y="92341"/>
                  <a:pt x="3136928" y="101600"/>
                </a:cubicBezTo>
                <a:cubicBezTo>
                  <a:pt x="3042767" y="143449"/>
                  <a:pt x="3126282" y="113615"/>
                  <a:pt x="3048028" y="139700"/>
                </a:cubicBezTo>
                <a:lnTo>
                  <a:pt x="1854228" y="127000"/>
                </a:lnTo>
                <a:cubicBezTo>
                  <a:pt x="1828483" y="126485"/>
                  <a:pt x="1803479" y="118216"/>
                  <a:pt x="1778028" y="114300"/>
                </a:cubicBezTo>
                <a:cubicBezTo>
                  <a:pt x="1748442" y="109748"/>
                  <a:pt x="1718655" y="106521"/>
                  <a:pt x="1689128" y="101600"/>
                </a:cubicBezTo>
                <a:cubicBezTo>
                  <a:pt x="1667836" y="98051"/>
                  <a:pt x="1647066" y="91422"/>
                  <a:pt x="1625628" y="88900"/>
                </a:cubicBezTo>
                <a:cubicBezTo>
                  <a:pt x="1575001" y="82944"/>
                  <a:pt x="1523974" y="81033"/>
                  <a:pt x="1473228" y="76200"/>
                </a:cubicBezTo>
                <a:cubicBezTo>
                  <a:pt x="1435066" y="72566"/>
                  <a:pt x="1397028" y="67733"/>
                  <a:pt x="1358928" y="63500"/>
                </a:cubicBezTo>
                <a:cubicBezTo>
                  <a:pt x="1346228" y="59267"/>
                  <a:pt x="1334215" y="50800"/>
                  <a:pt x="1320828" y="50800"/>
                </a:cubicBezTo>
                <a:cubicBezTo>
                  <a:pt x="1181392" y="50800"/>
                  <a:pt x="1184287" y="53185"/>
                  <a:pt x="1092228" y="76200"/>
                </a:cubicBezTo>
                <a:cubicBezTo>
                  <a:pt x="1079528" y="84667"/>
                  <a:pt x="1068854" y="97584"/>
                  <a:pt x="1054128" y="101600"/>
                </a:cubicBezTo>
                <a:cubicBezTo>
                  <a:pt x="1021200" y="110580"/>
                  <a:pt x="986261" y="109110"/>
                  <a:pt x="952528" y="114300"/>
                </a:cubicBezTo>
                <a:cubicBezTo>
                  <a:pt x="931193" y="117582"/>
                  <a:pt x="910195" y="122767"/>
                  <a:pt x="889028" y="127000"/>
                </a:cubicBezTo>
                <a:cubicBezTo>
                  <a:pt x="747594" y="197717"/>
                  <a:pt x="925762" y="113225"/>
                  <a:pt x="787428" y="165100"/>
                </a:cubicBezTo>
                <a:cubicBezTo>
                  <a:pt x="769701" y="171747"/>
                  <a:pt x="754589" y="184513"/>
                  <a:pt x="736628" y="190500"/>
                </a:cubicBezTo>
                <a:cubicBezTo>
                  <a:pt x="716150" y="197326"/>
                  <a:pt x="693953" y="197520"/>
                  <a:pt x="673128" y="203200"/>
                </a:cubicBezTo>
                <a:cubicBezTo>
                  <a:pt x="647297" y="210245"/>
                  <a:pt x="623182" y="223349"/>
                  <a:pt x="596928" y="228600"/>
                </a:cubicBezTo>
                <a:cubicBezTo>
                  <a:pt x="575761" y="232833"/>
                  <a:pt x="554500" y="236617"/>
                  <a:pt x="533428" y="241300"/>
                </a:cubicBezTo>
                <a:cubicBezTo>
                  <a:pt x="516389" y="245086"/>
                  <a:pt x="499817" y="250967"/>
                  <a:pt x="482628" y="254000"/>
                </a:cubicBezTo>
                <a:cubicBezTo>
                  <a:pt x="427794" y="263677"/>
                  <a:pt x="372362" y="269723"/>
                  <a:pt x="317528" y="279400"/>
                </a:cubicBezTo>
                <a:cubicBezTo>
                  <a:pt x="283641" y="285380"/>
                  <a:pt x="260354" y="294225"/>
                  <a:pt x="228628" y="304800"/>
                </a:cubicBezTo>
                <a:cubicBezTo>
                  <a:pt x="186613" y="430846"/>
                  <a:pt x="257105" y="238302"/>
                  <a:pt x="177828" y="381000"/>
                </a:cubicBezTo>
                <a:cubicBezTo>
                  <a:pt x="164825" y="404405"/>
                  <a:pt x="152428" y="457200"/>
                  <a:pt x="152428" y="457200"/>
                </a:cubicBezTo>
                <a:cubicBezTo>
                  <a:pt x="148195" y="491067"/>
                  <a:pt x="142914" y="524819"/>
                  <a:pt x="139728" y="558800"/>
                </a:cubicBezTo>
                <a:cubicBezTo>
                  <a:pt x="130212" y="660307"/>
                  <a:pt x="114328" y="863600"/>
                  <a:pt x="114328" y="863600"/>
                </a:cubicBezTo>
                <a:cubicBezTo>
                  <a:pt x="110095" y="1109133"/>
                  <a:pt x="101628" y="1354630"/>
                  <a:pt x="101628" y="1600200"/>
                </a:cubicBezTo>
                <a:cubicBezTo>
                  <a:pt x="101628" y="1706118"/>
                  <a:pt x="114328" y="1811782"/>
                  <a:pt x="114328" y="1917700"/>
                </a:cubicBezTo>
                <a:cubicBezTo>
                  <a:pt x="114328" y="2425718"/>
                  <a:pt x="109821" y="2933748"/>
                  <a:pt x="101628" y="3441700"/>
                </a:cubicBezTo>
                <a:cubicBezTo>
                  <a:pt x="101347" y="3459152"/>
                  <a:pt x="91797" y="3475283"/>
                  <a:pt x="88928" y="3492500"/>
                </a:cubicBezTo>
                <a:cubicBezTo>
                  <a:pt x="83317" y="3526166"/>
                  <a:pt x="80461" y="3560233"/>
                  <a:pt x="76228" y="3594100"/>
                </a:cubicBezTo>
                <a:cubicBezTo>
                  <a:pt x="71995" y="3678767"/>
                  <a:pt x="70568" y="3763620"/>
                  <a:pt x="63528" y="3848100"/>
                </a:cubicBezTo>
                <a:cubicBezTo>
                  <a:pt x="62078" y="3865494"/>
                  <a:pt x="53950" y="3881727"/>
                  <a:pt x="50828" y="3898900"/>
                </a:cubicBezTo>
                <a:cubicBezTo>
                  <a:pt x="45473" y="3928351"/>
                  <a:pt x="42680" y="3958214"/>
                  <a:pt x="38128" y="3987800"/>
                </a:cubicBezTo>
                <a:cubicBezTo>
                  <a:pt x="13713" y="4146495"/>
                  <a:pt x="36712" y="3973729"/>
                  <a:pt x="12728" y="4165600"/>
                </a:cubicBezTo>
                <a:cubicBezTo>
                  <a:pt x="3472" y="4452545"/>
                  <a:pt x="-10564" y="4579663"/>
                  <a:pt x="12728" y="4851400"/>
                </a:cubicBezTo>
                <a:cubicBezTo>
                  <a:pt x="20103" y="4937438"/>
                  <a:pt x="32719" y="4982163"/>
                  <a:pt x="50828" y="5054600"/>
                </a:cubicBezTo>
                <a:cubicBezTo>
                  <a:pt x="55061" y="5096933"/>
                  <a:pt x="63528" y="5139056"/>
                  <a:pt x="63528" y="5181600"/>
                </a:cubicBezTo>
                <a:cubicBezTo>
                  <a:pt x="63528" y="5219934"/>
                  <a:pt x="50828" y="5295900"/>
                  <a:pt x="50828" y="52959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81000" y="304800"/>
            <a:ext cx="803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r-Latn-CS" altLang="en-US" sz="2400" b="1"/>
              <a:t>A+B</a:t>
            </a:r>
            <a:endParaRPr lang="en-US" altLang="en-US" sz="2400" b="1"/>
          </a:p>
        </p:txBody>
      </p:sp>
      <p:sp>
        <p:nvSpPr>
          <p:cNvPr id="9219" name="Line 3"/>
          <p:cNvSpPr>
            <a:spLocks noChangeShapeType="1"/>
          </p:cNvSpPr>
          <p:nvPr/>
        </p:nvSpPr>
        <p:spPr bwMode="auto">
          <a:xfrm>
            <a:off x="1295400" y="533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 flipH="1">
            <a:off x="1219200" y="609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981200" y="152400"/>
            <a:ext cx="3825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r-Latn-CS" altLang="en-US" sz="1800"/>
              <a:t>k</a:t>
            </a:r>
            <a:r>
              <a:rPr lang="sr-Latn-CS" altLang="en-US" sz="1800" baseline="-25000"/>
              <a:t>2</a:t>
            </a:r>
            <a:endParaRPr lang="en-US" altLang="en-US" sz="1800" baseline="-25000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219200" y="609600"/>
            <a:ext cx="4333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r-Latn-CS" altLang="en-US" sz="1800"/>
              <a:t>k</a:t>
            </a:r>
            <a:r>
              <a:rPr lang="sr-Latn-CS" altLang="en-US" sz="1800" baseline="-25000"/>
              <a:t>-1</a:t>
            </a:r>
            <a:endParaRPr lang="en-US" altLang="en-US" sz="1800" baseline="-25000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219200" y="152400"/>
            <a:ext cx="3825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r-Latn-CS" altLang="en-US" sz="1800"/>
              <a:t>k</a:t>
            </a:r>
            <a:r>
              <a:rPr lang="sr-Latn-CS" altLang="en-US" sz="1800" baseline="-25000"/>
              <a:t>1</a:t>
            </a:r>
            <a:endParaRPr lang="en-US" altLang="en-US" sz="1800" baseline="-25000"/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1752600" y="304800"/>
            <a:ext cx="268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r-Latn-CS" altLang="en-US" sz="2400" b="1"/>
              <a:t>I</a:t>
            </a:r>
            <a:endParaRPr lang="en-US" altLang="en-US" sz="2400" b="1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1981200" y="533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2438400" y="3048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r-Latn-CS" altLang="en-US" sz="2400" b="1"/>
              <a:t>C </a:t>
            </a:r>
            <a:endParaRPr lang="en-US" altLang="en-US" sz="2400" b="1"/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5334000" y="3048000"/>
            <a:ext cx="259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</a:rPr>
              <a:t> k</a:t>
            </a:r>
            <a:r>
              <a:rPr lang="en-US" altLang="en-US" sz="2400" b="1" baseline="-25000">
                <a:solidFill>
                  <a:srgbClr val="FF0000"/>
                </a:solidFill>
              </a:rPr>
              <a:t>2</a:t>
            </a:r>
            <a:r>
              <a:rPr lang="en-US" altLang="en-US" sz="2400" b="1">
                <a:solidFill>
                  <a:srgbClr val="FF0000"/>
                </a:solidFill>
              </a:rPr>
              <a:t>&gt;&gt;k</a:t>
            </a:r>
            <a:r>
              <a:rPr lang="en-US" altLang="en-US" sz="2400" b="1" baseline="-25000">
                <a:solidFill>
                  <a:srgbClr val="FF0000"/>
                </a:solidFill>
              </a:rPr>
              <a:t>-1</a:t>
            </a:r>
            <a:r>
              <a:rPr lang="en-US" altLang="en-US" sz="2400" b="1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2971800" y="76200"/>
            <a:ext cx="6019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r-Latn-CS" altLang="en-US" sz="2800" b="1"/>
              <a:t>Van</a:t>
            </a:r>
            <a:r>
              <a:rPr lang="en-US" altLang="en-US" sz="2800" b="1"/>
              <a:t>’</a:t>
            </a:r>
            <a:r>
              <a:rPr lang="sr-Latn-CS" altLang="en-US" sz="2800" b="1"/>
              <a:t> t Hof</a:t>
            </a:r>
            <a:r>
              <a:rPr lang="en-US" altLang="en-US" sz="2800" b="1"/>
              <a:t>f</a:t>
            </a:r>
            <a:r>
              <a:rPr lang="sr-Latn-CS" altLang="en-US" sz="2800" b="1"/>
              <a:t>ov intermedijer</a:t>
            </a:r>
            <a:r>
              <a:rPr lang="en-US" altLang="en-US" sz="2800" b="1"/>
              <a:t>-primeri</a:t>
            </a:r>
          </a:p>
        </p:txBody>
      </p:sp>
      <p:graphicFrame>
        <p:nvGraphicFramePr>
          <p:cNvPr id="9229" name="Object 13"/>
          <p:cNvGraphicFramePr>
            <a:graphicFrameLocks noChangeAspect="1"/>
          </p:cNvGraphicFramePr>
          <p:nvPr/>
        </p:nvGraphicFramePr>
        <p:xfrm>
          <a:off x="7938" y="1014413"/>
          <a:ext cx="2957512" cy="84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3" name="Equation" r:id="rId3" imgW="1371600" imgH="393480" progId="Equation.DSMT4">
                  <p:embed/>
                </p:oleObj>
              </mc:Choice>
              <mc:Fallback>
                <p:oleObj name="Equation" r:id="rId3" imgW="1371600" imgH="39348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38" y="1014413"/>
                        <a:ext cx="2957512" cy="849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0" name="Object 14"/>
          <p:cNvGraphicFramePr>
            <a:graphicFrameLocks noChangeAspect="1"/>
          </p:cNvGraphicFramePr>
          <p:nvPr/>
        </p:nvGraphicFramePr>
        <p:xfrm>
          <a:off x="304800" y="1905000"/>
          <a:ext cx="4267200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4" name="Equation" r:id="rId5" imgW="1905000" imgH="393700" progId="Equation.3">
                  <p:embed/>
                </p:oleObj>
              </mc:Choice>
              <mc:Fallback>
                <p:oleObj name="Equation" r:id="rId5" imgW="1905000" imgH="3937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905000"/>
                        <a:ext cx="4267200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1" name="Object 15"/>
          <p:cNvGraphicFramePr>
            <a:graphicFrameLocks noChangeAspect="1"/>
          </p:cNvGraphicFramePr>
          <p:nvPr/>
        </p:nvGraphicFramePr>
        <p:xfrm>
          <a:off x="381000" y="2832100"/>
          <a:ext cx="4572000" cy="229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5" name="Equation" r:id="rId7" imgW="2146300" imgH="1079500" progId="Equation.3">
                  <p:embed/>
                </p:oleObj>
              </mc:Choice>
              <mc:Fallback>
                <p:oleObj name="Equation" r:id="rId7" imgW="2146300" imgH="10795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832100"/>
                        <a:ext cx="4572000" cy="229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2" name="Object 16"/>
          <p:cNvGraphicFramePr>
            <a:graphicFrameLocks noChangeAspect="1"/>
          </p:cNvGraphicFramePr>
          <p:nvPr/>
        </p:nvGraphicFramePr>
        <p:xfrm>
          <a:off x="304800" y="5486400"/>
          <a:ext cx="4114800" cy="111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6" name="Equation" r:id="rId9" imgW="1587500" imgH="431800" progId="Equation.3">
                  <p:embed/>
                </p:oleObj>
              </mc:Choice>
              <mc:Fallback>
                <p:oleObj name="Equation" r:id="rId9" imgW="1587500" imgH="4318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486400"/>
                        <a:ext cx="4114800" cy="1119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3" name="Object 19"/>
          <p:cNvGraphicFramePr>
            <a:graphicFrameLocks noChangeAspect="1"/>
          </p:cNvGraphicFramePr>
          <p:nvPr/>
        </p:nvGraphicFramePr>
        <p:xfrm>
          <a:off x="5029200" y="1719263"/>
          <a:ext cx="3962400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7" name="Equation" r:id="rId11" imgW="1511300" imgH="431800" progId="Equation.3">
                  <p:embed/>
                </p:oleObj>
              </mc:Choice>
              <mc:Fallback>
                <p:oleObj name="Equation" r:id="rId11" imgW="1511300" imgH="4318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1719263"/>
                        <a:ext cx="3962400" cy="113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4" name="Object 20"/>
          <p:cNvGraphicFramePr>
            <a:graphicFrameLocks noChangeAspect="1"/>
          </p:cNvGraphicFramePr>
          <p:nvPr/>
        </p:nvGraphicFramePr>
        <p:xfrm>
          <a:off x="4851400" y="3657600"/>
          <a:ext cx="4114800" cy="89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8" name="Equation" r:id="rId13" imgW="1981200" imgH="431800" progId="Equation.3">
                  <p:embed/>
                </p:oleObj>
              </mc:Choice>
              <mc:Fallback>
                <p:oleObj name="Equation" r:id="rId13" imgW="1981200" imgH="4318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1400" y="3657600"/>
                        <a:ext cx="4114800" cy="896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5" name="Rectangle 22"/>
          <p:cNvSpPr>
            <a:spLocks noChangeArrowheads="1"/>
          </p:cNvSpPr>
          <p:nvPr/>
        </p:nvSpPr>
        <p:spPr bwMode="auto">
          <a:xfrm>
            <a:off x="4800600" y="1676400"/>
            <a:ext cx="4343400" cy="4648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graphicFrame>
        <p:nvGraphicFramePr>
          <p:cNvPr id="9237" name="Object 2"/>
          <p:cNvGraphicFramePr>
            <a:graphicFrameLocks noChangeAspect="1"/>
          </p:cNvGraphicFramePr>
          <p:nvPr/>
        </p:nvGraphicFramePr>
        <p:xfrm>
          <a:off x="5346700" y="5181600"/>
          <a:ext cx="2690813" cy="89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9" name="Equation" r:id="rId15" imgW="1295400" imgH="431800" progId="Equation.DSMT4">
                  <p:embed/>
                </p:oleObj>
              </mc:Choice>
              <mc:Fallback>
                <p:oleObj name="Equation" r:id="rId15" imgW="1295400" imgH="431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6700" y="5181600"/>
                        <a:ext cx="2690813" cy="896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86400" y="4559300"/>
            <a:ext cx="17526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sz="2400" i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&lt;&lt; k</a:t>
            </a:r>
            <a:r>
              <a:rPr lang="en-US" sz="2400" i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-1</a:t>
            </a:r>
            <a:endParaRPr lang="en-US" sz="24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04800" y="0"/>
            <a:ext cx="4152900" cy="181133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sr-Latn-CS" altLang="en-US" sz="2800" dirty="0"/>
              <a:t>A</a:t>
            </a:r>
            <a:r>
              <a:rPr lang="en-US" altLang="en-US" sz="2800" dirty="0"/>
              <a:t>         </a:t>
            </a:r>
            <a:r>
              <a:rPr lang="sr-Latn-CS" altLang="en-US" sz="2800" dirty="0"/>
              <a:t> </a:t>
            </a:r>
            <a:r>
              <a:rPr lang="sr-Latn-CS" altLang="en-US" sz="2800" dirty="0" smtClean="0"/>
              <a:t>B</a:t>
            </a:r>
            <a:endParaRPr lang="en-US" altLang="en-US" sz="2800" dirty="0" smtClean="0"/>
          </a:p>
          <a:p>
            <a:pPr>
              <a:spcBef>
                <a:spcPct val="50000"/>
              </a:spcBef>
            </a:pPr>
            <a:endParaRPr lang="sr-Latn-CS" altLang="en-US" sz="2800" dirty="0" smtClean="0"/>
          </a:p>
          <a:p>
            <a:pPr>
              <a:spcBef>
                <a:spcPct val="50000"/>
              </a:spcBef>
            </a:pPr>
            <a:r>
              <a:rPr lang="sr-Latn-CS" altLang="en-US" sz="2800" dirty="0" smtClean="0"/>
              <a:t>B </a:t>
            </a:r>
            <a:r>
              <a:rPr lang="en-US" altLang="en-US" sz="2800" dirty="0" smtClean="0"/>
              <a:t>+ </a:t>
            </a:r>
            <a:r>
              <a:rPr lang="sr-Latn-CS" altLang="en-US" sz="2800" dirty="0" smtClean="0"/>
              <a:t>C</a:t>
            </a:r>
            <a:r>
              <a:rPr lang="en-US" altLang="en-US" sz="2800" dirty="0" smtClean="0"/>
              <a:t> 	D</a:t>
            </a:r>
            <a:endParaRPr lang="en-US" altLang="en-US" sz="2800" dirty="0"/>
          </a:p>
        </p:txBody>
      </p:sp>
      <p:grpSp>
        <p:nvGrpSpPr>
          <p:cNvPr id="10243" name="Group 3"/>
          <p:cNvGrpSpPr>
            <a:grpSpLocks/>
          </p:cNvGrpSpPr>
          <p:nvPr/>
        </p:nvGrpSpPr>
        <p:grpSpPr bwMode="auto">
          <a:xfrm>
            <a:off x="762000" y="0"/>
            <a:ext cx="1371600" cy="1752600"/>
            <a:chOff x="768" y="576"/>
            <a:chExt cx="864" cy="1104"/>
          </a:xfrm>
        </p:grpSpPr>
        <p:sp>
          <p:nvSpPr>
            <p:cNvPr id="10254" name="Line 4"/>
            <p:cNvSpPr>
              <a:spLocks noChangeShapeType="1"/>
            </p:cNvSpPr>
            <p:nvPr/>
          </p:nvSpPr>
          <p:spPr bwMode="auto">
            <a:xfrm>
              <a:off x="768" y="864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5" name="Line 5"/>
            <p:cNvSpPr>
              <a:spLocks noChangeShapeType="1"/>
            </p:cNvSpPr>
            <p:nvPr/>
          </p:nvSpPr>
          <p:spPr bwMode="auto">
            <a:xfrm>
              <a:off x="1200" y="16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6" name="Text Box 6"/>
            <p:cNvSpPr txBox="1">
              <a:spLocks noChangeArrowheads="1"/>
            </p:cNvSpPr>
            <p:nvPr/>
          </p:nvSpPr>
          <p:spPr bwMode="auto">
            <a:xfrm>
              <a:off x="816" y="57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 b="1">
                  <a:latin typeface="Times New Roman" pitchFamily="18" charset="0"/>
                </a:rPr>
                <a:t>k</a:t>
              </a:r>
              <a:r>
                <a:rPr lang="en-US" altLang="en-US" sz="2400" b="1" baseline="-25000">
                  <a:latin typeface="Times New Roman" pitchFamily="18" charset="0"/>
                </a:rPr>
                <a:t>1</a:t>
              </a:r>
              <a:endParaRPr lang="en-US" altLang="en-US" sz="2400" b="1">
                <a:latin typeface="Times New Roman" pitchFamily="18" charset="0"/>
              </a:endParaRPr>
            </a:p>
          </p:txBody>
        </p:sp>
        <p:sp>
          <p:nvSpPr>
            <p:cNvPr id="10257" name="Text Box 7"/>
            <p:cNvSpPr txBox="1">
              <a:spLocks noChangeArrowheads="1"/>
            </p:cNvSpPr>
            <p:nvPr/>
          </p:nvSpPr>
          <p:spPr bwMode="auto">
            <a:xfrm>
              <a:off x="1248" y="1392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 b="1">
                  <a:latin typeface="Times New Roman" pitchFamily="18" charset="0"/>
                </a:rPr>
                <a:t>k</a:t>
              </a:r>
              <a:r>
                <a:rPr lang="en-US" altLang="en-US" sz="2400" b="1" baseline="-25000">
                  <a:latin typeface="Times New Roman" pitchFamily="18" charset="0"/>
                </a:rPr>
                <a:t>2</a:t>
              </a:r>
              <a:endParaRPr lang="en-US" altLang="en-US" sz="2400" b="1">
                <a:latin typeface="Times New Roman" pitchFamily="18" charset="0"/>
              </a:endParaRPr>
            </a:p>
          </p:txBody>
        </p:sp>
        <p:sp>
          <p:nvSpPr>
            <p:cNvPr id="10258" name="Line 8"/>
            <p:cNvSpPr>
              <a:spLocks noChangeShapeType="1"/>
            </p:cNvSpPr>
            <p:nvPr/>
          </p:nvSpPr>
          <p:spPr bwMode="auto">
            <a:xfrm flipH="1">
              <a:off x="768" y="960"/>
              <a:ext cx="384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9" name="Text Box 9"/>
            <p:cNvSpPr txBox="1">
              <a:spLocks noChangeArrowheads="1"/>
            </p:cNvSpPr>
            <p:nvPr/>
          </p:nvSpPr>
          <p:spPr bwMode="auto">
            <a:xfrm>
              <a:off x="768" y="960"/>
              <a:ext cx="3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 b="1">
                  <a:latin typeface="Times New Roman" pitchFamily="18" charset="0"/>
                </a:rPr>
                <a:t>k-</a:t>
              </a:r>
              <a:r>
                <a:rPr lang="en-US" altLang="en-US" sz="2400" b="1" baseline="-25000">
                  <a:latin typeface="Times New Roman" pitchFamily="18" charset="0"/>
                </a:rPr>
                <a:t>1</a:t>
              </a:r>
              <a:endParaRPr lang="en-US" altLang="en-US" sz="2400" b="1">
                <a:latin typeface="Times New Roman" pitchFamily="18" charset="0"/>
              </a:endParaRPr>
            </a:p>
          </p:txBody>
        </p:sp>
      </p:grpSp>
      <p:graphicFrame>
        <p:nvGraphicFramePr>
          <p:cNvPr id="10244" name="Object 10"/>
          <p:cNvGraphicFramePr>
            <a:graphicFrameLocks noChangeAspect="1"/>
          </p:cNvGraphicFramePr>
          <p:nvPr/>
        </p:nvGraphicFramePr>
        <p:xfrm>
          <a:off x="3657600" y="2743200"/>
          <a:ext cx="4343400" cy="110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4" name="Equation" r:id="rId3" imgW="1548728" imgH="393529" progId="Equation.3">
                  <p:embed/>
                </p:oleObj>
              </mc:Choice>
              <mc:Fallback>
                <p:oleObj name="Equation" r:id="rId3" imgW="1548728" imgH="39352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743200"/>
                        <a:ext cx="4343400" cy="1103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12"/>
          <p:cNvGraphicFramePr>
            <a:graphicFrameLocks noChangeAspect="1"/>
          </p:cNvGraphicFramePr>
          <p:nvPr/>
        </p:nvGraphicFramePr>
        <p:xfrm>
          <a:off x="5105400" y="1676400"/>
          <a:ext cx="2057400" cy="104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5" name="Equation" r:id="rId5" imgW="774364" imgH="393529" progId="Equation.3">
                  <p:embed/>
                </p:oleObj>
              </mc:Choice>
              <mc:Fallback>
                <p:oleObj name="Equation" r:id="rId5" imgW="774364" imgH="393529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1676400"/>
                        <a:ext cx="2057400" cy="1044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6" name="Object 13"/>
          <p:cNvGraphicFramePr>
            <a:graphicFrameLocks noChangeAspect="1"/>
          </p:cNvGraphicFramePr>
          <p:nvPr/>
        </p:nvGraphicFramePr>
        <p:xfrm>
          <a:off x="5105400" y="228600"/>
          <a:ext cx="3124200" cy="112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6" name="Equation" r:id="rId7" imgW="1091726" imgH="393529" progId="Equation.3">
                  <p:embed/>
                </p:oleObj>
              </mc:Choice>
              <mc:Fallback>
                <p:oleObj name="Equation" r:id="rId7" imgW="1091726" imgH="393529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228600"/>
                        <a:ext cx="3124200" cy="1127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7" name="Object 14"/>
          <p:cNvGraphicFramePr>
            <a:graphicFrameLocks noChangeAspect="1"/>
          </p:cNvGraphicFramePr>
          <p:nvPr/>
        </p:nvGraphicFramePr>
        <p:xfrm>
          <a:off x="1219200" y="3352800"/>
          <a:ext cx="1219200" cy="99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7" name="Equation" r:id="rId9" imgW="482391" imgH="393529" progId="Equation.3">
                  <p:embed/>
                </p:oleObj>
              </mc:Choice>
              <mc:Fallback>
                <p:oleObj name="Equation" r:id="rId9" imgW="482391" imgH="393529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352800"/>
                        <a:ext cx="1219200" cy="9953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8" name="Object 15"/>
          <p:cNvGraphicFramePr>
            <a:graphicFrameLocks noChangeAspect="1"/>
          </p:cNvGraphicFramePr>
          <p:nvPr/>
        </p:nvGraphicFramePr>
        <p:xfrm>
          <a:off x="381000" y="4495800"/>
          <a:ext cx="41148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8" name="Equation" r:id="rId11" imgW="1371600" imgH="215900" progId="Equation.3">
                  <p:embed/>
                </p:oleObj>
              </mc:Choice>
              <mc:Fallback>
                <p:oleObj name="Equation" r:id="rId11" imgW="1371600" imgH="2159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495800"/>
                        <a:ext cx="41148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9" name="Object 16"/>
          <p:cNvGraphicFramePr>
            <a:graphicFrameLocks noChangeAspect="1"/>
          </p:cNvGraphicFramePr>
          <p:nvPr/>
        </p:nvGraphicFramePr>
        <p:xfrm>
          <a:off x="533400" y="5257800"/>
          <a:ext cx="2667000" cy="1316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9" name="Equation" r:id="rId13" imgW="901309" imgH="444307" progId="Equation.3">
                  <p:embed/>
                </p:oleObj>
              </mc:Choice>
              <mc:Fallback>
                <p:oleObj name="Equation" r:id="rId13" imgW="901309" imgH="444307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257800"/>
                        <a:ext cx="2667000" cy="1316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0" name="Object 17"/>
          <p:cNvGraphicFramePr>
            <a:graphicFrameLocks noChangeAspect="1"/>
          </p:cNvGraphicFramePr>
          <p:nvPr/>
        </p:nvGraphicFramePr>
        <p:xfrm>
          <a:off x="5181600" y="4876800"/>
          <a:ext cx="365760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0" name="Equation" r:id="rId15" imgW="1015559" imgH="444307" progId="Equation.3">
                  <p:embed/>
                </p:oleObj>
              </mc:Choice>
              <mc:Fallback>
                <p:oleObj name="Equation" r:id="rId15" imgW="1015559" imgH="444307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4876800"/>
                        <a:ext cx="3657600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1" name="AutoShape 18"/>
          <p:cNvSpPr>
            <a:spLocks noChangeArrowheads="1"/>
          </p:cNvSpPr>
          <p:nvPr/>
        </p:nvSpPr>
        <p:spPr bwMode="auto">
          <a:xfrm>
            <a:off x="2743200" y="3581400"/>
            <a:ext cx="304800" cy="457200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altLang="en-US"/>
          </a:p>
        </p:txBody>
      </p:sp>
      <p:sp>
        <p:nvSpPr>
          <p:cNvPr id="10252" name="AutoShape 19"/>
          <p:cNvSpPr>
            <a:spLocks noChangeArrowheads="1"/>
          </p:cNvSpPr>
          <p:nvPr/>
        </p:nvSpPr>
        <p:spPr bwMode="auto">
          <a:xfrm>
            <a:off x="4038600" y="1219200"/>
            <a:ext cx="1143000" cy="304800"/>
          </a:xfrm>
          <a:prstGeom prst="rightArrow">
            <a:avLst>
              <a:gd name="adj1" fmla="val 50000"/>
              <a:gd name="adj2" fmla="val 937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0253" name="AutoShape 20"/>
          <p:cNvSpPr>
            <a:spLocks noChangeArrowheads="1"/>
          </p:cNvSpPr>
          <p:nvPr/>
        </p:nvSpPr>
        <p:spPr bwMode="auto">
          <a:xfrm>
            <a:off x="3886200" y="5715000"/>
            <a:ext cx="1143000" cy="304800"/>
          </a:xfrm>
          <a:prstGeom prst="rightArrow">
            <a:avLst>
              <a:gd name="adj1" fmla="val 50000"/>
              <a:gd name="adj2" fmla="val 937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3430</TotalTime>
  <Words>639</Words>
  <Application>Microsoft Office PowerPoint</Application>
  <PresentationFormat>On-screen Show (4:3)</PresentationFormat>
  <Paragraphs>160</Paragraphs>
  <Slides>25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25</vt:i4>
      </vt:variant>
    </vt:vector>
  </HeadingPairs>
  <TitlesOfParts>
    <vt:vector size="37" baseType="lpstr">
      <vt:lpstr>Arial</vt:lpstr>
      <vt:lpstr>Calibri</vt:lpstr>
      <vt:lpstr>Monotype Corsiva</vt:lpstr>
      <vt:lpstr>SimSun</vt:lpstr>
      <vt:lpstr>Times New Roman</vt:lpstr>
      <vt:lpstr>Symbol</vt:lpstr>
      <vt:lpstr>Comic Sans MS</vt:lpstr>
      <vt:lpstr>Wingdings 3</vt:lpstr>
      <vt:lpstr>Default Design</vt:lpstr>
      <vt:lpstr>Microsoft Equation 3.0</vt:lpstr>
      <vt:lpstr>MathType 6.0 Equation</vt:lpstr>
      <vt:lpstr>MathType 4.0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Detaljno izvodjenje razlaganja N2O5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korisnik</dc:creator>
  <cp:lastModifiedBy>Win10</cp:lastModifiedBy>
  <cp:revision>146</cp:revision>
  <dcterms:created xsi:type="dcterms:W3CDTF">2005-03-11T05:04:11Z</dcterms:created>
  <dcterms:modified xsi:type="dcterms:W3CDTF">2021-02-15T10:47:43Z</dcterms:modified>
</cp:coreProperties>
</file>