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4" r:id="rId3"/>
    <p:sldId id="303" r:id="rId4"/>
    <p:sldId id="284" r:id="rId5"/>
    <p:sldId id="262" r:id="rId6"/>
    <p:sldId id="307" r:id="rId7"/>
    <p:sldId id="260" r:id="rId8"/>
    <p:sldId id="263" r:id="rId9"/>
    <p:sldId id="285" r:id="rId10"/>
    <p:sldId id="265" r:id="rId11"/>
    <p:sldId id="286" r:id="rId12"/>
    <p:sldId id="287" r:id="rId13"/>
    <p:sldId id="288" r:id="rId14"/>
    <p:sldId id="289" r:id="rId15"/>
    <p:sldId id="290" r:id="rId16"/>
    <p:sldId id="304" r:id="rId17"/>
    <p:sldId id="261" r:id="rId18"/>
    <p:sldId id="267" r:id="rId19"/>
    <p:sldId id="258" r:id="rId20"/>
    <p:sldId id="268" r:id="rId21"/>
    <p:sldId id="269" r:id="rId22"/>
    <p:sldId id="270" r:id="rId23"/>
    <p:sldId id="293" r:id="rId24"/>
    <p:sldId id="294" r:id="rId25"/>
    <p:sldId id="279" r:id="rId26"/>
    <p:sldId id="297" r:id="rId27"/>
    <p:sldId id="292" r:id="rId28"/>
    <p:sldId id="305" r:id="rId29"/>
    <p:sldId id="271" r:id="rId30"/>
    <p:sldId id="272" r:id="rId31"/>
    <p:sldId id="298" r:id="rId32"/>
    <p:sldId id="274" r:id="rId33"/>
    <p:sldId id="277" r:id="rId34"/>
    <p:sldId id="278" r:id="rId35"/>
    <p:sldId id="306" r:id="rId36"/>
    <p:sldId id="299" r:id="rId37"/>
    <p:sldId id="295" r:id="rId38"/>
    <p:sldId id="300" r:id="rId39"/>
    <p:sldId id="301" r:id="rId40"/>
    <p:sldId id="275" r:id="rId41"/>
    <p:sldId id="30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A4F2"/>
    <a:srgbClr val="F3F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0" autoAdjust="0"/>
    <p:restoredTop sz="94660"/>
  </p:normalViewPr>
  <p:slideViewPr>
    <p:cSldViewPr>
      <p:cViewPr varScale="1">
        <p:scale>
          <a:sx n="94" d="100"/>
          <a:sy n="94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6.wmf"/><Relationship Id="rId7" Type="http://schemas.openxmlformats.org/officeDocument/2006/relationships/image" Target="../media/image78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7.wmf"/><Relationship Id="rId4" Type="http://schemas.openxmlformats.org/officeDocument/2006/relationships/image" Target="../media/image7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1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13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7" Type="http://schemas.openxmlformats.org/officeDocument/2006/relationships/image" Target="../media/image143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39.wmf"/><Relationship Id="rId1" Type="http://schemas.openxmlformats.org/officeDocument/2006/relationships/image" Target="../media/image144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3D75A-CD0C-4092-818E-2BA748758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6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86240-9E13-45CE-8FE1-127A6031D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6D7BA-CC5E-481D-A9DD-5F7301395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0724F-F6EE-49F5-93A2-AE654937F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0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FD68C-C661-4E49-8438-3BDA18B62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DAB00-D9C0-4366-940F-56C0D3AE4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98671-6B98-4ADB-8E48-2AD9D62C3D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81330-CB00-447C-B978-4B2560DAF9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6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8CC4C-60B8-4CF1-9045-8A0DB7109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DFE7C-76C8-43BA-8CF2-FFD7065E9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7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CA3D6-B876-4E28-AA99-93D3310EE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5CE933-9616-497F-AAA6-B281C3CB46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6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7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8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3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8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90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3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78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9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110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9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5.bin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10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1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9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8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19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24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25.wmf"/><Relationship Id="rId4" Type="http://schemas.openxmlformats.org/officeDocument/2006/relationships/oleObject" Target="../embeddings/oleObject124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28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0" Type="http://schemas.openxmlformats.org/officeDocument/2006/relationships/image" Target="../media/image130.wmf"/><Relationship Id="rId4" Type="http://schemas.openxmlformats.org/officeDocument/2006/relationships/image" Target="../media/image127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32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4.wmf"/><Relationship Id="rId5" Type="http://schemas.openxmlformats.org/officeDocument/2006/relationships/oleObject" Target="../embeddings/oleObject132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3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13" Type="http://schemas.openxmlformats.org/officeDocument/2006/relationships/oleObject" Target="../embeddings/oleObject14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3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38.wmf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10" Type="http://schemas.openxmlformats.org/officeDocument/2006/relationships/image" Target="../media/image140.wmf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42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43.bin"/><Relationship Id="rId4" Type="http://schemas.openxmlformats.org/officeDocument/2006/relationships/image" Target="../media/image14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oleObject" Target="../embeddings/oleObject150.bin"/><Relationship Id="rId18" Type="http://schemas.openxmlformats.org/officeDocument/2006/relationships/image" Target="../media/image153.wmf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50.wmf"/><Relationship Id="rId17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2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1.bin"/><Relationship Id="rId10" Type="http://schemas.openxmlformats.org/officeDocument/2006/relationships/image" Target="../media/image149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15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55.wmf"/><Relationship Id="rId5" Type="http://schemas.openxmlformats.org/officeDocument/2006/relationships/oleObject" Target="../embeddings/oleObject154.bin"/><Relationship Id="rId4" Type="http://schemas.openxmlformats.org/officeDocument/2006/relationships/image" Target="../media/image15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0"/>
          <p:cNvSpPr txBox="1">
            <a:spLocks noChangeArrowheads="1"/>
          </p:cNvSpPr>
          <p:nvPr/>
        </p:nvSpPr>
        <p:spPr bwMode="auto">
          <a:xfrm>
            <a:off x="1981200" y="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b="1"/>
              <a:t>KONSTANTA BRZINE PO TEO</a:t>
            </a:r>
            <a:r>
              <a:rPr lang="en-US" altLang="en-US" b="1"/>
              <a:t>R</a:t>
            </a:r>
            <a:r>
              <a:rPr lang="sr-Latn-CS" altLang="en-US" b="1"/>
              <a:t>IJI PRELAZNOG STANJA</a:t>
            </a:r>
            <a:endParaRPr lang="en-US" altLang="en-US" b="1"/>
          </a:p>
        </p:txBody>
      </p:sp>
      <p:sp>
        <p:nvSpPr>
          <p:cNvPr id="2051" name="Text Box 32"/>
          <p:cNvSpPr txBox="1">
            <a:spLocks noChangeArrowheads="1"/>
          </p:cNvSpPr>
          <p:nvPr/>
        </p:nvSpPr>
        <p:spPr bwMode="auto">
          <a:xfrm>
            <a:off x="228600" y="6392863"/>
            <a:ext cx="1449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Monotype Corsiva" panose="03010101010201010101" pitchFamily="66" charset="0"/>
                <a:ea typeface="SimSun" panose="02010600030101010101" pitchFamily="2" charset="-122"/>
              </a:rPr>
              <a:t>V</a:t>
            </a:r>
            <a:r>
              <a:rPr lang="sr-Latn-CS" altLang="en-US" sz="1400" b="1">
                <a:latin typeface="Monotype Corsiva" panose="03010101010201010101" pitchFamily="66" charset="0"/>
                <a:ea typeface="SimSun" panose="02010600030101010101" pitchFamily="2" charset="-122"/>
              </a:rPr>
              <a:t>.</a:t>
            </a:r>
            <a:r>
              <a:rPr lang="en-US" altLang="en-US" sz="1400" b="1">
                <a:latin typeface="Monotype Corsiva" panose="03010101010201010101" pitchFamily="66" charset="0"/>
                <a:ea typeface="SimSun" panose="02010600030101010101" pitchFamily="2" charset="-122"/>
              </a:rPr>
              <a:t>D</a:t>
            </a:r>
            <a:r>
              <a:rPr lang="sr-Latn-CS" altLang="en-US" sz="1400" b="1">
                <a:latin typeface="Monotype Corsiva" panose="03010101010201010101" pitchFamily="66" charset="0"/>
                <a:ea typeface="SimSun" panose="02010600030101010101" pitchFamily="2" charset="-122"/>
              </a:rPr>
              <a:t>ondur, 2012/</a:t>
            </a:r>
            <a:r>
              <a:rPr lang="en-US" altLang="en-US" sz="1400" b="1">
                <a:latin typeface="Monotype Corsiva" panose="03010101010201010101" pitchFamily="66" charset="0"/>
                <a:ea typeface="SimSun" panose="02010600030101010101" pitchFamily="2" charset="-122"/>
              </a:rPr>
              <a:t>12</a:t>
            </a:r>
          </a:p>
        </p:txBody>
      </p:sp>
      <p:grpSp>
        <p:nvGrpSpPr>
          <p:cNvPr id="2053" name="Group 38"/>
          <p:cNvGrpSpPr>
            <a:grpSpLocks/>
          </p:cNvGrpSpPr>
          <p:nvPr/>
        </p:nvGrpSpPr>
        <p:grpSpPr bwMode="auto">
          <a:xfrm>
            <a:off x="304800" y="1219200"/>
            <a:ext cx="8610600" cy="5003800"/>
            <a:chOff x="192" y="768"/>
            <a:chExt cx="5424" cy="3152"/>
          </a:xfrm>
        </p:grpSpPr>
        <p:sp>
          <p:nvSpPr>
            <p:cNvPr id="2054" name="Line 35"/>
            <p:cNvSpPr>
              <a:spLocks noChangeShapeType="1"/>
            </p:cNvSpPr>
            <p:nvPr/>
          </p:nvSpPr>
          <p:spPr bwMode="auto">
            <a:xfrm flipV="1">
              <a:off x="192" y="768"/>
              <a:ext cx="0" cy="312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5" name="Group 37"/>
            <p:cNvGrpSpPr>
              <a:grpSpLocks/>
            </p:cNvGrpSpPr>
            <p:nvPr/>
          </p:nvGrpSpPr>
          <p:grpSpPr bwMode="auto">
            <a:xfrm>
              <a:off x="192" y="1079"/>
              <a:ext cx="5424" cy="2841"/>
              <a:chOff x="192" y="1079"/>
              <a:chExt cx="5424" cy="2841"/>
            </a:xfrm>
          </p:grpSpPr>
          <p:pic>
            <p:nvPicPr>
              <p:cNvPr id="2056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6" y="2784"/>
                <a:ext cx="1021" cy="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2291"/>
                <a:ext cx="1164" cy="7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3024"/>
                <a:ext cx="401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2561"/>
                <a:ext cx="363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" y="1152"/>
                <a:ext cx="1728" cy="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1" name="Freeform 8"/>
              <p:cNvSpPr>
                <a:spLocks/>
              </p:cNvSpPr>
              <p:nvPr/>
            </p:nvSpPr>
            <p:spPr bwMode="auto">
              <a:xfrm>
                <a:off x="1201" y="2173"/>
                <a:ext cx="3377" cy="1747"/>
              </a:xfrm>
              <a:custGeom>
                <a:avLst/>
                <a:gdLst>
                  <a:gd name="T0" fmla="*/ 0 w 3377"/>
                  <a:gd name="T1" fmla="*/ 2147483647 h 1747"/>
                  <a:gd name="T2" fmla="*/ 2147483647 w 3377"/>
                  <a:gd name="T3" fmla="*/ 2147483647 h 1747"/>
                  <a:gd name="T4" fmla="*/ 2147483647 w 3377"/>
                  <a:gd name="T5" fmla="*/ 2147483647 h 1747"/>
                  <a:gd name="T6" fmla="*/ 2147483647 w 3377"/>
                  <a:gd name="T7" fmla="*/ 2147483647 h 1747"/>
                  <a:gd name="T8" fmla="*/ 2147483647 w 3377"/>
                  <a:gd name="T9" fmla="*/ 2147483647 h 17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7"/>
                  <a:gd name="T16" fmla="*/ 0 h 1747"/>
                  <a:gd name="T17" fmla="*/ 3377 w 3377"/>
                  <a:gd name="T18" fmla="*/ 1747 h 17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7" h="1747">
                    <a:moveTo>
                      <a:pt x="0" y="1168"/>
                    </a:moveTo>
                    <a:cubicBezTo>
                      <a:pt x="159" y="1146"/>
                      <a:pt x="675" y="1211"/>
                      <a:pt x="952" y="1029"/>
                    </a:cubicBezTo>
                    <a:cubicBezTo>
                      <a:pt x="1229" y="847"/>
                      <a:pt x="1424" y="0"/>
                      <a:pt x="1661" y="76"/>
                    </a:cubicBezTo>
                    <a:cubicBezTo>
                      <a:pt x="1898" y="152"/>
                      <a:pt x="2090" y="1219"/>
                      <a:pt x="2376" y="1483"/>
                    </a:cubicBezTo>
                    <a:cubicBezTo>
                      <a:pt x="2662" y="1747"/>
                      <a:pt x="3169" y="1622"/>
                      <a:pt x="3377" y="1659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9"/>
              <p:cNvSpPr>
                <a:spLocks noChangeShapeType="1"/>
              </p:cNvSpPr>
              <p:nvPr/>
            </p:nvSpPr>
            <p:spPr bwMode="auto">
              <a:xfrm>
                <a:off x="624" y="273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Text Box 10"/>
              <p:cNvSpPr txBox="1">
                <a:spLocks noChangeArrowheads="1"/>
              </p:cNvSpPr>
              <p:nvPr/>
            </p:nvSpPr>
            <p:spPr bwMode="auto">
              <a:xfrm>
                <a:off x="240" y="2592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2064" name="Text Box 11"/>
              <p:cNvSpPr txBox="1">
                <a:spLocks noChangeArrowheads="1"/>
              </p:cNvSpPr>
              <p:nvPr/>
            </p:nvSpPr>
            <p:spPr bwMode="auto">
              <a:xfrm>
                <a:off x="374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2065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536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2066" name="Text Box 13"/>
              <p:cNvSpPr txBox="1">
                <a:spLocks noChangeArrowheads="1"/>
              </p:cNvSpPr>
              <p:nvPr/>
            </p:nvSpPr>
            <p:spPr bwMode="auto">
              <a:xfrm>
                <a:off x="5232" y="3120"/>
                <a:ext cx="1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2067" name="Text Box 14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1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2068" name="Text Box 15"/>
              <p:cNvSpPr txBox="1">
                <a:spLocks noChangeArrowheads="1"/>
              </p:cNvSpPr>
              <p:nvPr/>
            </p:nvSpPr>
            <p:spPr bwMode="auto">
              <a:xfrm>
                <a:off x="1920" y="2640"/>
                <a:ext cx="1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grpSp>
            <p:nvGrpSpPr>
              <p:cNvPr id="2069" name="Group 16"/>
              <p:cNvGrpSpPr>
                <a:grpSpLocks/>
              </p:cNvGrpSpPr>
              <p:nvPr/>
            </p:nvGrpSpPr>
            <p:grpSpPr bwMode="auto">
              <a:xfrm>
                <a:off x="480" y="2361"/>
                <a:ext cx="240" cy="231"/>
                <a:chOff x="480" y="2361"/>
                <a:chExt cx="240" cy="231"/>
              </a:xfrm>
            </p:grpSpPr>
            <p:grpSp>
              <p:nvGrpSpPr>
                <p:cNvPr id="2081" name="Group 17"/>
                <p:cNvGrpSpPr>
                  <a:grpSpLocks/>
                </p:cNvGrpSpPr>
                <p:nvPr/>
              </p:nvGrpSpPr>
              <p:grpSpPr bwMode="auto">
                <a:xfrm>
                  <a:off x="480" y="2496"/>
                  <a:ext cx="96" cy="96"/>
                  <a:chOff x="480" y="2496"/>
                  <a:chExt cx="96" cy="96"/>
                </a:xfrm>
              </p:grpSpPr>
              <p:sp>
                <p:nvSpPr>
                  <p:cNvPr id="208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2496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8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96"/>
                    <a:ext cx="0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8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56" y="2361"/>
                  <a:ext cx="1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cs typeface="Arial" panose="020B0604020202020204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2070" name="Group 21"/>
              <p:cNvGrpSpPr>
                <a:grpSpLocks/>
              </p:cNvGrpSpPr>
              <p:nvPr/>
            </p:nvGrpSpPr>
            <p:grpSpPr bwMode="auto">
              <a:xfrm>
                <a:off x="5376" y="2880"/>
                <a:ext cx="240" cy="231"/>
                <a:chOff x="480" y="2361"/>
                <a:chExt cx="240" cy="231"/>
              </a:xfrm>
            </p:grpSpPr>
            <p:grpSp>
              <p:nvGrpSpPr>
                <p:cNvPr id="2077" name="Group 22"/>
                <p:cNvGrpSpPr>
                  <a:grpSpLocks/>
                </p:cNvGrpSpPr>
                <p:nvPr/>
              </p:nvGrpSpPr>
              <p:grpSpPr bwMode="auto">
                <a:xfrm>
                  <a:off x="480" y="2496"/>
                  <a:ext cx="96" cy="96"/>
                  <a:chOff x="480" y="2496"/>
                  <a:chExt cx="96" cy="96"/>
                </a:xfrm>
              </p:grpSpPr>
              <p:sp>
                <p:nvSpPr>
                  <p:cNvPr id="207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2496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8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96"/>
                    <a:ext cx="0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7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56" y="2361"/>
                  <a:ext cx="1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cs typeface="Arial" panose="020B0604020202020204" pitchFamily="34" charset="0"/>
                    </a:rPr>
                    <a:t>-</a:t>
                  </a:r>
                </a:p>
              </p:txBody>
            </p:sp>
          </p:grpSp>
          <p:sp>
            <p:nvSpPr>
              <p:cNvPr id="2071" name="AutoShape 2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1728" cy="816"/>
              </a:xfrm>
              <a:prstGeom prst="bracketPair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72" name="Text Box 27"/>
              <p:cNvSpPr txBox="1">
                <a:spLocks noChangeArrowheads="1"/>
              </p:cNvSpPr>
              <p:nvPr/>
            </p:nvSpPr>
            <p:spPr bwMode="auto">
              <a:xfrm>
                <a:off x="3734" y="1079"/>
                <a:ext cx="1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073" name="Line 29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36"/>
              <p:cNvSpPr>
                <a:spLocks noChangeShapeType="1"/>
              </p:cNvSpPr>
              <p:nvPr/>
            </p:nvSpPr>
            <p:spPr bwMode="auto">
              <a:xfrm>
                <a:off x="192" y="3888"/>
                <a:ext cx="4752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37"/>
              <p:cNvSpPr>
                <a:spLocks noChangeShapeType="1"/>
              </p:cNvSpPr>
              <p:nvPr/>
            </p:nvSpPr>
            <p:spPr bwMode="auto">
              <a:xfrm>
                <a:off x="960" y="3312"/>
                <a:ext cx="528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38"/>
              <p:cNvSpPr>
                <a:spLocks noChangeShapeType="1"/>
              </p:cNvSpPr>
              <p:nvPr/>
            </p:nvSpPr>
            <p:spPr bwMode="auto">
              <a:xfrm>
                <a:off x="2592" y="2208"/>
                <a:ext cx="528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53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/>
              <a:t>Umesto prelaska preko prevoja vrlo slabom vibracijom, isti rezultat će se dobiti ako se ovo kretanje svede na slobodnu translaciju duž reakcionog puta.</a:t>
            </a:r>
            <a:endParaRPr lang="en-US" altLang="en-US" sz="2400" b="1"/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 rot="1190844">
            <a:off x="4953000" y="2743200"/>
            <a:ext cx="5794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bc</a:t>
            </a:r>
          </a:p>
        </p:txBody>
      </p:sp>
      <p:sp>
        <p:nvSpPr>
          <p:cNvPr id="10244" name="Oval 16"/>
          <p:cNvSpPr>
            <a:spLocks noChangeArrowheads="1"/>
          </p:cNvSpPr>
          <p:nvPr/>
        </p:nvSpPr>
        <p:spPr bwMode="auto">
          <a:xfrm rot="-1415523">
            <a:off x="2590800" y="3429000"/>
            <a:ext cx="742950" cy="8001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</a:t>
            </a:r>
            <a:r>
              <a:rPr lang="en-US" altLang="en-US" sz="2400" baseline="-25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245" name="Oval 17"/>
          <p:cNvSpPr>
            <a:spLocks noChangeArrowheads="1"/>
          </p:cNvSpPr>
          <p:nvPr/>
        </p:nvSpPr>
        <p:spPr bwMode="auto">
          <a:xfrm rot="-1415523">
            <a:off x="3962400" y="2895600"/>
            <a:ext cx="742950" cy="8001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</a:t>
            </a:r>
            <a:r>
              <a:rPr lang="en-US" altLang="en-US" sz="2400" baseline="-25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246" name="Line 18"/>
          <p:cNvSpPr>
            <a:spLocks noChangeShapeType="1"/>
          </p:cNvSpPr>
          <p:nvPr/>
        </p:nvSpPr>
        <p:spPr bwMode="auto">
          <a:xfrm rot="-1415523">
            <a:off x="3276600" y="3429000"/>
            <a:ext cx="6858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9"/>
          <p:cNvSpPr txBox="1">
            <a:spLocks noChangeArrowheads="1"/>
          </p:cNvSpPr>
          <p:nvPr/>
        </p:nvSpPr>
        <p:spPr bwMode="auto">
          <a:xfrm rot="-1415523">
            <a:off x="3200400" y="2667000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ab</a:t>
            </a:r>
          </a:p>
        </p:txBody>
      </p:sp>
      <p:sp>
        <p:nvSpPr>
          <p:cNvPr id="10248" name="Line 20"/>
          <p:cNvSpPr>
            <a:spLocks noChangeShapeType="1"/>
          </p:cNvSpPr>
          <p:nvPr/>
        </p:nvSpPr>
        <p:spPr bwMode="auto">
          <a:xfrm rot="-1415523">
            <a:off x="4800600" y="3200400"/>
            <a:ext cx="514350" cy="40005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21"/>
          <p:cNvSpPr>
            <a:spLocks noChangeArrowheads="1"/>
          </p:cNvSpPr>
          <p:nvPr/>
        </p:nvSpPr>
        <p:spPr bwMode="auto">
          <a:xfrm rot="-1415523">
            <a:off x="5867400" y="3352800"/>
            <a:ext cx="742950" cy="80010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</a:t>
            </a:r>
            <a:r>
              <a:rPr lang="en-US" altLang="en-US" sz="2400" baseline="-25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228600" y="4876800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/>
              <a:t>Ako vibracija slabi i </a:t>
            </a:r>
            <a:r>
              <a:rPr lang="el-GR" altLang="en-US" sz="2400" i="1" dirty="0" smtClean="0"/>
              <a:t>ν</a:t>
            </a:r>
            <a:r>
              <a:rPr lang="sr-Latn-CS" altLang="en-US" sz="2400" dirty="0" smtClean="0"/>
              <a:t> </a:t>
            </a:r>
            <a:r>
              <a:rPr lang="sr-Latn-CS" altLang="en-US" sz="2400" dirty="0"/>
              <a:t>teži nuli onda će to kretanje izgledati kao translacija.</a:t>
            </a:r>
            <a:endParaRPr lang="en-US" altLang="en-US" sz="2400" dirty="0"/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1219200" y="5334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Alternativno Izvodjenje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0"/>
            <a:ext cx="88550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Eryng I Polany (1935)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Kretanje preko prevojne tačke se ne posmatra kao vibracija već  kao translacija duž reakcione kordinate, u oblasti prevoja.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Aktivirani kompleks postoji u okolini prevoja, duž reakcionog puta, u njegovom segmentu arbitrarne dužine </a:t>
            </a:r>
            <a:r>
              <a:rPr lang="en-US" altLang="en-US" sz="2000">
                <a:latin typeface="Symbol" panose="05050102010706020507" pitchFamily="18" charset="2"/>
              </a:rPr>
              <a:t>d.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181600" y="1524000"/>
            <a:ext cx="3810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Translatorna particiona funkcija  odgovara kretanju molekula aktiviranog kompleksa, čestice koja ima masu  m</a:t>
            </a:r>
            <a:r>
              <a:rPr lang="sr-Latn-RS" altLang="en-US" sz="2200"/>
              <a:t>,</a:t>
            </a:r>
            <a:r>
              <a:rPr lang="en-US" altLang="en-US" sz="2200"/>
              <a:t>  u jednodimenzionalnoj potencijalnoj jami na vrhu potencijane barijere koja ima dužinu </a:t>
            </a:r>
            <a:r>
              <a:rPr lang="en-US" altLang="en-US" sz="2200"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 flipV="1">
            <a:off x="784225" y="1550988"/>
            <a:ext cx="0" cy="42497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7"/>
          <p:cNvSpPr>
            <a:spLocks/>
          </p:cNvSpPr>
          <p:nvPr/>
        </p:nvSpPr>
        <p:spPr bwMode="auto">
          <a:xfrm>
            <a:off x="1143000" y="2895600"/>
            <a:ext cx="2665413" cy="2173288"/>
          </a:xfrm>
          <a:custGeom>
            <a:avLst/>
            <a:gdLst>
              <a:gd name="T0" fmla="*/ 0 w 1679"/>
              <a:gd name="T1" fmla="*/ 2147483647 h 1369"/>
              <a:gd name="T2" fmla="*/ 2147483647 w 1679"/>
              <a:gd name="T3" fmla="*/ 2147483647 h 1369"/>
              <a:gd name="T4" fmla="*/ 2147483647 w 1679"/>
              <a:gd name="T5" fmla="*/ 2147483647 h 1369"/>
              <a:gd name="T6" fmla="*/ 2147483647 w 1679"/>
              <a:gd name="T7" fmla="*/ 2147483647 h 1369"/>
              <a:gd name="T8" fmla="*/ 2147483647 w 1679"/>
              <a:gd name="T9" fmla="*/ 2147483647 h 1369"/>
              <a:gd name="T10" fmla="*/ 2147483647 w 1679"/>
              <a:gd name="T11" fmla="*/ 2147483647 h 1369"/>
              <a:gd name="T12" fmla="*/ 2147483647 w 1679"/>
              <a:gd name="T13" fmla="*/ 2147483647 h 1369"/>
              <a:gd name="T14" fmla="*/ 2147483647 w 1679"/>
              <a:gd name="T15" fmla="*/ 2147483647 h 1369"/>
              <a:gd name="T16" fmla="*/ 2147483647 w 1679"/>
              <a:gd name="T17" fmla="*/ 2147483647 h 1369"/>
              <a:gd name="T18" fmla="*/ 2147483647 w 1679"/>
              <a:gd name="T19" fmla="*/ 2147483647 h 1369"/>
              <a:gd name="T20" fmla="*/ 2147483647 w 1679"/>
              <a:gd name="T21" fmla="*/ 2147483647 h 1369"/>
              <a:gd name="T22" fmla="*/ 2147483647 w 1679"/>
              <a:gd name="T23" fmla="*/ 2147483647 h 1369"/>
              <a:gd name="T24" fmla="*/ 2147483647 w 1679"/>
              <a:gd name="T25" fmla="*/ 2147483647 h 13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79"/>
              <a:gd name="T40" fmla="*/ 0 h 1369"/>
              <a:gd name="T41" fmla="*/ 1679 w 1679"/>
              <a:gd name="T42" fmla="*/ 1369 h 13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79" h="1369">
                <a:moveTo>
                  <a:pt x="0" y="1058"/>
                </a:moveTo>
                <a:cubicBezTo>
                  <a:pt x="15" y="1126"/>
                  <a:pt x="31" y="1195"/>
                  <a:pt x="46" y="1240"/>
                </a:cubicBezTo>
                <a:cubicBezTo>
                  <a:pt x="61" y="1285"/>
                  <a:pt x="68" y="1316"/>
                  <a:pt x="91" y="1331"/>
                </a:cubicBezTo>
                <a:cubicBezTo>
                  <a:pt x="114" y="1346"/>
                  <a:pt x="137" y="1369"/>
                  <a:pt x="182" y="1331"/>
                </a:cubicBezTo>
                <a:cubicBezTo>
                  <a:pt x="227" y="1293"/>
                  <a:pt x="235" y="1293"/>
                  <a:pt x="363" y="1104"/>
                </a:cubicBezTo>
                <a:cubicBezTo>
                  <a:pt x="491" y="915"/>
                  <a:pt x="825" y="378"/>
                  <a:pt x="953" y="197"/>
                </a:cubicBezTo>
                <a:cubicBezTo>
                  <a:pt x="1081" y="16"/>
                  <a:pt x="1081" y="30"/>
                  <a:pt x="1134" y="15"/>
                </a:cubicBezTo>
                <a:cubicBezTo>
                  <a:pt x="1187" y="0"/>
                  <a:pt x="1232" y="31"/>
                  <a:pt x="1270" y="106"/>
                </a:cubicBezTo>
                <a:cubicBezTo>
                  <a:pt x="1308" y="181"/>
                  <a:pt x="1338" y="371"/>
                  <a:pt x="1361" y="469"/>
                </a:cubicBezTo>
                <a:cubicBezTo>
                  <a:pt x="1384" y="567"/>
                  <a:pt x="1391" y="643"/>
                  <a:pt x="1406" y="696"/>
                </a:cubicBezTo>
                <a:cubicBezTo>
                  <a:pt x="1421" y="749"/>
                  <a:pt x="1429" y="771"/>
                  <a:pt x="1452" y="786"/>
                </a:cubicBezTo>
                <a:cubicBezTo>
                  <a:pt x="1475" y="801"/>
                  <a:pt x="1505" y="824"/>
                  <a:pt x="1543" y="786"/>
                </a:cubicBezTo>
                <a:cubicBezTo>
                  <a:pt x="1581" y="748"/>
                  <a:pt x="1630" y="654"/>
                  <a:pt x="1679" y="56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1216025" y="47926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3352800" y="4038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3375025" y="39274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1"/>
          <p:cNvSpPr>
            <a:spLocks/>
          </p:cNvSpPr>
          <p:nvPr/>
        </p:nvSpPr>
        <p:spPr bwMode="auto">
          <a:xfrm>
            <a:off x="2743200" y="2514600"/>
            <a:ext cx="381000" cy="406400"/>
          </a:xfrm>
          <a:custGeom>
            <a:avLst/>
            <a:gdLst>
              <a:gd name="T0" fmla="*/ 0 w 431"/>
              <a:gd name="T1" fmla="*/ 0 h 256"/>
              <a:gd name="T2" fmla="*/ 2147483647 w 431"/>
              <a:gd name="T3" fmla="*/ 2147483647 h 256"/>
              <a:gd name="T4" fmla="*/ 2147483647 w 431"/>
              <a:gd name="T5" fmla="*/ 2147483647 h 256"/>
              <a:gd name="T6" fmla="*/ 2147483647 w 431"/>
              <a:gd name="T7" fmla="*/ 2147483647 h 256"/>
              <a:gd name="T8" fmla="*/ 2147483647 w 431"/>
              <a:gd name="T9" fmla="*/ 2147483647 h 256"/>
              <a:gd name="T10" fmla="*/ 2147483647 w 431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1"/>
              <a:gd name="T19" fmla="*/ 0 h 256"/>
              <a:gd name="T20" fmla="*/ 431 w 431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1" h="256">
                <a:moveTo>
                  <a:pt x="0" y="0"/>
                </a:moveTo>
                <a:cubicBezTo>
                  <a:pt x="11" y="49"/>
                  <a:pt x="22" y="99"/>
                  <a:pt x="45" y="136"/>
                </a:cubicBezTo>
                <a:cubicBezTo>
                  <a:pt x="68" y="173"/>
                  <a:pt x="98" y="211"/>
                  <a:pt x="136" y="226"/>
                </a:cubicBezTo>
                <a:cubicBezTo>
                  <a:pt x="174" y="241"/>
                  <a:pt x="227" y="256"/>
                  <a:pt x="272" y="226"/>
                </a:cubicBezTo>
                <a:cubicBezTo>
                  <a:pt x="317" y="196"/>
                  <a:pt x="385" y="82"/>
                  <a:pt x="408" y="45"/>
                </a:cubicBezTo>
                <a:cubicBezTo>
                  <a:pt x="431" y="8"/>
                  <a:pt x="419" y="4"/>
                  <a:pt x="408" y="0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28194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207963" y="15509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Ep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1503363" y="5943600"/>
            <a:ext cx="255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Reakciona koordinata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784225" y="5800725"/>
            <a:ext cx="44640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3276600" y="42672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produkti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11279" name="Text Box 17"/>
          <p:cNvSpPr txBox="1">
            <a:spLocks noChangeArrowheads="1"/>
          </p:cNvSpPr>
          <p:nvPr/>
        </p:nvSpPr>
        <p:spPr bwMode="auto">
          <a:xfrm>
            <a:off x="1000125" y="5151438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reaktanti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11280" name="Text Box 18"/>
          <p:cNvSpPr txBox="1">
            <a:spLocks noChangeArrowheads="1"/>
          </p:cNvSpPr>
          <p:nvPr/>
        </p:nvSpPr>
        <p:spPr bwMode="auto">
          <a:xfrm>
            <a:off x="2438400" y="160020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Prelazno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stanje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11281" name="Line 19"/>
          <p:cNvSpPr>
            <a:spLocks noChangeShapeType="1"/>
          </p:cNvSpPr>
          <p:nvPr/>
        </p:nvSpPr>
        <p:spPr bwMode="auto">
          <a:xfrm>
            <a:off x="1216025" y="49355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20"/>
          <p:cNvSpPr>
            <a:spLocks noChangeShapeType="1"/>
          </p:cNvSpPr>
          <p:nvPr/>
        </p:nvSpPr>
        <p:spPr bwMode="auto">
          <a:xfrm flipH="1">
            <a:off x="1358900" y="2743200"/>
            <a:ext cx="12700" cy="219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1"/>
          <p:cNvSpPr>
            <a:spLocks noChangeShapeType="1"/>
          </p:cNvSpPr>
          <p:nvPr/>
        </p:nvSpPr>
        <p:spPr bwMode="auto">
          <a:xfrm>
            <a:off x="27432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914400" y="31242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/>
              <a:t>E</a:t>
            </a:r>
            <a:r>
              <a:rPr lang="sr-Latn-CS" altLang="en-US" sz="1800" baseline="-25000"/>
              <a:t>o1</a:t>
            </a:r>
            <a:endParaRPr lang="en-US" altLang="en-US" sz="1800" baseline="-25000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>
            <a:off x="3124200" y="2362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>
            <a:off x="2743200" y="2362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Rectangle 27"/>
          <p:cNvSpPr>
            <a:spLocks noChangeArrowheads="1"/>
          </p:cNvSpPr>
          <p:nvPr/>
        </p:nvSpPr>
        <p:spPr bwMode="auto">
          <a:xfrm>
            <a:off x="2667000" y="213360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en-US" sz="1600" b="1">
                <a:solidFill>
                  <a:srgbClr val="FF0000"/>
                </a:solidFill>
              </a:rPr>
              <a:t>(X)</a:t>
            </a:r>
            <a:r>
              <a:rPr lang="en-US" altLang="en-US" sz="1600" b="1" baseline="30000">
                <a:solidFill>
                  <a:srgbClr val="FF0000"/>
                </a:solidFill>
              </a:rPr>
              <a:t>±</a:t>
            </a:r>
          </a:p>
        </p:txBody>
      </p:sp>
      <p:sp>
        <p:nvSpPr>
          <p:cNvPr id="11288" name="Text Box 28"/>
          <p:cNvSpPr txBox="1">
            <a:spLocks noChangeArrowheads="1"/>
          </p:cNvSpPr>
          <p:nvPr/>
        </p:nvSpPr>
        <p:spPr bwMode="auto">
          <a:xfrm>
            <a:off x="2743200" y="35052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d</a:t>
            </a:r>
            <a:endParaRPr lang="en-US" altLang="en-US" sz="1800">
              <a:latin typeface="Symbol" panose="05050102010706020507" pitchFamily="18" charset="2"/>
            </a:endParaRPr>
          </a:p>
        </p:txBody>
      </p:sp>
      <p:graphicFrame>
        <p:nvGraphicFramePr>
          <p:cNvPr id="11289" name="Object 30"/>
          <p:cNvGraphicFramePr>
            <a:graphicFrameLocks noChangeAspect="1"/>
          </p:cNvGraphicFramePr>
          <p:nvPr/>
        </p:nvGraphicFramePr>
        <p:xfrm>
          <a:off x="5715000" y="4800600"/>
          <a:ext cx="3048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3" imgW="1257300" imgH="596900" progId="Equation.3">
                  <p:embed/>
                </p:oleObj>
              </mc:Choice>
              <mc:Fallback>
                <p:oleObj name="Equation" r:id="rId3" imgW="1257300" imgH="5969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800600"/>
                        <a:ext cx="3048000" cy="1447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365125" y="163513"/>
            <a:ext cx="808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Translatorna particiona funkcija molekula aktiviranog kompleksa </a:t>
            </a: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1004888" y="838200"/>
          <a:ext cx="3627437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3" imgW="1536700" imgH="596900" progId="Equation.DSMT4">
                  <p:embed/>
                </p:oleObj>
              </mc:Choice>
              <mc:Fallback>
                <p:oleObj name="Equation" r:id="rId3" imgW="1536700" imgH="596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838200"/>
                        <a:ext cx="3627437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6934200" y="609600"/>
          <a:ext cx="914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5" imgW="304668" imgH="228501" progId="Equation.DSMT4">
                  <p:embed/>
                </p:oleObj>
              </mc:Choice>
              <mc:Fallback>
                <p:oleObj name="Equation" r:id="rId5" imgW="304668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09600"/>
                        <a:ext cx="914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5165725" y="838200"/>
            <a:ext cx="397827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Gde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Predstavlja sva kretanja molekula aktiviranog kompleksa sem translacije preko prevoja, duž reakcione kordinate, segmenta reakcionog puta dužine </a:t>
            </a:r>
            <a:r>
              <a:rPr lang="en-US" altLang="en-US" sz="1800">
                <a:latin typeface="Symbol" panose="05050102010706020507" pitchFamily="18" charset="2"/>
              </a:rPr>
              <a:t>d </a:t>
            </a:r>
          </a:p>
        </p:txBody>
      </p:sp>
      <p:graphicFrame>
        <p:nvGraphicFramePr>
          <p:cNvPr id="1229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837019"/>
              </p:ext>
            </p:extLst>
          </p:nvPr>
        </p:nvGraphicFramePr>
        <p:xfrm>
          <a:off x="1001713" y="3962400"/>
          <a:ext cx="665162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7" imgW="2552400" imgH="634680" progId="Equation.DSMT4">
                  <p:embed/>
                </p:oleObj>
              </mc:Choice>
              <mc:Fallback>
                <p:oleObj name="Equation" r:id="rId7" imgW="2552400" imgH="6346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962400"/>
                        <a:ext cx="6651625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304800" y="28956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Koncentracija molekula aktiviranog kompleksa na vrhu potencjalne barijere duž segmenta reakcionog puta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/>
              <a:t>, će biti;</a:t>
            </a:r>
          </a:p>
        </p:txBody>
      </p: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304800" y="5670550"/>
            <a:ext cx="883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Jer se postulira termodinamička ravnoteža za reakciju formiranja aktiviranog kompleksa, izmedju reaktanata i aktiviranog kompleksa.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12725" y="188913"/>
            <a:ext cx="8702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Prema kinetičkoj teoriji, molekuli aktiviranog kompleksa se kreću u pravcu stvaranja produkta, i prosečna brzina njihovog kretanja će biti: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28600" y="2362200"/>
            <a:ext cx="8474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Pa će frekvenca kojom aktivirani kompleks prelazi preko barijere biti količnik prosečne brzine I </a:t>
            </a:r>
            <a:r>
              <a:rPr lang="sr-Latn-CS" altLang="en-US" sz="2000" b="1"/>
              <a:t>širine</a:t>
            </a:r>
            <a:r>
              <a:rPr lang="en-US" altLang="en-US" sz="2000" b="1"/>
              <a:t> barijere</a:t>
            </a:r>
            <a:r>
              <a:rPr lang="sr-Latn-CS" altLang="en-US" sz="2000" b="1"/>
              <a:t> (u okolini prevoja)</a:t>
            </a:r>
            <a:r>
              <a:rPr lang="en-US" altLang="en-US" sz="2000" b="1"/>
              <a:t> </a:t>
            </a:r>
            <a:r>
              <a:rPr lang="en-US" altLang="en-US" sz="2000" b="1">
                <a:latin typeface="Symbol" panose="05050102010706020507" pitchFamily="18" charset="2"/>
              </a:rPr>
              <a:t>d</a:t>
            </a:r>
          </a:p>
        </p:txBody>
      </p:sp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349250" y="3276600"/>
          <a:ext cx="295910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Equation" r:id="rId3" imgW="1397000" imgH="660400" progId="Equation.DSMT4">
                  <p:embed/>
                </p:oleObj>
              </mc:Choice>
              <mc:Fallback>
                <p:oleObj name="Equation" r:id="rId3" imgW="1397000" imgH="660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276600"/>
                        <a:ext cx="2959100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0"/>
          <p:cNvGraphicFramePr>
            <a:graphicFrameLocks noChangeAspect="1"/>
          </p:cNvGraphicFramePr>
          <p:nvPr/>
        </p:nvGraphicFramePr>
        <p:xfrm>
          <a:off x="609600" y="914400"/>
          <a:ext cx="22860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Equation" r:id="rId5" imgW="1028700" imgH="660400" progId="Equation.3">
                  <p:embed/>
                </p:oleObj>
              </mc:Choice>
              <mc:Fallback>
                <p:oleObj name="Equation" r:id="rId5" imgW="1028700" imgH="66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22860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304800" y="4724400"/>
            <a:ext cx="883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Brzina reakcije je jednaka proizvodu koncentracije aktiviranog kompleksa I frekvence prelaska aktiviranog kompleksa preko barijere:</a:t>
            </a:r>
          </a:p>
        </p:txBody>
      </p:sp>
      <p:graphicFrame>
        <p:nvGraphicFramePr>
          <p:cNvPr id="13319" name="Object 15"/>
          <p:cNvGraphicFramePr>
            <a:graphicFrameLocks noChangeAspect="1"/>
          </p:cNvGraphicFramePr>
          <p:nvPr/>
        </p:nvGraphicFramePr>
        <p:xfrm>
          <a:off x="1173163" y="5410200"/>
          <a:ext cx="52752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7" imgW="2552700" imgH="660400" progId="Equation.DSMT4">
                  <p:embed/>
                </p:oleObj>
              </mc:Choice>
              <mc:Fallback>
                <p:oleObj name="Equation" r:id="rId7" imgW="2552700" imgH="660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5410200"/>
                        <a:ext cx="5275262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581400" y="1219200"/>
            <a:ext cx="5029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Izracunava se kao srednja brzina u pravcu +x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3321" name="Object 10"/>
          <p:cNvGraphicFramePr>
            <a:graphicFrameLocks noChangeAspect="1"/>
          </p:cNvGraphicFramePr>
          <p:nvPr/>
        </p:nvGraphicFramePr>
        <p:xfrm>
          <a:off x="3721100" y="1600200"/>
          <a:ext cx="45958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9" imgW="2984500" imgH="495300" progId="Equation.DSMT4">
                  <p:embed/>
                </p:oleObj>
              </mc:Choice>
              <mc:Fallback>
                <p:oleObj name="Equation" r:id="rId9" imgW="2984500" imgH="495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1600200"/>
                        <a:ext cx="459581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334257"/>
              </p:ext>
            </p:extLst>
          </p:nvPr>
        </p:nvGraphicFramePr>
        <p:xfrm>
          <a:off x="153988" y="395288"/>
          <a:ext cx="8609012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8" name="Equation" r:id="rId3" imgW="3581280" imgH="901440" progId="Equation.DSMT4">
                  <p:embed/>
                </p:oleObj>
              </mc:Choice>
              <mc:Fallback>
                <p:oleObj name="Equation" r:id="rId3" imgW="35812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95288"/>
                        <a:ext cx="8609012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395662"/>
              </p:ext>
            </p:extLst>
          </p:nvPr>
        </p:nvGraphicFramePr>
        <p:xfrm>
          <a:off x="874713" y="2916238"/>
          <a:ext cx="7243762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9" name="Equation" r:id="rId5" imgW="2145960" imgH="457200" progId="Equation.DSMT4">
                  <p:embed/>
                </p:oleObj>
              </mc:Choice>
              <mc:Fallback>
                <p:oleObj name="Equation" r:id="rId5" imgW="21459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2916238"/>
                        <a:ext cx="7243762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83259"/>
              </p:ext>
            </p:extLst>
          </p:nvPr>
        </p:nvGraphicFramePr>
        <p:xfrm>
          <a:off x="708025" y="4975225"/>
          <a:ext cx="384016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name="Equation" r:id="rId7" imgW="1091880" imgH="457200" progId="Equation.DSMT4">
                  <p:embed/>
                </p:oleObj>
              </mc:Choice>
              <mc:Fallback>
                <p:oleObj name="Equation" r:id="rId7" imgW="10918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4975225"/>
                        <a:ext cx="3840163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02389"/>
              </p:ext>
            </p:extLst>
          </p:nvPr>
        </p:nvGraphicFramePr>
        <p:xfrm>
          <a:off x="6096000" y="5060950"/>
          <a:ext cx="2668588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Equation" r:id="rId9" imgW="774360" imgH="419040" progId="Equation.DSMT4">
                  <p:embed/>
                </p:oleObj>
              </mc:Choice>
              <mc:Fallback>
                <p:oleObj name="Equation" r:id="rId9" imgW="77436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060950"/>
                        <a:ext cx="2668588" cy="1444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Oval 10"/>
          <p:cNvSpPr>
            <a:spLocks noChangeArrowheads="1"/>
          </p:cNvSpPr>
          <p:nvPr/>
        </p:nvSpPr>
        <p:spPr bwMode="auto">
          <a:xfrm>
            <a:off x="5105400" y="2610644"/>
            <a:ext cx="3421063" cy="2057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5105400" y="5334000"/>
            <a:ext cx="838200" cy="609600"/>
          </a:xfrm>
          <a:prstGeom prst="rightArrow">
            <a:avLst>
              <a:gd name="adj1" fmla="val 50000"/>
              <a:gd name="adj2" fmla="val 3437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6454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Prvo I drugo izvodjenje se samo prividno razlikuju: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 Izvodjenje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Kretanje preko barijere  se razmatra kao slaba vibracija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2 izvodjenje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Translatorno kretanje duž segmenta puta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8321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Ako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čestice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vibriraju</a:t>
            </a:r>
            <a:r>
              <a:rPr lang="en-US" altLang="en-US" sz="2000" dirty="0"/>
              <a:t>, a </a:t>
            </a:r>
            <a:r>
              <a:rPr lang="en-US" altLang="en-US" sz="2000" dirty="0" err="1"/>
              <a:t>tako</a:t>
            </a:r>
            <a:r>
              <a:rPr lang="en-US" altLang="en-US" sz="2000" dirty="0"/>
              <a:t> da </a:t>
            </a:r>
            <a:r>
              <a:rPr lang="en-US" altLang="en-US" sz="2000" dirty="0" err="1"/>
              <a:t>vibracja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slabi</a:t>
            </a:r>
            <a:r>
              <a:rPr lang="en-US" altLang="en-US" sz="2000" dirty="0"/>
              <a:t> I </a:t>
            </a:r>
            <a:r>
              <a:rPr lang="en-US" altLang="en-US" sz="2000" dirty="0" err="1"/>
              <a:t>frekvenca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teži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nuli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tada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se </a:t>
            </a:r>
            <a:r>
              <a:rPr lang="en-US" altLang="en-US" sz="2000" dirty="0" err="1"/>
              <a:t>vibracija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mo</a:t>
            </a:r>
            <a:r>
              <a:rPr lang="sr-Latn-RS" altLang="en-US" sz="2000" dirty="0" smtClean="0"/>
              <a:t>že posmatrati kao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translacija</a:t>
            </a:r>
            <a:r>
              <a:rPr lang="en-US" altLang="en-US" sz="2000" dirty="0"/>
              <a:t>, pa  </a:t>
            </a:r>
            <a:r>
              <a:rPr lang="en-US" altLang="en-US" sz="2000" dirty="0" err="1"/>
              <a:t>particiona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funkcija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za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takvu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vibraciju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kT</a:t>
            </a:r>
            <a:r>
              <a:rPr lang="en-US" altLang="en-US" sz="2000" dirty="0"/>
              <a:t>/</a:t>
            </a:r>
            <a:r>
              <a:rPr lang="en-US" altLang="en-US" sz="2000" dirty="0" err="1"/>
              <a:t>h</a:t>
            </a:r>
            <a:r>
              <a:rPr lang="en-US" altLang="en-US" sz="2000" dirty="0" err="1">
                <a:latin typeface="Symbol" panose="05050102010706020507" pitchFamily="18" charset="2"/>
              </a:rPr>
              <a:t>n</a:t>
            </a:r>
            <a:r>
              <a:rPr lang="en-US" altLang="en-US" sz="2000" dirty="0"/>
              <a:t>,  </a:t>
            </a:r>
            <a:r>
              <a:rPr lang="en-US" altLang="en-US" sz="2000" dirty="0" err="1"/>
              <a:t>prelazi</a:t>
            </a:r>
            <a:r>
              <a:rPr lang="en-US" altLang="en-US" sz="2000" dirty="0"/>
              <a:t> u </a:t>
            </a:r>
            <a:r>
              <a:rPr lang="en-US" altLang="en-US" sz="2000" dirty="0" err="1"/>
              <a:t>translaciju</a:t>
            </a:r>
            <a:r>
              <a:rPr lang="en-US" altLang="en-US" sz="2000" dirty="0"/>
              <a:t>: </a:t>
            </a:r>
          </a:p>
        </p:txBody>
      </p:sp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2819400" y="3276600"/>
          <a:ext cx="228600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3" imgW="1079032" imgH="660113" progId="Equation.3">
                  <p:embed/>
                </p:oleObj>
              </mc:Choice>
              <mc:Fallback>
                <p:oleObj name="Equation" r:id="rId3" imgW="1079032" imgH="6601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76600"/>
                        <a:ext cx="2286000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0"/>
          <p:cNvGraphicFramePr>
            <a:graphicFrameLocks noChangeAspect="1"/>
          </p:cNvGraphicFramePr>
          <p:nvPr/>
        </p:nvGraphicFramePr>
        <p:xfrm>
          <a:off x="1279525" y="4492625"/>
          <a:ext cx="643255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5" imgW="2971800" imgH="914400" progId="Equation.DSMT4">
                  <p:embed/>
                </p:oleObj>
              </mc:Choice>
              <mc:Fallback>
                <p:oleObj name="Equation" r:id="rId5" imgW="2971800" imgH="914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4492625"/>
                        <a:ext cx="6432550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486400" y="38100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Frekvencija po izvodjenju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en-US" sz="4000" b="1" smtClean="0"/>
              <a:t>Teorija apsolutnih brzina i</a:t>
            </a:r>
            <a:br>
              <a:rPr lang="en-US" altLang="en-US" sz="4000" b="1" smtClean="0"/>
            </a:br>
            <a:r>
              <a:rPr lang="en-US" altLang="en-US" sz="4000" b="1" smtClean="0"/>
              <a:t>veza sa termodinamikom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578168"/>
              </p:ext>
            </p:extLst>
          </p:nvPr>
        </p:nvGraphicFramePr>
        <p:xfrm>
          <a:off x="36513" y="748909"/>
          <a:ext cx="4780464" cy="128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4" name="Equation" r:id="rId3" imgW="1650960" imgH="444240" progId="Equation.DSMT4">
                  <p:embed/>
                </p:oleObj>
              </mc:Choice>
              <mc:Fallback>
                <p:oleObj name="Equation" r:id="rId3" imgW="165096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748909"/>
                        <a:ext cx="4780464" cy="1287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999962"/>
              </p:ext>
            </p:extLst>
          </p:nvPr>
        </p:nvGraphicFramePr>
        <p:xfrm>
          <a:off x="639763" y="2905125"/>
          <a:ext cx="329088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5" name="Equation" r:id="rId5" imgW="1104840" imgH="469800" progId="Equation.DSMT4">
                  <p:embed/>
                </p:oleObj>
              </mc:Choice>
              <mc:Fallback>
                <p:oleObj name="Equation" r:id="rId5" imgW="110484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905125"/>
                        <a:ext cx="329088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623039"/>
              </p:ext>
            </p:extLst>
          </p:nvPr>
        </p:nvGraphicFramePr>
        <p:xfrm>
          <a:off x="361950" y="5365750"/>
          <a:ext cx="39211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6" name="Equation" r:id="rId7" imgW="1396800" imgH="469800" progId="Equation.DSMT4">
                  <p:embed/>
                </p:oleObj>
              </mc:Choice>
              <mc:Fallback>
                <p:oleObj name="Equation" r:id="rId7" imgW="139680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5365750"/>
                        <a:ext cx="392112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8"/>
          <p:cNvGraphicFramePr>
            <a:graphicFrameLocks noChangeAspect="1"/>
          </p:cNvGraphicFramePr>
          <p:nvPr/>
        </p:nvGraphicFramePr>
        <p:xfrm>
          <a:off x="228600" y="0"/>
          <a:ext cx="27432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7" name="Equation" r:id="rId9" imgW="1830004" imgH="597159" progId="Equation.3">
                  <p:embed/>
                </p:oleObj>
              </mc:Choice>
              <mc:Fallback>
                <p:oleObj name="Equation" r:id="rId9" imgW="1830004" imgH="59715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0"/>
                        <a:ext cx="274320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865971" y="1843564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Gibsova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standardna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slobodna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energija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aktiviranja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741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626424"/>
              </p:ext>
            </p:extLst>
          </p:nvPr>
        </p:nvGraphicFramePr>
        <p:xfrm>
          <a:off x="4751705" y="2085270"/>
          <a:ext cx="898023" cy="52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8" name="Equation" r:id="rId11" imgW="393480" imgH="228600" progId="Equation.DSMT4">
                  <p:embed/>
                </p:oleObj>
              </mc:Choice>
              <mc:Fallback>
                <p:oleObj name="Equation" r:id="rId11" imgW="39348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705" y="2085270"/>
                        <a:ext cx="898023" cy="527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314601"/>
              </p:ext>
            </p:extLst>
          </p:nvPr>
        </p:nvGraphicFramePr>
        <p:xfrm>
          <a:off x="4901685" y="5401627"/>
          <a:ext cx="89320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9" name="Equation" r:id="rId13" imgW="393480" imgH="190440" progId="Equation.DSMT4">
                  <p:embed/>
                </p:oleObj>
              </mc:Choice>
              <mc:Fallback>
                <p:oleObj name="Equation" r:id="rId13" imgW="393480" imgH="1904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685" y="5401627"/>
                        <a:ext cx="89320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715000" y="5334000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Standardna entalpija aktiviranja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943600" y="3962400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Standardna entropija aktiviranja</a:t>
            </a:r>
          </a:p>
        </p:txBody>
      </p:sp>
      <p:graphicFrame>
        <p:nvGraphicFramePr>
          <p:cNvPr id="1741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70916"/>
              </p:ext>
            </p:extLst>
          </p:nvPr>
        </p:nvGraphicFramePr>
        <p:xfrm>
          <a:off x="4816977" y="4219893"/>
          <a:ext cx="1062623" cy="596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0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977" y="4219893"/>
                        <a:ext cx="1062623" cy="596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152565"/>
              </p:ext>
            </p:extLst>
          </p:nvPr>
        </p:nvGraphicFramePr>
        <p:xfrm>
          <a:off x="228600" y="2040414"/>
          <a:ext cx="37703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1" name="Equation" r:id="rId17" imgW="1206360" imgH="253800" progId="Equation.DSMT4">
                  <p:embed/>
                </p:oleObj>
              </mc:Choice>
              <mc:Fallback>
                <p:oleObj name="Equation" r:id="rId17" imgW="1206360" imgH="253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40414"/>
                        <a:ext cx="377031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02398"/>
              </p:ext>
            </p:extLst>
          </p:nvPr>
        </p:nvGraphicFramePr>
        <p:xfrm>
          <a:off x="187325" y="4151313"/>
          <a:ext cx="46529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2" name="Equation" r:id="rId19" imgW="1460160" imgH="228600" progId="Equation.DSMT4">
                  <p:embed/>
                </p:oleObj>
              </mc:Choice>
              <mc:Fallback>
                <p:oleObj name="Equation" r:id="rId19" imgW="146016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4151313"/>
                        <a:ext cx="46529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Brace 1"/>
          <p:cNvSpPr/>
          <p:nvPr/>
        </p:nvSpPr>
        <p:spPr>
          <a:xfrm>
            <a:off x="4622800" y="4229100"/>
            <a:ext cx="304800" cy="2209800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3" name="TextBox 2"/>
          <p:cNvSpPr txBox="1">
            <a:spLocks noChangeArrowheads="1"/>
          </p:cNvSpPr>
          <p:nvPr/>
        </p:nvSpPr>
        <p:spPr bwMode="auto">
          <a:xfrm>
            <a:off x="5243512" y="303123"/>
            <a:ext cx="38782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RS" dirty="0"/>
              <a:t>Treba imati u vidu da je </a:t>
            </a:r>
            <a:r>
              <a:rPr lang="en-US" dirty="0"/>
              <a:t>I</a:t>
            </a:r>
            <a:r>
              <a:rPr lang="sr-Latn-RS" dirty="0"/>
              <a:t>z</a:t>
            </a:r>
            <a:r>
              <a:rPr lang="en-US" dirty="0"/>
              <a:t> K </a:t>
            </a:r>
            <a:r>
              <a:rPr lang="sr-Latn-RS" dirty="0"/>
              <a:t> je izdvojen jedan vibracioni stepen pa je korektnije pisati </a:t>
            </a:r>
            <a:r>
              <a:rPr lang="sr-Latn-RS" baseline="30000" dirty="0"/>
              <a:t>#</a:t>
            </a:r>
            <a:r>
              <a:rPr lang="sr-Latn-RS" dirty="0"/>
              <a:t>K. U literturi se ovo ne naglašava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45004"/>
              </p:ext>
            </p:extLst>
          </p:nvPr>
        </p:nvGraphicFramePr>
        <p:xfrm>
          <a:off x="1319213" y="2133600"/>
          <a:ext cx="6276975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3" imgW="1790640" imgH="457200" progId="Equation.DSMT4">
                  <p:embed/>
                </p:oleObj>
              </mc:Choice>
              <mc:Fallback>
                <p:oleObj name="Equation" r:id="rId3" imgW="17906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133600"/>
                        <a:ext cx="6276975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22580"/>
              </p:ext>
            </p:extLst>
          </p:nvPr>
        </p:nvGraphicFramePr>
        <p:xfrm>
          <a:off x="685800" y="3913188"/>
          <a:ext cx="79274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5" imgW="3340080" imgH="520560" progId="Equation.DSMT4">
                  <p:embed/>
                </p:oleObj>
              </mc:Choice>
              <mc:Fallback>
                <p:oleObj name="Equation" r:id="rId5" imgW="3340080" imgH="520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13188"/>
                        <a:ext cx="792745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2971800" y="1371600"/>
          <a:ext cx="2438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7" imgW="901309" imgH="215806" progId="Equation.DSMT4">
                  <p:embed/>
                </p:oleObj>
              </mc:Choice>
              <mc:Fallback>
                <p:oleObj name="Equation" r:id="rId7" imgW="901309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371600"/>
                        <a:ext cx="2438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1066800" y="574963"/>
            <a:ext cx="678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RS" altLang="en-US" sz="2400" dirty="0" smtClean="0"/>
              <a:t>Rezime: </a:t>
            </a:r>
            <a:r>
              <a:rPr lang="en-US" altLang="en-US" sz="2400" dirty="0" smtClean="0"/>
              <a:t>Op[</a:t>
            </a:r>
            <a:r>
              <a:rPr lang="en-US" altLang="en-US" sz="2400" dirty="0" err="1" smtClean="0"/>
              <a:t>ti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izraz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konstante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brzine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za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reakciju</a:t>
            </a:r>
            <a:r>
              <a:rPr lang="en-US" altLang="en-US" sz="2400" dirty="0"/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5181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Particione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sr-Latn-RS" dirty="0" err="1"/>
              <a:t>z</a:t>
            </a:r>
            <a:r>
              <a:rPr lang="en-US" dirty="0" err="1" smtClean="0"/>
              <a:t>avise</a:t>
            </a:r>
            <a:r>
              <a:rPr lang="en-US" dirty="0" smtClean="0"/>
              <a:t> od </a:t>
            </a:r>
            <a:r>
              <a:rPr lang="en-US" dirty="0" err="1" smtClean="0"/>
              <a:t>molekulskih</a:t>
            </a:r>
            <a:r>
              <a:rPr lang="en-US" dirty="0" smtClean="0"/>
              <a:t> </a:t>
            </a:r>
            <a:r>
              <a:rPr lang="en-US" dirty="0" err="1" smtClean="0"/>
              <a:t>parametara</a:t>
            </a:r>
            <a:r>
              <a:rPr lang="en-US" dirty="0" smtClean="0"/>
              <a:t> ( </a:t>
            </a:r>
            <a:r>
              <a:rPr lang="en-US" dirty="0" err="1" smtClean="0"/>
              <a:t>frekvencija</a:t>
            </a:r>
            <a:r>
              <a:rPr lang="en-US" dirty="0" smtClean="0"/>
              <a:t> </a:t>
            </a:r>
            <a:r>
              <a:rPr lang="en-US" dirty="0" err="1" smtClean="0"/>
              <a:t>vibracija</a:t>
            </a:r>
            <a:r>
              <a:rPr lang="en-US" dirty="0" smtClean="0"/>
              <a:t>, </a:t>
            </a:r>
            <a:r>
              <a:rPr lang="en-US" dirty="0" err="1" smtClean="0"/>
              <a:t>momenata</a:t>
            </a:r>
            <a:r>
              <a:rPr lang="en-US" dirty="0" smtClean="0"/>
              <a:t> </a:t>
            </a:r>
            <a:r>
              <a:rPr lang="en-US" dirty="0" err="1" smtClean="0"/>
              <a:t>inercije</a:t>
            </a:r>
            <a:r>
              <a:rPr lang="en-US" dirty="0" smtClean="0"/>
              <a:t>-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rastojanja</a:t>
            </a:r>
            <a:r>
              <a:rPr lang="en-US" dirty="0" smtClean="0"/>
              <a:t> </a:t>
            </a:r>
            <a:r>
              <a:rPr lang="en-US" dirty="0" err="1" smtClean="0"/>
              <a:t>medju</a:t>
            </a:r>
            <a:r>
              <a:rPr lang="en-US" dirty="0" smtClean="0"/>
              <a:t> </a:t>
            </a:r>
            <a:r>
              <a:rPr lang="en-US" dirty="0" err="1" smtClean="0"/>
              <a:t>atomima</a:t>
            </a:r>
            <a:r>
              <a:rPr lang="en-US" dirty="0" smtClean="0"/>
              <a:t>)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 </a:t>
            </a:r>
            <a:r>
              <a:rPr lang="en-US" dirty="0" err="1" smtClean="0"/>
              <a:t>Komp</a:t>
            </a:r>
            <a:r>
              <a:rPr lang="en-US" dirty="0" smtClean="0"/>
              <a:t>.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izmeriti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proceniti</a:t>
            </a:r>
            <a:r>
              <a:rPr lang="en-US" dirty="0" smtClean="0"/>
              <a:t> (</a:t>
            </a:r>
            <a:r>
              <a:rPr lang="en-US" dirty="0" err="1" smtClean="0"/>
              <a:t>optimi</a:t>
            </a:r>
            <a:r>
              <a:rPr lang="sr-Latn-RS" dirty="0" smtClean="0"/>
              <a:t>z</a:t>
            </a:r>
            <a:r>
              <a:rPr lang="en-US" dirty="0" err="1" smtClean="0"/>
              <a:t>acijom</a:t>
            </a:r>
            <a:r>
              <a:rPr lang="en-US" dirty="0" smtClean="0"/>
              <a:t> </a:t>
            </a:r>
            <a:r>
              <a:rPr lang="en-US" dirty="0" err="1" smtClean="0"/>
              <a:t>konfiguracije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z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sr-Latn-RS" dirty="0" smtClean="0"/>
              <a:t>kvantnim proračunima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55" name="Group 59"/>
          <p:cNvGraphicFramePr>
            <a:graphicFrameLocks noGrp="1"/>
          </p:cNvGraphicFramePr>
          <p:nvPr/>
        </p:nvGraphicFramePr>
        <p:xfrm>
          <a:off x="228600" y="762000"/>
          <a:ext cx="8382000" cy="6010275"/>
        </p:xfrm>
        <a:graphic>
          <a:graphicData uri="http://schemas.openxmlformats.org/drawingml/2006/table">
            <a:tbl>
              <a:tblPr/>
              <a:tblGrid>
                <a:gridCol w="2095500"/>
                <a:gridCol w="1104900"/>
                <a:gridCol w="3505200"/>
                <a:gridCol w="1676400"/>
              </a:tblGrid>
              <a:tr h="8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kretanje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Step. Slob.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Particiona funkcija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veličine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translacija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sr-Latn-C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10</a:t>
                      </a:r>
                      <a:r>
                        <a:rPr kumimoji="0" lang="sr-Latn-C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 </a:t>
                      </a:r>
                      <a:r>
                        <a:rPr kumimoji="0" lang="sr-Latn-C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en-US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rotacija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10 -10</a:t>
                      </a:r>
                      <a:r>
                        <a:rPr kumimoji="0" lang="sr-Latn-C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rotacija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10 - 10</a:t>
                      </a:r>
                      <a:r>
                        <a:rPr kumimoji="0" lang="sr-Latn-C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vibracija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Slobodna unutrašnja rotacija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1-10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5" name="Text Box 51"/>
          <p:cNvSpPr txBox="1">
            <a:spLocks noChangeArrowheads="1"/>
          </p:cNvSpPr>
          <p:nvPr/>
        </p:nvSpPr>
        <p:spPr bwMode="auto">
          <a:xfrm>
            <a:off x="288925" y="115888"/>
            <a:ext cx="610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Particione funkcije za različite vrste kretanja</a:t>
            </a:r>
            <a:endParaRPr lang="en-US" altLang="en-US" sz="2400"/>
          </a:p>
        </p:txBody>
      </p:sp>
      <p:graphicFrame>
        <p:nvGraphicFramePr>
          <p:cNvPr id="19496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902037"/>
              </p:ext>
            </p:extLst>
          </p:nvPr>
        </p:nvGraphicFramePr>
        <p:xfrm>
          <a:off x="3733800" y="1582738"/>
          <a:ext cx="19827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6" name="Equation" r:id="rId3" imgW="901440" imgH="457200" progId="Equation.DSMT4">
                  <p:embed/>
                </p:oleObj>
              </mc:Choice>
              <mc:Fallback>
                <p:oleObj name="Equation" r:id="rId3" imgW="901440" imgH="4572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582738"/>
                        <a:ext cx="1982788" cy="10064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7" name="Object 54"/>
          <p:cNvGraphicFramePr>
            <a:graphicFrameLocks noChangeAspect="1"/>
          </p:cNvGraphicFramePr>
          <p:nvPr/>
        </p:nvGraphicFramePr>
        <p:xfrm>
          <a:off x="4191000" y="2590800"/>
          <a:ext cx="11430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7" name="Equation" r:id="rId5" imgW="520700" imgH="419100" progId="Equation.3">
                  <p:embed/>
                </p:oleObj>
              </mc:Choice>
              <mc:Fallback>
                <p:oleObj name="Equation" r:id="rId5" imgW="520700" imgH="4191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90800"/>
                        <a:ext cx="1143000" cy="9207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8" name="Object 56"/>
          <p:cNvGraphicFramePr>
            <a:graphicFrameLocks noChangeAspect="1"/>
          </p:cNvGraphicFramePr>
          <p:nvPr/>
        </p:nvGraphicFramePr>
        <p:xfrm>
          <a:off x="3505200" y="3657600"/>
          <a:ext cx="32766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8" name="Equation" r:id="rId7" imgW="1586811" imgH="444307" progId="Equation.3">
                  <p:embed/>
                </p:oleObj>
              </mc:Choice>
              <mc:Fallback>
                <p:oleObj name="Equation" r:id="rId7" imgW="1586811" imgH="444307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657600"/>
                        <a:ext cx="3276600" cy="917575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40721"/>
              </p:ext>
            </p:extLst>
          </p:nvPr>
        </p:nvGraphicFramePr>
        <p:xfrm>
          <a:off x="4184650" y="4621213"/>
          <a:ext cx="13827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9" name="Equation" r:id="rId9" imgW="622080" imgH="419040" progId="Equation.DSMT4">
                  <p:embed/>
                </p:oleObj>
              </mc:Choice>
              <mc:Fallback>
                <p:oleObj name="Equation" r:id="rId9" imgW="622080" imgH="41904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4621213"/>
                        <a:ext cx="1382713" cy="930275"/>
                      </a:xfrm>
                      <a:prstGeom prst="rect">
                        <a:avLst/>
                      </a:prstGeom>
                      <a:solidFill>
                        <a:srgbClr val="F3F7A7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0" name="Object 60"/>
          <p:cNvGraphicFramePr>
            <a:graphicFrameLocks noChangeAspect="1"/>
          </p:cNvGraphicFramePr>
          <p:nvPr/>
        </p:nvGraphicFramePr>
        <p:xfrm>
          <a:off x="4114800" y="5638800"/>
          <a:ext cx="19050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0" name="Equation" r:id="rId11" imgW="799753" imgH="444307" progId="Equation.3">
                  <p:embed/>
                </p:oleObj>
              </mc:Choice>
              <mc:Fallback>
                <p:oleObj name="Equation" r:id="rId11" imgW="799753" imgH="444307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38800"/>
                        <a:ext cx="1905000" cy="1058863"/>
                      </a:xfrm>
                      <a:prstGeom prst="rect">
                        <a:avLst/>
                      </a:prstGeom>
                      <a:solidFill>
                        <a:srgbClr val="FAA4F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5334000" y="1905000"/>
            <a:ext cx="304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191000" y="4575175"/>
            <a:ext cx="1371600" cy="3778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263" y="66675"/>
            <a:ext cx="9075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800" b="1"/>
              <a:t>KONVENCIONALNA TEORIJA PRELAZNOG STANJA</a:t>
            </a:r>
            <a:endParaRPr lang="en-US" altLang="en-US" sz="2800" b="1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392363" y="585788"/>
            <a:ext cx="4427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/>
              <a:t>H.Eyring, M. Evans, M. Polany (1935)</a:t>
            </a:r>
            <a:endParaRPr lang="en-US" altLang="en-US" sz="20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90500" y="998538"/>
            <a:ext cx="86868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 dirty="0">
                <a:solidFill>
                  <a:srgbClr val="FF0000"/>
                </a:solidFill>
              </a:rPr>
              <a:t>Postulat 1.</a:t>
            </a:r>
            <a:r>
              <a:rPr lang="sr-Latn-CS" altLang="en-US" sz="2400" dirty="0"/>
              <a:t> Molekulski sistem koji je prešao preko prevoja u smeru gradjenja proizvoda ne može se više vratiti u reaktante-</a:t>
            </a:r>
            <a:r>
              <a:rPr lang="sr-Latn-CS" altLang="en-US" sz="2400" u="sng" dirty="0"/>
              <a:t>aktivirani kompleks </a:t>
            </a:r>
            <a:r>
              <a:rPr lang="sr-Latn-CS" altLang="en-US" sz="2400" u="sng" dirty="0">
                <a:solidFill>
                  <a:srgbClr val="FF0000"/>
                </a:solidFill>
              </a:rPr>
              <a:t>nije u rvnoteži sa produktom reakcije</a:t>
            </a:r>
            <a:r>
              <a:rPr lang="sr-Latn-CS" altLang="en-US" sz="2400" u="sng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Latn-C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 dirty="0">
                <a:solidFill>
                  <a:srgbClr val="FF0000"/>
                </a:solidFill>
              </a:rPr>
              <a:t>Postulat 2.</a:t>
            </a:r>
            <a:r>
              <a:rPr lang="sr-Latn-CS" altLang="en-US" sz="2400" dirty="0"/>
              <a:t> Energija molekula reaktanata je raspodeljena po MB raspodeli</a:t>
            </a:r>
            <a:r>
              <a:rPr lang="sr-Latn-CS" altLang="en-US" sz="2400" u="sng" dirty="0"/>
              <a:t>. Aktivirani kompleks </a:t>
            </a:r>
            <a:r>
              <a:rPr lang="sr-Latn-CS" altLang="en-US" sz="2400" u="sng" dirty="0">
                <a:solidFill>
                  <a:srgbClr val="FF0000"/>
                </a:solidFill>
              </a:rPr>
              <a:t>je u ravnoteži sa reaktantima</a:t>
            </a:r>
            <a:r>
              <a:rPr lang="sr-Latn-CS" altLang="en-US" sz="2400" dirty="0"/>
              <a:t>. Koncentracija molekula aktiviranog kompleksa u prelaznom stanju, se može izračunati iz konstante ravnoteže sa reaktantima.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 dirty="0">
                <a:solidFill>
                  <a:srgbClr val="FF0000"/>
                </a:solidFill>
              </a:rPr>
              <a:t>Postulat 3.</a:t>
            </a:r>
            <a:r>
              <a:rPr lang="sr-Latn-CS" altLang="en-US" sz="2400" dirty="0"/>
              <a:t> Dozvoljeno je da se izdvoji jedan stepen slobode molekula aktiviranog kompleksa za </a:t>
            </a:r>
            <a:r>
              <a:rPr lang="en-US" altLang="en-US" sz="2400" dirty="0" err="1">
                <a:solidFill>
                  <a:srgbClr val="FF0000"/>
                </a:solidFill>
              </a:rPr>
              <a:t>opis</a:t>
            </a:r>
            <a:r>
              <a:rPr lang="en-US" altLang="en-US" sz="2400" dirty="0"/>
              <a:t> </a:t>
            </a:r>
            <a:r>
              <a:rPr lang="sr-Latn-CS" altLang="en-US" sz="2400" dirty="0"/>
              <a:t>njegov</a:t>
            </a:r>
            <a:r>
              <a:rPr lang="en-US" altLang="en-US" sz="2400" dirty="0" err="1"/>
              <a:t>og</a:t>
            </a:r>
            <a:r>
              <a:rPr lang="sr-Latn-CS" altLang="en-US" sz="2400" dirty="0"/>
              <a:t> kretanj</a:t>
            </a:r>
            <a:r>
              <a:rPr lang="en-US" altLang="en-US" sz="2400" dirty="0"/>
              <a:t>a</a:t>
            </a:r>
            <a:r>
              <a:rPr lang="sr-Latn-CS" altLang="en-US" sz="2400" dirty="0"/>
              <a:t> preko prevoja.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Latn-C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 dirty="0">
                <a:solidFill>
                  <a:srgbClr val="FF0000"/>
                </a:solidFill>
              </a:rPr>
              <a:t>Postulat 4.</a:t>
            </a:r>
            <a:r>
              <a:rPr lang="sr-Latn-CS" altLang="en-US" sz="2400" dirty="0"/>
              <a:t> Hemijske reakcije se mogu tretirati kao klasično kretanje preko barijere, kvantni efekti se mogu zanemariti.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2335213" y="4387850"/>
          <a:ext cx="20574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2" name="Equation" r:id="rId3" imgW="875920" imgH="406224" progId="Equation.3">
                  <p:embed/>
                </p:oleObj>
              </mc:Choice>
              <mc:Fallback>
                <p:oleObj name="Equation" r:id="rId3" imgW="875920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4387850"/>
                        <a:ext cx="20574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839599"/>
              </p:ext>
            </p:extLst>
          </p:nvPr>
        </p:nvGraphicFramePr>
        <p:xfrm>
          <a:off x="6845300" y="2298700"/>
          <a:ext cx="2311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3" name="Equation" r:id="rId5" imgW="1117440" imgH="419040" progId="Equation.DSMT4">
                  <p:embed/>
                </p:oleObj>
              </mc:Choice>
              <mc:Fallback>
                <p:oleObj name="Equation" r:id="rId5" imgW="11174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00" y="2298700"/>
                        <a:ext cx="2311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5457"/>
              </p:ext>
            </p:extLst>
          </p:nvPr>
        </p:nvGraphicFramePr>
        <p:xfrm>
          <a:off x="6172200" y="4724400"/>
          <a:ext cx="26670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4" name="Equation" r:id="rId7" imgW="1054080" imgH="241200" progId="Equation.DSMT4">
                  <p:embed/>
                </p:oleObj>
              </mc:Choice>
              <mc:Fallback>
                <p:oleObj name="Equation" r:id="rId7" imgW="105408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24400"/>
                        <a:ext cx="26670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313947"/>
              </p:ext>
            </p:extLst>
          </p:nvPr>
        </p:nvGraphicFramePr>
        <p:xfrm>
          <a:off x="336550" y="5532438"/>
          <a:ext cx="35956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5" name="Equation" r:id="rId9" imgW="1511280" imgH="228600" progId="Equation.DSMT4">
                  <p:embed/>
                </p:oleObj>
              </mc:Choice>
              <mc:Fallback>
                <p:oleObj name="Equation" r:id="rId9" imgW="151128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5532438"/>
                        <a:ext cx="3595688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398514"/>
              </p:ext>
            </p:extLst>
          </p:nvPr>
        </p:nvGraphicFramePr>
        <p:xfrm>
          <a:off x="4437063" y="5943600"/>
          <a:ext cx="468788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6" name="Equation" r:id="rId11" imgW="1650960" imgH="241200" progId="Equation.DSMT4">
                  <p:embed/>
                </p:oleObj>
              </mc:Choice>
              <mc:Fallback>
                <p:oleObj name="Equation" r:id="rId11" imgW="165096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5943600"/>
                        <a:ext cx="4687887" cy="682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361442"/>
              </p:ext>
            </p:extLst>
          </p:nvPr>
        </p:nvGraphicFramePr>
        <p:xfrm>
          <a:off x="1785938" y="1109663"/>
          <a:ext cx="732314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7" name="Equation" r:id="rId13" imgW="3073320" imgH="419040" progId="Equation.DSMT4">
                  <p:embed/>
                </p:oleObj>
              </mc:Choice>
              <mc:Fallback>
                <p:oleObj name="Equation" r:id="rId13" imgW="3073320" imgH="419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109663"/>
                        <a:ext cx="732314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908041"/>
              </p:ext>
            </p:extLst>
          </p:nvPr>
        </p:nvGraphicFramePr>
        <p:xfrm>
          <a:off x="625475" y="3276600"/>
          <a:ext cx="5075238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8" name="Equation" r:id="rId15" imgW="2095200" imgH="419040" progId="Equation.DSMT4">
                  <p:embed/>
                </p:oleObj>
              </mc:Choice>
              <mc:Fallback>
                <p:oleObj name="Equation" r:id="rId15" imgW="2095200" imgH="419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276600"/>
                        <a:ext cx="5075238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847741"/>
              </p:ext>
            </p:extLst>
          </p:nvPr>
        </p:nvGraphicFramePr>
        <p:xfrm>
          <a:off x="-30163" y="1300162"/>
          <a:ext cx="160087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9" name="Equation" r:id="rId17" imgW="774360" imgH="419040" progId="Equation.DSMT4">
                  <p:embed/>
                </p:oleObj>
              </mc:Choice>
              <mc:Fallback>
                <p:oleObj name="Equation" r:id="rId17" imgW="774360" imgH="419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163" y="1300162"/>
                        <a:ext cx="1600872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24"/>
          <p:cNvSpPr txBox="1">
            <a:spLocks noChangeArrowheads="1"/>
          </p:cNvSpPr>
          <p:nvPr/>
        </p:nvSpPr>
        <p:spPr bwMode="auto">
          <a:xfrm>
            <a:off x="288925" y="217488"/>
            <a:ext cx="6781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/>
              <a:t>Veza izmedju</a:t>
            </a:r>
            <a:r>
              <a:rPr lang="en-US" altLang="en-US" sz="2400" b="1"/>
              <a:t> eksp.</a:t>
            </a:r>
            <a:r>
              <a:rPr lang="sr-Latn-CS" altLang="en-US" sz="2400" b="1"/>
              <a:t> E</a:t>
            </a:r>
            <a:r>
              <a:rPr lang="sr-Latn-CS" altLang="en-US" sz="2400" b="1" baseline="-25000"/>
              <a:t>a</a:t>
            </a:r>
            <a:r>
              <a:rPr lang="sr-Latn-CS" altLang="en-US" sz="2400" b="1"/>
              <a:t> i </a:t>
            </a:r>
            <a:r>
              <a:rPr lang="sr-Latn-CS" altLang="en-US" sz="2800" b="1"/>
              <a:t>entalpije</a:t>
            </a:r>
            <a:r>
              <a:rPr lang="sr-Latn-CS" altLang="en-US" sz="2400" b="1"/>
              <a:t> aktiviranja </a:t>
            </a:r>
            <a:endParaRPr lang="en-US" altLang="en-US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(veza sa Arenijusovom jednacinom)</a:t>
            </a:r>
          </a:p>
        </p:txBody>
      </p:sp>
      <p:graphicFrame>
        <p:nvGraphicFramePr>
          <p:cNvPr id="2049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1586"/>
              </p:ext>
            </p:extLst>
          </p:nvPr>
        </p:nvGraphicFramePr>
        <p:xfrm>
          <a:off x="6821488" y="161925"/>
          <a:ext cx="12160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0" name="Equation" r:id="rId19" imgW="419040" imgH="228600" progId="Equation.DSMT4">
                  <p:embed/>
                </p:oleObj>
              </mc:Choice>
              <mc:Fallback>
                <p:oleObj name="Equation" r:id="rId19" imgW="41904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161925"/>
                        <a:ext cx="12160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AutoShape 26"/>
          <p:cNvSpPr>
            <a:spLocks noChangeArrowheads="1"/>
          </p:cNvSpPr>
          <p:nvPr/>
        </p:nvSpPr>
        <p:spPr bwMode="auto">
          <a:xfrm>
            <a:off x="1570709" y="1556544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3" name="AutoShape 27"/>
          <p:cNvSpPr>
            <a:spLocks noChangeArrowheads="1"/>
          </p:cNvSpPr>
          <p:nvPr/>
        </p:nvSpPr>
        <p:spPr bwMode="auto">
          <a:xfrm>
            <a:off x="228600" y="37338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4" name="AutoShape 28"/>
          <p:cNvSpPr>
            <a:spLocks noChangeArrowheads="1"/>
          </p:cNvSpPr>
          <p:nvPr/>
        </p:nvSpPr>
        <p:spPr bwMode="auto">
          <a:xfrm rot="1784693">
            <a:off x="4038600" y="5867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3429000" y="2533289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/>
              <a:t>Iz</a:t>
            </a:r>
            <a:r>
              <a:rPr lang="en-US" altLang="en-US" sz="1800" dirty="0"/>
              <a:t> </a:t>
            </a:r>
            <a:r>
              <a:rPr lang="en-US" altLang="en-US" sz="1800" dirty="0" err="1"/>
              <a:t>Gibs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Helmholcove</a:t>
            </a:r>
            <a:r>
              <a:rPr lang="en-US" altLang="en-US" sz="1800" dirty="0"/>
              <a:t> </a:t>
            </a:r>
            <a:r>
              <a:rPr lang="en-US" altLang="en-US" sz="1800" dirty="0" err="1"/>
              <a:t>jedn</a:t>
            </a:r>
            <a:r>
              <a:rPr lang="en-US" altLang="en-US" sz="1800" dirty="0"/>
              <a:t>.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457200" y="4754563"/>
            <a:ext cx="1676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Iz Arenijusove</a:t>
            </a:r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>
            <a:off x="5867400" y="3962400"/>
            <a:ext cx="4572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21"/>
          <p:cNvSpPr>
            <a:spLocks noChangeShapeType="1"/>
          </p:cNvSpPr>
          <p:nvPr/>
        </p:nvSpPr>
        <p:spPr bwMode="auto">
          <a:xfrm>
            <a:off x="4800600" y="49530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867400" y="2779712"/>
            <a:ext cx="762000" cy="6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651436"/>
              </p:ext>
            </p:extLst>
          </p:nvPr>
        </p:nvGraphicFramePr>
        <p:xfrm>
          <a:off x="282575" y="138113"/>
          <a:ext cx="56832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4" name="Equation" r:id="rId3" imgW="1676160" imgH="241200" progId="Equation.DSMT4">
                  <p:embed/>
                </p:oleObj>
              </mc:Choice>
              <mc:Fallback>
                <p:oleObj name="Equation" r:id="rId3" imgW="16761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138113"/>
                        <a:ext cx="56832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533400" y="1066800"/>
          <a:ext cx="990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5" name="Equation" r:id="rId5" imgW="342751" imgH="203112" progId="Equation.3">
                  <p:embed/>
                </p:oleObj>
              </mc:Choice>
              <mc:Fallback>
                <p:oleObj name="Equation" r:id="rId5" imgW="342751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9906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260716"/>
              </p:ext>
            </p:extLst>
          </p:nvPr>
        </p:nvGraphicFramePr>
        <p:xfrm>
          <a:off x="5638800" y="1182688"/>
          <a:ext cx="3200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6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182688"/>
                        <a:ext cx="32004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676400" y="1219200"/>
            <a:ext cx="325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Aktivaciona zapremina</a:t>
            </a: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326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Monomolekulske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/>
              <a:t>n=0</a:t>
            </a:r>
          </a:p>
        </p:txBody>
      </p:sp>
      <p:graphicFrame>
        <p:nvGraphicFramePr>
          <p:cNvPr id="2253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409170"/>
              </p:ext>
            </p:extLst>
          </p:nvPr>
        </p:nvGraphicFramePr>
        <p:xfrm>
          <a:off x="547688" y="3227388"/>
          <a:ext cx="32004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7" name="Equation" r:id="rId9" imgW="1091880" imgH="241200" progId="Equation.DSMT4">
                  <p:embed/>
                </p:oleObj>
              </mc:Choice>
              <mc:Fallback>
                <p:oleObj name="Equation" r:id="rId9" imgW="109188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3227388"/>
                        <a:ext cx="320040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5638800" y="2312988"/>
            <a:ext cx="295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Bimolekulske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/>
              <a:t>n= -1</a:t>
            </a:r>
          </a:p>
        </p:txBody>
      </p:sp>
      <p:graphicFrame>
        <p:nvGraphicFramePr>
          <p:cNvPr id="2253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443542"/>
              </p:ext>
            </p:extLst>
          </p:nvPr>
        </p:nvGraphicFramePr>
        <p:xfrm>
          <a:off x="4984750" y="3198813"/>
          <a:ext cx="36195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8" name="Equation" r:id="rId11" imgW="1168200" imgH="241200" progId="Equation.DSMT4">
                  <p:embed/>
                </p:oleObj>
              </mc:Choice>
              <mc:Fallback>
                <p:oleObj name="Equation" r:id="rId11" imgW="116820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0" y="3198813"/>
                        <a:ext cx="36195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154574"/>
              </p:ext>
            </p:extLst>
          </p:nvPr>
        </p:nvGraphicFramePr>
        <p:xfrm>
          <a:off x="4545330" y="5297488"/>
          <a:ext cx="4572000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" name="Equation" r:id="rId13" imgW="1447560" imgH="469800" progId="Equation.DSMT4">
                  <p:embed/>
                </p:oleObj>
              </mc:Choice>
              <mc:Fallback>
                <p:oleObj name="Equation" r:id="rId13" imgW="1447560" imgH="469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330" y="5297488"/>
                        <a:ext cx="4572000" cy="14843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443866"/>
              </p:ext>
            </p:extLst>
          </p:nvPr>
        </p:nvGraphicFramePr>
        <p:xfrm>
          <a:off x="87313" y="5297488"/>
          <a:ext cx="410686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0" name="Equation" r:id="rId15" imgW="1384200" imgH="469800" progId="Equation.DSMT4">
                  <p:embed/>
                </p:oleObj>
              </mc:Choice>
              <mc:Fallback>
                <p:oleObj name="Equation" r:id="rId15" imgW="1384200" imgH="469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5297488"/>
                        <a:ext cx="4106862" cy="1393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AutoShape 19"/>
          <p:cNvSpPr>
            <a:spLocks noChangeArrowheads="1"/>
          </p:cNvSpPr>
          <p:nvPr/>
        </p:nvSpPr>
        <p:spPr bwMode="auto">
          <a:xfrm>
            <a:off x="5029200" y="14478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1" name="Text Box 21"/>
          <p:cNvSpPr txBox="1">
            <a:spLocks noChangeArrowheads="1"/>
          </p:cNvSpPr>
          <p:nvPr/>
        </p:nvSpPr>
        <p:spPr bwMode="auto">
          <a:xfrm>
            <a:off x="1066800" y="2770188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 </a:t>
            </a:r>
            <a:r>
              <a:rPr lang="sl-SI" altLang="en-US" sz="2400">
                <a:solidFill>
                  <a:schemeClr val="tx2"/>
                </a:solidFill>
              </a:rPr>
              <a:t>→</a:t>
            </a:r>
            <a:r>
              <a:rPr lang="en-US" altLang="en-US" sz="2400"/>
              <a:t> C</a:t>
            </a:r>
          </a:p>
        </p:txBody>
      </p:sp>
      <p:sp>
        <p:nvSpPr>
          <p:cNvPr id="22542" name="Text Box 22"/>
          <p:cNvSpPr txBox="1">
            <a:spLocks noChangeArrowheads="1"/>
          </p:cNvSpPr>
          <p:nvPr/>
        </p:nvSpPr>
        <p:spPr bwMode="auto">
          <a:xfrm>
            <a:off x="6172200" y="2746375"/>
            <a:ext cx="154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A+ B </a:t>
            </a:r>
            <a:r>
              <a:rPr lang="sl-SI" altLang="en-US" sz="2400">
                <a:solidFill>
                  <a:schemeClr val="tx2"/>
                </a:solidFill>
              </a:rPr>
              <a:t>→</a:t>
            </a:r>
            <a:r>
              <a:rPr lang="en-US" altLang="en-US" sz="2400"/>
              <a:t> C</a:t>
            </a:r>
          </a:p>
        </p:txBody>
      </p:sp>
      <p:graphicFrame>
        <p:nvGraphicFramePr>
          <p:cNvPr id="2254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992574"/>
              </p:ext>
            </p:extLst>
          </p:nvPr>
        </p:nvGraphicFramePr>
        <p:xfrm>
          <a:off x="2266950" y="4049713"/>
          <a:ext cx="353377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1" name="Equation" r:id="rId17" imgW="1422360" imgH="469800" progId="Equation.DSMT4">
                  <p:embed/>
                </p:oleObj>
              </mc:Choice>
              <mc:Fallback>
                <p:oleObj name="Equation" r:id="rId17" imgW="142236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049713"/>
                        <a:ext cx="3533775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7"/>
          <p:cNvSpPr>
            <a:spLocks/>
          </p:cNvSpPr>
          <p:nvPr/>
        </p:nvSpPr>
        <p:spPr bwMode="auto">
          <a:xfrm>
            <a:off x="4648200" y="1676400"/>
            <a:ext cx="3429000" cy="2438400"/>
          </a:xfrm>
          <a:custGeom>
            <a:avLst/>
            <a:gdLst>
              <a:gd name="T0" fmla="*/ 0 w 2160"/>
              <a:gd name="T1" fmla="*/ 2147483647 h 1512"/>
              <a:gd name="T2" fmla="*/ 2147483647 w 2160"/>
              <a:gd name="T3" fmla="*/ 2147483647 h 1512"/>
              <a:gd name="T4" fmla="*/ 2147483647 w 2160"/>
              <a:gd name="T5" fmla="*/ 2147483647 h 1512"/>
              <a:gd name="T6" fmla="*/ 2147483647 w 2160"/>
              <a:gd name="T7" fmla="*/ 2147483647 h 1512"/>
              <a:gd name="T8" fmla="*/ 2147483647 w 2160"/>
              <a:gd name="T9" fmla="*/ 2147483647 h 1512"/>
              <a:gd name="T10" fmla="*/ 2147483647 w 2160"/>
              <a:gd name="T11" fmla="*/ 2147483647 h 1512"/>
              <a:gd name="T12" fmla="*/ 2147483647 w 2160"/>
              <a:gd name="T13" fmla="*/ 2147483647 h 1512"/>
              <a:gd name="T14" fmla="*/ 2147483647 w 2160"/>
              <a:gd name="T15" fmla="*/ 2147483647 h 1512"/>
              <a:gd name="T16" fmla="*/ 2147483647 w 2160"/>
              <a:gd name="T17" fmla="*/ 2147483647 h 1512"/>
              <a:gd name="T18" fmla="*/ 2147483647 w 2160"/>
              <a:gd name="T19" fmla="*/ 2147483647 h 1512"/>
              <a:gd name="T20" fmla="*/ 2147483647 w 2160"/>
              <a:gd name="T21" fmla="*/ 2147483647 h 1512"/>
              <a:gd name="T22" fmla="*/ 2147483647 w 2160"/>
              <a:gd name="T23" fmla="*/ 2147483647 h 15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60"/>
              <a:gd name="T37" fmla="*/ 0 h 1512"/>
              <a:gd name="T38" fmla="*/ 2160 w 2160"/>
              <a:gd name="T39" fmla="*/ 1512 h 15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" h="1512">
                <a:moveTo>
                  <a:pt x="0" y="1320"/>
                </a:moveTo>
                <a:cubicBezTo>
                  <a:pt x="16" y="1356"/>
                  <a:pt x="32" y="1392"/>
                  <a:pt x="48" y="1416"/>
                </a:cubicBezTo>
                <a:cubicBezTo>
                  <a:pt x="64" y="1440"/>
                  <a:pt x="64" y="1448"/>
                  <a:pt x="96" y="1464"/>
                </a:cubicBezTo>
                <a:cubicBezTo>
                  <a:pt x="128" y="1480"/>
                  <a:pt x="192" y="1512"/>
                  <a:pt x="240" y="1512"/>
                </a:cubicBezTo>
                <a:cubicBezTo>
                  <a:pt x="288" y="1512"/>
                  <a:pt x="344" y="1488"/>
                  <a:pt x="384" y="1464"/>
                </a:cubicBezTo>
                <a:cubicBezTo>
                  <a:pt x="424" y="1440"/>
                  <a:pt x="416" y="1440"/>
                  <a:pt x="480" y="1368"/>
                </a:cubicBezTo>
                <a:cubicBezTo>
                  <a:pt x="544" y="1296"/>
                  <a:pt x="608" y="1232"/>
                  <a:pt x="768" y="1032"/>
                </a:cubicBezTo>
                <a:cubicBezTo>
                  <a:pt x="928" y="832"/>
                  <a:pt x="1296" y="336"/>
                  <a:pt x="1440" y="168"/>
                </a:cubicBezTo>
                <a:cubicBezTo>
                  <a:pt x="1584" y="0"/>
                  <a:pt x="1576" y="48"/>
                  <a:pt x="1632" y="24"/>
                </a:cubicBezTo>
                <a:cubicBezTo>
                  <a:pt x="1688" y="0"/>
                  <a:pt x="1728" y="8"/>
                  <a:pt x="1776" y="24"/>
                </a:cubicBezTo>
                <a:cubicBezTo>
                  <a:pt x="1824" y="40"/>
                  <a:pt x="1856" y="64"/>
                  <a:pt x="1920" y="120"/>
                </a:cubicBezTo>
                <a:cubicBezTo>
                  <a:pt x="1984" y="176"/>
                  <a:pt x="2072" y="268"/>
                  <a:pt x="2160" y="3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7" name="Line 8"/>
          <p:cNvSpPr>
            <a:spLocks noChangeShapeType="1"/>
          </p:cNvSpPr>
          <p:nvPr/>
        </p:nvSpPr>
        <p:spPr bwMode="auto">
          <a:xfrm>
            <a:off x="4191000" y="4114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9"/>
          <p:cNvSpPr>
            <a:spLocks noChangeShapeType="1"/>
          </p:cNvSpPr>
          <p:nvPr/>
        </p:nvSpPr>
        <p:spPr bwMode="auto">
          <a:xfrm>
            <a:off x="4191000" y="3962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0"/>
          <p:cNvSpPr>
            <a:spLocks noChangeShapeType="1"/>
          </p:cNvSpPr>
          <p:nvPr/>
        </p:nvSpPr>
        <p:spPr bwMode="auto">
          <a:xfrm>
            <a:off x="4191000" y="11430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1"/>
          <p:cNvSpPr>
            <a:spLocks noChangeShapeType="1"/>
          </p:cNvSpPr>
          <p:nvPr/>
        </p:nvSpPr>
        <p:spPr bwMode="auto">
          <a:xfrm>
            <a:off x="6400800" y="1447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2"/>
          <p:cNvSpPr>
            <a:spLocks noChangeShapeType="1"/>
          </p:cNvSpPr>
          <p:nvPr/>
        </p:nvSpPr>
        <p:spPr bwMode="auto">
          <a:xfrm>
            <a:off x="4191000" y="3352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3"/>
          <p:cNvSpPr>
            <a:spLocks noChangeShapeType="1"/>
          </p:cNvSpPr>
          <p:nvPr/>
        </p:nvSpPr>
        <p:spPr bwMode="auto">
          <a:xfrm>
            <a:off x="41910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4"/>
          <p:cNvSpPr>
            <a:spLocks noChangeShapeType="1"/>
          </p:cNvSpPr>
          <p:nvPr/>
        </p:nvSpPr>
        <p:spPr bwMode="auto">
          <a:xfrm>
            <a:off x="7315200" y="1676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5"/>
          <p:cNvSpPr>
            <a:spLocks noChangeShapeType="1"/>
          </p:cNvSpPr>
          <p:nvPr/>
        </p:nvSpPr>
        <p:spPr bwMode="auto">
          <a:xfrm>
            <a:off x="6553200" y="1447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6"/>
          <p:cNvSpPr>
            <a:spLocks noChangeShapeType="1"/>
          </p:cNvSpPr>
          <p:nvPr/>
        </p:nvSpPr>
        <p:spPr bwMode="auto">
          <a:xfrm>
            <a:off x="4267200" y="1143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7"/>
          <p:cNvSpPr>
            <a:spLocks noChangeShapeType="1"/>
          </p:cNvSpPr>
          <p:nvPr/>
        </p:nvSpPr>
        <p:spPr bwMode="auto">
          <a:xfrm>
            <a:off x="4191000" y="2819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8"/>
          <p:cNvSpPr>
            <a:spLocks noChangeShapeType="1"/>
          </p:cNvSpPr>
          <p:nvPr/>
        </p:nvSpPr>
        <p:spPr bwMode="auto">
          <a:xfrm>
            <a:off x="46482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9"/>
          <p:cNvSpPr>
            <a:spLocks noChangeShapeType="1"/>
          </p:cNvSpPr>
          <p:nvPr/>
        </p:nvSpPr>
        <p:spPr bwMode="auto">
          <a:xfrm>
            <a:off x="48768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20"/>
          <p:cNvSpPr>
            <a:spLocks noChangeShapeType="1"/>
          </p:cNvSpPr>
          <p:nvPr/>
        </p:nvSpPr>
        <p:spPr bwMode="auto">
          <a:xfrm>
            <a:off x="4876800" y="1371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5715000" y="1143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22"/>
          <p:cNvSpPr>
            <a:spLocks noChangeShapeType="1"/>
          </p:cNvSpPr>
          <p:nvPr/>
        </p:nvSpPr>
        <p:spPr bwMode="auto">
          <a:xfrm>
            <a:off x="5715000" y="2819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Text Box 23"/>
          <p:cNvSpPr txBox="1">
            <a:spLocks noChangeArrowheads="1"/>
          </p:cNvSpPr>
          <p:nvPr/>
        </p:nvSpPr>
        <p:spPr bwMode="auto">
          <a:xfrm>
            <a:off x="7391400" y="228600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E</a:t>
            </a:r>
            <a:r>
              <a:rPr lang="en-US" altLang="en-US" sz="1800" b="1" baseline="-25000">
                <a:solidFill>
                  <a:srgbClr val="FF0000"/>
                </a:solidFill>
              </a:rPr>
              <a:t>cb</a:t>
            </a:r>
          </a:p>
        </p:txBody>
      </p:sp>
      <p:sp>
        <p:nvSpPr>
          <p:cNvPr id="21523" name="Text Box 25"/>
          <p:cNvSpPr txBox="1">
            <a:spLocks noChangeArrowheads="1"/>
          </p:cNvSpPr>
          <p:nvPr/>
        </p:nvSpPr>
        <p:spPr bwMode="auto">
          <a:xfrm>
            <a:off x="6477000" y="2667000"/>
            <a:ext cx="52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E</a:t>
            </a:r>
            <a:r>
              <a:rPr lang="en-US" altLang="en-US" sz="1800" b="1" baseline="-25000">
                <a:solidFill>
                  <a:srgbClr val="FF0000"/>
                </a:solidFill>
              </a:rPr>
              <a:t>qb</a:t>
            </a:r>
          </a:p>
        </p:txBody>
      </p:sp>
      <p:sp>
        <p:nvSpPr>
          <p:cNvPr id="21524" name="Text Box 26"/>
          <p:cNvSpPr txBox="1">
            <a:spLocks noChangeArrowheads="1"/>
          </p:cNvSpPr>
          <p:nvPr/>
        </p:nvSpPr>
        <p:spPr bwMode="auto">
          <a:xfrm>
            <a:off x="228600" y="457200"/>
            <a:ext cx="381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</a:t>
            </a:r>
            <a:r>
              <a:rPr lang="en-US" altLang="en-US" sz="2000" baseline="-25000"/>
              <a:t>a </a:t>
            </a:r>
            <a:r>
              <a:rPr lang="sr-Latn-CS" altLang="en-US" sz="2000"/>
              <a:t>– exp.,</a:t>
            </a:r>
            <a:r>
              <a:rPr lang="en-US" altLang="en-US" sz="2000"/>
              <a:t>definii</a:t>
            </a:r>
            <a:r>
              <a:rPr lang="sr-Latn-CS" altLang="en-US" sz="2000"/>
              <a:t>š</a:t>
            </a:r>
            <a:r>
              <a:rPr lang="en-US" altLang="en-US" sz="2000"/>
              <a:t>e energetsku razliku izmedju prose</a:t>
            </a:r>
            <a:r>
              <a:rPr lang="sr-Latn-CS" altLang="en-US" sz="2000"/>
              <a:t>čne energije reaktanata i prosečne energije  aktiviranog kompleksa</a:t>
            </a:r>
            <a:endParaRPr lang="en-US" altLang="en-US" sz="2000"/>
          </a:p>
        </p:txBody>
      </p:sp>
      <p:sp>
        <p:nvSpPr>
          <p:cNvPr id="21525" name="Text Box 27"/>
          <p:cNvSpPr txBox="1">
            <a:spLocks noChangeArrowheads="1"/>
          </p:cNvSpPr>
          <p:nvPr/>
        </p:nvSpPr>
        <p:spPr bwMode="auto">
          <a:xfrm>
            <a:off x="4953000" y="10668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RT</a:t>
            </a:r>
            <a:endParaRPr lang="en-US" altLang="en-US" sz="1800" b="1" baseline="-25000">
              <a:solidFill>
                <a:srgbClr val="FF0000"/>
              </a:solidFill>
            </a:endParaRPr>
          </a:p>
        </p:txBody>
      </p:sp>
      <p:sp>
        <p:nvSpPr>
          <p:cNvPr id="21526" name="Text Box 28"/>
          <p:cNvSpPr txBox="1">
            <a:spLocks noChangeArrowheads="1"/>
          </p:cNvSpPr>
          <p:nvPr/>
        </p:nvSpPr>
        <p:spPr bwMode="auto">
          <a:xfrm>
            <a:off x="5685154" y="2950844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2RT</a:t>
            </a:r>
            <a:endParaRPr lang="en-US" altLang="en-US" sz="1800" b="1" baseline="-25000" dirty="0">
              <a:solidFill>
                <a:srgbClr val="FF0000"/>
              </a:solidFill>
            </a:endParaRPr>
          </a:p>
        </p:txBody>
      </p:sp>
      <p:sp>
        <p:nvSpPr>
          <p:cNvPr id="21527" name="Text Box 29"/>
          <p:cNvSpPr txBox="1">
            <a:spLocks noChangeArrowheads="1"/>
          </p:cNvSpPr>
          <p:nvPr/>
        </p:nvSpPr>
        <p:spPr bwMode="auto">
          <a:xfrm>
            <a:off x="4913630" y="3307557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</a:rPr>
              <a:t>1/2RT</a:t>
            </a:r>
            <a:endParaRPr lang="en-US" altLang="en-US" sz="1400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2152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693220"/>
              </p:ext>
            </p:extLst>
          </p:nvPr>
        </p:nvGraphicFramePr>
        <p:xfrm>
          <a:off x="4872038" y="2046287"/>
          <a:ext cx="6858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5" name="Equation" r:id="rId3" imgW="368140" imgH="203112" progId="Equation.3">
                  <p:embed/>
                </p:oleObj>
              </mc:Choice>
              <mc:Fallback>
                <p:oleObj name="Equation" r:id="rId3" imgW="368140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2046287"/>
                        <a:ext cx="6858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9" name="Object 32"/>
          <p:cNvGraphicFramePr>
            <a:graphicFrameLocks noChangeAspect="1"/>
          </p:cNvGraphicFramePr>
          <p:nvPr/>
        </p:nvGraphicFramePr>
        <p:xfrm>
          <a:off x="5715000" y="1725613"/>
          <a:ext cx="7620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6" name="Equation" r:id="rId5" imgW="393529" imgH="190417" progId="Equation.3">
                  <p:embed/>
                </p:oleObj>
              </mc:Choice>
              <mc:Fallback>
                <p:oleObj name="Equation" r:id="rId5" imgW="393529" imgH="190417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725613"/>
                        <a:ext cx="7620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0" name="Text Box 33"/>
          <p:cNvSpPr txBox="1">
            <a:spLocks noChangeArrowheads="1"/>
          </p:cNvSpPr>
          <p:nvPr/>
        </p:nvSpPr>
        <p:spPr bwMode="auto">
          <a:xfrm>
            <a:off x="4191000" y="228600"/>
            <a:ext cx="360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800"/>
              <a:t>Bimolekulska reakcija</a:t>
            </a:r>
            <a:endParaRPr lang="en-US" altLang="en-US" sz="2800"/>
          </a:p>
        </p:txBody>
      </p:sp>
      <p:sp>
        <p:nvSpPr>
          <p:cNvPr id="21531" name="Text Box 34"/>
          <p:cNvSpPr txBox="1">
            <a:spLocks noChangeArrowheads="1"/>
          </p:cNvSpPr>
          <p:nvPr/>
        </p:nvSpPr>
        <p:spPr bwMode="auto">
          <a:xfrm>
            <a:off x="3886200" y="1905000"/>
            <a:ext cx="420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E</a:t>
            </a:r>
            <a:r>
              <a:rPr lang="sr-Latn-CS" altLang="en-US" sz="1800" b="1" baseline="-25000">
                <a:solidFill>
                  <a:srgbClr val="FF0000"/>
                </a:solidFill>
              </a:rPr>
              <a:t>a</a:t>
            </a:r>
            <a:endParaRPr lang="en-US" altLang="en-US" sz="1800" b="1" baseline="-25000">
              <a:solidFill>
                <a:srgbClr val="FF0000"/>
              </a:solidFill>
            </a:endParaRPr>
          </a:p>
        </p:txBody>
      </p:sp>
      <p:sp>
        <p:nvSpPr>
          <p:cNvPr id="21532" name="Text Box 35"/>
          <p:cNvSpPr txBox="1">
            <a:spLocks noChangeArrowheads="1"/>
          </p:cNvSpPr>
          <p:nvPr/>
        </p:nvSpPr>
        <p:spPr bwMode="auto">
          <a:xfrm>
            <a:off x="304800" y="2971800"/>
            <a:ext cx="361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 b="1"/>
              <a:t>Srednja energija sudarnog para</a:t>
            </a:r>
            <a:endParaRPr lang="en-US" altLang="en-US" sz="1800" b="1"/>
          </a:p>
        </p:txBody>
      </p:sp>
      <p:sp>
        <p:nvSpPr>
          <p:cNvPr id="21533" name="Text Box 36"/>
          <p:cNvSpPr txBox="1">
            <a:spLocks noChangeArrowheads="1"/>
          </p:cNvSpPr>
          <p:nvPr/>
        </p:nvSpPr>
        <p:spPr bwMode="auto">
          <a:xfrm>
            <a:off x="457200" y="3352800"/>
            <a:ext cx="304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 b="1"/>
              <a:t>Srednja energija reaktanta</a:t>
            </a:r>
            <a:endParaRPr lang="en-US" altLang="en-US" sz="1800" b="1"/>
          </a:p>
        </p:txBody>
      </p:sp>
      <p:sp>
        <p:nvSpPr>
          <p:cNvPr id="21534" name="Line 37"/>
          <p:cNvSpPr>
            <a:spLocks noChangeShapeType="1"/>
          </p:cNvSpPr>
          <p:nvPr/>
        </p:nvSpPr>
        <p:spPr bwMode="auto">
          <a:xfrm>
            <a:off x="50292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8"/>
          <p:cNvSpPr>
            <a:spLocks noChangeShapeType="1"/>
          </p:cNvSpPr>
          <p:nvPr/>
        </p:nvSpPr>
        <p:spPr bwMode="auto">
          <a:xfrm flipV="1">
            <a:off x="5029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3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915091"/>
              </p:ext>
            </p:extLst>
          </p:nvPr>
        </p:nvGraphicFramePr>
        <p:xfrm>
          <a:off x="2590800" y="4648200"/>
          <a:ext cx="35814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7" name="Equation" r:id="rId7" imgW="1054080" imgH="241200" progId="Equation.DSMT4">
                  <p:embed/>
                </p:oleObj>
              </mc:Choice>
              <mc:Fallback>
                <p:oleObj name="Equation" r:id="rId7" imgW="1054080" imgH="2412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35814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545189"/>
              </p:ext>
            </p:extLst>
          </p:nvPr>
        </p:nvGraphicFramePr>
        <p:xfrm>
          <a:off x="-1588" y="5638800"/>
          <a:ext cx="9299576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8" name="Equation" r:id="rId9" imgW="2603160" imgH="241200" progId="Equation.DSMT4">
                  <p:embed/>
                </p:oleObj>
              </mc:Choice>
              <mc:Fallback>
                <p:oleObj name="Equation" r:id="rId9" imgW="2603160" imgH="241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5638800"/>
                        <a:ext cx="9299576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8" name="Line 41"/>
          <p:cNvSpPr>
            <a:spLocks noChangeShapeType="1"/>
          </p:cNvSpPr>
          <p:nvPr/>
        </p:nvSpPr>
        <p:spPr bwMode="auto">
          <a:xfrm>
            <a:off x="6553200" y="1676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2"/>
          <p:cNvSpPr>
            <a:spLocks noChangeShapeType="1"/>
          </p:cNvSpPr>
          <p:nvPr/>
        </p:nvSpPr>
        <p:spPr bwMode="auto">
          <a:xfrm flipV="1">
            <a:off x="3505200" y="3581400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3"/>
          <p:cNvSpPr>
            <a:spLocks noChangeShapeType="1"/>
          </p:cNvSpPr>
          <p:nvPr/>
        </p:nvSpPr>
        <p:spPr bwMode="auto">
          <a:xfrm>
            <a:off x="3810000" y="3200400"/>
            <a:ext cx="381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6248400" y="79851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Sr. en. Akt kompl</a:t>
            </a: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7772400" y="2286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1800"/>
              <a:t>Kl. Eakt</a:t>
            </a:r>
            <a:endParaRPr lang="en-US" altLang="en-US" sz="1800"/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6858000" y="2743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1800"/>
              <a:t>Kv. Eakt</a:t>
            </a:r>
            <a:endParaRPr lang="en-US" altLang="en-US" sz="180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884488" y="1831975"/>
            <a:ext cx="925512" cy="18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30717"/>
              </p:ext>
            </p:extLst>
          </p:nvPr>
        </p:nvGraphicFramePr>
        <p:xfrm>
          <a:off x="5026025" y="323850"/>
          <a:ext cx="36639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8" name="Equation" r:id="rId3" imgW="1422360" imgH="469800" progId="Equation.DSMT4">
                  <p:embed/>
                </p:oleObj>
              </mc:Choice>
              <mc:Fallback>
                <p:oleObj name="Equation" r:id="rId3" imgW="142236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323850"/>
                        <a:ext cx="3663950" cy="1046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104775"/>
            <a:ext cx="35861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Latn-C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Entropija aktiviranja</a:t>
            </a:r>
            <a:endParaRPr lang="en-US" alt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Ulazi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predekspo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  <a:p>
            <a:pPr eaLnBrk="1" hangingPunct="1">
              <a:defRPr/>
            </a:pPr>
            <a:r>
              <a:rPr lang="en-US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encijalni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clan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733800" y="1524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9" name="Equation" r:id="rId5" imgW="355292" imgH="203024" progId="Equation.3">
                  <p:embed/>
                </p:oleObj>
              </mc:Choice>
              <mc:Fallback>
                <p:oleObj name="Equation" r:id="rId5" imgW="355292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524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85800" y="1828800"/>
            <a:ext cx="224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Monomolekulske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019800" y="1828800"/>
            <a:ext cx="189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Bimolekulske </a:t>
            </a:r>
          </a:p>
        </p:txBody>
      </p:sp>
      <p:sp>
        <p:nvSpPr>
          <p:cNvPr id="23559" name="Oval 10"/>
          <p:cNvSpPr>
            <a:spLocks noChangeArrowheads="1"/>
          </p:cNvSpPr>
          <p:nvPr/>
        </p:nvSpPr>
        <p:spPr bwMode="auto">
          <a:xfrm>
            <a:off x="1501140" y="2781300"/>
            <a:ext cx="1752600" cy="1371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0" name="Oval 11"/>
          <p:cNvSpPr>
            <a:spLocks noChangeArrowheads="1"/>
          </p:cNvSpPr>
          <p:nvPr/>
        </p:nvSpPr>
        <p:spPr bwMode="auto">
          <a:xfrm>
            <a:off x="5784056" y="2270125"/>
            <a:ext cx="2362200" cy="1676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356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253551"/>
              </p:ext>
            </p:extLst>
          </p:nvPr>
        </p:nvGraphicFramePr>
        <p:xfrm>
          <a:off x="266700" y="2938463"/>
          <a:ext cx="3733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0" name="Equation" r:id="rId7" imgW="1384200" imgH="469800" progId="Equation.DSMT4">
                  <p:embed/>
                </p:oleObj>
              </mc:Choice>
              <mc:Fallback>
                <p:oleObj name="Equation" r:id="rId7" imgW="138420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938463"/>
                        <a:ext cx="3733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71634"/>
              </p:ext>
            </p:extLst>
          </p:nvPr>
        </p:nvGraphicFramePr>
        <p:xfrm>
          <a:off x="4168775" y="2397125"/>
          <a:ext cx="4846638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1" name="Equation" r:id="rId9" imgW="1447560" imgH="469800" progId="Equation.DSMT4">
                  <p:embed/>
                </p:oleObj>
              </mc:Choice>
              <mc:Fallback>
                <p:oleObj name="Equation" r:id="rId9" imgW="144756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2397125"/>
                        <a:ext cx="4846638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Text Box 14"/>
          <p:cNvSpPr txBox="1">
            <a:spLocks noChangeArrowheads="1"/>
          </p:cNvSpPr>
          <p:nvPr/>
        </p:nvSpPr>
        <p:spPr bwMode="auto">
          <a:xfrm>
            <a:off x="0" y="43434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Promena standardne entropije akiviranja može biti </a:t>
            </a:r>
            <a:r>
              <a:rPr lang="en-US" altLang="en-US" sz="2400"/>
              <a:t>negativna </a:t>
            </a:r>
            <a:r>
              <a:rPr lang="sr-Latn-CS" altLang="en-US" sz="2400"/>
              <a:t>pozitivna </a:t>
            </a:r>
            <a:r>
              <a:rPr lang="en-US" altLang="en-US" sz="2400"/>
              <a:t>ili jednaka nuli.</a:t>
            </a:r>
          </a:p>
        </p:txBody>
      </p:sp>
      <p:graphicFrame>
        <p:nvGraphicFramePr>
          <p:cNvPr id="23564" name="Object 15"/>
          <p:cNvGraphicFramePr>
            <a:graphicFrameLocks noChangeAspect="1"/>
          </p:cNvGraphicFramePr>
          <p:nvPr/>
        </p:nvGraphicFramePr>
        <p:xfrm>
          <a:off x="3657600" y="5486400"/>
          <a:ext cx="19812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2" name="Equation" r:id="rId11" imgW="571252" imgH="203112" progId="Equation.3">
                  <p:embed/>
                </p:oleObj>
              </mc:Choice>
              <mc:Fallback>
                <p:oleObj name="Equation" r:id="rId11" imgW="571252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19812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6"/>
          <p:cNvGraphicFramePr>
            <a:graphicFrameLocks noChangeAspect="1"/>
          </p:cNvGraphicFramePr>
          <p:nvPr/>
        </p:nvGraphicFramePr>
        <p:xfrm>
          <a:off x="838200" y="5562600"/>
          <a:ext cx="17526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3" name="Equation" r:id="rId13" imgW="571252" imgH="203112" progId="Equation.3">
                  <p:embed/>
                </p:oleObj>
              </mc:Choice>
              <mc:Fallback>
                <p:oleObj name="Equation" r:id="rId13" imgW="571252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62600"/>
                        <a:ext cx="17526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8"/>
          <p:cNvGraphicFramePr>
            <a:graphicFrameLocks noChangeAspect="1"/>
          </p:cNvGraphicFramePr>
          <p:nvPr/>
        </p:nvGraphicFramePr>
        <p:xfrm>
          <a:off x="6858000" y="5410200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4" name="Equation" r:id="rId15" imgW="571252" imgH="203112" progId="Equation.3">
                  <p:embed/>
                </p:oleObj>
              </mc:Choice>
              <mc:Fallback>
                <p:oleObj name="Equation" r:id="rId15" imgW="571252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410200"/>
                        <a:ext cx="20574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487574"/>
              </p:ext>
            </p:extLst>
          </p:nvPr>
        </p:nvGraphicFramePr>
        <p:xfrm>
          <a:off x="5008563" y="322263"/>
          <a:ext cx="3698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4" name="Equation" r:id="rId3" imgW="1434960" imgH="469800" progId="Equation.DSMT4">
                  <p:embed/>
                </p:oleObj>
              </mc:Choice>
              <mc:Fallback>
                <p:oleObj name="Equation" r:id="rId3" imgW="143496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322263"/>
                        <a:ext cx="3698875" cy="1047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228600" y="104775"/>
            <a:ext cx="3294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800"/>
              <a:t>Entropija aktiviranja</a:t>
            </a:r>
            <a:endParaRPr lang="en-US" altLang="en-US" sz="2800"/>
          </a:p>
        </p:txBody>
      </p:sp>
      <p:graphicFrame>
        <p:nvGraphicFramePr>
          <p:cNvPr id="2458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03151"/>
              </p:ext>
            </p:extLst>
          </p:nvPr>
        </p:nvGraphicFramePr>
        <p:xfrm>
          <a:off x="671513" y="1935163"/>
          <a:ext cx="22399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5" name="Equation" r:id="rId5" imgW="622080" imgH="228600" progId="Equation.DSMT4">
                  <p:embed/>
                </p:oleObj>
              </mc:Choice>
              <mc:Fallback>
                <p:oleObj name="Equation" r:id="rId5" imgW="622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935163"/>
                        <a:ext cx="22399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52400" y="21844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</a:t>
            </a:r>
          </a:p>
        </p:txBody>
      </p:sp>
      <p:graphicFrame>
        <p:nvGraphicFramePr>
          <p:cNvPr id="245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07672"/>
              </p:ext>
            </p:extLst>
          </p:nvPr>
        </p:nvGraphicFramePr>
        <p:xfrm>
          <a:off x="3017838" y="1789113"/>
          <a:ext cx="289083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6" name="Equation" r:id="rId7" imgW="1130040" imgH="469800" progId="Equation.DSMT4">
                  <p:embed/>
                </p:oleObj>
              </mc:Choice>
              <mc:Fallback>
                <p:oleObj name="Equation" r:id="rId7" imgW="113004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789113"/>
                        <a:ext cx="289083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758709"/>
              </p:ext>
            </p:extLst>
          </p:nvPr>
        </p:nvGraphicFramePr>
        <p:xfrm>
          <a:off x="944563" y="5316538"/>
          <a:ext cx="31400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7" name="Equation" r:id="rId9" imgW="1079280" imgH="444240" progId="Equation.DSMT4">
                  <p:embed/>
                </p:oleObj>
              </mc:Choice>
              <mc:Fallback>
                <p:oleObj name="Equation" r:id="rId9" imgW="107928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5316538"/>
                        <a:ext cx="31400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015404"/>
              </p:ext>
            </p:extLst>
          </p:nvPr>
        </p:nvGraphicFramePr>
        <p:xfrm>
          <a:off x="5000625" y="5287963"/>
          <a:ext cx="409575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8" name="Equation" r:id="rId11" imgW="1143000" imgH="444240" progId="Equation.DSMT4">
                  <p:embed/>
                </p:oleObj>
              </mc:Choice>
              <mc:Fallback>
                <p:oleObj name="Equation" r:id="rId11" imgW="1143000" imgH="4442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5287963"/>
                        <a:ext cx="4095750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600200" y="4876800"/>
            <a:ext cx="224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Monomolekulske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553200" y="4724400"/>
            <a:ext cx="189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Bimolekulske </a:t>
            </a:r>
          </a:p>
        </p:txBody>
      </p:sp>
      <p:graphicFrame>
        <p:nvGraphicFramePr>
          <p:cNvPr id="24587" name="Object 17"/>
          <p:cNvGraphicFramePr>
            <a:graphicFrameLocks noChangeAspect="1"/>
          </p:cNvGraphicFramePr>
          <p:nvPr/>
        </p:nvGraphicFramePr>
        <p:xfrm>
          <a:off x="1447800" y="3048000"/>
          <a:ext cx="28194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9" name="Equation" r:id="rId13" imgW="787058" imgH="393529" progId="Equation.3">
                  <p:embed/>
                </p:oleObj>
              </mc:Choice>
              <mc:Fallback>
                <p:oleObj name="Equation" r:id="rId13" imgW="787058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28194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8"/>
          <p:cNvGraphicFramePr>
            <a:graphicFrameLocks noChangeAspect="1"/>
          </p:cNvGraphicFramePr>
          <p:nvPr/>
        </p:nvGraphicFramePr>
        <p:xfrm>
          <a:off x="3657600" y="1524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0" name="Equation" r:id="rId15" imgW="355292" imgH="203024" progId="Equation.3">
                  <p:embed/>
                </p:oleObj>
              </mc:Choice>
              <mc:Fallback>
                <p:oleObj name="Equation" r:id="rId15" imgW="355292" imgH="203024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524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12943"/>
              </p:ext>
            </p:extLst>
          </p:nvPr>
        </p:nvGraphicFramePr>
        <p:xfrm>
          <a:off x="515938" y="838200"/>
          <a:ext cx="32353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" name="Equation" r:id="rId17" imgW="1143000" imgH="241200" progId="Equation.DSMT4">
                  <p:embed/>
                </p:oleObj>
              </mc:Choice>
              <mc:Fallback>
                <p:oleObj name="Equation" r:id="rId17" imgW="1143000" imgH="241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838200"/>
                        <a:ext cx="3235325" cy="682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0" y="2184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k</a:t>
            </a:r>
            <a:r>
              <a:rPr lang="sr-Latn-RS" dirty="0" smtClean="0"/>
              <a:t> ne zavisi od </a:t>
            </a:r>
            <a:r>
              <a:rPr lang="el-GR" dirty="0" smtClean="0"/>
              <a:t>Δ</a:t>
            </a:r>
            <a:r>
              <a:rPr lang="sr-Latn-RS" dirty="0" smtClean="0"/>
              <a:t>S</a:t>
            </a:r>
            <a:r>
              <a:rPr lang="sr-Latn-RS" baseline="30000" dirty="0" smtClean="0"/>
              <a:t>±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152400" y="4724400"/>
            <a:ext cx="899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 dirty="0"/>
              <a:t>Reakcija je brža od “normalne” </a:t>
            </a:r>
            <a:r>
              <a:rPr lang="sr-Latn-CS" altLang="en-US" sz="2000" dirty="0" smtClean="0"/>
              <a:t>reakcije</a:t>
            </a:r>
            <a:endParaRPr lang="en-US" altLang="en-US" sz="2000" dirty="0"/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2633980" y="1477806"/>
            <a:ext cx="6335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 dirty="0"/>
              <a:t>Aktivirani kompleks </a:t>
            </a:r>
            <a:r>
              <a:rPr lang="en-US" altLang="en-US" sz="2000" dirty="0"/>
              <a:t>se </a:t>
            </a:r>
            <a:r>
              <a:rPr lang="en-US" altLang="en-US" sz="2000" dirty="0" err="1"/>
              <a:t>lako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formira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manje</a:t>
            </a:r>
            <a:r>
              <a:rPr lang="en-US" altLang="en-US" sz="2000" dirty="0"/>
              <a:t> je </a:t>
            </a:r>
            <a:r>
              <a:rPr lang="en-US" altLang="en-US" sz="2000" dirty="0" err="1"/>
              <a:t>stabilan</a:t>
            </a:r>
            <a:r>
              <a:rPr lang="en-US" altLang="en-US" sz="2000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tj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brzo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reaguje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posto</a:t>
            </a:r>
            <a:r>
              <a:rPr lang="en-US" altLang="en-US" sz="2000" dirty="0"/>
              <a:t> se </a:t>
            </a:r>
            <a:r>
              <a:rPr lang="en-US" altLang="en-US" sz="2000" dirty="0" err="1"/>
              <a:t>povecava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konstanta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brzine</a:t>
            </a:r>
            <a:endParaRPr lang="en-US" altLang="en-US" sz="2000" dirty="0"/>
          </a:p>
        </p:txBody>
      </p:sp>
      <p:graphicFrame>
        <p:nvGraphicFramePr>
          <p:cNvPr id="25605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23911"/>
              </p:ext>
            </p:extLst>
          </p:nvPr>
        </p:nvGraphicFramePr>
        <p:xfrm>
          <a:off x="274638" y="2938463"/>
          <a:ext cx="38703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7" name="Equation" r:id="rId3" imgW="1434960" imgH="469800" progId="Equation.DSMT4">
                  <p:embed/>
                </p:oleObj>
              </mc:Choice>
              <mc:Fallback>
                <p:oleObj name="Equation" r:id="rId3" imgW="1434960" imgH="46980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2938463"/>
                        <a:ext cx="387032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295117"/>
              </p:ext>
            </p:extLst>
          </p:nvPr>
        </p:nvGraphicFramePr>
        <p:xfrm>
          <a:off x="5006975" y="2709863"/>
          <a:ext cx="393223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8" name="Equation" r:id="rId5" imgW="1447560" imgH="469800" progId="Equation.DSMT4">
                  <p:embed/>
                </p:oleObj>
              </mc:Choice>
              <mc:Fallback>
                <p:oleObj name="Equation" r:id="rId5" imgW="1447560" imgH="469800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2709863"/>
                        <a:ext cx="3932238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17" name="Text Box 117"/>
          <p:cNvSpPr txBox="1">
            <a:spLocks noChangeArrowheads="1"/>
          </p:cNvSpPr>
          <p:nvPr/>
        </p:nvSpPr>
        <p:spPr bwMode="auto">
          <a:xfrm>
            <a:off x="533400" y="2362200"/>
            <a:ext cx="224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Monomolekulske</a:t>
            </a:r>
          </a:p>
        </p:txBody>
      </p:sp>
      <p:sp>
        <p:nvSpPr>
          <p:cNvPr id="25718" name="Text Box 118"/>
          <p:cNvSpPr txBox="1">
            <a:spLocks noChangeArrowheads="1"/>
          </p:cNvSpPr>
          <p:nvPr/>
        </p:nvSpPr>
        <p:spPr bwMode="auto">
          <a:xfrm>
            <a:off x="6096000" y="2209800"/>
            <a:ext cx="189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Bimolekulske </a:t>
            </a:r>
          </a:p>
        </p:txBody>
      </p:sp>
      <p:sp>
        <p:nvSpPr>
          <p:cNvPr id="25609" name="Text Box 119"/>
          <p:cNvSpPr txBox="1">
            <a:spLocks noChangeArrowheads="1"/>
          </p:cNvSpPr>
          <p:nvPr/>
        </p:nvSpPr>
        <p:spPr bwMode="auto">
          <a:xfrm>
            <a:off x="2819400" y="4114800"/>
            <a:ext cx="327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/>
              <a:t> predeksponencijalni faktor </a:t>
            </a:r>
            <a:endParaRPr lang="en-US" altLang="en-US" sz="2000"/>
          </a:p>
        </p:txBody>
      </p:sp>
      <p:sp>
        <p:nvSpPr>
          <p:cNvPr id="25610" name="Oval 120"/>
          <p:cNvSpPr>
            <a:spLocks noChangeArrowheads="1"/>
          </p:cNvSpPr>
          <p:nvPr/>
        </p:nvSpPr>
        <p:spPr bwMode="auto">
          <a:xfrm>
            <a:off x="1533843" y="2922587"/>
            <a:ext cx="1828800" cy="1219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1" name="Oval 121"/>
          <p:cNvSpPr>
            <a:spLocks noChangeArrowheads="1"/>
          </p:cNvSpPr>
          <p:nvPr/>
        </p:nvSpPr>
        <p:spPr bwMode="auto">
          <a:xfrm>
            <a:off x="6400800" y="2622233"/>
            <a:ext cx="1828800" cy="1295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2" name="Text Box 124"/>
          <p:cNvSpPr txBox="1">
            <a:spLocks noChangeArrowheads="1"/>
          </p:cNvSpPr>
          <p:nvPr/>
        </p:nvSpPr>
        <p:spPr bwMode="auto">
          <a:xfrm>
            <a:off x="0" y="0"/>
            <a:ext cx="3294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800"/>
              <a:t>Entropija aktiviranja</a:t>
            </a:r>
            <a:endParaRPr lang="en-US" altLang="en-US" sz="2800"/>
          </a:p>
        </p:txBody>
      </p:sp>
      <p:graphicFrame>
        <p:nvGraphicFramePr>
          <p:cNvPr id="25613" name="Object 125"/>
          <p:cNvGraphicFramePr>
            <a:graphicFrameLocks noChangeAspect="1"/>
          </p:cNvGraphicFramePr>
          <p:nvPr/>
        </p:nvGraphicFramePr>
        <p:xfrm>
          <a:off x="3352800" y="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9" name="Equation" r:id="rId7" imgW="355292" imgH="203024" progId="Equation.3">
                  <p:embed/>
                </p:oleObj>
              </mc:Choice>
              <mc:Fallback>
                <p:oleObj name="Equation" r:id="rId7" imgW="355292" imgH="203024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493963"/>
              </p:ext>
            </p:extLst>
          </p:nvPr>
        </p:nvGraphicFramePr>
        <p:xfrm>
          <a:off x="-77788" y="1465263"/>
          <a:ext cx="2670176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0" name="Equation" r:id="rId9" imgW="799920" imgH="228600" progId="Equation.DSMT4">
                  <p:embed/>
                </p:oleObj>
              </mc:Choice>
              <mc:Fallback>
                <p:oleObj name="Equation" r:id="rId9" imgW="799920" imgH="228600" progId="Equation.DSMT4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788" y="1465263"/>
                        <a:ext cx="2670176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774834"/>
              </p:ext>
            </p:extLst>
          </p:nvPr>
        </p:nvGraphicFramePr>
        <p:xfrm>
          <a:off x="342900" y="668021"/>
          <a:ext cx="32353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1" name="Equation" r:id="rId11" imgW="1143000" imgH="241200" progId="Equation.DSMT4">
                  <p:embed/>
                </p:oleObj>
              </mc:Choice>
              <mc:Fallback>
                <p:oleObj name="Equation" r:id="rId11" imgW="1143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668021"/>
                        <a:ext cx="3235325" cy="682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03200" y="1490663"/>
          <a:ext cx="20320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6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490663"/>
                        <a:ext cx="20320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52400" y="4724400"/>
            <a:ext cx="883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 dirty="0"/>
              <a:t>Reakcija je </a:t>
            </a:r>
            <a:r>
              <a:rPr lang="en-US" altLang="en-US" sz="2000" dirty="0" err="1"/>
              <a:t>sporija</a:t>
            </a:r>
            <a:r>
              <a:rPr lang="sr-Latn-CS" altLang="en-US" sz="2000" dirty="0"/>
              <a:t> od “normalne” </a:t>
            </a:r>
            <a:r>
              <a:rPr lang="sr-Latn-CS" altLang="en-US" sz="2000" dirty="0" smtClean="0"/>
              <a:t>reakcije</a:t>
            </a:r>
            <a:endParaRPr lang="en-US" altLang="en-US" sz="2000" dirty="0"/>
          </a:p>
        </p:txBody>
      </p:sp>
      <p:graphicFrame>
        <p:nvGraphicFramePr>
          <p:cNvPr id="266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690040"/>
              </p:ext>
            </p:extLst>
          </p:nvPr>
        </p:nvGraphicFramePr>
        <p:xfrm>
          <a:off x="228600" y="2911475"/>
          <a:ext cx="37338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7" name="Equation" r:id="rId5" imgW="1384200" imgH="469800" progId="Equation.DSMT4">
                  <p:embed/>
                </p:oleObj>
              </mc:Choice>
              <mc:Fallback>
                <p:oleObj name="Equation" r:id="rId5" imgW="138420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11475"/>
                        <a:ext cx="37338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008182"/>
              </p:ext>
            </p:extLst>
          </p:nvPr>
        </p:nvGraphicFramePr>
        <p:xfrm>
          <a:off x="5006975" y="2709863"/>
          <a:ext cx="393223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8" name="Equation" r:id="rId7" imgW="1447560" imgH="469800" progId="Equation.DSMT4">
                  <p:embed/>
                </p:oleObj>
              </mc:Choice>
              <mc:Fallback>
                <p:oleObj name="Equation" r:id="rId7" imgW="144756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2709863"/>
                        <a:ext cx="3932238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533400" y="2590800"/>
            <a:ext cx="2090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Monomolekulske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019800" y="2514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Bimolekulske 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2819400" y="4114800"/>
            <a:ext cx="327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/>
              <a:t> predeksponencijalni faktor </a:t>
            </a:r>
            <a:endParaRPr lang="en-US" altLang="en-US" sz="2000"/>
          </a:p>
        </p:txBody>
      </p:sp>
      <p:sp>
        <p:nvSpPr>
          <p:cNvPr id="26634" name="Oval 11"/>
          <p:cNvSpPr>
            <a:spLocks noChangeArrowheads="1"/>
          </p:cNvSpPr>
          <p:nvPr/>
        </p:nvSpPr>
        <p:spPr bwMode="auto">
          <a:xfrm>
            <a:off x="1066800" y="2895600"/>
            <a:ext cx="2057400" cy="1219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5" name="Oval 12"/>
          <p:cNvSpPr>
            <a:spLocks noChangeArrowheads="1"/>
          </p:cNvSpPr>
          <p:nvPr/>
        </p:nvSpPr>
        <p:spPr bwMode="auto">
          <a:xfrm>
            <a:off x="5845175" y="2765425"/>
            <a:ext cx="2155825" cy="1295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0" y="0"/>
            <a:ext cx="3294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800"/>
              <a:t>Entropija aktiviranja</a:t>
            </a:r>
            <a:endParaRPr lang="en-US" altLang="en-US" sz="2800"/>
          </a:p>
        </p:txBody>
      </p:sp>
      <p:graphicFrame>
        <p:nvGraphicFramePr>
          <p:cNvPr id="26637" name="Object 14"/>
          <p:cNvGraphicFramePr>
            <a:graphicFrameLocks noChangeAspect="1"/>
          </p:cNvGraphicFramePr>
          <p:nvPr/>
        </p:nvGraphicFramePr>
        <p:xfrm>
          <a:off x="3352800" y="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9" name="Equation" r:id="rId9" imgW="355292" imgH="203024" progId="Equation.3">
                  <p:embed/>
                </p:oleObj>
              </mc:Choice>
              <mc:Fallback>
                <p:oleObj name="Equation" r:id="rId9" imgW="355292" imgH="20302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900723"/>
              </p:ext>
            </p:extLst>
          </p:nvPr>
        </p:nvGraphicFramePr>
        <p:xfrm>
          <a:off x="134938" y="533400"/>
          <a:ext cx="32369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0" name="Equation" r:id="rId11" imgW="1143000" imgH="241200" progId="Equation.DSMT4">
                  <p:embed/>
                </p:oleObj>
              </mc:Choice>
              <mc:Fallback>
                <p:oleObj name="Equation" r:id="rId11" imgW="1143000" imgH="241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533400"/>
                        <a:ext cx="3236912" cy="682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3124200" y="1524000"/>
            <a:ext cx="4302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000"/>
              <a:t>Aktivirani kompleks </a:t>
            </a:r>
            <a:r>
              <a:rPr lang="en-US" altLang="en-US" sz="2000"/>
              <a:t>se te</a:t>
            </a:r>
            <a:r>
              <a:rPr lang="sr-Latn-CS" altLang="en-US" sz="2000"/>
              <a:t>ško formira</a:t>
            </a:r>
            <a:r>
              <a:rPr lang="en-US" altLang="en-US" sz="20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Smanjuje se konstanta brzine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172200" y="4114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26633" idx="1"/>
          </p:cNvCxnSpPr>
          <p:nvPr/>
        </p:nvCxnSpPr>
        <p:spPr>
          <a:xfrm flipH="1" flipV="1">
            <a:off x="2286000" y="4129088"/>
            <a:ext cx="533400" cy="1841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4876800" y="304800"/>
          <a:ext cx="3733800" cy="2565401"/>
        </p:xfrm>
        <a:graphic>
          <a:graphicData uri="http://schemas.openxmlformats.org/drawingml/2006/table">
            <a:tbl>
              <a:tblPr/>
              <a:tblGrid>
                <a:gridCol w="2667000"/>
                <a:gridCol w="1066800"/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reakcija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sr-Latn-C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I</a:t>
                      </a:r>
                      <a:r>
                        <a:rPr kumimoji="0" lang="sr-Latn-C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2HI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2HI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H</a:t>
                      </a:r>
                      <a:r>
                        <a:rPr kumimoji="0" lang="sr-Latn-CS" altLang="zh-C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+ I</a:t>
                      </a:r>
                      <a:r>
                        <a:rPr kumimoji="0" lang="sr-Latn-CS" altLang="zh-C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2NOCl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2NO +Cl</a:t>
                      </a:r>
                      <a:r>
                        <a:rPr kumimoji="0" lang="sr-Latn-CS" altLang="zh-C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+ O</a:t>
                      </a:r>
                      <a:r>
                        <a:rPr kumimoji="0" lang="sr-Latn-C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NO</a:t>
                      </a:r>
                      <a:r>
                        <a:rPr kumimoji="0" lang="sr-Latn-CS" altLang="zh-C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+ O</a:t>
                      </a:r>
                      <a:r>
                        <a:rPr kumimoji="0" lang="sr-Latn-CS" altLang="zh-CN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N-propil peroksid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35" name="Group 27"/>
          <p:cNvGraphicFramePr>
            <a:graphicFrameLocks noGrp="1"/>
          </p:cNvGraphicFramePr>
          <p:nvPr/>
        </p:nvGraphicFramePr>
        <p:xfrm>
          <a:off x="3886200" y="3352800"/>
          <a:ext cx="5122863" cy="2973388"/>
        </p:xfrm>
        <a:graphic>
          <a:graphicData uri="http://schemas.openxmlformats.org/drawingml/2006/table">
            <a:tbl>
              <a:tblPr/>
              <a:tblGrid>
                <a:gridCol w="3643313"/>
                <a:gridCol w="1479550"/>
              </a:tblGrid>
              <a:tr h="70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reakcija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Sterni faktor 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sr-Latn-C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2HI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2NOCl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2NO + Cl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+ Cl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NOCl + Cl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 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 + CHCl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HBr+ CCl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 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ciklo 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x10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96" name="Object 50"/>
          <p:cNvGraphicFramePr>
            <a:graphicFrameLocks noChangeAspect="1"/>
          </p:cNvGraphicFramePr>
          <p:nvPr/>
        </p:nvGraphicFramePr>
        <p:xfrm>
          <a:off x="7696200" y="381000"/>
          <a:ext cx="762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2" name="Equation" r:id="rId3" imgW="609336" imgH="203112" progId="Equation.3">
                  <p:embed/>
                </p:oleObj>
              </mc:Choice>
              <mc:Fallback>
                <p:oleObj name="Equation" r:id="rId3" imgW="609336" imgH="203112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81000"/>
                        <a:ext cx="762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363807"/>
              </p:ext>
            </p:extLst>
          </p:nvPr>
        </p:nvGraphicFramePr>
        <p:xfrm>
          <a:off x="36513" y="-33338"/>
          <a:ext cx="3967162" cy="127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3" name="Equation" r:id="rId5" imgW="1460160" imgH="469800" progId="Equation.DSMT4">
                  <p:embed/>
                </p:oleObj>
              </mc:Choice>
              <mc:Fallback>
                <p:oleObj name="Equation" r:id="rId5" imgW="1460160" imgH="4698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-33338"/>
                        <a:ext cx="3967162" cy="1276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8" name="Object 55"/>
          <p:cNvGraphicFramePr>
            <a:graphicFrameLocks noChangeAspect="1"/>
          </p:cNvGraphicFramePr>
          <p:nvPr/>
        </p:nvGraphicFramePr>
        <p:xfrm>
          <a:off x="381000" y="1447800"/>
          <a:ext cx="28956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4" name="Equation" r:id="rId7" imgW="977900" imgH="241300" progId="Equation.DSMT4">
                  <p:embed/>
                </p:oleObj>
              </mc:Choice>
              <mc:Fallback>
                <p:oleObj name="Equation" r:id="rId7" imgW="977900" imgH="2413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28956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83330"/>
              </p:ext>
            </p:extLst>
          </p:nvPr>
        </p:nvGraphicFramePr>
        <p:xfrm>
          <a:off x="182563" y="3019425"/>
          <a:ext cx="319405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5" name="Equation" r:id="rId9" imgW="1384200" imgH="469800" progId="Equation.DSMT4">
                  <p:embed/>
                </p:oleObj>
              </mc:Choice>
              <mc:Fallback>
                <p:oleObj name="Equation" r:id="rId9" imgW="1384200" imgH="4698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3019425"/>
                        <a:ext cx="319405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0" name="Text Box 55"/>
          <p:cNvSpPr txBox="1">
            <a:spLocks noChangeArrowheads="1"/>
          </p:cNvSpPr>
          <p:nvPr/>
        </p:nvSpPr>
        <p:spPr bwMode="auto">
          <a:xfrm>
            <a:off x="3935730" y="635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TPS</a:t>
            </a:r>
          </a:p>
        </p:txBody>
      </p:sp>
      <p:sp>
        <p:nvSpPr>
          <p:cNvPr id="27701" name="Text Box 56"/>
          <p:cNvSpPr txBox="1">
            <a:spLocks noChangeArrowheads="1"/>
          </p:cNvSpPr>
          <p:nvPr/>
        </p:nvSpPr>
        <p:spPr bwMode="auto">
          <a:xfrm>
            <a:off x="3886200" y="144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TS</a:t>
            </a:r>
          </a:p>
        </p:txBody>
      </p:sp>
      <p:sp>
        <p:nvSpPr>
          <p:cNvPr id="27702" name="Line 57"/>
          <p:cNvSpPr>
            <a:spLocks noChangeShapeType="1"/>
          </p:cNvSpPr>
          <p:nvPr/>
        </p:nvSpPr>
        <p:spPr bwMode="auto">
          <a:xfrm flipH="1">
            <a:off x="3630930" y="8334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58"/>
          <p:cNvSpPr>
            <a:spLocks noChangeShapeType="1"/>
          </p:cNvSpPr>
          <p:nvPr/>
        </p:nvSpPr>
        <p:spPr bwMode="auto">
          <a:xfrm flipH="1">
            <a:off x="35052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704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853357"/>
              </p:ext>
            </p:extLst>
          </p:nvPr>
        </p:nvGraphicFramePr>
        <p:xfrm>
          <a:off x="255588" y="4010025"/>
          <a:ext cx="2928937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6" name="Equation" r:id="rId11" imgW="1269720" imgH="469800" progId="Equation.DSMT4">
                  <p:embed/>
                </p:oleObj>
              </mc:Choice>
              <mc:Fallback>
                <p:oleObj name="Equation" r:id="rId11" imgW="1269720" imgH="4698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4010025"/>
                        <a:ext cx="2928937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5" name="Line 60"/>
          <p:cNvSpPr>
            <a:spLocks noChangeShapeType="1"/>
          </p:cNvSpPr>
          <p:nvPr/>
        </p:nvSpPr>
        <p:spPr bwMode="auto">
          <a:xfrm>
            <a:off x="2209800" y="2362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6" name="TextBox 1"/>
          <p:cNvSpPr txBox="1">
            <a:spLocks noChangeArrowheads="1"/>
          </p:cNvSpPr>
          <p:nvPr/>
        </p:nvSpPr>
        <p:spPr bwMode="auto">
          <a:xfrm>
            <a:off x="228600" y="5410200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Sterni faktor je direktno povezan sa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Entropijom aktiviranja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4000" smtClean="0"/>
              <a:t>Poredjenje rezultata teorije prelaznog stanja i teorije sudara</a:t>
            </a:r>
            <a:endParaRPr lang="en-US" altLang="en-US" sz="4000" smtClean="0"/>
          </a:p>
        </p:txBody>
      </p: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1143000" y="2209800"/>
            <a:ext cx="6858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Latn-RS" sz="2800" dirty="0"/>
              <a:t>Važno je uočiti da se </a:t>
            </a:r>
            <a:r>
              <a:rPr lang="sr-Latn-RS" sz="2800" dirty="0" smtClean="0"/>
              <a:t>rez</a:t>
            </a:r>
            <a:r>
              <a:rPr lang="en-US" sz="2800" dirty="0" smtClean="0"/>
              <a:t>u</a:t>
            </a:r>
            <a:r>
              <a:rPr lang="sr-Latn-RS" sz="2800" dirty="0" smtClean="0"/>
              <a:t>ltati </a:t>
            </a:r>
            <a:r>
              <a:rPr lang="sr-Latn-RS" sz="2800" dirty="0"/>
              <a:t>obe teorije slažu za reakciju dva atoma koji prave molekul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0" y="0"/>
            <a:ext cx="400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Reakcija izmedju dva atoma</a:t>
            </a:r>
            <a:endParaRPr lang="en-US" altLang="en-US" sz="2400"/>
          </a:p>
        </p:txBody>
      </p:sp>
      <p:graphicFrame>
        <p:nvGraphicFramePr>
          <p:cNvPr id="296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43446"/>
              </p:ext>
            </p:extLst>
          </p:nvPr>
        </p:nvGraphicFramePr>
        <p:xfrm>
          <a:off x="1720850" y="1463675"/>
          <a:ext cx="4484688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4" name="Equation" r:id="rId3" imgW="1765080" imgH="457200" progId="Equation.DSMT4">
                  <p:embed/>
                </p:oleObj>
              </mc:Choice>
              <mc:Fallback>
                <p:oleObj name="Equation" r:id="rId3" imgW="17650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1463675"/>
                        <a:ext cx="4484688" cy="1160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0" name="Group 8"/>
          <p:cNvGrpSpPr>
            <a:grpSpLocks/>
          </p:cNvGrpSpPr>
          <p:nvPr/>
        </p:nvGrpSpPr>
        <p:grpSpPr bwMode="auto">
          <a:xfrm rot="2222420">
            <a:off x="7162800" y="228600"/>
            <a:ext cx="1352550" cy="1277938"/>
            <a:chOff x="3361" y="566"/>
            <a:chExt cx="852" cy="805"/>
          </a:xfrm>
        </p:grpSpPr>
        <p:sp>
          <p:nvSpPr>
            <p:cNvPr id="29723" name="Oval 9"/>
            <p:cNvSpPr>
              <a:spLocks noChangeArrowheads="1"/>
            </p:cNvSpPr>
            <p:nvPr/>
          </p:nvSpPr>
          <p:spPr bwMode="auto">
            <a:xfrm>
              <a:off x="3742" y="566"/>
              <a:ext cx="471" cy="471"/>
            </a:xfrm>
            <a:prstGeom prst="ellipse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7600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24" name="AutoShape 10"/>
            <p:cNvSpPr>
              <a:spLocks noChangeArrowheads="1"/>
            </p:cNvSpPr>
            <p:nvPr/>
          </p:nvSpPr>
          <p:spPr bwMode="auto">
            <a:xfrm rot="-7890315">
              <a:off x="3731" y="753"/>
              <a:ext cx="164" cy="393"/>
            </a:xfrm>
            <a:prstGeom prst="can">
              <a:avLst>
                <a:gd name="adj" fmla="val 59909"/>
              </a:avLst>
            </a:prstGeom>
            <a:gradFill rotWithShape="0">
              <a:gsLst>
                <a:gs pos="0">
                  <a:srgbClr val="082574"/>
                </a:gs>
                <a:gs pos="50000">
                  <a:srgbClr val="114FFB"/>
                </a:gs>
                <a:gs pos="100000">
                  <a:srgbClr val="08257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9725" name="Oval 11"/>
            <p:cNvSpPr>
              <a:spLocks noChangeArrowheads="1"/>
            </p:cNvSpPr>
            <p:nvPr/>
          </p:nvSpPr>
          <p:spPr bwMode="auto">
            <a:xfrm>
              <a:off x="3361" y="900"/>
              <a:ext cx="471" cy="471"/>
            </a:xfrm>
            <a:prstGeom prst="ellipse">
              <a:avLst/>
            </a:prstGeom>
            <a:gradFill rotWithShape="1">
              <a:gsLst>
                <a:gs pos="0">
                  <a:srgbClr val="FF00FF"/>
                </a:gs>
                <a:gs pos="100000">
                  <a:srgbClr val="76007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01" name="Oval 13"/>
          <p:cNvSpPr>
            <a:spLocks noChangeArrowheads="1"/>
          </p:cNvSpPr>
          <p:nvPr/>
        </p:nvSpPr>
        <p:spPr bwMode="auto">
          <a:xfrm rot="2222420">
            <a:off x="1828800" y="533400"/>
            <a:ext cx="747713" cy="747713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2" name="AutoShape 14"/>
          <p:cNvSpPr>
            <a:spLocks noChangeArrowheads="1"/>
          </p:cNvSpPr>
          <p:nvPr/>
        </p:nvSpPr>
        <p:spPr bwMode="auto">
          <a:xfrm rot="-5667894">
            <a:off x="4419600" y="76200"/>
            <a:ext cx="247650" cy="1619250"/>
          </a:xfrm>
          <a:prstGeom prst="can">
            <a:avLst>
              <a:gd name="adj" fmla="val 163462"/>
            </a:avLst>
          </a:prstGeom>
          <a:solidFill>
            <a:srgbClr val="F3F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3" name="Oval 15"/>
          <p:cNvSpPr>
            <a:spLocks noChangeArrowheads="1"/>
          </p:cNvSpPr>
          <p:nvPr/>
        </p:nvSpPr>
        <p:spPr bwMode="auto">
          <a:xfrm rot="2222420">
            <a:off x="533400" y="533400"/>
            <a:ext cx="747713" cy="747713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4" name="Oval 20"/>
          <p:cNvSpPr>
            <a:spLocks noChangeArrowheads="1"/>
          </p:cNvSpPr>
          <p:nvPr/>
        </p:nvSpPr>
        <p:spPr bwMode="auto">
          <a:xfrm rot="2222420">
            <a:off x="5029200" y="533400"/>
            <a:ext cx="747713" cy="747713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5" name="Oval 21"/>
          <p:cNvSpPr>
            <a:spLocks noChangeArrowheads="1"/>
          </p:cNvSpPr>
          <p:nvPr/>
        </p:nvSpPr>
        <p:spPr bwMode="auto">
          <a:xfrm rot="2222420">
            <a:off x="3429000" y="533400"/>
            <a:ext cx="747713" cy="747713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6" name="Text Box 22"/>
          <p:cNvSpPr txBox="1">
            <a:spLocks noChangeArrowheads="1"/>
          </p:cNvSpPr>
          <p:nvPr/>
        </p:nvSpPr>
        <p:spPr bwMode="auto">
          <a:xfrm>
            <a:off x="1371600" y="685800"/>
            <a:ext cx="39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800" b="1"/>
              <a:t>+</a:t>
            </a:r>
            <a:endParaRPr lang="en-US" altLang="en-US" sz="2800" b="1"/>
          </a:p>
        </p:txBody>
      </p:sp>
      <p:sp>
        <p:nvSpPr>
          <p:cNvPr id="29707" name="Line 23"/>
          <p:cNvSpPr>
            <a:spLocks noChangeShapeType="1"/>
          </p:cNvSpPr>
          <p:nvPr/>
        </p:nvSpPr>
        <p:spPr bwMode="auto">
          <a:xfrm>
            <a:off x="2743200" y="91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24"/>
          <p:cNvSpPr>
            <a:spLocks noChangeShapeType="1"/>
          </p:cNvSpPr>
          <p:nvPr/>
        </p:nvSpPr>
        <p:spPr bwMode="auto">
          <a:xfrm>
            <a:off x="3352800" y="53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25"/>
          <p:cNvSpPr>
            <a:spLocks noChangeShapeType="1"/>
          </p:cNvSpPr>
          <p:nvPr/>
        </p:nvSpPr>
        <p:spPr bwMode="auto">
          <a:xfrm>
            <a:off x="5867400" y="53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710" name="Object 26"/>
          <p:cNvGraphicFramePr>
            <a:graphicFrameLocks noChangeAspect="1"/>
          </p:cNvGraphicFramePr>
          <p:nvPr/>
        </p:nvGraphicFramePr>
        <p:xfrm>
          <a:off x="4419600" y="304800"/>
          <a:ext cx="330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5" name="Equation" r:id="rId5" imgW="330200" imgH="228600" progId="Equation.3">
                  <p:embed/>
                </p:oleObj>
              </mc:Choice>
              <mc:Fallback>
                <p:oleObj name="Equation" r:id="rId5" imgW="33020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4800"/>
                        <a:ext cx="330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Line 27"/>
          <p:cNvSpPr>
            <a:spLocks noChangeShapeType="1"/>
          </p:cNvSpPr>
          <p:nvPr/>
        </p:nvSpPr>
        <p:spPr bwMode="auto">
          <a:xfrm>
            <a:off x="6248400" y="91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712" name="Object 28"/>
          <p:cNvGraphicFramePr>
            <a:graphicFrameLocks noChangeAspect="1"/>
          </p:cNvGraphicFramePr>
          <p:nvPr/>
        </p:nvGraphicFramePr>
        <p:xfrm>
          <a:off x="354013" y="2944813"/>
          <a:ext cx="455136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6" name="Equation" r:id="rId7" imgW="2070100" imgH="457200" progId="Equation.DSMT4">
                  <p:embed/>
                </p:oleObj>
              </mc:Choice>
              <mc:Fallback>
                <p:oleObj name="Equation" r:id="rId7" imgW="2070100" imgH="457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2944813"/>
                        <a:ext cx="4551362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29"/>
          <p:cNvGraphicFramePr>
            <a:graphicFrameLocks noChangeAspect="1"/>
          </p:cNvGraphicFramePr>
          <p:nvPr/>
        </p:nvGraphicFramePr>
        <p:xfrm>
          <a:off x="609600" y="4038600"/>
          <a:ext cx="25908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7" name="Equation" r:id="rId9" imgW="1167893" imgH="431613" progId="Equation.3">
                  <p:embed/>
                </p:oleObj>
              </mc:Choice>
              <mc:Fallback>
                <p:oleObj name="Equation" r:id="rId9" imgW="1167893" imgH="4316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25908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4" name="Object 30"/>
          <p:cNvGraphicFramePr>
            <a:graphicFrameLocks noChangeAspect="1"/>
          </p:cNvGraphicFramePr>
          <p:nvPr/>
        </p:nvGraphicFramePr>
        <p:xfrm>
          <a:off x="4191000" y="3962400"/>
          <a:ext cx="25908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8" name="Equation" r:id="rId11" imgW="1167893" imgH="431613" progId="Equation.3">
                  <p:embed/>
                </p:oleObj>
              </mc:Choice>
              <mc:Fallback>
                <p:oleObj name="Equation" r:id="rId11" imgW="1167893" imgH="431613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962400"/>
                        <a:ext cx="25908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Object 34"/>
          <p:cNvGraphicFramePr>
            <a:graphicFrameLocks noChangeAspect="1"/>
          </p:cNvGraphicFramePr>
          <p:nvPr/>
        </p:nvGraphicFramePr>
        <p:xfrm>
          <a:off x="5715000" y="2743200"/>
          <a:ext cx="27432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9" name="Equation" r:id="rId13" imgW="1218671" imgH="482391" progId="Equation.3">
                  <p:embed/>
                </p:oleObj>
              </mc:Choice>
              <mc:Fallback>
                <p:oleObj name="Equation" r:id="rId13" imgW="1218671" imgH="482391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43200"/>
                        <a:ext cx="27432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6" name="Line 35"/>
          <p:cNvSpPr>
            <a:spLocks noChangeShapeType="1"/>
          </p:cNvSpPr>
          <p:nvPr/>
        </p:nvSpPr>
        <p:spPr bwMode="auto">
          <a:xfrm flipH="1">
            <a:off x="2743200" y="106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Text Box 36"/>
          <p:cNvSpPr txBox="1">
            <a:spLocks noChangeArrowheads="1"/>
          </p:cNvSpPr>
          <p:nvPr/>
        </p:nvSpPr>
        <p:spPr bwMode="auto">
          <a:xfrm>
            <a:off x="6781800" y="1676400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Translacija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Rotacija 2</a:t>
            </a:r>
          </a:p>
        </p:txBody>
      </p:sp>
      <p:graphicFrame>
        <p:nvGraphicFramePr>
          <p:cNvPr id="297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392746"/>
              </p:ext>
            </p:extLst>
          </p:nvPr>
        </p:nvGraphicFramePr>
        <p:xfrm>
          <a:off x="176213" y="5029200"/>
          <a:ext cx="42973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0" name="Equation" r:id="rId15" imgW="2044440" imgH="507960" progId="Equation.DSMT4">
                  <p:embed/>
                </p:oleObj>
              </mc:Choice>
              <mc:Fallback>
                <p:oleObj name="Equation" r:id="rId15" imgW="2044440" imgH="50796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5029200"/>
                        <a:ext cx="42973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9" name="AutoShape 39"/>
          <p:cNvSpPr>
            <a:spLocks noChangeArrowheads="1"/>
          </p:cNvSpPr>
          <p:nvPr/>
        </p:nvSpPr>
        <p:spPr bwMode="auto">
          <a:xfrm>
            <a:off x="4481195" y="5164676"/>
            <a:ext cx="609600" cy="457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35685"/>
              </p:ext>
            </p:extLst>
          </p:nvPr>
        </p:nvGraphicFramePr>
        <p:xfrm>
          <a:off x="5253038" y="5029200"/>
          <a:ext cx="38195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" name="Equation" r:id="rId17" imgW="1803240" imgH="495000" progId="Equation.DSMT4">
                  <p:embed/>
                </p:oleObj>
              </mc:Choice>
              <mc:Fallback>
                <p:oleObj name="Equation" r:id="rId17" imgW="1803240" imgH="4950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5029200"/>
                        <a:ext cx="3819525" cy="1047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457200" y="6248400"/>
            <a:ext cx="850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Konstanta brzine po teoriji prelaznog stanja=konstanta brzine teorija sudara </a:t>
            </a:r>
          </a:p>
        </p:txBody>
      </p:sp>
      <p:sp>
        <p:nvSpPr>
          <p:cNvPr id="29722" name="AutoShape 44"/>
          <p:cNvSpPr>
            <a:spLocks/>
          </p:cNvSpPr>
          <p:nvPr/>
        </p:nvSpPr>
        <p:spPr bwMode="auto">
          <a:xfrm>
            <a:off x="0" y="838200"/>
            <a:ext cx="304800" cy="5715000"/>
          </a:xfrm>
          <a:prstGeom prst="leftBrace">
            <a:avLst>
              <a:gd name="adj1" fmla="val 15625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5"/>
          <p:cNvGrpSpPr>
            <a:grpSpLocks/>
          </p:cNvGrpSpPr>
          <p:nvPr/>
        </p:nvGrpSpPr>
        <p:grpSpPr bwMode="auto">
          <a:xfrm>
            <a:off x="304800" y="1219200"/>
            <a:ext cx="8610600" cy="5003800"/>
            <a:chOff x="192" y="768"/>
            <a:chExt cx="5424" cy="3152"/>
          </a:xfrm>
        </p:grpSpPr>
        <p:sp>
          <p:nvSpPr>
            <p:cNvPr id="4100" name="Line 35"/>
            <p:cNvSpPr>
              <a:spLocks noChangeShapeType="1"/>
            </p:cNvSpPr>
            <p:nvPr/>
          </p:nvSpPr>
          <p:spPr bwMode="auto">
            <a:xfrm flipV="1">
              <a:off x="192" y="768"/>
              <a:ext cx="0" cy="312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37"/>
            <p:cNvGrpSpPr>
              <a:grpSpLocks/>
            </p:cNvGrpSpPr>
            <p:nvPr/>
          </p:nvGrpSpPr>
          <p:grpSpPr bwMode="auto">
            <a:xfrm>
              <a:off x="192" y="1079"/>
              <a:ext cx="5424" cy="2841"/>
              <a:chOff x="192" y="1079"/>
              <a:chExt cx="5424" cy="2841"/>
            </a:xfrm>
          </p:grpSpPr>
          <p:pic>
            <p:nvPicPr>
              <p:cNvPr id="410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6" y="2784"/>
                <a:ext cx="1021" cy="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3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2291"/>
                <a:ext cx="1164" cy="7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4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3024"/>
                <a:ext cx="401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5" name="Picture 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2561"/>
                <a:ext cx="363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" y="1152"/>
                <a:ext cx="1728" cy="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7" name="Freeform 8"/>
              <p:cNvSpPr>
                <a:spLocks/>
              </p:cNvSpPr>
              <p:nvPr/>
            </p:nvSpPr>
            <p:spPr bwMode="auto">
              <a:xfrm>
                <a:off x="1201" y="2173"/>
                <a:ext cx="3377" cy="1747"/>
              </a:xfrm>
              <a:custGeom>
                <a:avLst/>
                <a:gdLst>
                  <a:gd name="T0" fmla="*/ 0 w 3377"/>
                  <a:gd name="T1" fmla="*/ 2147483647 h 1747"/>
                  <a:gd name="T2" fmla="*/ 2147483647 w 3377"/>
                  <a:gd name="T3" fmla="*/ 2147483647 h 1747"/>
                  <a:gd name="T4" fmla="*/ 2147483647 w 3377"/>
                  <a:gd name="T5" fmla="*/ 2147483647 h 1747"/>
                  <a:gd name="T6" fmla="*/ 2147483647 w 3377"/>
                  <a:gd name="T7" fmla="*/ 2147483647 h 1747"/>
                  <a:gd name="T8" fmla="*/ 2147483647 w 3377"/>
                  <a:gd name="T9" fmla="*/ 2147483647 h 17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7"/>
                  <a:gd name="T16" fmla="*/ 0 h 1747"/>
                  <a:gd name="T17" fmla="*/ 3377 w 3377"/>
                  <a:gd name="T18" fmla="*/ 1747 h 17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7" h="1747">
                    <a:moveTo>
                      <a:pt x="0" y="1168"/>
                    </a:moveTo>
                    <a:cubicBezTo>
                      <a:pt x="159" y="1146"/>
                      <a:pt x="675" y="1211"/>
                      <a:pt x="952" y="1029"/>
                    </a:cubicBezTo>
                    <a:cubicBezTo>
                      <a:pt x="1229" y="847"/>
                      <a:pt x="1424" y="0"/>
                      <a:pt x="1661" y="76"/>
                    </a:cubicBezTo>
                    <a:cubicBezTo>
                      <a:pt x="1898" y="152"/>
                      <a:pt x="2090" y="1219"/>
                      <a:pt x="2376" y="1483"/>
                    </a:cubicBezTo>
                    <a:cubicBezTo>
                      <a:pt x="2662" y="1747"/>
                      <a:pt x="3169" y="1622"/>
                      <a:pt x="3377" y="1659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Line 9"/>
              <p:cNvSpPr>
                <a:spLocks noChangeShapeType="1"/>
              </p:cNvSpPr>
              <p:nvPr/>
            </p:nvSpPr>
            <p:spPr bwMode="auto">
              <a:xfrm>
                <a:off x="624" y="273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Text Box 10"/>
              <p:cNvSpPr txBox="1">
                <a:spLocks noChangeArrowheads="1"/>
              </p:cNvSpPr>
              <p:nvPr/>
            </p:nvSpPr>
            <p:spPr bwMode="auto">
              <a:xfrm>
                <a:off x="240" y="2592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4110" name="Text Box 11"/>
              <p:cNvSpPr txBox="1">
                <a:spLocks noChangeArrowheads="1"/>
              </p:cNvSpPr>
              <p:nvPr/>
            </p:nvSpPr>
            <p:spPr bwMode="auto">
              <a:xfrm>
                <a:off x="374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4111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536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4112" name="Text Box 13"/>
              <p:cNvSpPr txBox="1">
                <a:spLocks noChangeArrowheads="1"/>
              </p:cNvSpPr>
              <p:nvPr/>
            </p:nvSpPr>
            <p:spPr bwMode="auto">
              <a:xfrm>
                <a:off x="5232" y="3120"/>
                <a:ext cx="1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4113" name="Text Box 14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1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4114" name="Text Box 15"/>
              <p:cNvSpPr txBox="1">
                <a:spLocks noChangeArrowheads="1"/>
              </p:cNvSpPr>
              <p:nvPr/>
            </p:nvSpPr>
            <p:spPr bwMode="auto">
              <a:xfrm>
                <a:off x="1920" y="2640"/>
                <a:ext cx="1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</p:txBody>
          </p:sp>
          <p:grpSp>
            <p:nvGrpSpPr>
              <p:cNvPr id="4115" name="Group 16"/>
              <p:cNvGrpSpPr>
                <a:grpSpLocks/>
              </p:cNvGrpSpPr>
              <p:nvPr/>
            </p:nvGrpSpPr>
            <p:grpSpPr bwMode="auto">
              <a:xfrm>
                <a:off x="480" y="2361"/>
                <a:ext cx="240" cy="231"/>
                <a:chOff x="480" y="2361"/>
                <a:chExt cx="240" cy="231"/>
              </a:xfrm>
            </p:grpSpPr>
            <p:grpSp>
              <p:nvGrpSpPr>
                <p:cNvPr id="4127" name="Group 17"/>
                <p:cNvGrpSpPr>
                  <a:grpSpLocks/>
                </p:cNvGrpSpPr>
                <p:nvPr/>
              </p:nvGrpSpPr>
              <p:grpSpPr bwMode="auto">
                <a:xfrm>
                  <a:off x="480" y="2496"/>
                  <a:ext cx="96" cy="96"/>
                  <a:chOff x="480" y="2496"/>
                  <a:chExt cx="96" cy="96"/>
                </a:xfrm>
              </p:grpSpPr>
              <p:sp>
                <p:nvSpPr>
                  <p:cNvPr id="412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2496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96"/>
                    <a:ext cx="0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2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56" y="2361"/>
                  <a:ext cx="1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cs typeface="Arial" panose="020B0604020202020204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116" name="Group 21"/>
              <p:cNvGrpSpPr>
                <a:grpSpLocks/>
              </p:cNvGrpSpPr>
              <p:nvPr/>
            </p:nvGrpSpPr>
            <p:grpSpPr bwMode="auto">
              <a:xfrm>
                <a:off x="5376" y="2880"/>
                <a:ext cx="240" cy="231"/>
                <a:chOff x="480" y="2361"/>
                <a:chExt cx="240" cy="231"/>
              </a:xfrm>
            </p:grpSpPr>
            <p:grpSp>
              <p:nvGrpSpPr>
                <p:cNvPr id="4123" name="Group 22"/>
                <p:cNvGrpSpPr>
                  <a:grpSpLocks/>
                </p:cNvGrpSpPr>
                <p:nvPr/>
              </p:nvGrpSpPr>
              <p:grpSpPr bwMode="auto">
                <a:xfrm>
                  <a:off x="480" y="2496"/>
                  <a:ext cx="96" cy="96"/>
                  <a:chOff x="480" y="2496"/>
                  <a:chExt cx="96" cy="96"/>
                </a:xfrm>
              </p:grpSpPr>
              <p:sp>
                <p:nvSpPr>
                  <p:cNvPr id="412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2496"/>
                    <a:ext cx="96" cy="0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496"/>
                    <a:ext cx="0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2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56" y="2361"/>
                  <a:ext cx="1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cs typeface="Arial" panose="020B0604020202020204" pitchFamily="34" charset="0"/>
                    </a:rPr>
                    <a:t>-</a:t>
                  </a:r>
                </a:p>
              </p:txBody>
            </p:sp>
          </p:grpSp>
          <p:sp>
            <p:nvSpPr>
              <p:cNvPr id="4117" name="AutoShape 2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1728" cy="816"/>
              </a:xfrm>
              <a:prstGeom prst="bracketPair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18" name="Text Box 27"/>
              <p:cNvSpPr txBox="1">
                <a:spLocks noChangeArrowheads="1"/>
              </p:cNvSpPr>
              <p:nvPr/>
            </p:nvSpPr>
            <p:spPr bwMode="auto">
              <a:xfrm>
                <a:off x="3734" y="1079"/>
                <a:ext cx="1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4119" name="Line 29"/>
              <p:cNvSpPr>
                <a:spLocks noChangeShapeType="1"/>
              </p:cNvSpPr>
              <p:nvPr/>
            </p:nvSpPr>
            <p:spPr bwMode="auto">
              <a:xfrm>
                <a:off x="2640" y="20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36"/>
              <p:cNvSpPr>
                <a:spLocks noChangeShapeType="1"/>
              </p:cNvSpPr>
              <p:nvPr/>
            </p:nvSpPr>
            <p:spPr bwMode="auto">
              <a:xfrm>
                <a:off x="192" y="3888"/>
                <a:ext cx="4752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37"/>
              <p:cNvSpPr>
                <a:spLocks noChangeShapeType="1"/>
              </p:cNvSpPr>
              <p:nvPr/>
            </p:nvSpPr>
            <p:spPr bwMode="auto">
              <a:xfrm>
                <a:off x="960" y="3312"/>
                <a:ext cx="528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38"/>
              <p:cNvSpPr>
                <a:spLocks noChangeShapeType="1"/>
              </p:cNvSpPr>
              <p:nvPr/>
            </p:nvSpPr>
            <p:spPr bwMode="auto">
              <a:xfrm>
                <a:off x="2592" y="2208"/>
                <a:ext cx="528" cy="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2111375" y="558800"/>
          <a:ext cx="38893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8" imgW="1358310" imgH="304668" progId="Equation.DSMT4">
                  <p:embed/>
                </p:oleObj>
              </mc:Choice>
              <mc:Fallback>
                <p:oleObj name="Equation" r:id="rId8" imgW="1358310" imgH="30466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558800"/>
                        <a:ext cx="3889375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ChangeArrowheads="1"/>
          </p:cNvSpPr>
          <p:nvPr/>
        </p:nvSpPr>
        <p:spPr bwMode="auto">
          <a:xfrm>
            <a:off x="228600" y="3581400"/>
            <a:ext cx="617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2400" dirty="0">
                <a:solidFill>
                  <a:schemeClr val="tx2"/>
                </a:solidFill>
              </a:rPr>
              <a:t>A+ B </a:t>
            </a:r>
            <a:r>
              <a:rPr lang="sl-SI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↔(</a:t>
            </a:r>
            <a:r>
              <a:rPr lang="sl-SI" altLang="en-US" sz="2400" dirty="0" smtClean="0">
                <a:solidFill>
                  <a:schemeClr val="tx2"/>
                </a:solidFill>
              </a:rPr>
              <a:t>AB)</a:t>
            </a:r>
            <a:r>
              <a:rPr lang="en-US" altLang="en-US" sz="2400" baseline="30000" dirty="0" smtClean="0">
                <a:solidFill>
                  <a:schemeClr val="tx2"/>
                </a:solidFill>
                <a:cs typeface="Arial" panose="020B0604020202020204" pitchFamily="34" charset="0"/>
              </a:rPr>
              <a:t>±</a:t>
            </a:r>
            <a:r>
              <a:rPr lang="sl-SI" altLang="en-US" sz="2400" dirty="0" smtClean="0">
                <a:solidFill>
                  <a:schemeClr val="tx2"/>
                </a:solidFill>
              </a:rPr>
              <a:t> </a:t>
            </a:r>
            <a:r>
              <a:rPr lang="sl-SI" altLang="en-US" sz="2400" dirty="0" smtClean="0">
                <a:solidFill>
                  <a:schemeClr val="tx2"/>
                </a:solidFill>
                <a:cs typeface="Arial" panose="020B0604020202020204" pitchFamily="34" charset="0"/>
              </a:rPr>
              <a:t>→</a:t>
            </a:r>
            <a:r>
              <a:rPr lang="sl-SI" altLang="en-US" sz="2400" dirty="0" smtClean="0">
                <a:solidFill>
                  <a:schemeClr val="tx2"/>
                </a:solidFill>
              </a:rPr>
              <a:t>AB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sr-Latn-RS" altLang="en-US" sz="2400" dirty="0" smtClean="0">
                <a:solidFill>
                  <a:schemeClr val="tx2"/>
                </a:solidFill>
              </a:rPr>
              <a:t>   </a:t>
            </a:r>
            <a:r>
              <a:rPr lang="en-US" altLang="en-US" sz="2400" dirty="0" err="1" smtClean="0">
                <a:solidFill>
                  <a:schemeClr val="tx2"/>
                </a:solidFill>
              </a:rPr>
              <a:t>dvoatomski</a:t>
            </a:r>
            <a:r>
              <a:rPr lang="sr-Latn-RS" altLang="en-US" sz="2400" dirty="0" smtClean="0">
                <a:solidFill>
                  <a:schemeClr val="tx2"/>
                </a:solidFill>
              </a:rPr>
              <a:t> A.K</a:t>
            </a:r>
            <a:r>
              <a:rPr lang="en-US" altLang="en-US" sz="2400" dirty="0" smtClean="0">
                <a:solidFill>
                  <a:schemeClr val="tx2"/>
                </a:solidFill>
              </a:rPr>
              <a:t>                 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  <p:graphicFrame>
        <p:nvGraphicFramePr>
          <p:cNvPr id="307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927123"/>
              </p:ext>
            </p:extLst>
          </p:nvPr>
        </p:nvGraphicFramePr>
        <p:xfrm>
          <a:off x="4597400" y="4419600"/>
          <a:ext cx="22860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7" name="Equation" r:id="rId3" imgW="1028520" imgH="457200" progId="Equation.DSMT4">
                  <p:embed/>
                </p:oleObj>
              </mc:Choice>
              <mc:Fallback>
                <p:oleObj name="Equation" r:id="rId3" imgW="102852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4419600"/>
                        <a:ext cx="22860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46799"/>
              </p:ext>
            </p:extLst>
          </p:nvPr>
        </p:nvGraphicFramePr>
        <p:xfrm>
          <a:off x="557213" y="4432300"/>
          <a:ext cx="29257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5" imgW="1384200" imgH="457200" progId="Equation.DSMT4">
                  <p:embed/>
                </p:oleObj>
              </mc:Choice>
              <mc:Fallback>
                <p:oleObj name="Equation" r:id="rId5" imgW="13842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4432300"/>
                        <a:ext cx="2925762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24"/>
          <p:cNvSpPr txBox="1">
            <a:spLocks noChangeArrowheads="1"/>
          </p:cNvSpPr>
          <p:nvPr/>
        </p:nvSpPr>
        <p:spPr bwMode="auto">
          <a:xfrm>
            <a:off x="6781800" y="4648200"/>
            <a:ext cx="2125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Odgovara </a:t>
            </a:r>
            <a:r>
              <a:rPr lang="sr-Latn-CS" altLang="en-US" sz="2400"/>
              <a:t>p=1</a:t>
            </a:r>
            <a:endParaRPr lang="en-US" altLang="en-US" sz="2400" baseline="30000"/>
          </a:p>
        </p:txBody>
      </p:sp>
      <p:sp>
        <p:nvSpPr>
          <p:cNvPr id="30726" name="Line 32"/>
          <p:cNvSpPr>
            <a:spLocks noChangeShapeType="1"/>
          </p:cNvSpPr>
          <p:nvPr/>
        </p:nvSpPr>
        <p:spPr bwMode="auto">
          <a:xfrm flipV="1">
            <a:off x="1752600" y="4495800"/>
            <a:ext cx="762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33"/>
          <p:cNvSpPr>
            <a:spLocks noChangeShapeType="1"/>
          </p:cNvSpPr>
          <p:nvPr/>
        </p:nvSpPr>
        <p:spPr bwMode="auto">
          <a:xfrm flipV="1">
            <a:off x="1676400" y="5029200"/>
            <a:ext cx="762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13"/>
          <p:cNvSpPr txBox="1">
            <a:spLocks noChangeArrowheads="1"/>
          </p:cNvSpPr>
          <p:nvPr/>
        </p:nvSpPr>
        <p:spPr bwMode="auto">
          <a:xfrm>
            <a:off x="4114800" y="58674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Posto za ovaj tip reakcije k</a:t>
            </a:r>
            <a:r>
              <a:rPr lang="en-US" altLang="en-US" sz="1800" baseline="-25000"/>
              <a:t>TS</a:t>
            </a:r>
            <a:r>
              <a:rPr lang="en-US" altLang="en-US" sz="1800"/>
              <a:t>= k</a:t>
            </a:r>
            <a:r>
              <a:rPr lang="en-US" altLang="en-US" sz="1800" baseline="-25000"/>
              <a:t>PS </a:t>
            </a:r>
            <a:r>
              <a:rPr lang="en-US" altLang="en-US" sz="1800"/>
              <a:t> sledi da je  sterni faktor  1</a:t>
            </a:r>
          </a:p>
        </p:txBody>
      </p:sp>
      <p:sp>
        <p:nvSpPr>
          <p:cNvPr id="30729" name="Line 14"/>
          <p:cNvSpPr>
            <a:spLocks noChangeShapeType="1"/>
          </p:cNvSpPr>
          <p:nvPr/>
        </p:nvSpPr>
        <p:spPr bwMode="auto">
          <a:xfrm flipV="1">
            <a:off x="4267200" y="5257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533400" y="1447800"/>
            <a:ext cx="6248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Dozvoljeno je kvalitativno razmatranje pred eksponencijalnog clana posto su q- </a:t>
            </a:r>
            <a:r>
              <a:rPr lang="sr-Latn-RS" altLang="en-US" sz="2400"/>
              <a:t>za i</a:t>
            </a:r>
            <a:r>
              <a:rPr lang="en-US" altLang="en-US" sz="2400"/>
              <a:t>st</a:t>
            </a:r>
            <a:r>
              <a:rPr lang="sr-Latn-RS" altLang="en-US" sz="2400"/>
              <a:t>i</a:t>
            </a:r>
            <a:r>
              <a:rPr lang="en-US" altLang="en-US" sz="2400"/>
              <a:t> tipa kretanja istog reda velicine</a:t>
            </a:r>
          </a:p>
        </p:txBody>
      </p:sp>
      <p:sp>
        <p:nvSpPr>
          <p:cNvPr id="30731" name="TextBox 1"/>
          <p:cNvSpPr txBox="1">
            <a:spLocks noChangeArrowheads="1"/>
          </p:cNvSpPr>
          <p:nvPr/>
        </p:nvSpPr>
        <p:spPr bwMode="auto">
          <a:xfrm>
            <a:off x="228600" y="5867400"/>
            <a:ext cx="2274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RS" altLang="en-US" sz="1800"/>
              <a:t>p</a:t>
            </a:r>
            <a:r>
              <a:rPr lang="en-US" altLang="en-US" sz="1800"/>
              <a:t>rede</a:t>
            </a:r>
            <a:r>
              <a:rPr lang="sr-Latn-RS" altLang="en-US" sz="1800"/>
              <a:t>k</a:t>
            </a:r>
            <a:r>
              <a:rPr lang="en-US" altLang="en-US" sz="1800"/>
              <a:t>s</a:t>
            </a:r>
            <a:r>
              <a:rPr lang="sr-Latn-RS" altLang="en-US" sz="1800"/>
              <a:t>p</a:t>
            </a:r>
            <a:r>
              <a:rPr lang="en-US" altLang="en-US" sz="1800"/>
              <a:t>oinencijalni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clan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3400" y="5257800"/>
            <a:ext cx="152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900520"/>
              </p:ext>
            </p:extLst>
          </p:nvPr>
        </p:nvGraphicFramePr>
        <p:xfrm>
          <a:off x="-74613" y="17463"/>
          <a:ext cx="64722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8" name="Equation" r:id="rId3" imgW="2768400" imgH="457200" progId="Equation.DSMT4">
                  <p:embed/>
                </p:oleObj>
              </mc:Choice>
              <mc:Fallback>
                <p:oleObj name="Equation" r:id="rId3" imgW="27684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4613" y="17463"/>
                        <a:ext cx="6472238" cy="1071562"/>
                      </a:xfrm>
                      <a:prstGeom prst="rect">
                        <a:avLst/>
                      </a:prstGeom>
                      <a:solidFill>
                        <a:srgbClr val="FAA4F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2400">
                <a:solidFill>
                  <a:schemeClr val="tx2"/>
                </a:solidFill>
              </a:rPr>
              <a:t>A+ BC </a:t>
            </a:r>
            <a:r>
              <a:rPr lang="sl-SI" altLang="en-US" sz="2400">
                <a:solidFill>
                  <a:schemeClr val="tx2"/>
                </a:solidFill>
                <a:cs typeface="Arial" panose="020B0604020202020204" pitchFamily="34" charset="0"/>
              </a:rPr>
              <a:t>↔  (</a:t>
            </a:r>
            <a:r>
              <a:rPr lang="sl-SI" altLang="en-US" sz="2400">
                <a:solidFill>
                  <a:schemeClr val="tx2"/>
                </a:solidFill>
              </a:rPr>
              <a:t>ABC)</a:t>
            </a:r>
            <a:r>
              <a:rPr lang="en-US" altLang="en-US" sz="2400" baseline="30000">
                <a:solidFill>
                  <a:schemeClr val="tx2"/>
                </a:solidFill>
                <a:cs typeface="Arial" panose="020B0604020202020204" pitchFamily="34" charset="0"/>
              </a:rPr>
              <a:t>±</a:t>
            </a:r>
            <a:r>
              <a:rPr lang="sl-SI" altLang="en-US" sz="2400">
                <a:solidFill>
                  <a:schemeClr val="tx2"/>
                </a:solidFill>
              </a:rPr>
              <a:t> </a:t>
            </a:r>
            <a:r>
              <a:rPr lang="sl-SI" altLang="en-US" sz="2400">
                <a:solidFill>
                  <a:schemeClr val="tx2"/>
                </a:solidFill>
                <a:cs typeface="Arial" panose="020B0604020202020204" pitchFamily="34" charset="0"/>
              </a:rPr>
              <a:t>→</a:t>
            </a:r>
            <a:r>
              <a:rPr lang="sl-SI" altLang="en-US" sz="2400">
                <a:solidFill>
                  <a:schemeClr val="tx2"/>
                </a:solidFill>
              </a:rPr>
              <a:t>AB + BC</a:t>
            </a:r>
            <a:br>
              <a:rPr lang="sl-SI" altLang="en-US" sz="2400">
                <a:solidFill>
                  <a:schemeClr val="tx2"/>
                </a:solidFill>
              </a:rPr>
            </a:br>
            <a:r>
              <a:rPr lang="sl-SI" altLang="en-US" sz="2400">
                <a:solidFill>
                  <a:schemeClr val="tx2"/>
                </a:solidFill>
              </a:rPr>
              <a:t>lineran</a:t>
            </a:r>
            <a:endParaRPr lang="en-US" altLang="en-US" sz="2400">
              <a:solidFill>
                <a:schemeClr val="tx2"/>
              </a:solidFill>
            </a:endParaRPr>
          </a:p>
        </p:txBody>
      </p:sp>
      <p:graphicFrame>
        <p:nvGraphicFramePr>
          <p:cNvPr id="317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742712"/>
              </p:ext>
            </p:extLst>
          </p:nvPr>
        </p:nvGraphicFramePr>
        <p:xfrm>
          <a:off x="274638" y="1462088"/>
          <a:ext cx="57753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9" name="Equation" r:id="rId5" imgW="2387520" imgH="457200" progId="Equation.DSMT4">
                  <p:embed/>
                </p:oleObj>
              </mc:Choice>
              <mc:Fallback>
                <p:oleObj name="Equation" r:id="rId5" imgW="23875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462088"/>
                        <a:ext cx="5775325" cy="1108075"/>
                      </a:xfrm>
                      <a:prstGeom prst="rect">
                        <a:avLst/>
                      </a:prstGeom>
                      <a:solidFill>
                        <a:srgbClr val="FAA4F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356150"/>
              </p:ext>
            </p:extLst>
          </p:nvPr>
        </p:nvGraphicFramePr>
        <p:xfrm>
          <a:off x="147638" y="3746500"/>
          <a:ext cx="38957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0" name="Equation" r:id="rId7" imgW="1841400" imgH="457200" progId="Equation.DSMT4">
                  <p:embed/>
                </p:oleObj>
              </mc:Choice>
              <mc:Fallback>
                <p:oleObj name="Equation" r:id="rId7" imgW="18414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746500"/>
                        <a:ext cx="38957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3945"/>
              </p:ext>
            </p:extLst>
          </p:nvPr>
        </p:nvGraphicFramePr>
        <p:xfrm>
          <a:off x="4536281" y="3657600"/>
          <a:ext cx="236696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1" name="Equation" r:id="rId9" imgW="1155600" imgH="507960" progId="Equation.DSMT4">
                  <p:embed/>
                </p:oleObj>
              </mc:Choice>
              <mc:Fallback>
                <p:oleObj name="Equation" r:id="rId9" imgW="115560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281" y="3657600"/>
                        <a:ext cx="236696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290263"/>
              </p:ext>
            </p:extLst>
          </p:nvPr>
        </p:nvGraphicFramePr>
        <p:xfrm>
          <a:off x="304800" y="5651500"/>
          <a:ext cx="36576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2" name="Equation" r:id="rId11" imgW="1765080" imgH="457200" progId="Equation.DSMT4">
                  <p:embed/>
                </p:oleObj>
              </mc:Choice>
              <mc:Fallback>
                <p:oleObj name="Equation" r:id="rId11" imgW="176508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51500"/>
                        <a:ext cx="365760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0" y="5105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2400">
                <a:solidFill>
                  <a:schemeClr val="tx2"/>
                </a:solidFill>
              </a:rPr>
              <a:t>A+ BC </a:t>
            </a:r>
            <a:r>
              <a:rPr lang="sl-SI" altLang="en-US" sz="2400">
                <a:solidFill>
                  <a:schemeClr val="tx2"/>
                </a:solidFill>
                <a:cs typeface="Arial" panose="020B0604020202020204" pitchFamily="34" charset="0"/>
              </a:rPr>
              <a:t>↔(</a:t>
            </a:r>
            <a:r>
              <a:rPr lang="sl-SI" altLang="en-US" sz="2400">
                <a:solidFill>
                  <a:schemeClr val="tx2"/>
                </a:solidFill>
              </a:rPr>
              <a:t>ABC)</a:t>
            </a:r>
            <a:r>
              <a:rPr lang="en-US" altLang="en-US" sz="2400" baseline="30000">
                <a:solidFill>
                  <a:schemeClr val="tx2"/>
                </a:solidFill>
                <a:cs typeface="Arial" panose="020B0604020202020204" pitchFamily="34" charset="0"/>
              </a:rPr>
              <a:t>±</a:t>
            </a:r>
            <a:r>
              <a:rPr lang="sl-SI" altLang="en-US" sz="2400">
                <a:solidFill>
                  <a:schemeClr val="tx2"/>
                </a:solidFill>
              </a:rPr>
              <a:t> </a:t>
            </a:r>
            <a:r>
              <a:rPr lang="sl-SI" altLang="en-US" sz="2400">
                <a:solidFill>
                  <a:schemeClr val="tx2"/>
                </a:solidFill>
                <a:cs typeface="Arial" panose="020B0604020202020204" pitchFamily="34" charset="0"/>
              </a:rPr>
              <a:t>→</a:t>
            </a:r>
            <a:r>
              <a:rPr lang="sl-SI" altLang="en-US" sz="2400">
                <a:solidFill>
                  <a:schemeClr val="tx2"/>
                </a:solidFill>
              </a:rPr>
              <a:t>AB + BC</a:t>
            </a:r>
            <a:br>
              <a:rPr lang="sl-SI" altLang="en-US" sz="2400">
                <a:solidFill>
                  <a:schemeClr val="tx2"/>
                </a:solidFill>
              </a:rPr>
            </a:br>
            <a:r>
              <a:rPr lang="sl-SI" altLang="en-US" sz="2400">
                <a:solidFill>
                  <a:schemeClr val="tx2"/>
                </a:solidFill>
              </a:rPr>
              <a:t>nelinearan</a:t>
            </a:r>
            <a:endParaRPr lang="en-US" altLang="en-US" sz="2400">
              <a:solidFill>
                <a:schemeClr val="tx2"/>
              </a:solidFill>
            </a:endParaRPr>
          </a:p>
        </p:txBody>
      </p:sp>
      <p:graphicFrame>
        <p:nvGraphicFramePr>
          <p:cNvPr id="3175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120575"/>
              </p:ext>
            </p:extLst>
          </p:nvPr>
        </p:nvGraphicFramePr>
        <p:xfrm>
          <a:off x="4876800" y="5638800"/>
          <a:ext cx="220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3" name="Equation" r:id="rId13" imgW="1104840" imgH="482400" progId="Equation.DSMT4">
                  <p:embed/>
                </p:oleObj>
              </mc:Choice>
              <mc:Fallback>
                <p:oleObj name="Equation" r:id="rId13" imgW="110484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38800"/>
                        <a:ext cx="22098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7924800" y="5867400"/>
            <a:ext cx="105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p=10</a:t>
            </a:r>
            <a:r>
              <a:rPr lang="sr-Latn-CS" altLang="en-US" sz="2400" baseline="30000"/>
              <a:t>-1</a:t>
            </a:r>
            <a:endParaRPr lang="en-US" altLang="en-US" sz="2400" baseline="30000"/>
          </a:p>
        </p:txBody>
      </p: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7469188" y="4343400"/>
            <a:ext cx="167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p=10</a:t>
            </a:r>
            <a:r>
              <a:rPr lang="sr-Latn-CS" altLang="en-US" sz="2400" baseline="30000"/>
              <a:t>-2</a:t>
            </a:r>
            <a:r>
              <a:rPr lang="en-US" altLang="en-US" sz="2400"/>
              <a:t>-10</a:t>
            </a:r>
            <a:r>
              <a:rPr lang="en-US" altLang="en-US" sz="2400" baseline="30000"/>
              <a:t>-4</a:t>
            </a:r>
          </a:p>
        </p:txBody>
      </p:sp>
      <p:sp>
        <p:nvSpPr>
          <p:cNvPr id="31756" name="Line 16"/>
          <p:cNvSpPr>
            <a:spLocks noChangeShapeType="1"/>
          </p:cNvSpPr>
          <p:nvPr/>
        </p:nvSpPr>
        <p:spPr bwMode="auto">
          <a:xfrm flipV="1">
            <a:off x="1371600" y="3810000"/>
            <a:ext cx="762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7"/>
          <p:cNvSpPr>
            <a:spLocks noChangeShapeType="1"/>
          </p:cNvSpPr>
          <p:nvPr/>
        </p:nvSpPr>
        <p:spPr bwMode="auto">
          <a:xfrm flipV="1">
            <a:off x="1295400" y="4267200"/>
            <a:ext cx="7620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20"/>
          <p:cNvSpPr>
            <a:spLocks noChangeShapeType="1"/>
          </p:cNvSpPr>
          <p:nvPr/>
        </p:nvSpPr>
        <p:spPr bwMode="auto">
          <a:xfrm flipV="1">
            <a:off x="3617912" y="3851275"/>
            <a:ext cx="228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21"/>
          <p:cNvSpPr>
            <a:spLocks noChangeShapeType="1"/>
          </p:cNvSpPr>
          <p:nvPr/>
        </p:nvSpPr>
        <p:spPr bwMode="auto">
          <a:xfrm flipV="1">
            <a:off x="2819400" y="4343400"/>
            <a:ext cx="609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1760" name="Object 25"/>
          <p:cNvGraphicFramePr>
            <a:graphicFrameLocks noChangeAspect="1"/>
          </p:cNvGraphicFramePr>
          <p:nvPr/>
        </p:nvGraphicFramePr>
        <p:xfrm>
          <a:off x="7086600" y="3429000"/>
          <a:ext cx="20574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4" name="Equation" r:id="rId15" imgW="1079032" imgH="482391" progId="Equation.3">
                  <p:embed/>
                </p:oleObj>
              </mc:Choice>
              <mc:Fallback>
                <p:oleObj name="Equation" r:id="rId15" imgW="1079032" imgH="48239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429000"/>
                        <a:ext cx="2057400" cy="920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1" name="Text Box 21"/>
          <p:cNvSpPr txBox="1">
            <a:spLocks noChangeArrowheads="1"/>
          </p:cNvSpPr>
          <p:nvPr/>
        </p:nvSpPr>
        <p:spPr bwMode="auto">
          <a:xfrm>
            <a:off x="4800600" y="30480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Atom + dvoatomski molekul</a:t>
            </a:r>
          </a:p>
        </p:txBody>
      </p:sp>
      <p:sp>
        <p:nvSpPr>
          <p:cNvPr id="31762" name="AutoShape 24"/>
          <p:cNvSpPr>
            <a:spLocks/>
          </p:cNvSpPr>
          <p:nvPr/>
        </p:nvSpPr>
        <p:spPr bwMode="auto">
          <a:xfrm rot="-5400000">
            <a:off x="6400800" y="4648200"/>
            <a:ext cx="76200" cy="381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63" name="Text Box 25"/>
          <p:cNvSpPr txBox="1">
            <a:spLocks noChangeArrowheads="1"/>
          </p:cNvSpPr>
          <p:nvPr/>
        </p:nvSpPr>
        <p:spPr bwMode="auto">
          <a:xfrm>
            <a:off x="5562600" y="48006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Odstupanje od p=1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04751"/>
              </p:ext>
            </p:extLst>
          </p:nvPr>
        </p:nvGraphicFramePr>
        <p:xfrm>
          <a:off x="531813" y="855663"/>
          <a:ext cx="8104187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7" name="Equation" r:id="rId3" imgW="2920680" imgH="457200" progId="Equation.DSMT4">
                  <p:embed/>
                </p:oleObj>
              </mc:Choice>
              <mc:Fallback>
                <p:oleObj name="Equation" r:id="rId3" imgW="2920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855663"/>
                        <a:ext cx="8104187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796670"/>
              </p:ext>
            </p:extLst>
          </p:nvPr>
        </p:nvGraphicFramePr>
        <p:xfrm>
          <a:off x="677863" y="2168525"/>
          <a:ext cx="37211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8" name="Equation" r:id="rId5" imgW="1358640" imgH="457200" progId="Equation.DSMT4">
                  <p:embed/>
                </p:oleObj>
              </mc:Choice>
              <mc:Fallback>
                <p:oleObj name="Equation" r:id="rId5" imgW="13586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168525"/>
                        <a:ext cx="37211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23813" y="3505200"/>
            <a:ext cx="91201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Višeatomski molekuli A i B formirajući aktivirani kompleks gube tri stepena slobode za translaciju, tri stepena slobode za rotaciju u isto vreme </a:t>
            </a:r>
            <a:r>
              <a:rPr lang="en-US" altLang="en-US" sz="2400"/>
              <a:t>se </a:t>
            </a:r>
            <a:r>
              <a:rPr lang="sr-Latn-CS" altLang="en-US" sz="2400"/>
              <a:t>dobijaj</a:t>
            </a:r>
            <a:r>
              <a:rPr lang="en-US" altLang="en-US" sz="2400"/>
              <a:t>a</a:t>
            </a:r>
            <a:r>
              <a:rPr lang="sr-Latn-CS" altLang="en-US" sz="2400"/>
              <a:t> pet vibracionih stepeni slobode.</a:t>
            </a:r>
            <a:endParaRPr lang="en-US" altLang="en-US" sz="2400"/>
          </a:p>
        </p:txBody>
      </p:sp>
      <p:graphicFrame>
        <p:nvGraphicFramePr>
          <p:cNvPr id="32773" name="Object 7"/>
          <p:cNvGraphicFramePr>
            <a:graphicFrameLocks noChangeAspect="1"/>
          </p:cNvGraphicFramePr>
          <p:nvPr/>
        </p:nvGraphicFramePr>
        <p:xfrm>
          <a:off x="457200" y="4953000"/>
          <a:ext cx="25908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9" name="Equation" r:id="rId7" imgW="1002865" imgH="482391" progId="Equation.3">
                  <p:embed/>
                </p:oleObj>
              </mc:Choice>
              <mc:Fallback>
                <p:oleObj name="Equation" r:id="rId7" imgW="1002865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259080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8"/>
          <p:cNvGraphicFramePr>
            <a:graphicFrameLocks noChangeAspect="1"/>
          </p:cNvGraphicFramePr>
          <p:nvPr/>
        </p:nvGraphicFramePr>
        <p:xfrm>
          <a:off x="3429000" y="5181600"/>
          <a:ext cx="20574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0" name="Equation" r:id="rId9" imgW="1079032" imgH="482391" progId="Equation.3">
                  <p:embed/>
                </p:oleObj>
              </mc:Choice>
              <mc:Fallback>
                <p:oleObj name="Equation" r:id="rId9" imgW="1079032" imgH="48239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20574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9"/>
          <p:cNvGraphicFramePr>
            <a:graphicFrameLocks noChangeAspect="1"/>
          </p:cNvGraphicFramePr>
          <p:nvPr/>
        </p:nvGraphicFramePr>
        <p:xfrm>
          <a:off x="5943600" y="5029200"/>
          <a:ext cx="28956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1" name="Equation" r:id="rId11" imgW="1129810" imgH="482391" progId="Equation.3">
                  <p:embed/>
                </p:oleObj>
              </mc:Choice>
              <mc:Fallback>
                <p:oleObj name="Equation" r:id="rId11" imgW="1129810" imgH="48239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2895600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6172200" y="2286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262164"/>
              </p:ext>
            </p:extLst>
          </p:nvPr>
        </p:nvGraphicFramePr>
        <p:xfrm>
          <a:off x="4902200" y="2362200"/>
          <a:ext cx="324643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2" name="Equation" r:id="rId13" imgW="1460160" imgH="457200" progId="Equation.DSMT4">
                  <p:embed/>
                </p:oleObj>
              </mc:Choice>
              <mc:Fallback>
                <p:oleObj name="Equation" r:id="rId13" imgW="146016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2362200"/>
                        <a:ext cx="324643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0" y="228600"/>
            <a:ext cx="701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Op</a:t>
            </a:r>
            <a:r>
              <a:rPr lang="sr-Latn-CS" altLang="en-US" sz="1800" dirty="0"/>
              <a:t>šti slučaj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nelinearnog</a:t>
            </a:r>
            <a:r>
              <a:rPr lang="en-US" altLang="en-US" sz="1800" dirty="0"/>
              <a:t> </a:t>
            </a:r>
            <a:r>
              <a:rPr lang="sr-Latn-RS" altLang="en-US" sz="1800" dirty="0" smtClean="0"/>
              <a:t>AK sastavljenog od nelinearnih </a:t>
            </a:r>
            <a:r>
              <a:rPr lang="en-US" altLang="en-US" sz="1800" dirty="0" err="1" smtClean="0"/>
              <a:t>molekula</a:t>
            </a:r>
            <a:r>
              <a:rPr lang="sr-Latn-RS" altLang="en-US" sz="1800" dirty="0" smtClean="0"/>
              <a:t> sa N</a:t>
            </a:r>
            <a:r>
              <a:rPr lang="sr-Latn-RS" altLang="en-US" sz="1800" baseline="-25000" dirty="0" smtClean="0"/>
              <a:t>A</a:t>
            </a:r>
            <a:r>
              <a:rPr lang="sr-Latn-RS" altLang="en-US" sz="1800" dirty="0" smtClean="0"/>
              <a:t> i N</a:t>
            </a:r>
            <a:r>
              <a:rPr lang="sr-Latn-RS" altLang="en-US" sz="1800" baseline="-25000" dirty="0" smtClean="0"/>
              <a:t>B</a:t>
            </a:r>
            <a:r>
              <a:rPr lang="sr-Latn-RS" altLang="en-US" sz="1800" dirty="0" smtClean="0"/>
              <a:t> atoma</a:t>
            </a:r>
            <a:r>
              <a:rPr lang="sr-Latn-RS" altLang="en-US" sz="1800" baseline="-25000" dirty="0" smtClean="0"/>
              <a:t> </a:t>
            </a:r>
            <a:r>
              <a:rPr lang="sr-Latn-CS" altLang="en-US" sz="1800" dirty="0" smtClean="0"/>
              <a:t>: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95" name="Group 143"/>
          <p:cNvGraphicFramePr>
            <a:graphicFrameLocks noGrp="1"/>
          </p:cNvGraphicFramePr>
          <p:nvPr/>
        </p:nvGraphicFramePr>
        <p:xfrm>
          <a:off x="381000" y="304800"/>
          <a:ext cx="8153400" cy="5130802"/>
        </p:xfrm>
        <a:graphic>
          <a:graphicData uri="http://schemas.openxmlformats.org/drawingml/2006/table">
            <a:tbl>
              <a:tblPr/>
              <a:tblGrid>
                <a:gridCol w="3352800"/>
                <a:gridCol w="990600"/>
                <a:gridCol w="1066800"/>
                <a:gridCol w="1371600"/>
                <a:gridCol w="1371600"/>
              </a:tblGrid>
              <a:tr h="896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Rea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ci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E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kJ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/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tps</a:t>
                      </a:r>
                      <a:endParaRPr kumimoji="0" lang="en-US" altLang="zh-CN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e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ksp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ts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.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2NOCl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2NO+Cl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2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107.8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8.6</a:t>
                      </a:r>
                      <a:endParaRPr kumimoji="0" lang="en-US" altLang="zh-CN" sz="24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10.0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10.8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H+Br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2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HBr+Br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15.5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12.0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12.1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10.4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NO+O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NO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+O</a:t>
                      </a:r>
                      <a:r>
                        <a:rPr kumimoji="0" lang="en-U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2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9.61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8.6</a:t>
                      </a:r>
                      <a:endParaRPr kumimoji="0" lang="en-US" altLang="zh-CN" sz="24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8.9</a:t>
                      </a:r>
                      <a:endParaRPr kumimoji="0" lang="en-US" altLang="zh-CN" sz="24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10.7</a:t>
                      </a:r>
                      <a:endParaRPr kumimoji="0" lang="en-US" altLang="zh-CN" sz="24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+ Cl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NOCl + Cl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84.9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2ClO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Cl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+ O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altLang="zh-CN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10.4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+ ClO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FClO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+ F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10.7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2NO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Symbol" pitchFamily="18" charset="2"/>
                        </a:rPr>
                        <a:t></a:t>
                      </a: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2NO + O</a:t>
                      </a:r>
                      <a:r>
                        <a:rPr kumimoji="0" lang="sr-Latn-CS" altLang="zh-CN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altLang="zh-CN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Symbol" pitchFamily="18" charset="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9.7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50" name="Rectangle 144"/>
          <p:cNvSpPr>
            <a:spLocks noChangeArrowheads="1"/>
          </p:cNvSpPr>
          <p:nvPr/>
        </p:nvSpPr>
        <p:spPr bwMode="auto">
          <a:xfrm>
            <a:off x="533400" y="5867400"/>
            <a:ext cx="373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400">
                <a:solidFill>
                  <a:srgbClr val="FF0000"/>
                </a:solidFill>
                <a:ea typeface="SimSun" panose="02010600030101010101" pitchFamily="2" charset="-122"/>
              </a:rPr>
              <a:t>2NOCl</a:t>
            </a:r>
            <a:r>
              <a:rPr lang="en-US" altLang="zh-CN" sz="2400">
                <a:solidFill>
                  <a:srgbClr val="FF0000"/>
                </a:solidFill>
                <a:ea typeface="SimSun" panose="02010600030101010101" pitchFamily="2" charset="-122"/>
                <a:sym typeface="Symbol" panose="05050102010706020507" pitchFamily="18" charset="2"/>
              </a:rPr>
              <a:t>2NO+Cl</a:t>
            </a:r>
            <a:r>
              <a:rPr lang="en-US" altLang="zh-CN" sz="2400" baseline="-25000">
                <a:solidFill>
                  <a:srgbClr val="FF0000"/>
                </a:solidFill>
                <a:ea typeface="SimSun" panose="02010600030101010101" pitchFamily="2" charset="-122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33851" name="Text Box 145"/>
          <p:cNvSpPr txBox="1">
            <a:spLocks noChangeArrowheads="1"/>
          </p:cNvSpPr>
          <p:nvPr/>
        </p:nvSpPr>
        <p:spPr bwMode="auto">
          <a:xfrm>
            <a:off x="4267200" y="5791200"/>
            <a:ext cx="3627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/>
              <a:t>Nije postignuto </a:t>
            </a:r>
            <a:r>
              <a:rPr lang="sr-Latn-CS" altLang="en-US" sz="2400" dirty="0" smtClean="0"/>
              <a:t>slaganje 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45" name="Group 69"/>
          <p:cNvGraphicFramePr>
            <a:graphicFrameLocks noGrp="1"/>
          </p:cNvGraphicFramePr>
          <p:nvPr/>
        </p:nvGraphicFramePr>
        <p:xfrm>
          <a:off x="3124200" y="2381250"/>
          <a:ext cx="6019800" cy="4480014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1828800"/>
              </a:tblGrid>
              <a:tr h="1371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 reakcije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Linearni aktivirani kompleks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Nelinearni aktivirani kompleks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</a:t>
                      </a: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L+L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L+N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N+N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1" marB="456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sr-Latn-C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2" name="Text Box 63"/>
          <p:cNvSpPr txBox="1">
            <a:spLocks noChangeArrowheads="1"/>
          </p:cNvSpPr>
          <p:nvPr/>
        </p:nvSpPr>
        <p:spPr bwMode="auto">
          <a:xfrm>
            <a:off x="0" y="1524000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Teorija prelaznog stanja daje slo</a:t>
            </a:r>
            <a:r>
              <a:rPr lang="sr-Latn-CS" altLang="en-US" sz="2400"/>
              <a:t>ženiju </a:t>
            </a:r>
            <a:r>
              <a:rPr lang="en-US" altLang="en-US" sz="2400"/>
              <a:t>temperatursku zavisnost predeksponencijalnog </a:t>
            </a:r>
            <a:r>
              <a:rPr lang="sr-Latn-CS" altLang="en-US" sz="2400"/>
              <a:t>člana A</a:t>
            </a:r>
            <a:endParaRPr lang="en-US" altLang="en-US" sz="2400"/>
          </a:p>
        </p:txBody>
      </p:sp>
      <p:pic>
        <p:nvPicPr>
          <p:cNvPr id="34853" name="Picture 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3048000" cy="5365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4854" name="Text Box 72"/>
          <p:cNvSpPr txBox="1">
            <a:spLocks noChangeArrowheads="1"/>
          </p:cNvSpPr>
          <p:nvPr/>
        </p:nvSpPr>
        <p:spPr bwMode="auto">
          <a:xfrm>
            <a:off x="0" y="0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Kod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teorije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sudara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predeksponencijalni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član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uvek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isto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zavisi</a:t>
            </a:r>
            <a:r>
              <a:rPr lang="en-US" altLang="en-US" sz="2400" dirty="0"/>
              <a:t> od temperature (</a:t>
            </a:r>
            <a:r>
              <a:rPr lang="en-US" altLang="en-US" sz="2400" dirty="0" err="1" smtClean="0"/>
              <a:t>preko</a:t>
            </a:r>
            <a:r>
              <a:rPr lang="sr-Latn-RS" altLang="en-US" sz="2400" dirty="0" smtClean="0"/>
              <a:t>                     )</a:t>
            </a:r>
            <a:r>
              <a:rPr lang="en-US" altLang="en-US" sz="2400" dirty="0" smtClean="0"/>
              <a:t> </a:t>
            </a:r>
            <a:r>
              <a:rPr lang="en-US" altLang="en-US" sz="2400" baseline="-25000" dirty="0" smtClean="0"/>
              <a:t> </a:t>
            </a:r>
            <a:endParaRPr lang="en-US" altLang="en-US" sz="2400" dirty="0"/>
          </a:p>
        </p:txBody>
      </p:sp>
      <p:graphicFrame>
        <p:nvGraphicFramePr>
          <p:cNvPr id="3485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947521"/>
              </p:ext>
            </p:extLst>
          </p:nvPr>
        </p:nvGraphicFramePr>
        <p:xfrm>
          <a:off x="4038600" y="415925"/>
          <a:ext cx="152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Equation" r:id="rId4" imgW="952087" imgH="253890" progId="Equation.DSMT4">
                  <p:embed/>
                </p:oleObj>
              </mc:Choice>
              <mc:Fallback>
                <p:oleObj name="Equation" r:id="rId4" imgW="952087" imgH="25389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5925"/>
                        <a:ext cx="1524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sz="4000" smtClean="0"/>
              <a:t>Raščlanjavanje entropije aktiviranja</a:t>
            </a:r>
            <a:endParaRPr lang="en-US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582843"/>
              </p:ext>
            </p:extLst>
          </p:nvPr>
        </p:nvGraphicFramePr>
        <p:xfrm>
          <a:off x="1013777" y="585151"/>
          <a:ext cx="6043613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59" name="Equation" r:id="rId3" imgW="2539800" imgH="444240" progId="Equation.DSMT4">
                  <p:embed/>
                </p:oleObj>
              </mc:Choice>
              <mc:Fallback>
                <p:oleObj name="Equation" r:id="rId3" imgW="253980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777" y="585151"/>
                        <a:ext cx="6043613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48201"/>
              </p:ext>
            </p:extLst>
          </p:nvPr>
        </p:nvGraphicFramePr>
        <p:xfrm>
          <a:off x="368459" y="2388871"/>
          <a:ext cx="36671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0" name="Equation" r:id="rId5" imgW="1422360" imgH="469800" progId="Equation.DSMT4">
                  <p:embed/>
                </p:oleObj>
              </mc:Choice>
              <mc:Fallback>
                <p:oleObj name="Equation" r:id="rId5" imgW="142236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9" y="2388871"/>
                        <a:ext cx="3667125" cy="1047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89729"/>
              </p:ext>
            </p:extLst>
          </p:nvPr>
        </p:nvGraphicFramePr>
        <p:xfrm>
          <a:off x="4691062" y="2084391"/>
          <a:ext cx="38385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1" name="Equation" r:id="rId7" imgW="1218960" imgH="457200" progId="Equation.DSMT4">
                  <p:embed/>
                </p:oleObj>
              </mc:Choice>
              <mc:Fallback>
                <p:oleObj name="Equation" r:id="rId7" imgW="121896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2" y="2084391"/>
                        <a:ext cx="3838575" cy="1438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711663"/>
              </p:ext>
            </p:extLst>
          </p:nvPr>
        </p:nvGraphicFramePr>
        <p:xfrm>
          <a:off x="5429249" y="3742372"/>
          <a:ext cx="23622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2" name="Equation" r:id="rId9" imgW="838080" imgH="457200" progId="Equation.DSMT4">
                  <p:embed/>
                </p:oleObj>
              </mc:Choice>
              <mc:Fallback>
                <p:oleObj name="Equation" r:id="rId9" imgW="83808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49" y="3742372"/>
                        <a:ext cx="23622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78722"/>
              </p:ext>
            </p:extLst>
          </p:nvPr>
        </p:nvGraphicFramePr>
        <p:xfrm>
          <a:off x="182563" y="3741738"/>
          <a:ext cx="3216275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3" name="Equation" r:id="rId11" imgW="1168200" imgH="469800" progId="Equation.DSMT4">
                  <p:embed/>
                </p:oleObj>
              </mc:Choice>
              <mc:Fallback>
                <p:oleObj name="Equation" r:id="rId11" imgW="1168200" imgH="469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3741738"/>
                        <a:ext cx="3216275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94142"/>
              </p:ext>
            </p:extLst>
          </p:nvPr>
        </p:nvGraphicFramePr>
        <p:xfrm>
          <a:off x="3733800" y="5287780"/>
          <a:ext cx="3844925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4" name="Equation" r:id="rId13" imgW="1168200" imgH="482400" progId="Equation.DSMT4">
                  <p:embed/>
                </p:oleObj>
              </mc:Choice>
              <mc:Fallback>
                <p:oleObj name="Equation" r:id="rId13" imgW="1168200" imgH="4824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87780"/>
                        <a:ext cx="3844925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1905000" y="118110"/>
            <a:ext cx="5181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2400" dirty="0" smtClean="0"/>
              <a:t>      Entropija </a:t>
            </a:r>
            <a:r>
              <a:rPr lang="sr-Latn-CS" altLang="en-US" sz="2400" dirty="0"/>
              <a:t>aktiviranja</a:t>
            </a:r>
            <a:endParaRPr lang="en-US" altLang="en-US" sz="2400" dirty="0"/>
          </a:p>
        </p:txBody>
      </p:sp>
      <p:sp>
        <p:nvSpPr>
          <p:cNvPr id="36875" name="Text Box 12"/>
          <p:cNvSpPr txBox="1">
            <a:spLocks noChangeArrowheads="1"/>
          </p:cNvSpPr>
          <p:nvPr/>
        </p:nvSpPr>
        <p:spPr bwMode="auto">
          <a:xfrm>
            <a:off x="3505200" y="4103374"/>
            <a:ext cx="198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/>
              <a:t>Dva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na</a:t>
            </a:r>
            <a:r>
              <a:rPr lang="sr-Latn-CS" altLang="en-US" sz="1800" dirty="0"/>
              <a:t>čina za predstavljanje A</a:t>
            </a:r>
            <a:endParaRPr lang="en-US" altLang="en-US" sz="1800" dirty="0"/>
          </a:p>
        </p:txBody>
      </p:sp>
      <p:sp>
        <p:nvSpPr>
          <p:cNvPr id="36876" name="TextBox 1"/>
          <p:cNvSpPr txBox="1">
            <a:spLocks noChangeArrowheads="1"/>
          </p:cNvSpPr>
          <p:nvPr/>
        </p:nvSpPr>
        <p:spPr bwMode="auto">
          <a:xfrm>
            <a:off x="1447800" y="1563371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Dva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</a:t>
            </a:r>
            <a:r>
              <a:rPr lang="sr-Latn-RS" altLang="en-US" sz="2400" dirty="0"/>
              <a:t>čina za opis konstante: brzine</a:t>
            </a:r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0570" y="5101213"/>
            <a:ext cx="2603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Za bimolekulsku reackiju stvaranja A.K.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14400" y="4744724"/>
            <a:ext cx="0" cy="356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228346"/>
              </p:ext>
            </p:extLst>
          </p:nvPr>
        </p:nvGraphicFramePr>
        <p:xfrm>
          <a:off x="457200" y="1144588"/>
          <a:ext cx="7361238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7" name="Equation" r:id="rId3" imgW="2616120" imgH="482400" progId="Equation.DSMT4">
                  <p:embed/>
                </p:oleObj>
              </mc:Choice>
              <mc:Fallback>
                <p:oleObj name="Equation" r:id="rId3" imgW="261612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4588"/>
                        <a:ext cx="7361238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454828"/>
              </p:ext>
            </p:extLst>
          </p:nvPr>
        </p:nvGraphicFramePr>
        <p:xfrm>
          <a:off x="654050" y="3055938"/>
          <a:ext cx="760888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8" name="Equation" r:id="rId5" imgW="3479760" imgH="482400" progId="Equation.DSMT4">
                  <p:embed/>
                </p:oleObj>
              </mc:Choice>
              <mc:Fallback>
                <p:oleObj name="Equation" r:id="rId5" imgW="347976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055938"/>
                        <a:ext cx="760888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140484"/>
              </p:ext>
            </p:extLst>
          </p:nvPr>
        </p:nvGraphicFramePr>
        <p:xfrm>
          <a:off x="1141413" y="4572000"/>
          <a:ext cx="57181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9" name="Equation" r:id="rId7" imgW="2361960" imgH="419040" progId="Equation.DSMT4">
                  <p:embed/>
                </p:oleObj>
              </mc:Choice>
              <mc:Fallback>
                <p:oleObj name="Equation" r:id="rId7" imgW="236196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4572000"/>
                        <a:ext cx="571817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508946"/>
              </p:ext>
            </p:extLst>
          </p:nvPr>
        </p:nvGraphicFramePr>
        <p:xfrm>
          <a:off x="381000" y="5722938"/>
          <a:ext cx="8153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0" name="Equation" r:id="rId9" imgW="4089240" imgH="457200" progId="Equation.DSMT4">
                  <p:embed/>
                </p:oleObj>
              </mc:Choice>
              <mc:Fallback>
                <p:oleObj name="Equation" r:id="rId9" imgW="408924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22938"/>
                        <a:ext cx="8153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5"/>
          <p:cNvGraphicFramePr>
            <a:graphicFrameLocks noChangeAspect="1"/>
          </p:cNvGraphicFramePr>
          <p:nvPr/>
        </p:nvGraphicFramePr>
        <p:xfrm>
          <a:off x="381000" y="1295400"/>
          <a:ext cx="17526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7" name="Equation" r:id="rId3" imgW="1040948" imgH="431613" progId="Equation.3">
                  <p:embed/>
                </p:oleObj>
              </mc:Choice>
              <mc:Fallback>
                <p:oleObj name="Equation" r:id="rId3" imgW="1040948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17526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7"/>
          <p:cNvGraphicFramePr>
            <a:graphicFrameLocks noChangeAspect="1"/>
          </p:cNvGraphicFramePr>
          <p:nvPr/>
        </p:nvGraphicFramePr>
        <p:xfrm>
          <a:off x="381000" y="2667000"/>
          <a:ext cx="1524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8" name="Equation" r:id="rId5" imgW="825500" imgH="419100" progId="Equation.3">
                  <p:embed/>
                </p:oleObj>
              </mc:Choice>
              <mc:Fallback>
                <p:oleObj name="Equation" r:id="rId5" imgW="8255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1524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9"/>
          <p:cNvGraphicFramePr>
            <a:graphicFrameLocks noChangeAspect="1"/>
          </p:cNvGraphicFramePr>
          <p:nvPr/>
        </p:nvGraphicFramePr>
        <p:xfrm>
          <a:off x="152400" y="3711575"/>
          <a:ext cx="38862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9" name="Equation" r:id="rId7" imgW="1854200" imgH="444500" progId="Equation.3">
                  <p:embed/>
                </p:oleObj>
              </mc:Choice>
              <mc:Fallback>
                <p:oleObj name="Equation" r:id="rId7" imgW="18542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11575"/>
                        <a:ext cx="38862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13"/>
          <p:cNvGraphicFramePr>
            <a:graphicFrameLocks noChangeAspect="1"/>
          </p:cNvGraphicFramePr>
          <p:nvPr/>
        </p:nvGraphicFramePr>
        <p:xfrm>
          <a:off x="533400" y="5410200"/>
          <a:ext cx="19050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0" name="Equation" r:id="rId9" imgW="1117115" imgH="444307" progId="Equation.3">
                  <p:embed/>
                </p:oleObj>
              </mc:Choice>
              <mc:Fallback>
                <p:oleObj name="Equation" r:id="rId9" imgW="1117115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19050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16"/>
          <p:cNvGraphicFramePr>
            <a:graphicFrameLocks noChangeAspect="1"/>
          </p:cNvGraphicFramePr>
          <p:nvPr/>
        </p:nvGraphicFramePr>
        <p:xfrm>
          <a:off x="3352800" y="914400"/>
          <a:ext cx="2852738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1" name="Equation" r:id="rId11" imgW="1219200" imgH="457200" progId="Equation.DSMT4">
                  <p:embed/>
                </p:oleObj>
              </mc:Choice>
              <mc:Fallback>
                <p:oleObj name="Equation" r:id="rId11" imgW="12192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914400"/>
                        <a:ext cx="2852738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8"/>
          <p:cNvGraphicFramePr>
            <a:graphicFrameLocks noChangeAspect="1"/>
          </p:cNvGraphicFramePr>
          <p:nvPr/>
        </p:nvGraphicFramePr>
        <p:xfrm>
          <a:off x="4419600" y="3352800"/>
          <a:ext cx="414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2" name="Equation" r:id="rId13" imgW="2070100" imgH="457200" progId="Equation.DSMT4">
                  <p:embed/>
                </p:oleObj>
              </mc:Choice>
              <mc:Fallback>
                <p:oleObj name="Equation" r:id="rId13" imgW="207010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352800"/>
                        <a:ext cx="414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20"/>
          <p:cNvGraphicFramePr>
            <a:graphicFrameLocks noChangeAspect="1"/>
          </p:cNvGraphicFramePr>
          <p:nvPr/>
        </p:nvGraphicFramePr>
        <p:xfrm>
          <a:off x="4419600" y="5410200"/>
          <a:ext cx="25908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3" name="Equation" r:id="rId15" imgW="1905000" imgH="393700" progId="Equation.3">
                  <p:embed/>
                </p:oleObj>
              </mc:Choice>
              <mc:Fallback>
                <p:oleObj name="Equation" r:id="rId15" imgW="19050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10200"/>
                        <a:ext cx="25908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21"/>
          <p:cNvSpPr txBox="1">
            <a:spLocks noChangeArrowheads="1"/>
          </p:cNvSpPr>
          <p:nvPr/>
        </p:nvSpPr>
        <p:spPr bwMode="auto">
          <a:xfrm>
            <a:off x="7162800" y="5334000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Procenjeno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Mala vrednost </a:t>
            </a:r>
          </a:p>
        </p:txBody>
      </p:sp>
      <p:sp>
        <p:nvSpPr>
          <p:cNvPr id="38922" name="Text Box 22"/>
          <p:cNvSpPr txBox="1">
            <a:spLocks noChangeArrowheads="1"/>
          </p:cNvSpPr>
          <p:nvPr/>
        </p:nvSpPr>
        <p:spPr bwMode="auto">
          <a:xfrm>
            <a:off x="381000" y="838200"/>
            <a:ext cx="141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Translacija  </a:t>
            </a:r>
          </a:p>
        </p:txBody>
      </p:sp>
      <p:sp>
        <p:nvSpPr>
          <p:cNvPr id="38923" name="Text Box 23"/>
          <p:cNvSpPr txBox="1">
            <a:spLocks noChangeArrowheads="1"/>
          </p:cNvSpPr>
          <p:nvPr/>
        </p:nvSpPr>
        <p:spPr bwMode="auto">
          <a:xfrm>
            <a:off x="457200" y="2286000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Rotacija   </a:t>
            </a:r>
          </a:p>
        </p:txBody>
      </p:sp>
      <p:sp>
        <p:nvSpPr>
          <p:cNvPr id="38924" name="Text Box 24"/>
          <p:cNvSpPr txBox="1">
            <a:spLocks noChangeArrowheads="1"/>
          </p:cNvSpPr>
          <p:nvPr/>
        </p:nvSpPr>
        <p:spPr bwMode="auto">
          <a:xfrm>
            <a:off x="304800" y="5105400"/>
            <a:ext cx="227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Unutrašnja rotacija   </a:t>
            </a:r>
          </a:p>
        </p:txBody>
      </p:sp>
      <p:sp>
        <p:nvSpPr>
          <p:cNvPr id="38925" name="Text Box 25"/>
          <p:cNvSpPr txBox="1">
            <a:spLocks noChangeArrowheads="1"/>
          </p:cNvSpPr>
          <p:nvPr/>
        </p:nvSpPr>
        <p:spPr bwMode="auto">
          <a:xfrm>
            <a:off x="4572000" y="26670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Bez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simetrijskog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doprinosa</a:t>
            </a:r>
            <a:r>
              <a:rPr lang="en-US" altLang="en-US" sz="1800" dirty="0"/>
              <a:t> </a:t>
            </a:r>
            <a:r>
              <a:rPr lang="el-GR" altLang="en-US" sz="1800" dirty="0" smtClean="0"/>
              <a:t>σ</a:t>
            </a:r>
            <a:r>
              <a:rPr lang="sr-Latn-RS" altLang="en-US" sz="1800" dirty="0" smtClean="0"/>
              <a:t> </a:t>
            </a:r>
            <a:r>
              <a:rPr lang="en-US" altLang="en-US" sz="1800" dirty="0" err="1" smtClean="0"/>
              <a:t>za</a:t>
            </a:r>
            <a:r>
              <a:rPr lang="en-US" altLang="en-US" sz="1800" dirty="0" smtClean="0"/>
              <a:t> </a:t>
            </a:r>
            <a:r>
              <a:rPr lang="en-US" altLang="en-US" sz="1800" dirty="0" err="1"/>
              <a:t>bimolekulsku</a:t>
            </a:r>
            <a:r>
              <a:rPr lang="en-US" altLang="en-US" sz="1800" dirty="0"/>
              <a:t> </a:t>
            </a:r>
            <a:r>
              <a:rPr lang="en-US" altLang="en-US" sz="1800" dirty="0" err="1"/>
              <a:t>reakciju</a:t>
            </a:r>
            <a:r>
              <a:rPr lang="en-US" altLang="en-US" sz="1800" dirty="0"/>
              <a:t>:</a:t>
            </a:r>
          </a:p>
        </p:txBody>
      </p:sp>
      <p:sp>
        <p:nvSpPr>
          <p:cNvPr id="38926" name="Text Box 27"/>
          <p:cNvSpPr txBox="1">
            <a:spLocks noChangeArrowheads="1"/>
          </p:cNvSpPr>
          <p:nvPr/>
        </p:nvSpPr>
        <p:spPr bwMode="auto">
          <a:xfrm>
            <a:off x="6553200" y="838200"/>
            <a:ext cx="2438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Nema promene za monomolekulske, </a:t>
            </a:r>
            <a:r>
              <a:rPr lang="sr-Latn-CS" altLang="en-US" sz="1800"/>
              <a:t>negativan doprinos </a:t>
            </a:r>
            <a:r>
              <a:rPr lang="en-US" altLang="en-US" sz="1800"/>
              <a:t>za bimolekulske </a:t>
            </a:r>
            <a:r>
              <a:rPr lang="sr-Latn-CS" altLang="en-US" sz="1800"/>
              <a:t>jer se gube tri translacije</a:t>
            </a:r>
            <a:endParaRPr lang="en-US" altLang="en-US" sz="1800"/>
          </a:p>
        </p:txBody>
      </p:sp>
      <p:sp>
        <p:nvSpPr>
          <p:cNvPr id="38927" name="Text Box 28"/>
          <p:cNvSpPr txBox="1">
            <a:spLocks noChangeArrowheads="1"/>
          </p:cNvSpPr>
          <p:nvPr/>
        </p:nvSpPr>
        <p:spPr bwMode="auto">
          <a:xfrm>
            <a:off x="4267200" y="4267200"/>
            <a:ext cx="208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 se menja kao mr</a:t>
            </a:r>
            <a:r>
              <a:rPr lang="en-US" altLang="en-US" sz="1800" baseline="30000"/>
              <a:t>2</a:t>
            </a:r>
          </a:p>
        </p:txBody>
      </p:sp>
      <p:sp>
        <p:nvSpPr>
          <p:cNvPr id="38928" name="Line 19"/>
          <p:cNvSpPr>
            <a:spLocks noChangeShapeType="1"/>
          </p:cNvSpPr>
          <p:nvPr/>
        </p:nvSpPr>
        <p:spPr bwMode="auto">
          <a:xfrm>
            <a:off x="42672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Text Box 20"/>
          <p:cNvSpPr txBox="1">
            <a:spLocks noChangeArrowheads="1"/>
          </p:cNvSpPr>
          <p:nvPr/>
        </p:nvSpPr>
        <p:spPr bwMode="auto">
          <a:xfrm>
            <a:off x="4343400" y="47244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1800"/>
              <a:t>Negativan doprinos jer se gube tri roracije</a:t>
            </a:r>
            <a:endParaRPr lang="en-US" alt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1219200" y="381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clanova</a:t>
            </a:r>
            <a:r>
              <a:rPr lang="en-US" dirty="0" smtClean="0"/>
              <a:t> </a:t>
            </a:r>
            <a:r>
              <a:rPr lang="en-US" dirty="0" err="1" smtClean="0"/>
              <a:t>ukupnoj</a:t>
            </a:r>
            <a:r>
              <a:rPr lang="en-US" dirty="0" smtClean="0"/>
              <a:t> </a:t>
            </a:r>
            <a:r>
              <a:rPr lang="en-US" dirty="0" err="1" smtClean="0"/>
              <a:t>entropiji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013221"/>
              </p:ext>
            </p:extLst>
          </p:nvPr>
        </p:nvGraphicFramePr>
        <p:xfrm>
          <a:off x="150813" y="246063"/>
          <a:ext cx="75215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8" name="Equation" r:id="rId3" imgW="2438280" imgH="241200" progId="Equation.DSMT4">
                  <p:embed/>
                </p:oleObj>
              </mc:Choice>
              <mc:Fallback>
                <p:oleObj name="Equation" r:id="rId3" imgW="24382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246063"/>
                        <a:ext cx="75215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441989"/>
              </p:ext>
            </p:extLst>
          </p:nvPr>
        </p:nvGraphicFramePr>
        <p:xfrm>
          <a:off x="266700" y="1250156"/>
          <a:ext cx="38862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9" name="Equation" r:id="rId5" imgW="1854200" imgH="444500" progId="Equation.3">
                  <p:embed/>
                </p:oleObj>
              </mc:Choice>
              <mc:Fallback>
                <p:oleObj name="Equation" r:id="rId5" imgW="18542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250156"/>
                        <a:ext cx="38862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601785"/>
              </p:ext>
            </p:extLst>
          </p:nvPr>
        </p:nvGraphicFramePr>
        <p:xfrm>
          <a:off x="4929188" y="1317625"/>
          <a:ext cx="27432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0" name="Equation" r:id="rId7" imgW="965200" imgH="393700" progId="Equation.3">
                  <p:embed/>
                </p:oleObj>
              </mc:Choice>
              <mc:Fallback>
                <p:oleObj name="Equation" r:id="rId7" imgW="9652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1317625"/>
                        <a:ext cx="27432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333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59541"/>
              </p:ext>
            </p:extLst>
          </p:nvPr>
        </p:nvGraphicFramePr>
        <p:xfrm>
          <a:off x="3048000" y="2438400"/>
          <a:ext cx="6096000" cy="4064002"/>
        </p:xfrm>
        <a:graphic>
          <a:graphicData uri="http://schemas.openxmlformats.org/drawingml/2006/table">
            <a:tbl>
              <a:tblPr/>
              <a:tblGrid>
                <a:gridCol w="1524000"/>
                <a:gridCol w="508000"/>
                <a:gridCol w="1473200"/>
                <a:gridCol w="558800"/>
                <a:gridCol w="1270000"/>
                <a:gridCol w="762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Tačkasta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Tačkasta grupa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Tačkasta grupa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C1, Ci, 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D2,D2d,D2h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C2,C2v,C2h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D3,D3d,D3h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C3,C3v,C3h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D4,D4d,D4h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T, Td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C4,C4v,C4h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D6,D6d,D6h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C6,C6v,C6h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92" name="Text Box 110"/>
          <p:cNvSpPr txBox="1">
            <a:spLocks noChangeArrowheads="1"/>
          </p:cNvSpPr>
          <p:nvPr/>
        </p:nvSpPr>
        <p:spPr bwMode="auto">
          <a:xfrm>
            <a:off x="4495800" y="6400800"/>
            <a:ext cx="448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/>
              <a:t>Prema G. Hercberg, Molecular Spectra and Molecular structure </a:t>
            </a:r>
          </a:p>
        </p:txBody>
      </p:sp>
      <p:sp>
        <p:nvSpPr>
          <p:cNvPr id="39993" name="Text Box 111"/>
          <p:cNvSpPr txBox="1">
            <a:spLocks noChangeArrowheads="1"/>
          </p:cNvSpPr>
          <p:nvPr/>
        </p:nvSpPr>
        <p:spPr bwMode="auto">
          <a:xfrm>
            <a:off x="152400" y="2286000"/>
            <a:ext cx="27114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Tipični simetrijski brojevi: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  <a:r>
              <a:rPr lang="en-US" altLang="en-US" sz="1800" baseline="-25000"/>
              <a:t>2</a:t>
            </a:r>
            <a:r>
              <a:rPr lang="en-US" altLang="en-US" sz="1800"/>
              <a:t>O(2)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</a:t>
            </a:r>
            <a:r>
              <a:rPr lang="en-US" altLang="en-US" sz="1800" baseline="-25000"/>
              <a:t>2</a:t>
            </a:r>
            <a:r>
              <a:rPr lang="en-US" altLang="en-US" sz="1800"/>
              <a:t>(2)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</a:t>
            </a:r>
            <a:r>
              <a:rPr lang="en-US" altLang="en-US" sz="1800" baseline="-25000"/>
              <a:t>3</a:t>
            </a:r>
            <a:r>
              <a:rPr lang="en-US" altLang="en-US" sz="1800"/>
              <a:t>(3) planaran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NH</a:t>
            </a:r>
            <a:r>
              <a:rPr lang="en-US" altLang="en-US" sz="1800" baseline="-25000"/>
              <a:t>3</a:t>
            </a:r>
            <a:r>
              <a:rPr lang="en-US" altLang="en-US" sz="1800"/>
              <a:t>(3) planaran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</a:t>
            </a:r>
            <a:r>
              <a:rPr lang="en-US" altLang="en-US" sz="1800" baseline="-25000"/>
              <a:t>4</a:t>
            </a:r>
            <a:r>
              <a:rPr lang="en-US" altLang="en-US" sz="1800"/>
              <a:t> (12)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  <a:r>
              <a:rPr lang="en-US" altLang="en-US" sz="1800" baseline="-25000"/>
              <a:t>2</a:t>
            </a:r>
            <a:r>
              <a:rPr lang="en-US" altLang="en-US" sz="1800"/>
              <a:t>O</a:t>
            </a:r>
            <a:r>
              <a:rPr lang="en-US" altLang="en-US" sz="1800" baseline="-25000"/>
              <a:t>2</a:t>
            </a:r>
            <a:r>
              <a:rPr lang="en-US" altLang="en-US" sz="1800"/>
              <a:t> (2)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  <a:r>
              <a:rPr lang="en-US" altLang="en-US" sz="1800" baseline="-25000"/>
              <a:t>2</a:t>
            </a:r>
            <a:r>
              <a:rPr lang="en-US" altLang="en-US" sz="1800"/>
              <a:t>H</a:t>
            </a:r>
            <a:r>
              <a:rPr lang="en-US" altLang="en-US" sz="1800" baseline="-25000"/>
              <a:t>4</a:t>
            </a:r>
            <a:r>
              <a:rPr lang="en-US" altLang="en-US" sz="1800"/>
              <a:t>(4) </a:t>
            </a:r>
          </a:p>
        </p:txBody>
      </p:sp>
      <p:sp>
        <p:nvSpPr>
          <p:cNvPr id="39994" name="Text Box 112"/>
          <p:cNvSpPr txBox="1">
            <a:spLocks noChangeArrowheads="1"/>
          </p:cNvSpPr>
          <p:nvPr/>
        </p:nvSpPr>
        <p:spPr bwMode="auto">
          <a:xfrm>
            <a:off x="4587240" y="1164430"/>
            <a:ext cx="442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Ako</a:t>
            </a:r>
            <a:r>
              <a:rPr lang="en-US" altLang="en-US" sz="1800" dirty="0"/>
              <a:t> se </a:t>
            </a:r>
            <a:r>
              <a:rPr lang="en-US" altLang="en-US" sz="1800" dirty="0" err="1"/>
              <a:t>izdvoji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samo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simetrijski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broj</a:t>
            </a:r>
            <a:r>
              <a:rPr lang="en-US" altLang="en-US" sz="1800" dirty="0"/>
              <a:t>- </a:t>
            </a:r>
            <a:r>
              <a:rPr lang="en-US" altLang="en-US" sz="1800" dirty="0" err="1"/>
              <a:t>faktor</a:t>
            </a:r>
            <a:endParaRPr lang="en-US" altLang="en-US" sz="1800" dirty="0"/>
          </a:p>
        </p:txBody>
      </p:sp>
      <p:sp>
        <p:nvSpPr>
          <p:cNvPr id="2" name="Oval 1"/>
          <p:cNvSpPr/>
          <p:nvPr/>
        </p:nvSpPr>
        <p:spPr>
          <a:xfrm>
            <a:off x="4648200" y="228600"/>
            <a:ext cx="14478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09800" y="1877219"/>
            <a:ext cx="228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304800"/>
            <a:ext cx="8915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</a:t>
            </a:r>
            <a:r>
              <a:rPr lang="sr-Latn-C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nije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objasnjenje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postulata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teorije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TS:</a:t>
            </a:r>
          </a:p>
          <a:p>
            <a:pPr eaLnBrk="1" hangingPunct="1">
              <a:defRPr/>
            </a:pPr>
            <a:r>
              <a:rPr lang="sr-Latn-C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postulat</a:t>
            </a:r>
            <a:r>
              <a:rPr lang="sr-Latn-C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1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altLang="en-US" sz="2800" dirty="0" smtClean="0">
                <a:solidFill>
                  <a:srgbClr val="FF0000"/>
                </a:solidFill>
              </a:rPr>
              <a:t> 2</a:t>
            </a:r>
          </a:p>
          <a:p>
            <a:pPr eaLnBrk="1" hangingPunct="1">
              <a:defRPr/>
            </a:pPr>
            <a:r>
              <a:rPr lang="sr-Latn-CS" altLang="en-US" sz="2800" dirty="0" smtClean="0"/>
              <a:t>Izmedju reaktanata i aktiviranog kompleksa se uspstavlja ravnoteža, definisana konstantom formiranja aktiviranog kompleksa.</a:t>
            </a:r>
            <a:r>
              <a:rPr lang="en-US" altLang="en-US" sz="2800" dirty="0" smtClean="0"/>
              <a:t> </a:t>
            </a:r>
            <a:r>
              <a:rPr lang="sr-Latn-RS" altLang="en-US" sz="2800" dirty="0" smtClean="0"/>
              <a:t>Prelaz iz produkta u reaktant ide po obrnutom putu i preko istog aktiviranog kompl.</a:t>
            </a:r>
            <a:endParaRPr lang="en-US" altLang="en-US" sz="2800" dirty="0" smtClean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175" y="2982913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Postualat</a:t>
            </a:r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err="1" smtClean="0"/>
              <a:t>Kretanje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preko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prevoj</a:t>
            </a:r>
            <a:r>
              <a:rPr lang="sr-Latn-CS" altLang="en-US" sz="2800" dirty="0" smtClean="0"/>
              <a:t>a se posmatra kao vrlo slaba vibracija. Jedan stepen vibracije se pretvara u translaciju duž reakcionog puta, na vrhu potencijalne barijere.</a:t>
            </a:r>
            <a:endParaRPr lang="en-US" altLang="en-US" sz="2800" dirty="0" smtClean="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0" y="4648200"/>
            <a:ext cx="8839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Latn-CS" alt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Postulat</a:t>
            </a:r>
            <a:r>
              <a:rPr lang="en-US" alt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altLang="en-US" sz="2800" smtClean="0">
              <a:effectLst>
                <a:outerShdw blurRad="38100" dist="38100" dir="2700000" algn="tl">
                  <a:srgbClr val="C0C0C0"/>
                </a:outerShdw>
              </a:effectLst>
              <a:latin typeface="Symbol" pitchFamily="18" charset="2"/>
            </a:endParaRPr>
          </a:p>
          <a:p>
            <a:pPr eaLnBrk="1" hangingPunct="1">
              <a:defRPr/>
            </a:pPr>
            <a:r>
              <a:rPr lang="sr-Latn-CS" altLang="en-US" sz="2800" smtClean="0">
                <a:latin typeface="Symbol" pitchFamily="18" charset="2"/>
              </a:rPr>
              <a:t>n</a:t>
            </a:r>
            <a:r>
              <a:rPr lang="sr-Latn-CS" altLang="en-US" sz="2800" smtClean="0"/>
              <a:t> je frekvenca vibracije aktiviranog kompleksa u stepenu slobode koji odgovara njegovoj transformaciji u proizvod reakcije</a:t>
            </a:r>
            <a:r>
              <a:rPr lang="en-US" altLang="en-U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0" y="0"/>
            <a:ext cx="5445125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/>
              <a:t>Faktor simetrije</a:t>
            </a:r>
            <a:r>
              <a:rPr lang="sr-Latn-CS" altLang="en-US" sz="1800"/>
              <a:t> </a:t>
            </a:r>
            <a:r>
              <a:rPr lang="el-GR" altLang="en-US" sz="2000">
                <a:cs typeface="Arial" panose="020B0604020202020204" pitchFamily="34" charset="0"/>
              </a:rPr>
              <a:t>σ</a:t>
            </a:r>
            <a:r>
              <a:rPr lang="sr-Latn-CS" altLang="en-US" sz="2000">
                <a:cs typeface="Arial" panose="020B0604020202020204" pitchFamily="34" charset="0"/>
              </a:rPr>
              <a:t> </a:t>
            </a:r>
            <a:r>
              <a:rPr lang="sr-Latn-CS" altLang="en-US" sz="2400">
                <a:cs typeface="Arial" panose="020B0604020202020204" pitchFamily="34" charset="0"/>
              </a:rPr>
              <a:t>ili</a:t>
            </a:r>
            <a:r>
              <a:rPr lang="sr-Latn-CS" altLang="en-US" sz="1800">
                <a:cs typeface="Arial" panose="020B0604020202020204" pitchFamily="34" charset="0"/>
              </a:rPr>
              <a:t> </a:t>
            </a:r>
            <a:r>
              <a:rPr lang="en-US" altLang="en-US" sz="2400" b="1"/>
              <a:t>statisti</a:t>
            </a:r>
            <a:r>
              <a:rPr lang="sr-Latn-CS" altLang="en-US" sz="2400" b="1"/>
              <a:t>čki faktor </a:t>
            </a:r>
            <a:endParaRPr lang="en-US" altLang="en-US" sz="2400" b="1">
              <a:latin typeface="Symbol" panose="05050102010706020507" pitchFamily="18" charset="2"/>
            </a:endParaRPr>
          </a:p>
        </p:txBody>
      </p:sp>
      <p:graphicFrame>
        <p:nvGraphicFramePr>
          <p:cNvPr id="4096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384017"/>
              </p:ext>
            </p:extLst>
          </p:nvPr>
        </p:nvGraphicFramePr>
        <p:xfrm>
          <a:off x="4634706" y="622617"/>
          <a:ext cx="41910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6" name="Equation" r:id="rId3" imgW="1955800" imgH="457200" progId="Equation.3">
                  <p:embed/>
                </p:oleObj>
              </mc:Choice>
              <mc:Fallback>
                <p:oleObj name="Equation" r:id="rId3" imgW="1955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4706" y="622617"/>
                        <a:ext cx="4191000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9"/>
          <p:cNvGraphicFramePr>
            <a:graphicFrameLocks noChangeAspect="1"/>
          </p:cNvGraphicFramePr>
          <p:nvPr/>
        </p:nvGraphicFramePr>
        <p:xfrm>
          <a:off x="228600" y="1981200"/>
          <a:ext cx="41910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7" name="Equation" r:id="rId5" imgW="2679700" imgH="177800" progId="Equation.3">
                  <p:embed/>
                </p:oleObj>
              </mc:Choice>
              <mc:Fallback>
                <p:oleObj name="Equation" r:id="rId5" imgW="2679700" imgH="17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41910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10"/>
          <p:cNvSpPr txBox="1">
            <a:spLocks noChangeArrowheads="1"/>
          </p:cNvSpPr>
          <p:nvPr/>
        </p:nvSpPr>
        <p:spPr bwMode="auto">
          <a:xfrm>
            <a:off x="838200" y="213360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s</a:t>
            </a:r>
            <a:r>
              <a:rPr lang="sr-Latn-CS" altLang="en-US" sz="1800"/>
              <a:t>=2</a:t>
            </a:r>
            <a:endParaRPr lang="en-US" altLang="en-US" sz="1800"/>
          </a:p>
        </p:txBody>
      </p:sp>
      <p:sp>
        <p:nvSpPr>
          <p:cNvPr id="40966" name="Text Box 11"/>
          <p:cNvSpPr txBox="1">
            <a:spLocks noChangeArrowheads="1"/>
          </p:cNvSpPr>
          <p:nvPr/>
        </p:nvSpPr>
        <p:spPr bwMode="auto">
          <a:xfrm>
            <a:off x="1981200" y="213360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s</a:t>
            </a:r>
            <a:r>
              <a:rPr lang="sr-Latn-CS" altLang="en-US" sz="1800"/>
              <a:t>=2</a:t>
            </a:r>
            <a:endParaRPr lang="en-US" altLang="en-US" sz="1800"/>
          </a:p>
        </p:txBody>
      </p:sp>
      <p:graphicFrame>
        <p:nvGraphicFramePr>
          <p:cNvPr id="4096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71100"/>
              </p:ext>
            </p:extLst>
          </p:nvPr>
        </p:nvGraphicFramePr>
        <p:xfrm>
          <a:off x="76200" y="814388"/>
          <a:ext cx="396240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8" name="Equation" r:id="rId7" imgW="1904760" imgH="457200" progId="Equation.DSMT4">
                  <p:embed/>
                </p:oleObj>
              </mc:Choice>
              <mc:Fallback>
                <p:oleObj name="Equation" r:id="rId7" imgW="19047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814388"/>
                        <a:ext cx="396240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14"/>
          <p:cNvSpPr txBox="1">
            <a:spLocks noChangeArrowheads="1"/>
          </p:cNvSpPr>
          <p:nvPr/>
        </p:nvSpPr>
        <p:spPr bwMode="auto">
          <a:xfrm>
            <a:off x="5334000" y="213360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s</a:t>
            </a:r>
            <a:r>
              <a:rPr lang="sr-Latn-CS" altLang="en-US" sz="1800"/>
              <a:t>=2</a:t>
            </a:r>
            <a:endParaRPr lang="en-US" altLang="en-US" sz="1800"/>
          </a:p>
        </p:txBody>
      </p:sp>
      <p:graphicFrame>
        <p:nvGraphicFramePr>
          <p:cNvPr id="40969" name="Object 15"/>
          <p:cNvGraphicFramePr>
            <a:graphicFrameLocks noChangeAspect="1"/>
          </p:cNvGraphicFramePr>
          <p:nvPr/>
        </p:nvGraphicFramePr>
        <p:xfrm>
          <a:off x="4781550" y="1981200"/>
          <a:ext cx="43624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" name="Equation" r:id="rId9" imgW="2628900" imgH="177800" progId="Equation.3">
                  <p:embed/>
                </p:oleObj>
              </mc:Choice>
              <mc:Fallback>
                <p:oleObj name="Equation" r:id="rId9" imgW="2628900" imgH="177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1981200"/>
                        <a:ext cx="43624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Text Box 16"/>
          <p:cNvSpPr txBox="1">
            <a:spLocks noChangeArrowheads="1"/>
          </p:cNvSpPr>
          <p:nvPr/>
        </p:nvSpPr>
        <p:spPr bwMode="auto">
          <a:xfrm>
            <a:off x="6629400" y="213360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s</a:t>
            </a:r>
            <a:r>
              <a:rPr lang="sr-Latn-CS" altLang="en-US" sz="1800"/>
              <a:t>=1</a:t>
            </a:r>
            <a:endParaRPr lang="en-US" altLang="en-US" sz="1800"/>
          </a:p>
        </p:txBody>
      </p:sp>
      <p:graphicFrame>
        <p:nvGraphicFramePr>
          <p:cNvPr id="4097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69470"/>
              </p:ext>
            </p:extLst>
          </p:nvPr>
        </p:nvGraphicFramePr>
        <p:xfrm>
          <a:off x="4919663" y="2697163"/>
          <a:ext cx="38004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0" name="Equation" r:id="rId11" imgW="1447560" imgH="457200" progId="Equation.DSMT4">
                  <p:embed/>
                </p:oleObj>
              </mc:Choice>
              <mc:Fallback>
                <p:oleObj name="Equation" r:id="rId11" imgW="144756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2697163"/>
                        <a:ext cx="380047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065089"/>
              </p:ext>
            </p:extLst>
          </p:nvPr>
        </p:nvGraphicFramePr>
        <p:xfrm>
          <a:off x="800100" y="2692400"/>
          <a:ext cx="274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1" name="Equation" r:id="rId13" imgW="1371600" imgH="457200" progId="Equation.DSMT4">
                  <p:embed/>
                </p:oleObj>
              </mc:Choice>
              <mc:Fallback>
                <p:oleObj name="Equation" r:id="rId13" imgW="137160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692400"/>
                        <a:ext cx="2743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3" name="Text Box 19"/>
          <p:cNvSpPr txBox="1">
            <a:spLocks noChangeArrowheads="1"/>
          </p:cNvSpPr>
          <p:nvPr/>
        </p:nvSpPr>
        <p:spPr bwMode="auto">
          <a:xfrm>
            <a:off x="4191000" y="2819400"/>
            <a:ext cx="422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&lt;</a:t>
            </a:r>
          </a:p>
        </p:txBody>
      </p:sp>
      <p:graphicFrame>
        <p:nvGraphicFramePr>
          <p:cNvPr id="40974" name="Object 21"/>
          <p:cNvGraphicFramePr>
            <a:graphicFrameLocks noChangeAspect="1"/>
          </p:cNvGraphicFramePr>
          <p:nvPr/>
        </p:nvGraphicFramePr>
        <p:xfrm>
          <a:off x="1143000" y="4572000"/>
          <a:ext cx="67818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2" name="Equation" r:id="rId15" imgW="2373870" imgH="215806" progId="Equation.3">
                  <p:embed/>
                </p:oleObj>
              </mc:Choice>
              <mc:Fallback>
                <p:oleObj name="Equation" r:id="rId15" imgW="2373870" imgH="21580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67818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Text Box 22"/>
          <p:cNvSpPr txBox="1">
            <a:spLocks noChangeArrowheads="1"/>
          </p:cNvSpPr>
          <p:nvPr/>
        </p:nvSpPr>
        <p:spPr bwMode="auto">
          <a:xfrm>
            <a:off x="2209800" y="434340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s</a:t>
            </a:r>
            <a:r>
              <a:rPr lang="sr-Latn-CS" altLang="en-US" sz="1800"/>
              <a:t>=2</a:t>
            </a:r>
            <a:endParaRPr lang="en-US" altLang="en-US" sz="1800"/>
          </a:p>
        </p:txBody>
      </p:sp>
      <p:sp>
        <p:nvSpPr>
          <p:cNvPr id="40976" name="Text Box 23"/>
          <p:cNvSpPr txBox="1">
            <a:spLocks noChangeArrowheads="1"/>
          </p:cNvSpPr>
          <p:nvPr/>
        </p:nvSpPr>
        <p:spPr bwMode="auto">
          <a:xfrm>
            <a:off x="4343400" y="4419600"/>
            <a:ext cx="58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s</a:t>
            </a:r>
            <a:r>
              <a:rPr lang="sr-Latn-CS" altLang="en-US" sz="1800"/>
              <a:t>=1</a:t>
            </a:r>
            <a:endParaRPr lang="en-US" altLang="en-US" sz="1800"/>
          </a:p>
        </p:txBody>
      </p:sp>
      <p:graphicFrame>
        <p:nvGraphicFramePr>
          <p:cNvPr id="4097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552868"/>
              </p:ext>
            </p:extLst>
          </p:nvPr>
        </p:nvGraphicFramePr>
        <p:xfrm>
          <a:off x="2325688" y="5141913"/>
          <a:ext cx="4265612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3" name="Equation" r:id="rId17" imgW="1447560" imgH="457200" progId="Equation.DSMT4">
                  <p:embed/>
                </p:oleObj>
              </mc:Choice>
              <mc:Fallback>
                <p:oleObj name="Equation" r:id="rId17" imgW="1447560" imgH="457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5141913"/>
                        <a:ext cx="4265612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8" name="Text Box 19"/>
          <p:cNvSpPr txBox="1">
            <a:spLocks noChangeArrowheads="1"/>
          </p:cNvSpPr>
          <p:nvPr/>
        </p:nvSpPr>
        <p:spPr bwMode="auto">
          <a:xfrm>
            <a:off x="5029200" y="37338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1800"/>
              <a:t>Korektan rezultat jer svaki od dva atoma mogu da se uzmu iz H</a:t>
            </a:r>
            <a:r>
              <a:rPr lang="sr-Latn-CS" altLang="en-US" sz="1800" baseline="-25000"/>
              <a:t>2</a:t>
            </a:r>
            <a:endParaRPr lang="en-US" altLang="en-US" sz="1800"/>
          </a:p>
        </p:txBody>
      </p:sp>
      <p:sp>
        <p:nvSpPr>
          <p:cNvPr id="40979" name="Text Box 20"/>
          <p:cNvSpPr txBox="1">
            <a:spLocks noChangeArrowheads="1"/>
          </p:cNvSpPr>
          <p:nvPr/>
        </p:nvSpPr>
        <p:spPr bwMode="auto">
          <a:xfrm>
            <a:off x="3886200" y="990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1800"/>
              <a:t>zbog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3276600" y="4191000"/>
          <a:ext cx="2667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3" imgW="939392" imgH="393529" progId="Equation.3">
                  <p:embed/>
                </p:oleObj>
              </mc:Choice>
              <mc:Fallback>
                <p:oleObj name="Equation" r:id="rId3" imgW="939392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6670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762000" y="533400"/>
          <a:ext cx="6096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0" name="Equation" r:id="rId5" imgW="2387600" imgH="203200" progId="Equation.3">
                  <p:embed/>
                </p:oleObj>
              </mc:Choice>
              <mc:Fallback>
                <p:oleObj name="Equation" r:id="rId5" imgW="23876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60960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457200" y="1676400"/>
            <a:ext cx="809307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Najveća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promena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uvek</a:t>
            </a:r>
            <a:r>
              <a:rPr lang="en-US" altLang="en-US" sz="2800" dirty="0"/>
              <a:t> I </a:t>
            </a:r>
            <a:r>
              <a:rPr lang="en-US" altLang="en-US" sz="2800" dirty="0" err="1"/>
              <a:t>uglavnom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potiče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promene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vibracionih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stepeni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slobode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odnosno</a:t>
            </a:r>
            <a:r>
              <a:rPr lang="en-US" altLang="en-US" sz="2800" dirty="0"/>
              <a:t> od </a:t>
            </a:r>
            <a:r>
              <a:rPr lang="en-US" altLang="en-US" sz="2800" dirty="0" err="1"/>
              <a:t>različitih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vrednosti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vibracione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particione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funkcije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molekula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aktiviranog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kompleksa</a:t>
            </a:r>
            <a:r>
              <a:rPr lang="en-US" altLang="en-US" sz="2800" dirty="0"/>
              <a:t> u </a:t>
            </a:r>
            <a:r>
              <a:rPr lang="en-US" altLang="en-US" sz="2800" dirty="0" err="1"/>
              <a:t>odnosu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molekulte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reaktante</a:t>
            </a:r>
            <a:r>
              <a:rPr lang="en-US" altLang="en-US" sz="2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784225" y="1550988"/>
            <a:ext cx="0" cy="42497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143000" y="2895600"/>
            <a:ext cx="2665413" cy="2173288"/>
          </a:xfrm>
          <a:custGeom>
            <a:avLst/>
            <a:gdLst>
              <a:gd name="T0" fmla="*/ 0 w 1679"/>
              <a:gd name="T1" fmla="*/ 2147483647 h 1369"/>
              <a:gd name="T2" fmla="*/ 2147483647 w 1679"/>
              <a:gd name="T3" fmla="*/ 2147483647 h 1369"/>
              <a:gd name="T4" fmla="*/ 2147483647 w 1679"/>
              <a:gd name="T5" fmla="*/ 2147483647 h 1369"/>
              <a:gd name="T6" fmla="*/ 2147483647 w 1679"/>
              <a:gd name="T7" fmla="*/ 2147483647 h 1369"/>
              <a:gd name="T8" fmla="*/ 2147483647 w 1679"/>
              <a:gd name="T9" fmla="*/ 2147483647 h 1369"/>
              <a:gd name="T10" fmla="*/ 2147483647 w 1679"/>
              <a:gd name="T11" fmla="*/ 2147483647 h 1369"/>
              <a:gd name="T12" fmla="*/ 2147483647 w 1679"/>
              <a:gd name="T13" fmla="*/ 2147483647 h 1369"/>
              <a:gd name="T14" fmla="*/ 2147483647 w 1679"/>
              <a:gd name="T15" fmla="*/ 2147483647 h 1369"/>
              <a:gd name="T16" fmla="*/ 2147483647 w 1679"/>
              <a:gd name="T17" fmla="*/ 2147483647 h 1369"/>
              <a:gd name="T18" fmla="*/ 2147483647 w 1679"/>
              <a:gd name="T19" fmla="*/ 2147483647 h 1369"/>
              <a:gd name="T20" fmla="*/ 2147483647 w 1679"/>
              <a:gd name="T21" fmla="*/ 2147483647 h 1369"/>
              <a:gd name="T22" fmla="*/ 2147483647 w 1679"/>
              <a:gd name="T23" fmla="*/ 2147483647 h 1369"/>
              <a:gd name="T24" fmla="*/ 2147483647 w 1679"/>
              <a:gd name="T25" fmla="*/ 2147483647 h 13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79"/>
              <a:gd name="T40" fmla="*/ 0 h 1369"/>
              <a:gd name="T41" fmla="*/ 1679 w 1679"/>
              <a:gd name="T42" fmla="*/ 1369 h 13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79" h="1369">
                <a:moveTo>
                  <a:pt x="0" y="1058"/>
                </a:moveTo>
                <a:cubicBezTo>
                  <a:pt x="15" y="1126"/>
                  <a:pt x="31" y="1195"/>
                  <a:pt x="46" y="1240"/>
                </a:cubicBezTo>
                <a:cubicBezTo>
                  <a:pt x="61" y="1285"/>
                  <a:pt x="68" y="1316"/>
                  <a:pt x="91" y="1331"/>
                </a:cubicBezTo>
                <a:cubicBezTo>
                  <a:pt x="114" y="1346"/>
                  <a:pt x="137" y="1369"/>
                  <a:pt x="182" y="1331"/>
                </a:cubicBezTo>
                <a:cubicBezTo>
                  <a:pt x="227" y="1293"/>
                  <a:pt x="235" y="1293"/>
                  <a:pt x="363" y="1104"/>
                </a:cubicBezTo>
                <a:cubicBezTo>
                  <a:pt x="491" y="915"/>
                  <a:pt x="825" y="378"/>
                  <a:pt x="953" y="197"/>
                </a:cubicBezTo>
                <a:cubicBezTo>
                  <a:pt x="1081" y="16"/>
                  <a:pt x="1081" y="30"/>
                  <a:pt x="1134" y="15"/>
                </a:cubicBezTo>
                <a:cubicBezTo>
                  <a:pt x="1187" y="0"/>
                  <a:pt x="1232" y="31"/>
                  <a:pt x="1270" y="106"/>
                </a:cubicBezTo>
                <a:cubicBezTo>
                  <a:pt x="1308" y="181"/>
                  <a:pt x="1338" y="371"/>
                  <a:pt x="1361" y="469"/>
                </a:cubicBezTo>
                <a:cubicBezTo>
                  <a:pt x="1384" y="567"/>
                  <a:pt x="1391" y="643"/>
                  <a:pt x="1406" y="696"/>
                </a:cubicBezTo>
                <a:cubicBezTo>
                  <a:pt x="1421" y="749"/>
                  <a:pt x="1429" y="771"/>
                  <a:pt x="1452" y="786"/>
                </a:cubicBezTo>
                <a:cubicBezTo>
                  <a:pt x="1475" y="801"/>
                  <a:pt x="1505" y="824"/>
                  <a:pt x="1543" y="786"/>
                </a:cubicBezTo>
                <a:cubicBezTo>
                  <a:pt x="1581" y="748"/>
                  <a:pt x="1630" y="654"/>
                  <a:pt x="1679" y="56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1216025" y="47926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352800" y="4038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3375025" y="39274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>
            <a:spLocks/>
          </p:cNvSpPr>
          <p:nvPr/>
        </p:nvSpPr>
        <p:spPr bwMode="auto">
          <a:xfrm>
            <a:off x="2743200" y="2514600"/>
            <a:ext cx="381000" cy="406400"/>
          </a:xfrm>
          <a:custGeom>
            <a:avLst/>
            <a:gdLst>
              <a:gd name="T0" fmla="*/ 0 w 431"/>
              <a:gd name="T1" fmla="*/ 0 h 256"/>
              <a:gd name="T2" fmla="*/ 2147483647 w 431"/>
              <a:gd name="T3" fmla="*/ 2147483647 h 256"/>
              <a:gd name="T4" fmla="*/ 2147483647 w 431"/>
              <a:gd name="T5" fmla="*/ 2147483647 h 256"/>
              <a:gd name="T6" fmla="*/ 2147483647 w 431"/>
              <a:gd name="T7" fmla="*/ 2147483647 h 256"/>
              <a:gd name="T8" fmla="*/ 2147483647 w 431"/>
              <a:gd name="T9" fmla="*/ 2147483647 h 256"/>
              <a:gd name="T10" fmla="*/ 2147483647 w 431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1"/>
              <a:gd name="T19" fmla="*/ 0 h 256"/>
              <a:gd name="T20" fmla="*/ 431 w 431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1" h="256">
                <a:moveTo>
                  <a:pt x="0" y="0"/>
                </a:moveTo>
                <a:cubicBezTo>
                  <a:pt x="11" y="49"/>
                  <a:pt x="22" y="99"/>
                  <a:pt x="45" y="136"/>
                </a:cubicBezTo>
                <a:cubicBezTo>
                  <a:pt x="68" y="173"/>
                  <a:pt x="98" y="211"/>
                  <a:pt x="136" y="226"/>
                </a:cubicBezTo>
                <a:cubicBezTo>
                  <a:pt x="174" y="241"/>
                  <a:pt x="227" y="256"/>
                  <a:pt x="272" y="226"/>
                </a:cubicBezTo>
                <a:cubicBezTo>
                  <a:pt x="317" y="196"/>
                  <a:pt x="385" y="82"/>
                  <a:pt x="408" y="45"/>
                </a:cubicBezTo>
                <a:cubicBezTo>
                  <a:pt x="431" y="8"/>
                  <a:pt x="419" y="4"/>
                  <a:pt x="408" y="0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28194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07963" y="15509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Ep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1503363" y="5943600"/>
            <a:ext cx="255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Reakciona koordinata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784225" y="5800725"/>
            <a:ext cx="44640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743200" y="421005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produkti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1000125" y="5151438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reaktanti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2438400" y="160020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Prelazno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stanje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1216025" y="49355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 flipH="1">
            <a:off x="1358900" y="2743200"/>
            <a:ext cx="12700" cy="219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5875338" y="14827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62" name="Rectangle 22"/>
          <p:cNvSpPr>
            <a:spLocks noChangeArrowheads="1"/>
          </p:cNvSpPr>
          <p:nvPr/>
        </p:nvSpPr>
        <p:spPr bwMode="auto">
          <a:xfrm>
            <a:off x="0" y="6353175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en-US" sz="4000" dirty="0">
                <a:solidFill>
                  <a:schemeClr val="tx2"/>
                </a:solidFill>
              </a:rPr>
              <a:t>A+ </a:t>
            </a:r>
            <a:r>
              <a:rPr lang="sl-SI" altLang="en-US" sz="4000" dirty="0" smtClean="0">
                <a:solidFill>
                  <a:schemeClr val="tx2"/>
                </a:solidFill>
              </a:rPr>
              <a:t>B </a:t>
            </a:r>
            <a:r>
              <a:rPr lang="sl-SI" altLang="en-US" sz="4000" dirty="0">
                <a:solidFill>
                  <a:schemeClr val="tx2"/>
                </a:solidFill>
                <a:cs typeface="Arial" panose="020B0604020202020204" pitchFamily="34" charset="0"/>
              </a:rPr>
              <a:t>↔</a:t>
            </a:r>
            <a:r>
              <a:rPr lang="sl-SI" altLang="en-US" sz="4000" dirty="0" smtClean="0">
                <a:solidFill>
                  <a:schemeClr val="tx2"/>
                </a:solidFill>
                <a:cs typeface="Arial" panose="020B0604020202020204" pitchFamily="34" charset="0"/>
              </a:rPr>
              <a:t>(</a:t>
            </a:r>
            <a:r>
              <a:rPr lang="sl-SI" altLang="en-US" sz="4000" dirty="0" smtClean="0">
                <a:solidFill>
                  <a:schemeClr val="tx2"/>
                </a:solidFill>
              </a:rPr>
              <a:t>C</a:t>
            </a:r>
            <a:r>
              <a:rPr lang="sl-SI" altLang="en-US" sz="4000" dirty="0">
                <a:solidFill>
                  <a:schemeClr val="tx2"/>
                </a:solidFill>
              </a:rPr>
              <a:t>)</a:t>
            </a:r>
            <a:r>
              <a:rPr lang="en-US" altLang="en-US" sz="4000" baseline="30000" dirty="0">
                <a:solidFill>
                  <a:schemeClr val="tx2"/>
                </a:solidFill>
                <a:cs typeface="Arial" panose="020B0604020202020204" pitchFamily="34" charset="0"/>
              </a:rPr>
              <a:t>±</a:t>
            </a:r>
            <a:r>
              <a:rPr lang="sl-SI" altLang="en-US" sz="4000" dirty="0">
                <a:solidFill>
                  <a:schemeClr val="tx2"/>
                </a:solidFill>
              </a:rPr>
              <a:t> </a:t>
            </a:r>
            <a:r>
              <a:rPr lang="sl-SI" altLang="en-US" sz="4000" dirty="0" smtClean="0">
                <a:solidFill>
                  <a:schemeClr val="tx2"/>
                </a:solidFill>
                <a:cs typeface="Arial" panose="020B0604020202020204" pitchFamily="34" charset="0"/>
              </a:rPr>
              <a:t>→P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6163" name="Line 29"/>
          <p:cNvSpPr>
            <a:spLocks noChangeShapeType="1"/>
          </p:cNvSpPr>
          <p:nvPr/>
        </p:nvSpPr>
        <p:spPr bwMode="auto">
          <a:xfrm>
            <a:off x="27432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Text Box 31"/>
          <p:cNvSpPr txBox="1">
            <a:spLocks noChangeArrowheads="1"/>
          </p:cNvSpPr>
          <p:nvPr/>
        </p:nvSpPr>
        <p:spPr bwMode="auto">
          <a:xfrm>
            <a:off x="914400" y="31242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/>
              <a:t>E</a:t>
            </a:r>
            <a:r>
              <a:rPr lang="sr-Latn-CS" altLang="en-US" sz="1800" baseline="-25000"/>
              <a:t>o1</a:t>
            </a:r>
            <a:endParaRPr lang="en-US" altLang="en-US" sz="1800" baseline="-25000"/>
          </a:p>
        </p:txBody>
      </p:sp>
      <p:sp>
        <p:nvSpPr>
          <p:cNvPr id="6165" name="Line 40"/>
          <p:cNvSpPr>
            <a:spLocks noChangeShapeType="1"/>
          </p:cNvSpPr>
          <p:nvPr/>
        </p:nvSpPr>
        <p:spPr bwMode="auto">
          <a:xfrm flipV="1">
            <a:off x="2209800" y="3886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41"/>
          <p:cNvSpPr>
            <a:spLocks noChangeShapeType="1"/>
          </p:cNvSpPr>
          <p:nvPr/>
        </p:nvSpPr>
        <p:spPr bwMode="auto">
          <a:xfrm flipH="1">
            <a:off x="2286000" y="3962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42"/>
          <p:cNvSpPr>
            <a:spLocks noChangeShapeType="1"/>
          </p:cNvSpPr>
          <p:nvPr/>
        </p:nvSpPr>
        <p:spPr bwMode="auto">
          <a:xfrm>
            <a:off x="3124200" y="2362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43"/>
          <p:cNvSpPr>
            <a:spLocks noChangeShapeType="1"/>
          </p:cNvSpPr>
          <p:nvPr/>
        </p:nvSpPr>
        <p:spPr bwMode="auto">
          <a:xfrm>
            <a:off x="2743200" y="2362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Rectangle 44"/>
          <p:cNvSpPr>
            <a:spLocks noChangeArrowheads="1"/>
          </p:cNvSpPr>
          <p:nvPr/>
        </p:nvSpPr>
        <p:spPr bwMode="auto">
          <a:xfrm>
            <a:off x="2667000" y="213360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en-US" sz="1600" b="1">
                <a:solidFill>
                  <a:srgbClr val="FF0000"/>
                </a:solidFill>
              </a:rPr>
              <a:t>(X)</a:t>
            </a:r>
            <a:r>
              <a:rPr lang="en-US" altLang="en-US" sz="1600" b="1" baseline="30000">
                <a:solidFill>
                  <a:srgbClr val="FF0000"/>
                </a:solidFill>
              </a:rPr>
              <a:t>±</a:t>
            </a:r>
          </a:p>
        </p:txBody>
      </p:sp>
      <p:sp>
        <p:nvSpPr>
          <p:cNvPr id="6170" name="Text Box 45"/>
          <p:cNvSpPr txBox="1">
            <a:spLocks noChangeArrowheads="1"/>
          </p:cNvSpPr>
          <p:nvPr/>
        </p:nvSpPr>
        <p:spPr bwMode="auto">
          <a:xfrm>
            <a:off x="2743200" y="35052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d</a:t>
            </a: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0" y="0"/>
            <a:ext cx="3257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Prvi i drugi postulat: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72" name="Text Box 47"/>
          <p:cNvSpPr txBox="1">
            <a:spLocks noChangeArrowheads="1"/>
          </p:cNvSpPr>
          <p:nvPr/>
        </p:nvSpPr>
        <p:spPr bwMode="auto">
          <a:xfrm>
            <a:off x="228600" y="381000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Izmedju reaktanata i aktiviranog kompleksa se uspstavlja ravnoteža, definisana konstantom formiranja aktiviranog kompleksa.</a:t>
            </a:r>
            <a:endParaRPr lang="en-US" altLang="en-US" sz="2400"/>
          </a:p>
        </p:txBody>
      </p:sp>
      <p:graphicFrame>
        <p:nvGraphicFramePr>
          <p:cNvPr id="6173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868064"/>
              </p:ext>
            </p:extLst>
          </p:nvPr>
        </p:nvGraphicFramePr>
        <p:xfrm>
          <a:off x="4722813" y="4210685"/>
          <a:ext cx="31178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3" imgW="1041120" imgH="482400" progId="Equation.DSMT4">
                  <p:embed/>
                </p:oleObj>
              </mc:Choice>
              <mc:Fallback>
                <p:oleObj name="Equation" r:id="rId3" imgW="1041120" imgH="4824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4210685"/>
                        <a:ext cx="311785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95421" y="2449868"/>
            <a:ext cx="4372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30000" dirty="0" smtClean="0"/>
              <a:t>o</a:t>
            </a:r>
            <a:r>
              <a:rPr lang="en-US" dirty="0" smtClean="0"/>
              <a:t> – </a:t>
            </a:r>
            <a:r>
              <a:rPr lang="en-US" dirty="0" err="1" smtClean="0"/>
              <a:t>standardna</a:t>
            </a:r>
            <a:r>
              <a:rPr lang="en-US" dirty="0" smtClean="0"/>
              <a:t> </a:t>
            </a:r>
            <a:r>
              <a:rPr lang="en-US" dirty="0" err="1" smtClean="0"/>
              <a:t>konc</a:t>
            </a:r>
            <a:r>
              <a:rPr lang="en-US" dirty="0" smtClean="0"/>
              <a:t>. Obi</a:t>
            </a:r>
            <a:r>
              <a:rPr lang="sr-Latn-RS" dirty="0" smtClean="0"/>
              <a:t>čno 1 mol/dm</a:t>
            </a:r>
            <a:r>
              <a:rPr lang="sr-Latn-RS" baseline="30000" dirty="0" smtClean="0"/>
              <a:t>3</a:t>
            </a:r>
            <a:r>
              <a:rPr lang="en-US" baseline="30000" dirty="0" smtClean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38838"/>
              </p:ext>
            </p:extLst>
          </p:nvPr>
        </p:nvGraphicFramePr>
        <p:xfrm>
          <a:off x="3841750" y="1647346"/>
          <a:ext cx="3869242" cy="701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5" imgW="2450880" imgH="444240" progId="Equation.DSMT4">
                  <p:embed/>
                </p:oleObj>
              </mc:Choice>
              <mc:Fallback>
                <p:oleObj name="Equation" r:id="rId5" imgW="2450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41750" y="1647346"/>
                        <a:ext cx="3869242" cy="701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124007"/>
              </p:ext>
            </p:extLst>
          </p:nvPr>
        </p:nvGraphicFramePr>
        <p:xfrm>
          <a:off x="4208462" y="2981960"/>
          <a:ext cx="373221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Equation" r:id="rId7" imgW="2108160" imgH="520560" progId="Equation.DSMT4">
                  <p:embed/>
                </p:oleObj>
              </mc:Choice>
              <mc:Fallback>
                <p:oleObj name="Equation" r:id="rId7" imgW="21081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08462" y="2981960"/>
                        <a:ext cx="3732212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27302"/>
              </p:ext>
            </p:extLst>
          </p:nvPr>
        </p:nvGraphicFramePr>
        <p:xfrm>
          <a:off x="5030153" y="3079057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30153" y="3079057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486922"/>
              </p:ext>
            </p:extLst>
          </p:nvPr>
        </p:nvGraphicFramePr>
        <p:xfrm>
          <a:off x="208594" y="2221855"/>
          <a:ext cx="858043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4" name="Equation" r:id="rId3" imgW="2781000" imgH="507960" progId="Equation.DSMT4">
                  <p:embed/>
                </p:oleObj>
              </mc:Choice>
              <mc:Fallback>
                <p:oleObj name="Equation" r:id="rId3" imgW="27810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4" y="2221855"/>
                        <a:ext cx="8580438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60964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se ne </a:t>
            </a:r>
            <a:r>
              <a:rPr lang="en-US" sz="2400" dirty="0" err="1" smtClean="0"/>
              <a:t>mo</a:t>
            </a:r>
            <a:r>
              <a:rPr lang="sr-Latn-RS" sz="2400" dirty="0" smtClean="0"/>
              <a:t>že eksperimetalno meriti zbog izuzetno kratkog života aktiviranog kompleksa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361293"/>
            <a:ext cx="5181600" cy="645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K</a:t>
            </a:r>
            <a:r>
              <a:rPr lang="sr-Latn-RS" baseline="-25000" dirty="0" smtClean="0">
                <a:solidFill>
                  <a:srgbClr val="FF0000"/>
                </a:solidFill>
              </a:rPr>
              <a:t>p</a:t>
            </a:r>
            <a:r>
              <a:rPr lang="sr-Latn-RS" dirty="0" smtClean="0">
                <a:solidFill>
                  <a:srgbClr val="FF0000"/>
                </a:solidFill>
              </a:rPr>
              <a:t> se može izračunati preko statističke termodinamike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3571" y="2213874"/>
            <a:ext cx="601546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71055" y="146260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K</a:t>
            </a:r>
            <a:r>
              <a:rPr lang="sr-Latn-RS" sz="3200" baseline="-25000" dirty="0" smtClean="0"/>
              <a:t>p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271260" y="1840980"/>
            <a:ext cx="685800" cy="3125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72310" y="4830590"/>
            <a:ext cx="190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altLang="en-US" dirty="0" smtClean="0">
                <a:solidFill>
                  <a:schemeClr val="tx2"/>
                </a:solidFill>
              </a:rPr>
              <a:t>A+ B </a:t>
            </a:r>
            <a:r>
              <a:rPr lang="sl-SI" alt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↔(</a:t>
            </a:r>
            <a:r>
              <a:rPr lang="sl-SI" altLang="en-US" dirty="0" smtClean="0">
                <a:solidFill>
                  <a:schemeClr val="tx2"/>
                </a:solidFill>
              </a:rPr>
              <a:t>C)</a:t>
            </a:r>
            <a:r>
              <a:rPr lang="en-US" altLang="en-US" baseline="30000" dirty="0" smtClean="0">
                <a:solidFill>
                  <a:schemeClr val="tx2"/>
                </a:solidFill>
                <a:cs typeface="Arial" panose="020B0604020202020204" pitchFamily="34" charset="0"/>
              </a:rPr>
              <a:t>±</a:t>
            </a:r>
            <a:r>
              <a:rPr lang="sr-Latn-RS" altLang="en-US" dirty="0" smtClean="0">
                <a:solidFill>
                  <a:schemeClr val="tx2"/>
                </a:solidFill>
                <a:cs typeface="Arial" panose="020B0604020202020204" pitchFamily="34" charset="0"/>
              </a:rPr>
              <a:t> ;   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003301"/>
              </p:ext>
            </p:extLst>
          </p:nvPr>
        </p:nvGraphicFramePr>
        <p:xfrm>
          <a:off x="3425985" y="4834758"/>
          <a:ext cx="1072828" cy="42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5" name="Equation" r:id="rId5" imgW="647640" imgH="253800" progId="Equation.DSMT4">
                  <p:embed/>
                </p:oleObj>
              </mc:Choice>
              <mc:Fallback>
                <p:oleObj name="Equation" r:id="rId5" imgW="647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5985" y="4834758"/>
                        <a:ext cx="1072828" cy="420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892805"/>
              </p:ext>
            </p:extLst>
          </p:nvPr>
        </p:nvGraphicFramePr>
        <p:xfrm>
          <a:off x="158750" y="5289550"/>
          <a:ext cx="7561263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6" name="Equation" r:id="rId7" imgW="2450880" imgH="507960" progId="Equation.DSMT4">
                  <p:embed/>
                </p:oleObj>
              </mc:Choice>
              <mc:Fallback>
                <p:oleObj name="Equation" r:id="rId7" imgW="24508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5289550"/>
                        <a:ext cx="7561263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" y="409463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Treba imati na umu da u svim q, odgovarajuca translatorna particiona f-ja zavisi od zapremine                                              i da za reakciju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365477"/>
              </p:ext>
            </p:extLst>
          </p:nvPr>
        </p:nvGraphicFramePr>
        <p:xfrm>
          <a:off x="2716213" y="4351338"/>
          <a:ext cx="24939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7" name="Equation" r:id="rId9" imgW="1371600" imgH="241200" progId="Equation.DSMT4">
                  <p:embed/>
                </p:oleObj>
              </mc:Choice>
              <mc:Fallback>
                <p:oleObj name="Equation" r:id="rId9" imgW="1371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16213" y="4351338"/>
                        <a:ext cx="2493962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2040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57200" y="1524000"/>
          <a:ext cx="54578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3" imgW="2298700" imgH="419100" progId="Equation.3">
                  <p:embed/>
                </p:oleObj>
              </mc:Choice>
              <mc:Fallback>
                <p:oleObj name="Equation" r:id="rId3" imgW="2298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5457825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treci</a:t>
            </a: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postualat</a:t>
            </a:r>
            <a:r>
              <a:rPr lang="sr-Latn-C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altLang="en-US" sz="2400" dirty="0" err="1" smtClean="0"/>
              <a:t>Kretanje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preko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prevoj</a:t>
            </a:r>
            <a:r>
              <a:rPr lang="sr-Latn-CS" altLang="en-US" sz="2400" dirty="0" smtClean="0"/>
              <a:t>a se posmatra kao vrlo slaba vibracija. Jedan stepen vibracije se pretvara u translaciju duž reakcionog puta, na vrhu potencijalne barijere.</a:t>
            </a:r>
            <a:endParaRPr lang="en-US" altLang="en-US" sz="2400" dirty="0" smtClean="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228600" y="2514600"/>
            <a:ext cx="701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Particiona funkcija m</a:t>
            </a:r>
            <a:r>
              <a:rPr lang="sr-Latn-CS" altLang="en-US" sz="2000" b="1">
                <a:solidFill>
                  <a:srgbClr val="FF0000"/>
                </a:solidFill>
              </a:rPr>
              <a:t>olekul</a:t>
            </a:r>
            <a:r>
              <a:rPr lang="en-US" altLang="en-US" sz="2000" b="1">
                <a:solidFill>
                  <a:srgbClr val="FF0000"/>
                </a:solidFill>
              </a:rPr>
              <a:t>a</a:t>
            </a:r>
            <a:r>
              <a:rPr lang="sr-Latn-CS" altLang="en-US" sz="2000" b="1">
                <a:solidFill>
                  <a:srgbClr val="FF0000"/>
                </a:solidFill>
              </a:rPr>
              <a:t> u prelaznom stanju </a:t>
            </a:r>
            <a:r>
              <a:rPr lang="en-US" altLang="en-US" sz="2000" b="1">
                <a:solidFill>
                  <a:srgbClr val="FF0000"/>
                </a:solidFill>
              </a:rPr>
              <a:t>je</a:t>
            </a:r>
          </a:p>
        </p:txBody>
      </p:sp>
      <p:pic>
        <p:nvPicPr>
          <p:cNvPr id="7173" name="Picture 11" descr="peh2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3962400"/>
            <a:ext cx="20129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6400800" y="6340475"/>
            <a:ext cx="28956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400" b="1">
                <a:solidFill>
                  <a:srgbClr val="FF0000"/>
                </a:solidFill>
              </a:rPr>
              <a:t>Dijagram reakcionog puta preko energetske barijere</a:t>
            </a:r>
            <a:endParaRPr lang="en-US" altLang="en-US" sz="1400" b="1">
              <a:solidFill>
                <a:srgbClr val="FF0000"/>
              </a:solidFill>
            </a:endParaRPr>
          </a:p>
        </p:txBody>
      </p:sp>
      <p:sp>
        <p:nvSpPr>
          <p:cNvPr id="7175" name="AutoShape 13"/>
          <p:cNvSpPr>
            <a:spLocks noChangeArrowheads="1"/>
          </p:cNvSpPr>
          <p:nvPr/>
        </p:nvSpPr>
        <p:spPr bwMode="auto">
          <a:xfrm flipV="1">
            <a:off x="7467600" y="3124200"/>
            <a:ext cx="1500188" cy="838200"/>
          </a:xfrm>
          <a:prstGeom prst="wedgeEllipseCallout">
            <a:avLst>
              <a:gd name="adj1" fmla="val -7356"/>
              <a:gd name="adj2" fmla="val -1583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7696200" y="3276600"/>
            <a:ext cx="1081088" cy="581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600" b="1">
                <a:solidFill>
                  <a:srgbClr val="FF0000"/>
                </a:solidFill>
              </a:rPr>
              <a:t>Prelazno stanje</a:t>
            </a:r>
            <a:endParaRPr lang="en-US" altLang="en-US" sz="1600" b="1">
              <a:solidFill>
                <a:srgbClr val="FF0000"/>
              </a:solidFill>
            </a:endParaRPr>
          </a:p>
        </p:txBody>
      </p:sp>
      <p:graphicFrame>
        <p:nvGraphicFramePr>
          <p:cNvPr id="7177" name="Object 15"/>
          <p:cNvGraphicFramePr>
            <a:graphicFrameLocks noChangeAspect="1"/>
          </p:cNvGraphicFramePr>
          <p:nvPr/>
        </p:nvGraphicFramePr>
        <p:xfrm>
          <a:off x="6781800" y="1295400"/>
          <a:ext cx="2057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6" imgW="685800" imgH="393700" progId="Equation.3">
                  <p:embed/>
                </p:oleObj>
              </mc:Choice>
              <mc:Fallback>
                <p:oleObj name="Equation" r:id="rId6" imgW="6858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295400"/>
                        <a:ext cx="2057400" cy="1181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7"/>
          <p:cNvGraphicFramePr>
            <a:graphicFrameLocks noChangeAspect="1"/>
          </p:cNvGraphicFramePr>
          <p:nvPr/>
        </p:nvGraphicFramePr>
        <p:xfrm>
          <a:off x="7467600" y="2482850"/>
          <a:ext cx="473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8" imgW="203112" imgH="228501" progId="Equation.3">
                  <p:embed/>
                </p:oleObj>
              </mc:Choice>
              <mc:Fallback>
                <p:oleObj name="Equation" r:id="rId8" imgW="203112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482850"/>
                        <a:ext cx="473075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20"/>
          <p:cNvSpPr txBox="1">
            <a:spLocks noChangeArrowheads="1"/>
          </p:cNvSpPr>
          <p:nvPr/>
        </p:nvSpPr>
        <p:spPr bwMode="auto">
          <a:xfrm>
            <a:off x="228600" y="2895600"/>
            <a:ext cx="731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</a:t>
            </a:r>
            <a:r>
              <a:rPr lang="sr-Latn-CS" altLang="en-US" sz="2000" b="1"/>
              <a:t>ktivirani kompleks ima jedan stepen za vibraciju manje, tako da ako je linearan ima 3N-6, a ako je nelinearan ima 3N-7stepeni slobode za vibraciju</a:t>
            </a:r>
            <a:r>
              <a:rPr lang="en-US" altLang="en-US" sz="2000" b="1"/>
              <a:t>.</a:t>
            </a:r>
          </a:p>
        </p:txBody>
      </p:sp>
      <p:sp>
        <p:nvSpPr>
          <p:cNvPr id="7180" name="AutoShape 22"/>
          <p:cNvSpPr>
            <a:spLocks noChangeArrowheads="1"/>
          </p:cNvSpPr>
          <p:nvPr/>
        </p:nvSpPr>
        <p:spPr bwMode="auto">
          <a:xfrm>
            <a:off x="6629400" y="25146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718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597744"/>
              </p:ext>
            </p:extLst>
          </p:nvPr>
        </p:nvGraphicFramePr>
        <p:xfrm>
          <a:off x="265113" y="3803650"/>
          <a:ext cx="381317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10" imgW="1333440" imgH="495000" progId="Equation.DSMT4">
                  <p:embed/>
                </p:oleObj>
              </mc:Choice>
              <mc:Fallback>
                <p:oleObj name="Equation" r:id="rId10" imgW="1333440" imgH="4950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3803650"/>
                        <a:ext cx="3813175" cy="1416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647813"/>
              </p:ext>
            </p:extLst>
          </p:nvPr>
        </p:nvGraphicFramePr>
        <p:xfrm>
          <a:off x="147638" y="5275263"/>
          <a:ext cx="5724525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12" imgW="1854000" imgH="495000" progId="Equation.DSMT4">
                  <p:embed/>
                </p:oleObj>
              </mc:Choice>
              <mc:Fallback>
                <p:oleObj name="Equation" r:id="rId12" imgW="1854000" imgH="4950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5275263"/>
                        <a:ext cx="5724525" cy="15287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25"/>
          <p:cNvSpPr txBox="1">
            <a:spLocks noChangeArrowheads="1"/>
          </p:cNvSpPr>
          <p:nvPr/>
        </p:nvSpPr>
        <p:spPr bwMode="auto">
          <a:xfrm>
            <a:off x="7740650" y="0"/>
            <a:ext cx="1403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Izvodjenje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 flipV="1">
            <a:off x="5280025" y="560388"/>
            <a:ext cx="0" cy="42497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5"/>
          <p:cNvSpPr>
            <a:spLocks/>
          </p:cNvSpPr>
          <p:nvPr/>
        </p:nvSpPr>
        <p:spPr bwMode="auto">
          <a:xfrm>
            <a:off x="5638800" y="1905000"/>
            <a:ext cx="2665413" cy="2173288"/>
          </a:xfrm>
          <a:custGeom>
            <a:avLst/>
            <a:gdLst>
              <a:gd name="T0" fmla="*/ 0 w 1679"/>
              <a:gd name="T1" fmla="*/ 2147483647 h 1369"/>
              <a:gd name="T2" fmla="*/ 2147483647 w 1679"/>
              <a:gd name="T3" fmla="*/ 2147483647 h 1369"/>
              <a:gd name="T4" fmla="*/ 2147483647 w 1679"/>
              <a:gd name="T5" fmla="*/ 2147483647 h 1369"/>
              <a:gd name="T6" fmla="*/ 2147483647 w 1679"/>
              <a:gd name="T7" fmla="*/ 2147483647 h 1369"/>
              <a:gd name="T8" fmla="*/ 2147483647 w 1679"/>
              <a:gd name="T9" fmla="*/ 2147483647 h 1369"/>
              <a:gd name="T10" fmla="*/ 2147483647 w 1679"/>
              <a:gd name="T11" fmla="*/ 2147483647 h 1369"/>
              <a:gd name="T12" fmla="*/ 2147483647 w 1679"/>
              <a:gd name="T13" fmla="*/ 2147483647 h 1369"/>
              <a:gd name="T14" fmla="*/ 2147483647 w 1679"/>
              <a:gd name="T15" fmla="*/ 2147483647 h 1369"/>
              <a:gd name="T16" fmla="*/ 2147483647 w 1679"/>
              <a:gd name="T17" fmla="*/ 2147483647 h 1369"/>
              <a:gd name="T18" fmla="*/ 2147483647 w 1679"/>
              <a:gd name="T19" fmla="*/ 2147483647 h 1369"/>
              <a:gd name="T20" fmla="*/ 2147483647 w 1679"/>
              <a:gd name="T21" fmla="*/ 2147483647 h 1369"/>
              <a:gd name="T22" fmla="*/ 2147483647 w 1679"/>
              <a:gd name="T23" fmla="*/ 2147483647 h 1369"/>
              <a:gd name="T24" fmla="*/ 2147483647 w 1679"/>
              <a:gd name="T25" fmla="*/ 2147483647 h 136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79"/>
              <a:gd name="T40" fmla="*/ 0 h 1369"/>
              <a:gd name="T41" fmla="*/ 1679 w 1679"/>
              <a:gd name="T42" fmla="*/ 1369 h 136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79" h="1369">
                <a:moveTo>
                  <a:pt x="0" y="1058"/>
                </a:moveTo>
                <a:cubicBezTo>
                  <a:pt x="15" y="1126"/>
                  <a:pt x="31" y="1195"/>
                  <a:pt x="46" y="1240"/>
                </a:cubicBezTo>
                <a:cubicBezTo>
                  <a:pt x="61" y="1285"/>
                  <a:pt x="68" y="1316"/>
                  <a:pt x="91" y="1331"/>
                </a:cubicBezTo>
                <a:cubicBezTo>
                  <a:pt x="114" y="1346"/>
                  <a:pt x="137" y="1369"/>
                  <a:pt x="182" y="1331"/>
                </a:cubicBezTo>
                <a:cubicBezTo>
                  <a:pt x="227" y="1293"/>
                  <a:pt x="235" y="1293"/>
                  <a:pt x="363" y="1104"/>
                </a:cubicBezTo>
                <a:cubicBezTo>
                  <a:pt x="491" y="915"/>
                  <a:pt x="825" y="378"/>
                  <a:pt x="953" y="197"/>
                </a:cubicBezTo>
                <a:cubicBezTo>
                  <a:pt x="1081" y="16"/>
                  <a:pt x="1081" y="30"/>
                  <a:pt x="1134" y="15"/>
                </a:cubicBezTo>
                <a:cubicBezTo>
                  <a:pt x="1187" y="0"/>
                  <a:pt x="1232" y="31"/>
                  <a:pt x="1270" y="106"/>
                </a:cubicBezTo>
                <a:cubicBezTo>
                  <a:pt x="1308" y="181"/>
                  <a:pt x="1338" y="371"/>
                  <a:pt x="1361" y="469"/>
                </a:cubicBezTo>
                <a:cubicBezTo>
                  <a:pt x="1384" y="567"/>
                  <a:pt x="1391" y="643"/>
                  <a:pt x="1406" y="696"/>
                </a:cubicBezTo>
                <a:cubicBezTo>
                  <a:pt x="1421" y="749"/>
                  <a:pt x="1429" y="771"/>
                  <a:pt x="1452" y="786"/>
                </a:cubicBezTo>
                <a:cubicBezTo>
                  <a:pt x="1475" y="801"/>
                  <a:pt x="1505" y="824"/>
                  <a:pt x="1543" y="786"/>
                </a:cubicBezTo>
                <a:cubicBezTo>
                  <a:pt x="1581" y="748"/>
                  <a:pt x="1630" y="654"/>
                  <a:pt x="1679" y="560"/>
                </a:cubicBez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5711825" y="38020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7848600" y="30480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>
            <a:off x="7870825" y="29368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9"/>
          <p:cNvSpPr>
            <a:spLocks/>
          </p:cNvSpPr>
          <p:nvPr/>
        </p:nvSpPr>
        <p:spPr bwMode="auto">
          <a:xfrm>
            <a:off x="7239000" y="1524000"/>
            <a:ext cx="381000" cy="406400"/>
          </a:xfrm>
          <a:custGeom>
            <a:avLst/>
            <a:gdLst>
              <a:gd name="T0" fmla="*/ 0 w 431"/>
              <a:gd name="T1" fmla="*/ 0 h 256"/>
              <a:gd name="T2" fmla="*/ 2147483647 w 431"/>
              <a:gd name="T3" fmla="*/ 2147483647 h 256"/>
              <a:gd name="T4" fmla="*/ 2147483647 w 431"/>
              <a:gd name="T5" fmla="*/ 2147483647 h 256"/>
              <a:gd name="T6" fmla="*/ 2147483647 w 431"/>
              <a:gd name="T7" fmla="*/ 2147483647 h 256"/>
              <a:gd name="T8" fmla="*/ 2147483647 w 431"/>
              <a:gd name="T9" fmla="*/ 2147483647 h 256"/>
              <a:gd name="T10" fmla="*/ 2147483647 w 431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1"/>
              <a:gd name="T19" fmla="*/ 0 h 256"/>
              <a:gd name="T20" fmla="*/ 431 w 431"/>
              <a:gd name="T21" fmla="*/ 256 h 2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1" h="256">
                <a:moveTo>
                  <a:pt x="0" y="0"/>
                </a:moveTo>
                <a:cubicBezTo>
                  <a:pt x="11" y="49"/>
                  <a:pt x="22" y="99"/>
                  <a:pt x="45" y="136"/>
                </a:cubicBezTo>
                <a:cubicBezTo>
                  <a:pt x="68" y="173"/>
                  <a:pt x="98" y="211"/>
                  <a:pt x="136" y="226"/>
                </a:cubicBezTo>
                <a:cubicBezTo>
                  <a:pt x="174" y="241"/>
                  <a:pt x="227" y="256"/>
                  <a:pt x="272" y="226"/>
                </a:cubicBezTo>
                <a:cubicBezTo>
                  <a:pt x="317" y="196"/>
                  <a:pt x="385" y="82"/>
                  <a:pt x="408" y="45"/>
                </a:cubicBezTo>
                <a:cubicBezTo>
                  <a:pt x="431" y="8"/>
                  <a:pt x="419" y="4"/>
                  <a:pt x="408" y="0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7315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4800600" y="1600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Ep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5084763" y="4876800"/>
            <a:ext cx="255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Reakciona koordinata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5280025" y="4810125"/>
            <a:ext cx="3854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7772400" y="32766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produkti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5495925" y="4160838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reaktanti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6934200" y="60960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Prelazno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Latn-CS" altLang="en-US" sz="1800" b="1">
                <a:solidFill>
                  <a:schemeClr val="tx2"/>
                </a:solidFill>
              </a:rPr>
              <a:t>stanje</a:t>
            </a:r>
            <a:endParaRPr lang="en-US" altLang="en-US" sz="1800" b="1">
              <a:solidFill>
                <a:schemeClr val="tx2"/>
              </a:solidFill>
            </a:endParaRPr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>
            <a:off x="5711825" y="39449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 flipH="1">
            <a:off x="5854700" y="1752600"/>
            <a:ext cx="12700" cy="219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>
            <a:off x="72390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auto">
          <a:xfrm>
            <a:off x="5410200" y="21336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/>
              <a:t>E</a:t>
            </a:r>
            <a:r>
              <a:rPr lang="sr-Latn-CS" altLang="en-US" sz="1800" baseline="-25000"/>
              <a:t>o1</a:t>
            </a:r>
            <a:endParaRPr lang="en-US" altLang="en-US" sz="1800" baseline="-25000"/>
          </a:p>
        </p:txBody>
      </p:sp>
      <p:sp>
        <p:nvSpPr>
          <p:cNvPr id="8211" name="Line 23"/>
          <p:cNvSpPr>
            <a:spLocks noChangeShapeType="1"/>
          </p:cNvSpPr>
          <p:nvPr/>
        </p:nvSpPr>
        <p:spPr bwMode="auto">
          <a:xfrm>
            <a:off x="7620000" y="1371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4"/>
          <p:cNvSpPr>
            <a:spLocks noChangeShapeType="1"/>
          </p:cNvSpPr>
          <p:nvPr/>
        </p:nvSpPr>
        <p:spPr bwMode="auto">
          <a:xfrm>
            <a:off x="7239000" y="1371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25"/>
          <p:cNvSpPr>
            <a:spLocks noChangeArrowheads="1"/>
          </p:cNvSpPr>
          <p:nvPr/>
        </p:nvSpPr>
        <p:spPr bwMode="auto">
          <a:xfrm>
            <a:off x="7162800" y="114300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en-US" sz="1600" b="1">
                <a:solidFill>
                  <a:srgbClr val="FF0000"/>
                </a:solidFill>
              </a:rPr>
              <a:t>(X)</a:t>
            </a:r>
            <a:r>
              <a:rPr lang="en-US" altLang="en-US" sz="1600" b="1" baseline="30000">
                <a:solidFill>
                  <a:srgbClr val="FF0000"/>
                </a:solidFill>
              </a:rPr>
              <a:t>±</a:t>
            </a:r>
          </a:p>
        </p:txBody>
      </p:sp>
      <p:sp>
        <p:nvSpPr>
          <p:cNvPr id="8214" name="Text Box 26"/>
          <p:cNvSpPr txBox="1">
            <a:spLocks noChangeArrowheads="1"/>
          </p:cNvSpPr>
          <p:nvPr/>
        </p:nvSpPr>
        <p:spPr bwMode="auto">
          <a:xfrm>
            <a:off x="7239000" y="25146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1800">
                <a:latin typeface="Symbol" panose="05050102010706020507" pitchFamily="18" charset="2"/>
              </a:rPr>
              <a:t>d</a:t>
            </a: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8215" name="Freeform 29"/>
          <p:cNvSpPr>
            <a:spLocks/>
          </p:cNvSpPr>
          <p:nvPr/>
        </p:nvSpPr>
        <p:spPr bwMode="auto">
          <a:xfrm>
            <a:off x="7239000" y="1905000"/>
            <a:ext cx="685800" cy="317500"/>
          </a:xfrm>
          <a:custGeom>
            <a:avLst/>
            <a:gdLst>
              <a:gd name="T0" fmla="*/ 0 w 480"/>
              <a:gd name="T1" fmla="*/ 2147483647 h 200"/>
              <a:gd name="T2" fmla="*/ 2147483647 w 480"/>
              <a:gd name="T3" fmla="*/ 2147483647 h 200"/>
              <a:gd name="T4" fmla="*/ 2147483647 w 480"/>
              <a:gd name="T5" fmla="*/ 2147483647 h 200"/>
              <a:gd name="T6" fmla="*/ 2147483647 w 480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200"/>
              <a:gd name="T14" fmla="*/ 480 w 48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200">
                <a:moveTo>
                  <a:pt x="0" y="104"/>
                </a:moveTo>
                <a:cubicBezTo>
                  <a:pt x="48" y="60"/>
                  <a:pt x="96" y="16"/>
                  <a:pt x="144" y="8"/>
                </a:cubicBezTo>
                <a:cubicBezTo>
                  <a:pt x="192" y="0"/>
                  <a:pt x="232" y="24"/>
                  <a:pt x="288" y="56"/>
                </a:cubicBezTo>
                <a:cubicBezTo>
                  <a:pt x="344" y="88"/>
                  <a:pt x="448" y="176"/>
                  <a:pt x="480" y="200"/>
                </a:cubicBezTo>
              </a:path>
            </a:pathLst>
          </a:cu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30"/>
          <p:cNvSpPr>
            <a:spLocks noChangeShapeType="1"/>
          </p:cNvSpPr>
          <p:nvPr/>
        </p:nvSpPr>
        <p:spPr bwMode="auto">
          <a:xfrm>
            <a:off x="7924800" y="2209800"/>
            <a:ext cx="1524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Text Box 31"/>
          <p:cNvSpPr txBox="1">
            <a:spLocks noChangeArrowheads="1"/>
          </p:cNvSpPr>
          <p:nvPr/>
        </p:nvSpPr>
        <p:spPr bwMode="auto">
          <a:xfrm>
            <a:off x="0" y="609600"/>
            <a:ext cx="5257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>
                <a:latin typeface="Symbol" panose="05050102010706020507" pitchFamily="18" charset="2"/>
              </a:rPr>
              <a:t>n</a:t>
            </a:r>
            <a:r>
              <a:rPr lang="sr-Latn-CS" altLang="en-US" sz="2400"/>
              <a:t> je frekvenca vibracije aktiviranog kompleksa u stepenu slobode koji odgovara njegovoj transformaciji u proizvod reakcije</a:t>
            </a:r>
            <a:r>
              <a:rPr lang="en-US" altLang="en-US" sz="2400"/>
              <a:t>.</a:t>
            </a:r>
          </a:p>
        </p:txBody>
      </p:sp>
      <p:sp>
        <p:nvSpPr>
          <p:cNvPr id="8218" name="Text Box 33"/>
          <p:cNvSpPr txBox="1">
            <a:spLocks noChangeArrowheads="1"/>
          </p:cNvSpPr>
          <p:nvPr/>
        </p:nvSpPr>
        <p:spPr bwMode="auto">
          <a:xfrm>
            <a:off x="0" y="3429000"/>
            <a:ext cx="533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/>
              <a:t>Koncentracija aktiviranog kompleksa umnožena frekvencom prelaska kompleksa u produkt, je ustvari brzina reakcije:</a:t>
            </a:r>
            <a:endParaRPr lang="en-US" altLang="en-US" sz="2400"/>
          </a:p>
        </p:txBody>
      </p:sp>
      <p:graphicFrame>
        <p:nvGraphicFramePr>
          <p:cNvPr id="821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37710"/>
              </p:ext>
            </p:extLst>
          </p:nvPr>
        </p:nvGraphicFramePr>
        <p:xfrm>
          <a:off x="374650" y="2319338"/>
          <a:ext cx="43576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Equation" r:id="rId3" imgW="2234880" imgH="457200" progId="Equation.DSMT4">
                  <p:embed/>
                </p:oleObj>
              </mc:Choice>
              <mc:Fallback>
                <p:oleObj name="Equation" r:id="rId3" imgW="2234880" imgH="4572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2319338"/>
                        <a:ext cx="435768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181643"/>
              </p:ext>
            </p:extLst>
          </p:nvPr>
        </p:nvGraphicFramePr>
        <p:xfrm>
          <a:off x="1055371" y="5362575"/>
          <a:ext cx="36464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5" imgW="1688760" imgH="457200" progId="Equation.DSMT4">
                  <p:embed/>
                </p:oleObj>
              </mc:Choice>
              <mc:Fallback>
                <p:oleObj name="Equation" r:id="rId5" imgW="1688760" imgH="4572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371" y="5362575"/>
                        <a:ext cx="364648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1" name="Text Box 40"/>
          <p:cNvSpPr txBox="1">
            <a:spLocks noChangeArrowheads="1"/>
          </p:cNvSpPr>
          <p:nvPr/>
        </p:nvSpPr>
        <p:spPr bwMode="auto">
          <a:xfrm>
            <a:off x="0" y="0"/>
            <a:ext cx="286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 cetvrti </a:t>
            </a:r>
            <a:r>
              <a:rPr lang="sr-Latn-CS" altLang="en-US" sz="2800" b="1">
                <a:solidFill>
                  <a:srgbClr val="FF0000"/>
                </a:solidFill>
              </a:rPr>
              <a:t>postulat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04800" y="30480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224375"/>
              </p:ext>
            </p:extLst>
          </p:nvPr>
        </p:nvGraphicFramePr>
        <p:xfrm>
          <a:off x="714375" y="3586797"/>
          <a:ext cx="3019425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3" imgW="876240" imgH="419040" progId="Equation.DSMT4">
                  <p:embed/>
                </p:oleObj>
              </mc:Choice>
              <mc:Fallback>
                <p:oleObj name="Equation" r:id="rId3" imgW="8762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586797"/>
                        <a:ext cx="3019425" cy="1443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-50800"/>
            <a:ext cx="5210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Teorija apsolutnih brzina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Univerzalna konstanta brzine </a:t>
            </a: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1243013" y="5227082"/>
            <a:ext cx="509588" cy="581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1565275" y="3474482"/>
            <a:ext cx="7620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990600" y="5718175"/>
            <a:ext cx="666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Univerzalna konstanta, dimenzije frekvence s-1 </a:t>
            </a:r>
          </a:p>
        </p:txBody>
      </p:sp>
      <p:graphicFrame>
        <p:nvGraphicFramePr>
          <p:cNvPr id="92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552461"/>
              </p:ext>
            </p:extLst>
          </p:nvPr>
        </p:nvGraphicFramePr>
        <p:xfrm>
          <a:off x="2882900" y="1171575"/>
          <a:ext cx="36068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5" imgW="1206360" imgH="457200" progId="Equation.DSMT4">
                  <p:embed/>
                </p:oleObj>
              </mc:Choice>
              <mc:Fallback>
                <p:oleObj name="Equation" r:id="rId5" imgW="120636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171575"/>
                        <a:ext cx="3606800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2438400"/>
            <a:ext cx="704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(u izrazu su korišćene particione funkcije po jedinici zapremine)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56062" y="3276600"/>
            <a:ext cx="44021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U knjigama se obično ne naglašava prisustvo c</a:t>
            </a:r>
            <a:r>
              <a:rPr lang="sr-Latn-RS" baseline="30000" dirty="0" smtClean="0">
                <a:solidFill>
                  <a:srgbClr val="FF0000"/>
                </a:solidFill>
              </a:rPr>
              <a:t>o</a:t>
            </a:r>
            <a:r>
              <a:rPr lang="sr-Latn-RS" dirty="0" smtClean="0">
                <a:solidFill>
                  <a:srgbClr val="FF0000"/>
                </a:solidFill>
              </a:rPr>
              <a:t> jer je brojčano jednaka 1</a:t>
            </a:r>
          </a:p>
          <a:p>
            <a:r>
              <a:rPr lang="sr-Latn-RS" dirty="0">
                <a:solidFill>
                  <a:srgbClr val="FF0000"/>
                </a:solidFill>
              </a:rPr>
              <a:t>a</a:t>
            </a:r>
            <a:r>
              <a:rPr lang="sr-Latn-RS" dirty="0" smtClean="0">
                <a:solidFill>
                  <a:srgbClr val="FF0000"/>
                </a:solidFill>
              </a:rPr>
              <a:t>li je zbog dimenzionalne ispravnosti izraza korektnije eksplicitno navodjenje c</a:t>
            </a:r>
            <a:r>
              <a:rPr lang="sr-Latn-RS" baseline="30000" dirty="0" smtClean="0">
                <a:solidFill>
                  <a:srgbClr val="FF0000"/>
                </a:solidFill>
              </a:rPr>
              <a:t>o</a:t>
            </a:r>
            <a:r>
              <a:rPr lang="sr-Latn-RS" dirty="0" smtClean="0">
                <a:solidFill>
                  <a:srgbClr val="FF0000"/>
                </a:solidFill>
              </a:rPr>
              <a:t>  (imati na umu da je po definiciji pravo K</a:t>
            </a:r>
            <a:r>
              <a:rPr lang="sr-Latn-RS" baseline="-25000" dirty="0" smtClean="0">
                <a:solidFill>
                  <a:srgbClr val="FF0000"/>
                </a:solidFill>
              </a:rPr>
              <a:t>c</a:t>
            </a:r>
            <a:r>
              <a:rPr lang="sr-Latn-RS" dirty="0" smtClean="0">
                <a:solidFill>
                  <a:srgbClr val="FF0000"/>
                </a:solidFill>
              </a:rPr>
              <a:t> bezdimeziono)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10863</TotalTime>
  <Words>1799</Words>
  <Application>Microsoft Office PowerPoint</Application>
  <PresentationFormat>On-screen Show (4:3)</PresentationFormat>
  <Paragraphs>374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Teorija apsolutnih brzina i veza sa termodinamikom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Poredjenje rezultata teorije prelaznog stanja i teorije sudara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Raščlanjavanje entropije aktiviranja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ffhkorisnik</cp:lastModifiedBy>
  <cp:revision>238</cp:revision>
  <dcterms:created xsi:type="dcterms:W3CDTF">2005-10-28T05:32:56Z</dcterms:created>
  <dcterms:modified xsi:type="dcterms:W3CDTF">2023-05-22T06:35:08Z</dcterms:modified>
</cp:coreProperties>
</file>