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64" r:id="rId3"/>
    <p:sldId id="303" r:id="rId4"/>
    <p:sldId id="284" r:id="rId5"/>
    <p:sldId id="262" r:id="rId6"/>
    <p:sldId id="307" r:id="rId7"/>
    <p:sldId id="260" r:id="rId8"/>
    <p:sldId id="263" r:id="rId9"/>
    <p:sldId id="285" r:id="rId10"/>
    <p:sldId id="265" r:id="rId11"/>
    <p:sldId id="286" r:id="rId12"/>
    <p:sldId id="287" r:id="rId13"/>
    <p:sldId id="288" r:id="rId14"/>
    <p:sldId id="289" r:id="rId15"/>
    <p:sldId id="290" r:id="rId16"/>
    <p:sldId id="304" r:id="rId17"/>
    <p:sldId id="261" r:id="rId18"/>
    <p:sldId id="267" r:id="rId19"/>
    <p:sldId id="258" r:id="rId20"/>
    <p:sldId id="268" r:id="rId21"/>
    <p:sldId id="269" r:id="rId22"/>
    <p:sldId id="270" r:id="rId23"/>
    <p:sldId id="293" r:id="rId24"/>
    <p:sldId id="294" r:id="rId25"/>
    <p:sldId id="279" r:id="rId26"/>
    <p:sldId id="297" r:id="rId27"/>
    <p:sldId id="292" r:id="rId28"/>
    <p:sldId id="305" r:id="rId29"/>
    <p:sldId id="271" r:id="rId30"/>
    <p:sldId id="272" r:id="rId31"/>
    <p:sldId id="298" r:id="rId32"/>
    <p:sldId id="274" r:id="rId33"/>
    <p:sldId id="277" r:id="rId34"/>
    <p:sldId id="278" r:id="rId35"/>
    <p:sldId id="306" r:id="rId36"/>
    <p:sldId id="299" r:id="rId37"/>
    <p:sldId id="295" r:id="rId38"/>
    <p:sldId id="300" r:id="rId39"/>
    <p:sldId id="301" r:id="rId40"/>
    <p:sldId id="275" r:id="rId41"/>
    <p:sldId id="302" r:id="rId4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AA4F2"/>
    <a:srgbClr val="F3F7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10" autoAdjust="0"/>
    <p:restoredTop sz="94660"/>
  </p:normalViewPr>
  <p:slideViewPr>
    <p:cSldViewPr>
      <p:cViewPr varScale="1">
        <p:scale>
          <a:sx n="94" d="100"/>
          <a:sy n="94" d="100"/>
        </p:scale>
        <p:origin x="-13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Relationship Id="rId9" Type="http://schemas.openxmlformats.org/officeDocument/2006/relationships/image" Target="../media/image4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image" Target="../media/image58.wmf"/><Relationship Id="rId7" Type="http://schemas.openxmlformats.org/officeDocument/2006/relationships/image" Target="../media/image62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6" Type="http://schemas.openxmlformats.org/officeDocument/2006/relationships/image" Target="../media/image61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Relationship Id="rId9" Type="http://schemas.openxmlformats.org/officeDocument/2006/relationships/image" Target="../media/image64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3" Type="http://schemas.openxmlformats.org/officeDocument/2006/relationships/image" Target="../media/image67.wmf"/><Relationship Id="rId7" Type="http://schemas.openxmlformats.org/officeDocument/2006/relationships/image" Target="../media/image71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6" Type="http://schemas.openxmlformats.org/officeDocument/2006/relationships/image" Target="../media/image70.wmf"/><Relationship Id="rId5" Type="http://schemas.openxmlformats.org/officeDocument/2006/relationships/image" Target="../media/image69.wmf"/><Relationship Id="rId4" Type="http://schemas.openxmlformats.org/officeDocument/2006/relationships/image" Target="../media/image68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Relationship Id="rId4" Type="http://schemas.openxmlformats.org/officeDocument/2006/relationships/image" Target="../media/image76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7" Type="http://schemas.openxmlformats.org/officeDocument/2006/relationships/image" Target="../media/image83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6" Type="http://schemas.openxmlformats.org/officeDocument/2006/relationships/image" Target="../media/image82.wmf"/><Relationship Id="rId5" Type="http://schemas.openxmlformats.org/officeDocument/2006/relationships/image" Target="../media/image81.wmf"/><Relationship Id="rId4" Type="http://schemas.openxmlformats.org/officeDocument/2006/relationships/image" Target="../media/image80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90.wmf"/><Relationship Id="rId3" Type="http://schemas.openxmlformats.org/officeDocument/2006/relationships/image" Target="../media/image86.wmf"/><Relationship Id="rId7" Type="http://schemas.openxmlformats.org/officeDocument/2006/relationships/image" Target="../media/image78.wmf"/><Relationship Id="rId2" Type="http://schemas.openxmlformats.org/officeDocument/2006/relationships/image" Target="../media/image85.wmf"/><Relationship Id="rId1" Type="http://schemas.openxmlformats.org/officeDocument/2006/relationships/image" Target="../media/image84.wmf"/><Relationship Id="rId6" Type="http://schemas.openxmlformats.org/officeDocument/2006/relationships/image" Target="../media/image89.wmf"/><Relationship Id="rId5" Type="http://schemas.openxmlformats.org/officeDocument/2006/relationships/image" Target="../media/image88.wmf"/><Relationship Id="rId4" Type="http://schemas.openxmlformats.org/officeDocument/2006/relationships/image" Target="../media/image8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92.wmf"/><Relationship Id="rId1" Type="http://schemas.openxmlformats.org/officeDocument/2006/relationships/image" Target="../media/image91.wmf"/><Relationship Id="rId5" Type="http://schemas.openxmlformats.org/officeDocument/2006/relationships/image" Target="../media/image90.wmf"/><Relationship Id="rId4" Type="http://schemas.openxmlformats.org/officeDocument/2006/relationships/image" Target="../media/image93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6.wmf"/><Relationship Id="rId2" Type="http://schemas.openxmlformats.org/officeDocument/2006/relationships/image" Target="../media/image95.wmf"/><Relationship Id="rId1" Type="http://schemas.openxmlformats.org/officeDocument/2006/relationships/image" Target="../media/image94.wmf"/><Relationship Id="rId5" Type="http://schemas.openxmlformats.org/officeDocument/2006/relationships/image" Target="../media/image97.wmf"/><Relationship Id="rId4" Type="http://schemas.openxmlformats.org/officeDocument/2006/relationships/image" Target="../media/image78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wmf"/><Relationship Id="rId2" Type="http://schemas.openxmlformats.org/officeDocument/2006/relationships/image" Target="../media/image99.wmf"/><Relationship Id="rId1" Type="http://schemas.openxmlformats.org/officeDocument/2006/relationships/image" Target="../media/image98.wmf"/><Relationship Id="rId5" Type="http://schemas.openxmlformats.org/officeDocument/2006/relationships/image" Target="../media/image102.wmf"/><Relationship Id="rId4" Type="http://schemas.openxmlformats.org/officeDocument/2006/relationships/image" Target="../media/image101.w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wmf"/><Relationship Id="rId3" Type="http://schemas.openxmlformats.org/officeDocument/2006/relationships/image" Target="../media/image105.wmf"/><Relationship Id="rId7" Type="http://schemas.openxmlformats.org/officeDocument/2006/relationships/image" Target="../media/image109.wmf"/><Relationship Id="rId2" Type="http://schemas.openxmlformats.org/officeDocument/2006/relationships/image" Target="../media/image104.wmf"/><Relationship Id="rId1" Type="http://schemas.openxmlformats.org/officeDocument/2006/relationships/image" Target="../media/image103.wmf"/><Relationship Id="rId6" Type="http://schemas.openxmlformats.org/officeDocument/2006/relationships/image" Target="../media/image108.wmf"/><Relationship Id="rId5" Type="http://schemas.openxmlformats.org/officeDocument/2006/relationships/image" Target="../media/image107.wmf"/><Relationship Id="rId4" Type="http://schemas.openxmlformats.org/officeDocument/2006/relationships/image" Target="../media/image106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2.wmf"/><Relationship Id="rId1" Type="http://schemas.openxmlformats.org/officeDocument/2006/relationships/image" Target="../media/image111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5.wmf"/><Relationship Id="rId7" Type="http://schemas.openxmlformats.org/officeDocument/2006/relationships/image" Target="../media/image119.wmf"/><Relationship Id="rId2" Type="http://schemas.openxmlformats.org/officeDocument/2006/relationships/image" Target="../media/image114.wmf"/><Relationship Id="rId1" Type="http://schemas.openxmlformats.org/officeDocument/2006/relationships/image" Target="../media/image113.wmf"/><Relationship Id="rId6" Type="http://schemas.openxmlformats.org/officeDocument/2006/relationships/image" Target="../media/image118.wmf"/><Relationship Id="rId5" Type="http://schemas.openxmlformats.org/officeDocument/2006/relationships/image" Target="../media/image117.wmf"/><Relationship Id="rId4" Type="http://schemas.openxmlformats.org/officeDocument/2006/relationships/image" Target="../media/image116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2.wmf"/><Relationship Id="rId2" Type="http://schemas.openxmlformats.org/officeDocument/2006/relationships/image" Target="../media/image121.wmf"/><Relationship Id="rId1" Type="http://schemas.openxmlformats.org/officeDocument/2006/relationships/image" Target="../media/image120.wmf"/><Relationship Id="rId6" Type="http://schemas.openxmlformats.org/officeDocument/2006/relationships/image" Target="../media/image124.wmf"/><Relationship Id="rId5" Type="http://schemas.openxmlformats.org/officeDocument/2006/relationships/image" Target="../media/image123.wmf"/><Relationship Id="rId4" Type="http://schemas.openxmlformats.org/officeDocument/2006/relationships/image" Target="../media/image119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5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9.wmf"/><Relationship Id="rId2" Type="http://schemas.openxmlformats.org/officeDocument/2006/relationships/image" Target="../media/image128.wmf"/><Relationship Id="rId1" Type="http://schemas.openxmlformats.org/officeDocument/2006/relationships/image" Target="../media/image127.wmf"/><Relationship Id="rId6" Type="http://schemas.openxmlformats.org/officeDocument/2006/relationships/image" Target="../media/image132.wmf"/><Relationship Id="rId5" Type="http://schemas.openxmlformats.org/officeDocument/2006/relationships/image" Target="../media/image131.wmf"/><Relationship Id="rId4" Type="http://schemas.openxmlformats.org/officeDocument/2006/relationships/image" Target="../media/image130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5.wmf"/><Relationship Id="rId2" Type="http://schemas.openxmlformats.org/officeDocument/2006/relationships/image" Target="../media/image134.wmf"/><Relationship Id="rId1" Type="http://schemas.openxmlformats.org/officeDocument/2006/relationships/image" Target="../media/image133.wmf"/><Relationship Id="rId4" Type="http://schemas.openxmlformats.org/officeDocument/2006/relationships/image" Target="../media/image13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9.wmf"/><Relationship Id="rId7" Type="http://schemas.openxmlformats.org/officeDocument/2006/relationships/image" Target="../media/image143.wmf"/><Relationship Id="rId2" Type="http://schemas.openxmlformats.org/officeDocument/2006/relationships/image" Target="../media/image138.wmf"/><Relationship Id="rId1" Type="http://schemas.openxmlformats.org/officeDocument/2006/relationships/image" Target="../media/image137.wmf"/><Relationship Id="rId6" Type="http://schemas.openxmlformats.org/officeDocument/2006/relationships/image" Target="../media/image142.wmf"/><Relationship Id="rId5" Type="http://schemas.openxmlformats.org/officeDocument/2006/relationships/image" Target="../media/image141.wmf"/><Relationship Id="rId4" Type="http://schemas.openxmlformats.org/officeDocument/2006/relationships/image" Target="../media/image140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5.wmf"/><Relationship Id="rId2" Type="http://schemas.openxmlformats.org/officeDocument/2006/relationships/image" Target="../media/image139.wmf"/><Relationship Id="rId1" Type="http://schemas.openxmlformats.org/officeDocument/2006/relationships/image" Target="../media/image144.wmf"/></Relationships>
</file>

<file path=ppt/drawings/_rels/vmlDrawing3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3.wmf"/><Relationship Id="rId3" Type="http://schemas.openxmlformats.org/officeDocument/2006/relationships/image" Target="../media/image148.wmf"/><Relationship Id="rId7" Type="http://schemas.openxmlformats.org/officeDocument/2006/relationships/image" Target="../media/image152.wmf"/><Relationship Id="rId2" Type="http://schemas.openxmlformats.org/officeDocument/2006/relationships/image" Target="../media/image147.wmf"/><Relationship Id="rId1" Type="http://schemas.openxmlformats.org/officeDocument/2006/relationships/image" Target="../media/image146.wmf"/><Relationship Id="rId6" Type="http://schemas.openxmlformats.org/officeDocument/2006/relationships/image" Target="../media/image151.wmf"/><Relationship Id="rId5" Type="http://schemas.openxmlformats.org/officeDocument/2006/relationships/image" Target="../media/image150.wmf"/><Relationship Id="rId4" Type="http://schemas.openxmlformats.org/officeDocument/2006/relationships/image" Target="../media/image149.wmf"/></Relationships>
</file>

<file path=ppt/drawings/_rels/vmlDrawing3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5.wmf"/><Relationship Id="rId1" Type="http://schemas.openxmlformats.org/officeDocument/2006/relationships/image" Target="../media/image15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F3D75A-CD0C-4092-818E-2BA748758C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168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186240-9E13-45CE-8FE1-127A6031D5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310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36D7BA-CC5E-481D-A9DD-5F73013952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36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B0724F-F6EE-49F5-93A2-AE654937F8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09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2FD68C-C661-4E49-8438-3BDA18B62E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2DAB00-D9C0-4366-940F-56C0D3AE4D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13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298671-6B98-4ADB-8E48-2AD9D62C3D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774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581330-CB00-447C-B978-4B2560DAF9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561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F8CC4C-60B8-4CF1-9045-8A0DB71090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36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FDFE7C-76C8-43BA-8CF2-FFD7065E90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372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BCA3D6-B876-4E28-AA99-93D3310EE5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548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55CE933-9616-497F-AAA6-B281C3CB467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6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2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0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7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oleObject" Target="../embeddings/oleObject38.bin"/><Relationship Id="rId18" Type="http://schemas.openxmlformats.org/officeDocument/2006/relationships/image" Target="../media/image46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43.wmf"/><Relationship Id="rId17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5.wmf"/><Relationship Id="rId20" Type="http://schemas.openxmlformats.org/officeDocument/2006/relationships/image" Target="../media/image47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5" Type="http://schemas.openxmlformats.org/officeDocument/2006/relationships/oleObject" Target="../embeddings/oleObject39.bin"/><Relationship Id="rId10" Type="http://schemas.openxmlformats.org/officeDocument/2006/relationships/image" Target="../media/image42.wmf"/><Relationship Id="rId19" Type="http://schemas.openxmlformats.org/officeDocument/2006/relationships/oleObject" Target="../embeddings/oleObject41.bin"/><Relationship Id="rId4" Type="http://schemas.openxmlformats.org/officeDocument/2006/relationships/image" Target="../media/image39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44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48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5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6.bin"/><Relationship Id="rId10" Type="http://schemas.openxmlformats.org/officeDocument/2006/relationships/image" Target="../media/image54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4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13" Type="http://schemas.openxmlformats.org/officeDocument/2006/relationships/oleObject" Target="../embeddings/oleObject55.bin"/><Relationship Id="rId18" Type="http://schemas.openxmlformats.org/officeDocument/2006/relationships/image" Target="../media/image63.wmf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12" Type="http://schemas.openxmlformats.org/officeDocument/2006/relationships/image" Target="../media/image60.wmf"/><Relationship Id="rId17" Type="http://schemas.openxmlformats.org/officeDocument/2006/relationships/oleObject" Target="../embeddings/oleObject5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2.wmf"/><Relationship Id="rId20" Type="http://schemas.openxmlformats.org/officeDocument/2006/relationships/image" Target="../media/image64.w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7.wmf"/><Relationship Id="rId11" Type="http://schemas.openxmlformats.org/officeDocument/2006/relationships/oleObject" Target="../embeddings/oleObject54.bin"/><Relationship Id="rId5" Type="http://schemas.openxmlformats.org/officeDocument/2006/relationships/oleObject" Target="../embeddings/oleObject51.bin"/><Relationship Id="rId15" Type="http://schemas.openxmlformats.org/officeDocument/2006/relationships/oleObject" Target="../embeddings/oleObject56.bin"/><Relationship Id="rId10" Type="http://schemas.openxmlformats.org/officeDocument/2006/relationships/image" Target="../media/image59.wmf"/><Relationship Id="rId19" Type="http://schemas.openxmlformats.org/officeDocument/2006/relationships/oleObject" Target="../embeddings/oleObject58.bin"/><Relationship Id="rId4" Type="http://schemas.openxmlformats.org/officeDocument/2006/relationships/image" Target="../media/image56.wmf"/><Relationship Id="rId9" Type="http://schemas.openxmlformats.org/officeDocument/2006/relationships/oleObject" Target="../embeddings/oleObject53.bin"/><Relationship Id="rId14" Type="http://schemas.openxmlformats.org/officeDocument/2006/relationships/image" Target="../media/image61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13" Type="http://schemas.openxmlformats.org/officeDocument/2006/relationships/oleObject" Target="../embeddings/oleObject64.bin"/><Relationship Id="rId18" Type="http://schemas.openxmlformats.org/officeDocument/2006/relationships/image" Target="../media/image72.wmf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12" Type="http://schemas.openxmlformats.org/officeDocument/2006/relationships/image" Target="../media/image69.wmf"/><Relationship Id="rId17" Type="http://schemas.openxmlformats.org/officeDocument/2006/relationships/oleObject" Target="../embeddings/oleObject6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1.wmf"/><Relationship Id="rId1" Type="http://schemas.openxmlformats.org/officeDocument/2006/relationships/vmlDrawing" Target="../drawings/vmlDrawing16.vml"/><Relationship Id="rId6" Type="http://schemas.openxmlformats.org/officeDocument/2006/relationships/image" Target="../media/image66.wmf"/><Relationship Id="rId11" Type="http://schemas.openxmlformats.org/officeDocument/2006/relationships/oleObject" Target="../embeddings/oleObject63.bin"/><Relationship Id="rId5" Type="http://schemas.openxmlformats.org/officeDocument/2006/relationships/oleObject" Target="../embeddings/oleObject60.bin"/><Relationship Id="rId15" Type="http://schemas.openxmlformats.org/officeDocument/2006/relationships/oleObject" Target="../embeddings/oleObject65.bin"/><Relationship Id="rId10" Type="http://schemas.openxmlformats.org/officeDocument/2006/relationships/image" Target="../media/image68.wmf"/><Relationship Id="rId4" Type="http://schemas.openxmlformats.org/officeDocument/2006/relationships/image" Target="../media/image65.wmf"/><Relationship Id="rId9" Type="http://schemas.openxmlformats.org/officeDocument/2006/relationships/oleObject" Target="../embeddings/oleObject62.bin"/><Relationship Id="rId14" Type="http://schemas.openxmlformats.org/officeDocument/2006/relationships/image" Target="../media/image70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3" Type="http://schemas.openxmlformats.org/officeDocument/2006/relationships/oleObject" Target="../embeddings/oleObject67.bin"/><Relationship Id="rId7" Type="http://schemas.openxmlformats.org/officeDocument/2006/relationships/oleObject" Target="../embeddings/oleObject6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74.wmf"/><Relationship Id="rId5" Type="http://schemas.openxmlformats.org/officeDocument/2006/relationships/oleObject" Target="../embeddings/oleObject68.bin"/><Relationship Id="rId10" Type="http://schemas.openxmlformats.org/officeDocument/2006/relationships/image" Target="../media/image76.wmf"/><Relationship Id="rId4" Type="http://schemas.openxmlformats.org/officeDocument/2006/relationships/image" Target="../media/image73.wmf"/><Relationship Id="rId9" Type="http://schemas.openxmlformats.org/officeDocument/2006/relationships/oleObject" Target="../embeddings/oleObject70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13" Type="http://schemas.openxmlformats.org/officeDocument/2006/relationships/oleObject" Target="../embeddings/oleObject76.bin"/><Relationship Id="rId3" Type="http://schemas.openxmlformats.org/officeDocument/2006/relationships/oleObject" Target="../embeddings/oleObject71.bin"/><Relationship Id="rId7" Type="http://schemas.openxmlformats.org/officeDocument/2006/relationships/oleObject" Target="../embeddings/oleObject73.bin"/><Relationship Id="rId12" Type="http://schemas.openxmlformats.org/officeDocument/2006/relationships/image" Target="../media/image81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3.wmf"/><Relationship Id="rId1" Type="http://schemas.openxmlformats.org/officeDocument/2006/relationships/vmlDrawing" Target="../drawings/vmlDrawing18.vml"/><Relationship Id="rId6" Type="http://schemas.openxmlformats.org/officeDocument/2006/relationships/image" Target="../media/image78.wmf"/><Relationship Id="rId11" Type="http://schemas.openxmlformats.org/officeDocument/2006/relationships/oleObject" Target="../embeddings/oleObject75.bin"/><Relationship Id="rId5" Type="http://schemas.openxmlformats.org/officeDocument/2006/relationships/oleObject" Target="../embeddings/oleObject72.bin"/><Relationship Id="rId15" Type="http://schemas.openxmlformats.org/officeDocument/2006/relationships/oleObject" Target="../embeddings/oleObject77.bin"/><Relationship Id="rId10" Type="http://schemas.openxmlformats.org/officeDocument/2006/relationships/image" Target="../media/image80.wmf"/><Relationship Id="rId4" Type="http://schemas.openxmlformats.org/officeDocument/2006/relationships/image" Target="../media/image77.wmf"/><Relationship Id="rId9" Type="http://schemas.openxmlformats.org/officeDocument/2006/relationships/oleObject" Target="../embeddings/oleObject74.bin"/><Relationship Id="rId14" Type="http://schemas.openxmlformats.org/officeDocument/2006/relationships/image" Target="../media/image82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13" Type="http://schemas.openxmlformats.org/officeDocument/2006/relationships/oleObject" Target="../embeddings/oleObject83.bin"/><Relationship Id="rId18" Type="http://schemas.openxmlformats.org/officeDocument/2006/relationships/image" Target="../media/image90.wmf"/><Relationship Id="rId3" Type="http://schemas.openxmlformats.org/officeDocument/2006/relationships/oleObject" Target="../embeddings/oleObject78.bin"/><Relationship Id="rId7" Type="http://schemas.openxmlformats.org/officeDocument/2006/relationships/oleObject" Target="../embeddings/oleObject80.bin"/><Relationship Id="rId12" Type="http://schemas.openxmlformats.org/officeDocument/2006/relationships/image" Target="../media/image88.wmf"/><Relationship Id="rId17" Type="http://schemas.openxmlformats.org/officeDocument/2006/relationships/oleObject" Target="../embeddings/oleObject8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8.wmf"/><Relationship Id="rId1" Type="http://schemas.openxmlformats.org/officeDocument/2006/relationships/vmlDrawing" Target="../drawings/vmlDrawing19.vml"/><Relationship Id="rId6" Type="http://schemas.openxmlformats.org/officeDocument/2006/relationships/image" Target="../media/image85.wmf"/><Relationship Id="rId11" Type="http://schemas.openxmlformats.org/officeDocument/2006/relationships/oleObject" Target="../embeddings/oleObject82.bin"/><Relationship Id="rId5" Type="http://schemas.openxmlformats.org/officeDocument/2006/relationships/oleObject" Target="../embeddings/oleObject79.bin"/><Relationship Id="rId15" Type="http://schemas.openxmlformats.org/officeDocument/2006/relationships/oleObject" Target="../embeddings/oleObject84.bin"/><Relationship Id="rId10" Type="http://schemas.openxmlformats.org/officeDocument/2006/relationships/image" Target="../media/image87.wmf"/><Relationship Id="rId4" Type="http://schemas.openxmlformats.org/officeDocument/2006/relationships/image" Target="../media/image84.wmf"/><Relationship Id="rId9" Type="http://schemas.openxmlformats.org/officeDocument/2006/relationships/oleObject" Target="../embeddings/oleObject81.bin"/><Relationship Id="rId14" Type="http://schemas.openxmlformats.org/officeDocument/2006/relationships/image" Target="../media/image89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3" Type="http://schemas.openxmlformats.org/officeDocument/2006/relationships/oleObject" Target="../embeddings/oleObject86.bin"/><Relationship Id="rId7" Type="http://schemas.openxmlformats.org/officeDocument/2006/relationships/oleObject" Target="../embeddings/oleObject88.bin"/><Relationship Id="rId12" Type="http://schemas.openxmlformats.org/officeDocument/2006/relationships/image" Target="../media/image9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92.wmf"/><Relationship Id="rId11" Type="http://schemas.openxmlformats.org/officeDocument/2006/relationships/oleObject" Target="../embeddings/oleObject90.bin"/><Relationship Id="rId5" Type="http://schemas.openxmlformats.org/officeDocument/2006/relationships/oleObject" Target="../embeddings/oleObject87.bin"/><Relationship Id="rId10" Type="http://schemas.openxmlformats.org/officeDocument/2006/relationships/image" Target="../media/image93.wmf"/><Relationship Id="rId4" Type="http://schemas.openxmlformats.org/officeDocument/2006/relationships/image" Target="../media/image91.wmf"/><Relationship Id="rId9" Type="http://schemas.openxmlformats.org/officeDocument/2006/relationships/oleObject" Target="../embeddings/oleObject89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3" Type="http://schemas.openxmlformats.org/officeDocument/2006/relationships/oleObject" Target="../embeddings/oleObject91.bin"/><Relationship Id="rId7" Type="http://schemas.openxmlformats.org/officeDocument/2006/relationships/oleObject" Target="../embeddings/oleObject93.bin"/><Relationship Id="rId12" Type="http://schemas.openxmlformats.org/officeDocument/2006/relationships/image" Target="../media/image9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95.wmf"/><Relationship Id="rId11" Type="http://schemas.openxmlformats.org/officeDocument/2006/relationships/oleObject" Target="../embeddings/oleObject95.bin"/><Relationship Id="rId5" Type="http://schemas.openxmlformats.org/officeDocument/2006/relationships/oleObject" Target="../embeddings/oleObject92.bin"/><Relationship Id="rId10" Type="http://schemas.openxmlformats.org/officeDocument/2006/relationships/image" Target="../media/image78.wmf"/><Relationship Id="rId4" Type="http://schemas.openxmlformats.org/officeDocument/2006/relationships/image" Target="../media/image94.wmf"/><Relationship Id="rId9" Type="http://schemas.openxmlformats.org/officeDocument/2006/relationships/oleObject" Target="../embeddings/oleObject94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wmf"/><Relationship Id="rId3" Type="http://schemas.openxmlformats.org/officeDocument/2006/relationships/oleObject" Target="../embeddings/oleObject96.bin"/><Relationship Id="rId7" Type="http://schemas.openxmlformats.org/officeDocument/2006/relationships/oleObject" Target="../embeddings/oleObject98.bin"/><Relationship Id="rId12" Type="http://schemas.openxmlformats.org/officeDocument/2006/relationships/image" Target="../media/image10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99.wmf"/><Relationship Id="rId11" Type="http://schemas.openxmlformats.org/officeDocument/2006/relationships/oleObject" Target="../embeddings/oleObject100.bin"/><Relationship Id="rId5" Type="http://schemas.openxmlformats.org/officeDocument/2006/relationships/oleObject" Target="../embeddings/oleObject97.bin"/><Relationship Id="rId10" Type="http://schemas.openxmlformats.org/officeDocument/2006/relationships/image" Target="../media/image101.wmf"/><Relationship Id="rId4" Type="http://schemas.openxmlformats.org/officeDocument/2006/relationships/image" Target="../media/image98.wmf"/><Relationship Id="rId9" Type="http://schemas.openxmlformats.org/officeDocument/2006/relationships/oleObject" Target="../embeddings/oleObject99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wmf"/><Relationship Id="rId13" Type="http://schemas.openxmlformats.org/officeDocument/2006/relationships/oleObject" Target="../embeddings/oleObject106.bin"/><Relationship Id="rId18" Type="http://schemas.openxmlformats.org/officeDocument/2006/relationships/image" Target="../media/image110.wmf"/><Relationship Id="rId3" Type="http://schemas.openxmlformats.org/officeDocument/2006/relationships/oleObject" Target="../embeddings/oleObject101.bin"/><Relationship Id="rId7" Type="http://schemas.openxmlformats.org/officeDocument/2006/relationships/oleObject" Target="../embeddings/oleObject103.bin"/><Relationship Id="rId12" Type="http://schemas.openxmlformats.org/officeDocument/2006/relationships/image" Target="../media/image107.wmf"/><Relationship Id="rId17" Type="http://schemas.openxmlformats.org/officeDocument/2006/relationships/oleObject" Target="../embeddings/oleObject10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9.wmf"/><Relationship Id="rId1" Type="http://schemas.openxmlformats.org/officeDocument/2006/relationships/vmlDrawing" Target="../drawings/vmlDrawing23.vml"/><Relationship Id="rId6" Type="http://schemas.openxmlformats.org/officeDocument/2006/relationships/image" Target="../media/image104.wmf"/><Relationship Id="rId11" Type="http://schemas.openxmlformats.org/officeDocument/2006/relationships/oleObject" Target="../embeddings/oleObject105.bin"/><Relationship Id="rId5" Type="http://schemas.openxmlformats.org/officeDocument/2006/relationships/oleObject" Target="../embeddings/oleObject102.bin"/><Relationship Id="rId15" Type="http://schemas.openxmlformats.org/officeDocument/2006/relationships/oleObject" Target="../embeddings/oleObject107.bin"/><Relationship Id="rId10" Type="http://schemas.openxmlformats.org/officeDocument/2006/relationships/image" Target="../media/image106.wmf"/><Relationship Id="rId4" Type="http://schemas.openxmlformats.org/officeDocument/2006/relationships/image" Target="../media/image103.wmf"/><Relationship Id="rId9" Type="http://schemas.openxmlformats.org/officeDocument/2006/relationships/oleObject" Target="../embeddings/oleObject104.bin"/><Relationship Id="rId14" Type="http://schemas.openxmlformats.org/officeDocument/2006/relationships/image" Target="../media/image108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6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112.wmf"/><Relationship Id="rId5" Type="http://schemas.openxmlformats.org/officeDocument/2006/relationships/oleObject" Target="../embeddings/oleObject110.bin"/><Relationship Id="rId4" Type="http://schemas.openxmlformats.org/officeDocument/2006/relationships/image" Target="../media/image111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wmf"/><Relationship Id="rId13" Type="http://schemas.openxmlformats.org/officeDocument/2006/relationships/oleObject" Target="../embeddings/oleObject116.bin"/><Relationship Id="rId3" Type="http://schemas.openxmlformats.org/officeDocument/2006/relationships/oleObject" Target="../embeddings/oleObject111.bin"/><Relationship Id="rId7" Type="http://schemas.openxmlformats.org/officeDocument/2006/relationships/oleObject" Target="../embeddings/oleObject113.bin"/><Relationship Id="rId12" Type="http://schemas.openxmlformats.org/officeDocument/2006/relationships/image" Target="../media/image117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19.wmf"/><Relationship Id="rId1" Type="http://schemas.openxmlformats.org/officeDocument/2006/relationships/vmlDrawing" Target="../drawings/vmlDrawing25.vml"/><Relationship Id="rId6" Type="http://schemas.openxmlformats.org/officeDocument/2006/relationships/image" Target="../media/image114.wmf"/><Relationship Id="rId11" Type="http://schemas.openxmlformats.org/officeDocument/2006/relationships/oleObject" Target="../embeddings/oleObject115.bin"/><Relationship Id="rId5" Type="http://schemas.openxmlformats.org/officeDocument/2006/relationships/oleObject" Target="../embeddings/oleObject112.bin"/><Relationship Id="rId15" Type="http://schemas.openxmlformats.org/officeDocument/2006/relationships/oleObject" Target="../embeddings/oleObject117.bin"/><Relationship Id="rId10" Type="http://schemas.openxmlformats.org/officeDocument/2006/relationships/image" Target="../media/image116.wmf"/><Relationship Id="rId4" Type="http://schemas.openxmlformats.org/officeDocument/2006/relationships/image" Target="../media/image113.wmf"/><Relationship Id="rId9" Type="http://schemas.openxmlformats.org/officeDocument/2006/relationships/oleObject" Target="../embeddings/oleObject114.bin"/><Relationship Id="rId14" Type="http://schemas.openxmlformats.org/officeDocument/2006/relationships/image" Target="../media/image118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wmf"/><Relationship Id="rId13" Type="http://schemas.openxmlformats.org/officeDocument/2006/relationships/oleObject" Target="../embeddings/oleObject123.bin"/><Relationship Id="rId3" Type="http://schemas.openxmlformats.org/officeDocument/2006/relationships/oleObject" Target="../embeddings/oleObject118.bin"/><Relationship Id="rId7" Type="http://schemas.openxmlformats.org/officeDocument/2006/relationships/oleObject" Target="../embeddings/oleObject120.bin"/><Relationship Id="rId12" Type="http://schemas.openxmlformats.org/officeDocument/2006/relationships/image" Target="../media/image1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121.wmf"/><Relationship Id="rId11" Type="http://schemas.openxmlformats.org/officeDocument/2006/relationships/oleObject" Target="../embeddings/oleObject122.bin"/><Relationship Id="rId5" Type="http://schemas.openxmlformats.org/officeDocument/2006/relationships/oleObject" Target="../embeddings/oleObject119.bin"/><Relationship Id="rId10" Type="http://schemas.openxmlformats.org/officeDocument/2006/relationships/image" Target="../media/image119.wmf"/><Relationship Id="rId4" Type="http://schemas.openxmlformats.org/officeDocument/2006/relationships/image" Target="../media/image120.wmf"/><Relationship Id="rId9" Type="http://schemas.openxmlformats.org/officeDocument/2006/relationships/oleObject" Target="../embeddings/oleObject121.bin"/><Relationship Id="rId14" Type="http://schemas.openxmlformats.org/officeDocument/2006/relationships/image" Target="../media/image124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5" Type="http://schemas.openxmlformats.org/officeDocument/2006/relationships/image" Target="../media/image125.wmf"/><Relationship Id="rId4" Type="http://schemas.openxmlformats.org/officeDocument/2006/relationships/oleObject" Target="../embeddings/oleObject124.bin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9.wmf"/><Relationship Id="rId13" Type="http://schemas.openxmlformats.org/officeDocument/2006/relationships/oleObject" Target="../embeddings/oleObject130.bin"/><Relationship Id="rId3" Type="http://schemas.openxmlformats.org/officeDocument/2006/relationships/oleObject" Target="../embeddings/oleObject125.bin"/><Relationship Id="rId7" Type="http://schemas.openxmlformats.org/officeDocument/2006/relationships/oleObject" Target="../embeddings/oleObject127.bin"/><Relationship Id="rId12" Type="http://schemas.openxmlformats.org/officeDocument/2006/relationships/image" Target="../media/image1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128.wmf"/><Relationship Id="rId11" Type="http://schemas.openxmlformats.org/officeDocument/2006/relationships/oleObject" Target="../embeddings/oleObject129.bin"/><Relationship Id="rId5" Type="http://schemas.openxmlformats.org/officeDocument/2006/relationships/oleObject" Target="../embeddings/oleObject126.bin"/><Relationship Id="rId10" Type="http://schemas.openxmlformats.org/officeDocument/2006/relationships/image" Target="../media/image130.wmf"/><Relationship Id="rId4" Type="http://schemas.openxmlformats.org/officeDocument/2006/relationships/image" Target="../media/image127.wmf"/><Relationship Id="rId9" Type="http://schemas.openxmlformats.org/officeDocument/2006/relationships/oleObject" Target="../embeddings/oleObject128.bin"/><Relationship Id="rId14" Type="http://schemas.openxmlformats.org/officeDocument/2006/relationships/image" Target="../media/image132.wmf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wmf"/><Relationship Id="rId3" Type="http://schemas.openxmlformats.org/officeDocument/2006/relationships/oleObject" Target="../embeddings/oleObject131.bin"/><Relationship Id="rId7" Type="http://schemas.openxmlformats.org/officeDocument/2006/relationships/oleObject" Target="../embeddings/oleObject1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134.wmf"/><Relationship Id="rId5" Type="http://schemas.openxmlformats.org/officeDocument/2006/relationships/oleObject" Target="../embeddings/oleObject132.bin"/><Relationship Id="rId10" Type="http://schemas.openxmlformats.org/officeDocument/2006/relationships/image" Target="../media/image136.wmf"/><Relationship Id="rId4" Type="http://schemas.openxmlformats.org/officeDocument/2006/relationships/image" Target="../media/image133.wmf"/><Relationship Id="rId9" Type="http://schemas.openxmlformats.org/officeDocument/2006/relationships/oleObject" Target="../embeddings/oleObject134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9.wmf"/><Relationship Id="rId13" Type="http://schemas.openxmlformats.org/officeDocument/2006/relationships/oleObject" Target="../embeddings/oleObject140.bin"/><Relationship Id="rId3" Type="http://schemas.openxmlformats.org/officeDocument/2006/relationships/oleObject" Target="../embeddings/oleObject135.bin"/><Relationship Id="rId7" Type="http://schemas.openxmlformats.org/officeDocument/2006/relationships/oleObject" Target="../embeddings/oleObject137.bin"/><Relationship Id="rId12" Type="http://schemas.openxmlformats.org/officeDocument/2006/relationships/image" Target="../media/image141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43.wmf"/><Relationship Id="rId1" Type="http://schemas.openxmlformats.org/officeDocument/2006/relationships/vmlDrawing" Target="../drawings/vmlDrawing30.vml"/><Relationship Id="rId6" Type="http://schemas.openxmlformats.org/officeDocument/2006/relationships/image" Target="../media/image138.wmf"/><Relationship Id="rId11" Type="http://schemas.openxmlformats.org/officeDocument/2006/relationships/oleObject" Target="../embeddings/oleObject139.bin"/><Relationship Id="rId5" Type="http://schemas.openxmlformats.org/officeDocument/2006/relationships/oleObject" Target="../embeddings/oleObject136.bin"/><Relationship Id="rId15" Type="http://schemas.openxmlformats.org/officeDocument/2006/relationships/oleObject" Target="../embeddings/oleObject141.bin"/><Relationship Id="rId10" Type="http://schemas.openxmlformats.org/officeDocument/2006/relationships/image" Target="../media/image140.wmf"/><Relationship Id="rId4" Type="http://schemas.openxmlformats.org/officeDocument/2006/relationships/image" Target="../media/image137.wmf"/><Relationship Id="rId9" Type="http://schemas.openxmlformats.org/officeDocument/2006/relationships/oleObject" Target="../embeddings/oleObject138.bin"/><Relationship Id="rId14" Type="http://schemas.openxmlformats.org/officeDocument/2006/relationships/image" Target="../media/image142.wmf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5.wmf"/><Relationship Id="rId3" Type="http://schemas.openxmlformats.org/officeDocument/2006/relationships/oleObject" Target="../embeddings/oleObject142.bin"/><Relationship Id="rId7" Type="http://schemas.openxmlformats.org/officeDocument/2006/relationships/oleObject" Target="../embeddings/oleObject1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139.wmf"/><Relationship Id="rId5" Type="http://schemas.openxmlformats.org/officeDocument/2006/relationships/oleObject" Target="../embeddings/oleObject143.bin"/><Relationship Id="rId4" Type="http://schemas.openxmlformats.org/officeDocument/2006/relationships/image" Target="../media/image14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8.wmf"/><Relationship Id="rId13" Type="http://schemas.openxmlformats.org/officeDocument/2006/relationships/oleObject" Target="../embeddings/oleObject150.bin"/><Relationship Id="rId18" Type="http://schemas.openxmlformats.org/officeDocument/2006/relationships/image" Target="../media/image153.wmf"/><Relationship Id="rId3" Type="http://schemas.openxmlformats.org/officeDocument/2006/relationships/oleObject" Target="../embeddings/oleObject145.bin"/><Relationship Id="rId7" Type="http://schemas.openxmlformats.org/officeDocument/2006/relationships/oleObject" Target="../embeddings/oleObject147.bin"/><Relationship Id="rId12" Type="http://schemas.openxmlformats.org/officeDocument/2006/relationships/image" Target="../media/image150.wmf"/><Relationship Id="rId17" Type="http://schemas.openxmlformats.org/officeDocument/2006/relationships/oleObject" Target="../embeddings/oleObject15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52.wmf"/><Relationship Id="rId1" Type="http://schemas.openxmlformats.org/officeDocument/2006/relationships/vmlDrawing" Target="../drawings/vmlDrawing32.vml"/><Relationship Id="rId6" Type="http://schemas.openxmlformats.org/officeDocument/2006/relationships/image" Target="../media/image147.wmf"/><Relationship Id="rId11" Type="http://schemas.openxmlformats.org/officeDocument/2006/relationships/oleObject" Target="../embeddings/oleObject149.bin"/><Relationship Id="rId5" Type="http://schemas.openxmlformats.org/officeDocument/2006/relationships/oleObject" Target="../embeddings/oleObject146.bin"/><Relationship Id="rId15" Type="http://schemas.openxmlformats.org/officeDocument/2006/relationships/oleObject" Target="../embeddings/oleObject151.bin"/><Relationship Id="rId10" Type="http://schemas.openxmlformats.org/officeDocument/2006/relationships/image" Target="../media/image149.wmf"/><Relationship Id="rId4" Type="http://schemas.openxmlformats.org/officeDocument/2006/relationships/image" Target="../media/image146.wmf"/><Relationship Id="rId9" Type="http://schemas.openxmlformats.org/officeDocument/2006/relationships/oleObject" Target="../embeddings/oleObject148.bin"/><Relationship Id="rId14" Type="http://schemas.openxmlformats.org/officeDocument/2006/relationships/image" Target="../media/image151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3.vml"/><Relationship Id="rId6" Type="http://schemas.openxmlformats.org/officeDocument/2006/relationships/image" Target="../media/image155.wmf"/><Relationship Id="rId5" Type="http://schemas.openxmlformats.org/officeDocument/2006/relationships/oleObject" Target="../embeddings/oleObject154.bin"/><Relationship Id="rId4" Type="http://schemas.openxmlformats.org/officeDocument/2006/relationships/image" Target="../media/image15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9.wmf"/><Relationship Id="rId3" Type="http://schemas.openxmlformats.org/officeDocument/2006/relationships/oleObject" Target="../embeddings/oleObject10.bin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8.wmf"/><Relationship Id="rId5" Type="http://schemas.openxmlformats.org/officeDocument/2006/relationships/image" Target="../media/image20.png"/><Relationship Id="rId10" Type="http://schemas.openxmlformats.org/officeDocument/2006/relationships/oleObject" Target="../embeddings/oleObject13.bin"/><Relationship Id="rId4" Type="http://schemas.openxmlformats.org/officeDocument/2006/relationships/image" Target="../media/image15.wmf"/><Relationship Id="rId9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0"/>
          <p:cNvSpPr txBox="1">
            <a:spLocks noChangeArrowheads="1"/>
          </p:cNvSpPr>
          <p:nvPr/>
        </p:nvSpPr>
        <p:spPr bwMode="auto">
          <a:xfrm>
            <a:off x="1981200" y="0"/>
            <a:ext cx="6248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b="1"/>
              <a:t>KONSTANTA BRZINE PO TEO</a:t>
            </a:r>
            <a:r>
              <a:rPr lang="en-US" altLang="en-US" b="1"/>
              <a:t>R</a:t>
            </a:r>
            <a:r>
              <a:rPr lang="sr-Latn-CS" altLang="en-US" b="1"/>
              <a:t>IJI PRELAZNOG STANJA</a:t>
            </a:r>
            <a:endParaRPr lang="en-US" altLang="en-US" b="1"/>
          </a:p>
        </p:txBody>
      </p:sp>
      <p:sp>
        <p:nvSpPr>
          <p:cNvPr id="2051" name="Text Box 32"/>
          <p:cNvSpPr txBox="1">
            <a:spLocks noChangeArrowheads="1"/>
          </p:cNvSpPr>
          <p:nvPr/>
        </p:nvSpPr>
        <p:spPr bwMode="auto">
          <a:xfrm>
            <a:off x="228600" y="6392863"/>
            <a:ext cx="14493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Monotype Corsiva" panose="03010101010201010101" pitchFamily="66" charset="0"/>
                <a:ea typeface="SimSun" panose="02010600030101010101" pitchFamily="2" charset="-122"/>
              </a:rPr>
              <a:t>V</a:t>
            </a:r>
            <a:r>
              <a:rPr lang="sr-Latn-CS" altLang="en-US" sz="1400" b="1">
                <a:latin typeface="Monotype Corsiva" panose="03010101010201010101" pitchFamily="66" charset="0"/>
                <a:ea typeface="SimSun" panose="02010600030101010101" pitchFamily="2" charset="-122"/>
              </a:rPr>
              <a:t>.</a:t>
            </a:r>
            <a:r>
              <a:rPr lang="en-US" altLang="en-US" sz="1400" b="1">
                <a:latin typeface="Monotype Corsiva" panose="03010101010201010101" pitchFamily="66" charset="0"/>
                <a:ea typeface="SimSun" panose="02010600030101010101" pitchFamily="2" charset="-122"/>
              </a:rPr>
              <a:t>D</a:t>
            </a:r>
            <a:r>
              <a:rPr lang="sr-Latn-CS" altLang="en-US" sz="1400" b="1">
                <a:latin typeface="Monotype Corsiva" panose="03010101010201010101" pitchFamily="66" charset="0"/>
                <a:ea typeface="SimSun" panose="02010600030101010101" pitchFamily="2" charset="-122"/>
              </a:rPr>
              <a:t>ondur, 2012/</a:t>
            </a:r>
            <a:r>
              <a:rPr lang="en-US" altLang="en-US" sz="1400" b="1">
                <a:latin typeface="Monotype Corsiva" panose="03010101010201010101" pitchFamily="66" charset="0"/>
                <a:ea typeface="SimSun" panose="02010600030101010101" pitchFamily="2" charset="-122"/>
              </a:rPr>
              <a:t>12</a:t>
            </a:r>
          </a:p>
        </p:txBody>
      </p:sp>
      <p:grpSp>
        <p:nvGrpSpPr>
          <p:cNvPr id="2053" name="Group 38"/>
          <p:cNvGrpSpPr>
            <a:grpSpLocks/>
          </p:cNvGrpSpPr>
          <p:nvPr/>
        </p:nvGrpSpPr>
        <p:grpSpPr bwMode="auto">
          <a:xfrm>
            <a:off x="304800" y="1219200"/>
            <a:ext cx="8610600" cy="5003800"/>
            <a:chOff x="192" y="768"/>
            <a:chExt cx="5424" cy="3152"/>
          </a:xfrm>
        </p:grpSpPr>
        <p:sp>
          <p:nvSpPr>
            <p:cNvPr id="2054" name="Line 35"/>
            <p:cNvSpPr>
              <a:spLocks noChangeShapeType="1"/>
            </p:cNvSpPr>
            <p:nvPr/>
          </p:nvSpPr>
          <p:spPr bwMode="auto">
            <a:xfrm flipV="1">
              <a:off x="192" y="768"/>
              <a:ext cx="0" cy="312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55" name="Group 37"/>
            <p:cNvGrpSpPr>
              <a:grpSpLocks/>
            </p:cNvGrpSpPr>
            <p:nvPr/>
          </p:nvGrpSpPr>
          <p:grpSpPr bwMode="auto">
            <a:xfrm>
              <a:off x="192" y="1079"/>
              <a:ext cx="5424" cy="2841"/>
              <a:chOff x="192" y="1079"/>
              <a:chExt cx="5424" cy="2841"/>
            </a:xfrm>
          </p:grpSpPr>
          <p:pic>
            <p:nvPicPr>
              <p:cNvPr id="2056" name="Picture 3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96" y="2784"/>
                <a:ext cx="1021" cy="8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7" name="Picture 4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08" y="2291"/>
                <a:ext cx="1164" cy="7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8" name="Picture 5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88" y="3024"/>
                <a:ext cx="401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9" name="Picture 6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2" y="2561"/>
                <a:ext cx="363" cy="3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0" name="Picture 7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6" y="1152"/>
                <a:ext cx="1728" cy="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61" name="Freeform 8"/>
              <p:cNvSpPr>
                <a:spLocks/>
              </p:cNvSpPr>
              <p:nvPr/>
            </p:nvSpPr>
            <p:spPr bwMode="auto">
              <a:xfrm>
                <a:off x="1201" y="2173"/>
                <a:ext cx="3377" cy="1747"/>
              </a:xfrm>
              <a:custGeom>
                <a:avLst/>
                <a:gdLst>
                  <a:gd name="T0" fmla="*/ 0 w 3377"/>
                  <a:gd name="T1" fmla="*/ 2147483647 h 1747"/>
                  <a:gd name="T2" fmla="*/ 2147483647 w 3377"/>
                  <a:gd name="T3" fmla="*/ 2147483647 h 1747"/>
                  <a:gd name="T4" fmla="*/ 2147483647 w 3377"/>
                  <a:gd name="T5" fmla="*/ 2147483647 h 1747"/>
                  <a:gd name="T6" fmla="*/ 2147483647 w 3377"/>
                  <a:gd name="T7" fmla="*/ 2147483647 h 1747"/>
                  <a:gd name="T8" fmla="*/ 2147483647 w 3377"/>
                  <a:gd name="T9" fmla="*/ 2147483647 h 17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77"/>
                  <a:gd name="T16" fmla="*/ 0 h 1747"/>
                  <a:gd name="T17" fmla="*/ 3377 w 3377"/>
                  <a:gd name="T18" fmla="*/ 1747 h 17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77" h="1747">
                    <a:moveTo>
                      <a:pt x="0" y="1168"/>
                    </a:moveTo>
                    <a:cubicBezTo>
                      <a:pt x="159" y="1146"/>
                      <a:pt x="675" y="1211"/>
                      <a:pt x="952" y="1029"/>
                    </a:cubicBezTo>
                    <a:cubicBezTo>
                      <a:pt x="1229" y="847"/>
                      <a:pt x="1424" y="0"/>
                      <a:pt x="1661" y="76"/>
                    </a:cubicBezTo>
                    <a:cubicBezTo>
                      <a:pt x="1898" y="152"/>
                      <a:pt x="2090" y="1219"/>
                      <a:pt x="2376" y="1483"/>
                    </a:cubicBezTo>
                    <a:cubicBezTo>
                      <a:pt x="2662" y="1747"/>
                      <a:pt x="3169" y="1622"/>
                      <a:pt x="3377" y="1659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2" name="Line 9"/>
              <p:cNvSpPr>
                <a:spLocks noChangeShapeType="1"/>
              </p:cNvSpPr>
              <p:nvPr/>
            </p:nvSpPr>
            <p:spPr bwMode="auto">
              <a:xfrm>
                <a:off x="624" y="2736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3" name="Text Box 10"/>
              <p:cNvSpPr txBox="1">
                <a:spLocks noChangeArrowheads="1"/>
              </p:cNvSpPr>
              <p:nvPr/>
            </p:nvSpPr>
            <p:spPr bwMode="auto">
              <a:xfrm>
                <a:off x="240" y="2592"/>
                <a:ext cx="24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</a:t>
                </a:r>
              </a:p>
            </p:txBody>
          </p:sp>
          <p:sp>
            <p:nvSpPr>
              <p:cNvPr id="2064" name="Text Box 11"/>
              <p:cNvSpPr txBox="1">
                <a:spLocks noChangeArrowheads="1"/>
              </p:cNvSpPr>
              <p:nvPr/>
            </p:nvSpPr>
            <p:spPr bwMode="auto">
              <a:xfrm>
                <a:off x="3744" y="3120"/>
                <a:ext cx="24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</a:t>
                </a:r>
              </a:p>
            </p:txBody>
          </p:sp>
          <p:sp>
            <p:nvSpPr>
              <p:cNvPr id="2065" name="Text Box 12"/>
              <p:cNvSpPr txBox="1">
                <a:spLocks noChangeArrowheads="1"/>
              </p:cNvSpPr>
              <p:nvPr/>
            </p:nvSpPr>
            <p:spPr bwMode="auto">
              <a:xfrm>
                <a:off x="2064" y="1536"/>
                <a:ext cx="24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</a:t>
                </a:r>
              </a:p>
            </p:txBody>
          </p:sp>
          <p:sp>
            <p:nvSpPr>
              <p:cNvPr id="2066" name="Text Box 13"/>
              <p:cNvSpPr txBox="1">
                <a:spLocks noChangeArrowheads="1"/>
              </p:cNvSpPr>
              <p:nvPr/>
            </p:nvSpPr>
            <p:spPr bwMode="auto">
              <a:xfrm>
                <a:off x="5232" y="3120"/>
                <a:ext cx="16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</a:p>
            </p:txBody>
          </p:sp>
          <p:sp>
            <p:nvSpPr>
              <p:cNvPr id="2067" name="Text Box 14"/>
              <p:cNvSpPr txBox="1">
                <a:spLocks noChangeArrowheads="1"/>
              </p:cNvSpPr>
              <p:nvPr/>
            </p:nvSpPr>
            <p:spPr bwMode="auto">
              <a:xfrm>
                <a:off x="3504" y="1536"/>
                <a:ext cx="16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</a:p>
            </p:txBody>
          </p:sp>
          <p:sp>
            <p:nvSpPr>
              <p:cNvPr id="2068" name="Text Box 15"/>
              <p:cNvSpPr txBox="1">
                <a:spLocks noChangeArrowheads="1"/>
              </p:cNvSpPr>
              <p:nvPr/>
            </p:nvSpPr>
            <p:spPr bwMode="auto">
              <a:xfrm>
                <a:off x="1920" y="2640"/>
                <a:ext cx="16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</a:p>
            </p:txBody>
          </p:sp>
          <p:grpSp>
            <p:nvGrpSpPr>
              <p:cNvPr id="2069" name="Group 16"/>
              <p:cNvGrpSpPr>
                <a:grpSpLocks/>
              </p:cNvGrpSpPr>
              <p:nvPr/>
            </p:nvGrpSpPr>
            <p:grpSpPr bwMode="auto">
              <a:xfrm>
                <a:off x="480" y="2361"/>
                <a:ext cx="240" cy="231"/>
                <a:chOff x="480" y="2361"/>
                <a:chExt cx="240" cy="231"/>
              </a:xfrm>
            </p:grpSpPr>
            <p:grpSp>
              <p:nvGrpSpPr>
                <p:cNvPr id="2081" name="Group 17"/>
                <p:cNvGrpSpPr>
                  <a:grpSpLocks/>
                </p:cNvGrpSpPr>
                <p:nvPr/>
              </p:nvGrpSpPr>
              <p:grpSpPr bwMode="auto">
                <a:xfrm>
                  <a:off x="480" y="2496"/>
                  <a:ext cx="96" cy="96"/>
                  <a:chOff x="480" y="2496"/>
                  <a:chExt cx="96" cy="96"/>
                </a:xfrm>
              </p:grpSpPr>
              <p:sp>
                <p:nvSpPr>
                  <p:cNvPr id="2083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480" y="2496"/>
                    <a:ext cx="96" cy="0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84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576" y="2496"/>
                    <a:ext cx="0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82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556" y="2361"/>
                  <a:ext cx="164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>
                      <a:cs typeface="Arial" panose="020B0604020202020204" pitchFamily="34" charset="0"/>
                    </a:rPr>
                    <a:t>-</a:t>
                  </a:r>
                </a:p>
              </p:txBody>
            </p:sp>
          </p:grpSp>
          <p:grpSp>
            <p:nvGrpSpPr>
              <p:cNvPr id="2070" name="Group 21"/>
              <p:cNvGrpSpPr>
                <a:grpSpLocks/>
              </p:cNvGrpSpPr>
              <p:nvPr/>
            </p:nvGrpSpPr>
            <p:grpSpPr bwMode="auto">
              <a:xfrm>
                <a:off x="5376" y="2880"/>
                <a:ext cx="240" cy="231"/>
                <a:chOff x="480" y="2361"/>
                <a:chExt cx="240" cy="231"/>
              </a:xfrm>
            </p:grpSpPr>
            <p:grpSp>
              <p:nvGrpSpPr>
                <p:cNvPr id="2077" name="Group 22"/>
                <p:cNvGrpSpPr>
                  <a:grpSpLocks/>
                </p:cNvGrpSpPr>
                <p:nvPr/>
              </p:nvGrpSpPr>
              <p:grpSpPr bwMode="auto">
                <a:xfrm>
                  <a:off x="480" y="2496"/>
                  <a:ext cx="96" cy="96"/>
                  <a:chOff x="480" y="2496"/>
                  <a:chExt cx="96" cy="96"/>
                </a:xfrm>
              </p:grpSpPr>
              <p:sp>
                <p:nvSpPr>
                  <p:cNvPr id="2079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480" y="2496"/>
                    <a:ext cx="96" cy="0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80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576" y="2496"/>
                    <a:ext cx="0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78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556" y="2361"/>
                  <a:ext cx="164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>
                      <a:cs typeface="Arial" panose="020B0604020202020204" pitchFamily="34" charset="0"/>
                    </a:rPr>
                    <a:t>-</a:t>
                  </a:r>
                </a:p>
              </p:txBody>
            </p:sp>
          </p:grpSp>
          <p:sp>
            <p:nvSpPr>
              <p:cNvPr id="2071" name="AutoShape 26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1728" cy="816"/>
              </a:xfrm>
              <a:prstGeom prst="bracketPair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72" name="Text Box 27"/>
              <p:cNvSpPr txBox="1">
                <a:spLocks noChangeArrowheads="1"/>
              </p:cNvSpPr>
              <p:nvPr/>
            </p:nvSpPr>
            <p:spPr bwMode="auto">
              <a:xfrm>
                <a:off x="3734" y="1079"/>
                <a:ext cx="1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cs typeface="Arial" panose="020B0604020202020204" pitchFamily="34" charset="0"/>
                  </a:rPr>
                  <a:t>-</a:t>
                </a:r>
              </a:p>
            </p:txBody>
          </p:sp>
          <p:sp>
            <p:nvSpPr>
              <p:cNvPr id="2073" name="Line 29"/>
              <p:cNvSpPr>
                <a:spLocks noChangeShapeType="1"/>
              </p:cNvSpPr>
              <p:nvPr/>
            </p:nvSpPr>
            <p:spPr bwMode="auto">
              <a:xfrm>
                <a:off x="2640" y="2064"/>
                <a:ext cx="38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4" name="Line 36"/>
              <p:cNvSpPr>
                <a:spLocks noChangeShapeType="1"/>
              </p:cNvSpPr>
              <p:nvPr/>
            </p:nvSpPr>
            <p:spPr bwMode="auto">
              <a:xfrm>
                <a:off x="192" y="3888"/>
                <a:ext cx="4752" cy="0"/>
              </a:xfrm>
              <a:prstGeom prst="line">
                <a:avLst/>
              </a:prstGeom>
              <a:noFill/>
              <a:ln w="635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5" name="Line 37"/>
              <p:cNvSpPr>
                <a:spLocks noChangeShapeType="1"/>
              </p:cNvSpPr>
              <p:nvPr/>
            </p:nvSpPr>
            <p:spPr bwMode="auto">
              <a:xfrm>
                <a:off x="960" y="3312"/>
                <a:ext cx="528" cy="0"/>
              </a:xfrm>
              <a:prstGeom prst="line">
                <a:avLst/>
              </a:prstGeom>
              <a:noFill/>
              <a:ln w="635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6" name="Line 38"/>
              <p:cNvSpPr>
                <a:spLocks noChangeShapeType="1"/>
              </p:cNvSpPr>
              <p:nvPr/>
            </p:nvSpPr>
            <p:spPr bwMode="auto">
              <a:xfrm>
                <a:off x="2592" y="2208"/>
                <a:ext cx="528" cy="0"/>
              </a:xfrm>
              <a:prstGeom prst="line">
                <a:avLst/>
              </a:prstGeom>
              <a:noFill/>
              <a:ln w="635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228600" y="1219200"/>
            <a:ext cx="8534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2400" b="1"/>
              <a:t>Umesto prelaska preko prevoja vrlo slabom vibracijom, isti rezultat će se dobiti ako se ovo kretanje svede na slobodnu translaciju duž reakcionog puta.</a:t>
            </a:r>
            <a:endParaRPr lang="en-US" altLang="en-US" sz="2400" b="1"/>
          </a:p>
        </p:txBody>
      </p:sp>
      <p:sp>
        <p:nvSpPr>
          <p:cNvPr id="10243" name="Text Box 10"/>
          <p:cNvSpPr txBox="1">
            <a:spLocks noChangeArrowheads="1"/>
          </p:cNvSpPr>
          <p:nvPr/>
        </p:nvSpPr>
        <p:spPr bwMode="auto">
          <a:xfrm rot="1190844">
            <a:off x="4953000" y="2743200"/>
            <a:ext cx="579438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400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bc</a:t>
            </a:r>
          </a:p>
        </p:txBody>
      </p:sp>
      <p:sp>
        <p:nvSpPr>
          <p:cNvPr id="10244" name="Oval 16"/>
          <p:cNvSpPr>
            <a:spLocks noChangeArrowheads="1"/>
          </p:cNvSpPr>
          <p:nvPr/>
        </p:nvSpPr>
        <p:spPr bwMode="auto">
          <a:xfrm rot="-1415523">
            <a:off x="2590800" y="3429000"/>
            <a:ext cx="742950" cy="800100"/>
          </a:xfrm>
          <a:prstGeom prst="ellipse">
            <a:avLst/>
          </a:prstGeom>
          <a:gradFill rotWithShape="1">
            <a:gsLst>
              <a:gs pos="0">
                <a:srgbClr val="FF00FF"/>
              </a:gs>
              <a:gs pos="100000">
                <a:srgbClr val="7600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H</a:t>
            </a:r>
            <a:r>
              <a:rPr lang="en-US" altLang="en-US" sz="2400" baseline="-25000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10245" name="Oval 17"/>
          <p:cNvSpPr>
            <a:spLocks noChangeArrowheads="1"/>
          </p:cNvSpPr>
          <p:nvPr/>
        </p:nvSpPr>
        <p:spPr bwMode="auto">
          <a:xfrm rot="-1415523">
            <a:off x="3962400" y="2895600"/>
            <a:ext cx="742950" cy="800100"/>
          </a:xfrm>
          <a:prstGeom prst="ellipse">
            <a:avLst/>
          </a:prstGeom>
          <a:gradFill rotWithShape="1">
            <a:gsLst>
              <a:gs pos="0">
                <a:srgbClr val="FF00FF"/>
              </a:gs>
              <a:gs pos="100000">
                <a:srgbClr val="7600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H</a:t>
            </a:r>
            <a:r>
              <a:rPr lang="en-US" altLang="en-US" sz="2400" baseline="-25000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10246" name="Line 18"/>
          <p:cNvSpPr>
            <a:spLocks noChangeShapeType="1"/>
          </p:cNvSpPr>
          <p:nvPr/>
        </p:nvSpPr>
        <p:spPr bwMode="auto">
          <a:xfrm rot="-1415523">
            <a:off x="3276600" y="3429000"/>
            <a:ext cx="6858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Text Box 19"/>
          <p:cNvSpPr txBox="1">
            <a:spLocks noChangeArrowheads="1"/>
          </p:cNvSpPr>
          <p:nvPr/>
        </p:nvSpPr>
        <p:spPr bwMode="auto">
          <a:xfrm rot="-1415523">
            <a:off x="3200400" y="2667000"/>
            <a:ext cx="6477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800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ab</a:t>
            </a:r>
          </a:p>
        </p:txBody>
      </p:sp>
      <p:sp>
        <p:nvSpPr>
          <p:cNvPr id="10248" name="Line 20"/>
          <p:cNvSpPr>
            <a:spLocks noChangeShapeType="1"/>
          </p:cNvSpPr>
          <p:nvPr/>
        </p:nvSpPr>
        <p:spPr bwMode="auto">
          <a:xfrm rot="-1415523">
            <a:off x="4800600" y="3200400"/>
            <a:ext cx="514350" cy="40005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Oval 21"/>
          <p:cNvSpPr>
            <a:spLocks noChangeArrowheads="1"/>
          </p:cNvSpPr>
          <p:nvPr/>
        </p:nvSpPr>
        <p:spPr bwMode="auto">
          <a:xfrm rot="-1415523">
            <a:off x="5867400" y="3352800"/>
            <a:ext cx="742950" cy="800100"/>
          </a:xfrm>
          <a:prstGeom prst="ellipse">
            <a:avLst/>
          </a:prstGeom>
          <a:gradFill rotWithShape="1">
            <a:gsLst>
              <a:gs pos="0">
                <a:srgbClr val="FF00FF"/>
              </a:gs>
              <a:gs pos="100000">
                <a:srgbClr val="7600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H</a:t>
            </a:r>
            <a:r>
              <a:rPr lang="en-US" altLang="en-US" sz="2400" baseline="-25000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10250" name="Text Box 26"/>
          <p:cNvSpPr txBox="1">
            <a:spLocks noChangeArrowheads="1"/>
          </p:cNvSpPr>
          <p:nvPr/>
        </p:nvSpPr>
        <p:spPr bwMode="auto">
          <a:xfrm>
            <a:off x="228600" y="4876800"/>
            <a:ext cx="8915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2400" dirty="0"/>
              <a:t>Ako vibracija slabi i </a:t>
            </a:r>
            <a:r>
              <a:rPr lang="el-GR" altLang="en-US" sz="2400" i="1" dirty="0" smtClean="0"/>
              <a:t>ν</a:t>
            </a:r>
            <a:r>
              <a:rPr lang="sr-Latn-CS" altLang="en-US" sz="2400" dirty="0" smtClean="0"/>
              <a:t> </a:t>
            </a:r>
            <a:r>
              <a:rPr lang="sr-Latn-CS" altLang="en-US" sz="2400" dirty="0"/>
              <a:t>teži nuli onda će to kretanje izgledati kao translacija.</a:t>
            </a:r>
            <a:endParaRPr lang="en-US" altLang="en-US" sz="2400" dirty="0"/>
          </a:p>
        </p:txBody>
      </p:sp>
      <p:sp>
        <p:nvSpPr>
          <p:cNvPr id="10251" name="Text Box 27"/>
          <p:cNvSpPr txBox="1">
            <a:spLocks noChangeArrowheads="1"/>
          </p:cNvSpPr>
          <p:nvPr/>
        </p:nvSpPr>
        <p:spPr bwMode="auto">
          <a:xfrm>
            <a:off x="1219200" y="533400"/>
            <a:ext cx="3886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Alternativno Izvodjenje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0" y="0"/>
            <a:ext cx="8855075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Eryng I Polany (1935)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Kretanje preko prevojne tačke se ne posmatra kao vibracija već  kao translacija duž reakcione kordinate, u oblasti prevoja.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Aktivirani kompleks postoji u okolini prevoja, duž reakcionog puta, u njegovom segmentu arbitrarne dužine </a:t>
            </a:r>
            <a:r>
              <a:rPr lang="en-US" altLang="en-US" sz="2000">
                <a:latin typeface="Symbol" panose="05050102010706020507" pitchFamily="18" charset="2"/>
              </a:rPr>
              <a:t>d.</a:t>
            </a: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5181600" y="1524000"/>
            <a:ext cx="381000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/>
              <a:t>Translatorna particiona funkcija  odgovara kretanju molekula aktiviranog kompleksa, čestice koja ima masu  m</a:t>
            </a:r>
            <a:r>
              <a:rPr lang="sr-Latn-RS" altLang="en-US" sz="2200"/>
              <a:t>,</a:t>
            </a:r>
            <a:r>
              <a:rPr lang="en-US" altLang="en-US" sz="2200"/>
              <a:t>  u jednodimenzionalnoj potencijalnoj jami na vrhu potencijane barijere koja ima dužinu </a:t>
            </a:r>
            <a:r>
              <a:rPr lang="en-US" altLang="en-US" sz="2200">
                <a:latin typeface="Symbol" panose="05050102010706020507" pitchFamily="18" charset="2"/>
              </a:rPr>
              <a:t>d</a:t>
            </a:r>
          </a:p>
        </p:txBody>
      </p:sp>
      <p:sp>
        <p:nvSpPr>
          <p:cNvPr id="11268" name="Line 6"/>
          <p:cNvSpPr>
            <a:spLocks noChangeShapeType="1"/>
          </p:cNvSpPr>
          <p:nvPr/>
        </p:nvSpPr>
        <p:spPr bwMode="auto">
          <a:xfrm flipV="1">
            <a:off x="784225" y="1550988"/>
            <a:ext cx="0" cy="42497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Freeform 7"/>
          <p:cNvSpPr>
            <a:spLocks/>
          </p:cNvSpPr>
          <p:nvPr/>
        </p:nvSpPr>
        <p:spPr bwMode="auto">
          <a:xfrm>
            <a:off x="1143000" y="2895600"/>
            <a:ext cx="2665413" cy="2173288"/>
          </a:xfrm>
          <a:custGeom>
            <a:avLst/>
            <a:gdLst>
              <a:gd name="T0" fmla="*/ 0 w 1679"/>
              <a:gd name="T1" fmla="*/ 2147483647 h 1369"/>
              <a:gd name="T2" fmla="*/ 2147483647 w 1679"/>
              <a:gd name="T3" fmla="*/ 2147483647 h 1369"/>
              <a:gd name="T4" fmla="*/ 2147483647 w 1679"/>
              <a:gd name="T5" fmla="*/ 2147483647 h 1369"/>
              <a:gd name="T6" fmla="*/ 2147483647 w 1679"/>
              <a:gd name="T7" fmla="*/ 2147483647 h 1369"/>
              <a:gd name="T8" fmla="*/ 2147483647 w 1679"/>
              <a:gd name="T9" fmla="*/ 2147483647 h 1369"/>
              <a:gd name="T10" fmla="*/ 2147483647 w 1679"/>
              <a:gd name="T11" fmla="*/ 2147483647 h 1369"/>
              <a:gd name="T12" fmla="*/ 2147483647 w 1679"/>
              <a:gd name="T13" fmla="*/ 2147483647 h 1369"/>
              <a:gd name="T14" fmla="*/ 2147483647 w 1679"/>
              <a:gd name="T15" fmla="*/ 2147483647 h 1369"/>
              <a:gd name="T16" fmla="*/ 2147483647 w 1679"/>
              <a:gd name="T17" fmla="*/ 2147483647 h 1369"/>
              <a:gd name="T18" fmla="*/ 2147483647 w 1679"/>
              <a:gd name="T19" fmla="*/ 2147483647 h 1369"/>
              <a:gd name="T20" fmla="*/ 2147483647 w 1679"/>
              <a:gd name="T21" fmla="*/ 2147483647 h 1369"/>
              <a:gd name="T22" fmla="*/ 2147483647 w 1679"/>
              <a:gd name="T23" fmla="*/ 2147483647 h 1369"/>
              <a:gd name="T24" fmla="*/ 2147483647 w 1679"/>
              <a:gd name="T25" fmla="*/ 2147483647 h 136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679"/>
              <a:gd name="T40" fmla="*/ 0 h 1369"/>
              <a:gd name="T41" fmla="*/ 1679 w 1679"/>
              <a:gd name="T42" fmla="*/ 1369 h 136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679" h="1369">
                <a:moveTo>
                  <a:pt x="0" y="1058"/>
                </a:moveTo>
                <a:cubicBezTo>
                  <a:pt x="15" y="1126"/>
                  <a:pt x="31" y="1195"/>
                  <a:pt x="46" y="1240"/>
                </a:cubicBezTo>
                <a:cubicBezTo>
                  <a:pt x="61" y="1285"/>
                  <a:pt x="68" y="1316"/>
                  <a:pt x="91" y="1331"/>
                </a:cubicBezTo>
                <a:cubicBezTo>
                  <a:pt x="114" y="1346"/>
                  <a:pt x="137" y="1369"/>
                  <a:pt x="182" y="1331"/>
                </a:cubicBezTo>
                <a:cubicBezTo>
                  <a:pt x="227" y="1293"/>
                  <a:pt x="235" y="1293"/>
                  <a:pt x="363" y="1104"/>
                </a:cubicBezTo>
                <a:cubicBezTo>
                  <a:pt x="491" y="915"/>
                  <a:pt x="825" y="378"/>
                  <a:pt x="953" y="197"/>
                </a:cubicBezTo>
                <a:cubicBezTo>
                  <a:pt x="1081" y="16"/>
                  <a:pt x="1081" y="30"/>
                  <a:pt x="1134" y="15"/>
                </a:cubicBezTo>
                <a:cubicBezTo>
                  <a:pt x="1187" y="0"/>
                  <a:pt x="1232" y="31"/>
                  <a:pt x="1270" y="106"/>
                </a:cubicBezTo>
                <a:cubicBezTo>
                  <a:pt x="1308" y="181"/>
                  <a:pt x="1338" y="371"/>
                  <a:pt x="1361" y="469"/>
                </a:cubicBezTo>
                <a:cubicBezTo>
                  <a:pt x="1384" y="567"/>
                  <a:pt x="1391" y="643"/>
                  <a:pt x="1406" y="696"/>
                </a:cubicBezTo>
                <a:cubicBezTo>
                  <a:pt x="1421" y="749"/>
                  <a:pt x="1429" y="771"/>
                  <a:pt x="1452" y="786"/>
                </a:cubicBezTo>
                <a:cubicBezTo>
                  <a:pt x="1475" y="801"/>
                  <a:pt x="1505" y="824"/>
                  <a:pt x="1543" y="786"/>
                </a:cubicBezTo>
                <a:cubicBezTo>
                  <a:pt x="1581" y="748"/>
                  <a:pt x="1630" y="654"/>
                  <a:pt x="1679" y="560"/>
                </a:cubicBezTo>
              </a:path>
            </a:pathLst>
          </a:cu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Line 8"/>
          <p:cNvSpPr>
            <a:spLocks noChangeShapeType="1"/>
          </p:cNvSpPr>
          <p:nvPr/>
        </p:nvSpPr>
        <p:spPr bwMode="auto">
          <a:xfrm>
            <a:off x="1216025" y="479266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>
            <a:off x="3352800" y="403860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Line 10"/>
          <p:cNvSpPr>
            <a:spLocks noChangeShapeType="1"/>
          </p:cNvSpPr>
          <p:nvPr/>
        </p:nvSpPr>
        <p:spPr bwMode="auto">
          <a:xfrm>
            <a:off x="3375025" y="3927475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Freeform 11"/>
          <p:cNvSpPr>
            <a:spLocks/>
          </p:cNvSpPr>
          <p:nvPr/>
        </p:nvSpPr>
        <p:spPr bwMode="auto">
          <a:xfrm>
            <a:off x="2743200" y="2514600"/>
            <a:ext cx="381000" cy="406400"/>
          </a:xfrm>
          <a:custGeom>
            <a:avLst/>
            <a:gdLst>
              <a:gd name="T0" fmla="*/ 0 w 431"/>
              <a:gd name="T1" fmla="*/ 0 h 256"/>
              <a:gd name="T2" fmla="*/ 2147483647 w 431"/>
              <a:gd name="T3" fmla="*/ 2147483647 h 256"/>
              <a:gd name="T4" fmla="*/ 2147483647 w 431"/>
              <a:gd name="T5" fmla="*/ 2147483647 h 256"/>
              <a:gd name="T6" fmla="*/ 2147483647 w 431"/>
              <a:gd name="T7" fmla="*/ 2147483647 h 256"/>
              <a:gd name="T8" fmla="*/ 2147483647 w 431"/>
              <a:gd name="T9" fmla="*/ 2147483647 h 256"/>
              <a:gd name="T10" fmla="*/ 2147483647 w 431"/>
              <a:gd name="T11" fmla="*/ 0 h 25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31"/>
              <a:gd name="T19" fmla="*/ 0 h 256"/>
              <a:gd name="T20" fmla="*/ 431 w 431"/>
              <a:gd name="T21" fmla="*/ 256 h 25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31" h="256">
                <a:moveTo>
                  <a:pt x="0" y="0"/>
                </a:moveTo>
                <a:cubicBezTo>
                  <a:pt x="11" y="49"/>
                  <a:pt x="22" y="99"/>
                  <a:pt x="45" y="136"/>
                </a:cubicBezTo>
                <a:cubicBezTo>
                  <a:pt x="68" y="173"/>
                  <a:pt x="98" y="211"/>
                  <a:pt x="136" y="226"/>
                </a:cubicBezTo>
                <a:cubicBezTo>
                  <a:pt x="174" y="241"/>
                  <a:pt x="227" y="256"/>
                  <a:pt x="272" y="226"/>
                </a:cubicBezTo>
                <a:cubicBezTo>
                  <a:pt x="317" y="196"/>
                  <a:pt x="385" y="82"/>
                  <a:pt x="408" y="45"/>
                </a:cubicBezTo>
                <a:cubicBezTo>
                  <a:pt x="431" y="8"/>
                  <a:pt x="419" y="4"/>
                  <a:pt x="408" y="0"/>
                </a:cubicBezTo>
              </a:path>
            </a:pathLst>
          </a:cu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Line 12"/>
          <p:cNvSpPr>
            <a:spLocks noChangeShapeType="1"/>
          </p:cNvSpPr>
          <p:nvPr/>
        </p:nvSpPr>
        <p:spPr bwMode="auto">
          <a:xfrm>
            <a:off x="2819400" y="2819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Text Box 13"/>
          <p:cNvSpPr txBox="1">
            <a:spLocks noChangeArrowheads="1"/>
          </p:cNvSpPr>
          <p:nvPr/>
        </p:nvSpPr>
        <p:spPr bwMode="auto">
          <a:xfrm>
            <a:off x="207963" y="1550988"/>
            <a:ext cx="476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r-Latn-CS" altLang="en-US" sz="1800" b="1">
                <a:solidFill>
                  <a:schemeClr val="tx2"/>
                </a:solidFill>
              </a:rPr>
              <a:t>Ep</a:t>
            </a:r>
            <a:endParaRPr lang="en-US" altLang="en-US" sz="1800" b="1">
              <a:solidFill>
                <a:schemeClr val="tx2"/>
              </a:solidFill>
            </a:endParaRPr>
          </a:p>
        </p:txBody>
      </p:sp>
      <p:sp>
        <p:nvSpPr>
          <p:cNvPr id="11276" name="Text Box 14"/>
          <p:cNvSpPr txBox="1">
            <a:spLocks noChangeArrowheads="1"/>
          </p:cNvSpPr>
          <p:nvPr/>
        </p:nvSpPr>
        <p:spPr bwMode="auto">
          <a:xfrm>
            <a:off x="1503363" y="5943600"/>
            <a:ext cx="2559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r-Latn-CS" altLang="en-US" sz="1800" b="1">
                <a:solidFill>
                  <a:schemeClr val="tx2"/>
                </a:solidFill>
              </a:rPr>
              <a:t>Reakciona koordinata</a:t>
            </a:r>
            <a:endParaRPr lang="en-US" altLang="en-US" sz="1800" b="1">
              <a:solidFill>
                <a:schemeClr val="tx2"/>
              </a:solidFill>
            </a:endParaRPr>
          </a:p>
        </p:txBody>
      </p:sp>
      <p:sp>
        <p:nvSpPr>
          <p:cNvPr id="11277" name="Line 15"/>
          <p:cNvSpPr>
            <a:spLocks noChangeShapeType="1"/>
          </p:cNvSpPr>
          <p:nvPr/>
        </p:nvSpPr>
        <p:spPr bwMode="auto">
          <a:xfrm>
            <a:off x="784225" y="5800725"/>
            <a:ext cx="446405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Text Box 16"/>
          <p:cNvSpPr txBox="1">
            <a:spLocks noChangeArrowheads="1"/>
          </p:cNvSpPr>
          <p:nvPr/>
        </p:nvSpPr>
        <p:spPr bwMode="auto">
          <a:xfrm>
            <a:off x="3276600" y="4267200"/>
            <a:ext cx="1098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r-Latn-CS" altLang="en-US" sz="1800" b="1">
                <a:solidFill>
                  <a:schemeClr val="tx2"/>
                </a:solidFill>
              </a:rPr>
              <a:t>produkti</a:t>
            </a:r>
            <a:endParaRPr lang="en-US" altLang="en-US" sz="1800" b="1">
              <a:solidFill>
                <a:schemeClr val="tx2"/>
              </a:solidFill>
            </a:endParaRPr>
          </a:p>
        </p:txBody>
      </p:sp>
      <p:sp>
        <p:nvSpPr>
          <p:cNvPr id="11279" name="Text Box 17"/>
          <p:cNvSpPr txBox="1">
            <a:spLocks noChangeArrowheads="1"/>
          </p:cNvSpPr>
          <p:nvPr/>
        </p:nvSpPr>
        <p:spPr bwMode="auto">
          <a:xfrm>
            <a:off x="1000125" y="5151438"/>
            <a:ext cx="1136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r-Latn-CS" altLang="en-US" sz="1800" b="1">
                <a:solidFill>
                  <a:schemeClr val="tx2"/>
                </a:solidFill>
              </a:rPr>
              <a:t>reaktanti</a:t>
            </a:r>
            <a:endParaRPr lang="en-US" altLang="en-US" sz="1800" b="1">
              <a:solidFill>
                <a:schemeClr val="tx2"/>
              </a:solidFill>
            </a:endParaRPr>
          </a:p>
        </p:txBody>
      </p:sp>
      <p:sp>
        <p:nvSpPr>
          <p:cNvPr id="11280" name="Text Box 18"/>
          <p:cNvSpPr txBox="1">
            <a:spLocks noChangeArrowheads="1"/>
          </p:cNvSpPr>
          <p:nvPr/>
        </p:nvSpPr>
        <p:spPr bwMode="auto">
          <a:xfrm>
            <a:off x="2438400" y="1600200"/>
            <a:ext cx="1200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r-Latn-CS" altLang="en-US" sz="1800" b="1">
                <a:solidFill>
                  <a:schemeClr val="tx2"/>
                </a:solidFill>
              </a:rPr>
              <a:t>Prelazno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r-Latn-CS" altLang="en-US" sz="1800" b="1">
                <a:solidFill>
                  <a:schemeClr val="tx2"/>
                </a:solidFill>
              </a:rPr>
              <a:t>stanje</a:t>
            </a:r>
            <a:endParaRPr lang="en-US" altLang="en-US" sz="1800" b="1">
              <a:solidFill>
                <a:schemeClr val="tx2"/>
              </a:solidFill>
            </a:endParaRPr>
          </a:p>
        </p:txBody>
      </p:sp>
      <p:sp>
        <p:nvSpPr>
          <p:cNvPr id="11281" name="Line 19"/>
          <p:cNvSpPr>
            <a:spLocks noChangeShapeType="1"/>
          </p:cNvSpPr>
          <p:nvPr/>
        </p:nvSpPr>
        <p:spPr bwMode="auto">
          <a:xfrm>
            <a:off x="1216025" y="4935538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Line 20"/>
          <p:cNvSpPr>
            <a:spLocks noChangeShapeType="1"/>
          </p:cNvSpPr>
          <p:nvPr/>
        </p:nvSpPr>
        <p:spPr bwMode="auto">
          <a:xfrm flipH="1">
            <a:off x="1358900" y="2743200"/>
            <a:ext cx="12700" cy="2192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Line 21"/>
          <p:cNvSpPr>
            <a:spLocks noChangeShapeType="1"/>
          </p:cNvSpPr>
          <p:nvPr/>
        </p:nvSpPr>
        <p:spPr bwMode="auto">
          <a:xfrm>
            <a:off x="2743200" y="3505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Text Box 22"/>
          <p:cNvSpPr txBox="1">
            <a:spLocks noChangeArrowheads="1"/>
          </p:cNvSpPr>
          <p:nvPr/>
        </p:nvSpPr>
        <p:spPr bwMode="auto">
          <a:xfrm>
            <a:off x="914400" y="3124200"/>
            <a:ext cx="504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1800"/>
              <a:t>E</a:t>
            </a:r>
            <a:r>
              <a:rPr lang="sr-Latn-CS" altLang="en-US" sz="1800" baseline="-25000"/>
              <a:t>o1</a:t>
            </a:r>
            <a:endParaRPr lang="en-US" altLang="en-US" sz="1800" baseline="-25000"/>
          </a:p>
        </p:txBody>
      </p:sp>
      <p:sp>
        <p:nvSpPr>
          <p:cNvPr id="11285" name="Line 25"/>
          <p:cNvSpPr>
            <a:spLocks noChangeShapeType="1"/>
          </p:cNvSpPr>
          <p:nvPr/>
        </p:nvSpPr>
        <p:spPr bwMode="auto">
          <a:xfrm>
            <a:off x="3124200" y="23622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6" name="Line 26"/>
          <p:cNvSpPr>
            <a:spLocks noChangeShapeType="1"/>
          </p:cNvSpPr>
          <p:nvPr/>
        </p:nvSpPr>
        <p:spPr bwMode="auto">
          <a:xfrm>
            <a:off x="2743200" y="23622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7" name="Rectangle 27"/>
          <p:cNvSpPr>
            <a:spLocks noChangeArrowheads="1"/>
          </p:cNvSpPr>
          <p:nvPr/>
        </p:nvSpPr>
        <p:spPr bwMode="auto">
          <a:xfrm>
            <a:off x="2667000" y="2133600"/>
            <a:ext cx="531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en-US" sz="1600" b="1">
                <a:solidFill>
                  <a:srgbClr val="FF0000"/>
                </a:solidFill>
              </a:rPr>
              <a:t>(X)</a:t>
            </a:r>
            <a:r>
              <a:rPr lang="en-US" altLang="en-US" sz="1600" b="1" baseline="30000">
                <a:solidFill>
                  <a:srgbClr val="FF0000"/>
                </a:solidFill>
              </a:rPr>
              <a:t>±</a:t>
            </a:r>
          </a:p>
        </p:txBody>
      </p:sp>
      <p:sp>
        <p:nvSpPr>
          <p:cNvPr id="11288" name="Text Box 28"/>
          <p:cNvSpPr txBox="1">
            <a:spLocks noChangeArrowheads="1"/>
          </p:cNvSpPr>
          <p:nvPr/>
        </p:nvSpPr>
        <p:spPr bwMode="auto">
          <a:xfrm>
            <a:off x="2743200" y="3505200"/>
            <a:ext cx="2968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1800">
                <a:latin typeface="Symbol" panose="05050102010706020507" pitchFamily="18" charset="2"/>
              </a:rPr>
              <a:t>d</a:t>
            </a:r>
            <a:endParaRPr lang="en-US" altLang="en-US" sz="1800">
              <a:latin typeface="Symbol" panose="05050102010706020507" pitchFamily="18" charset="2"/>
            </a:endParaRPr>
          </a:p>
        </p:txBody>
      </p:sp>
      <p:graphicFrame>
        <p:nvGraphicFramePr>
          <p:cNvPr id="11289" name="Object 30"/>
          <p:cNvGraphicFramePr>
            <a:graphicFrameLocks noChangeAspect="1"/>
          </p:cNvGraphicFramePr>
          <p:nvPr/>
        </p:nvGraphicFramePr>
        <p:xfrm>
          <a:off x="5715000" y="4800600"/>
          <a:ext cx="30480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0" name="Equation" r:id="rId3" imgW="1257300" imgH="596900" progId="Equation.3">
                  <p:embed/>
                </p:oleObj>
              </mc:Choice>
              <mc:Fallback>
                <p:oleObj name="Equation" r:id="rId3" imgW="1257300" imgH="59690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800600"/>
                        <a:ext cx="3048000" cy="14478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0000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7"/>
          <p:cNvSpPr txBox="1">
            <a:spLocks noChangeArrowheads="1"/>
          </p:cNvSpPr>
          <p:nvPr/>
        </p:nvSpPr>
        <p:spPr bwMode="auto">
          <a:xfrm>
            <a:off x="365125" y="163513"/>
            <a:ext cx="8080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Translatorna particiona funkcija molekula aktiviranog kompleksa </a:t>
            </a:r>
          </a:p>
        </p:txBody>
      </p:sp>
      <p:graphicFrame>
        <p:nvGraphicFramePr>
          <p:cNvPr id="12291" name="Object 8"/>
          <p:cNvGraphicFramePr>
            <a:graphicFrameLocks noChangeAspect="1"/>
          </p:cNvGraphicFramePr>
          <p:nvPr/>
        </p:nvGraphicFramePr>
        <p:xfrm>
          <a:off x="1004888" y="838200"/>
          <a:ext cx="3627437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6" name="Equation" r:id="rId3" imgW="1536700" imgH="596900" progId="Equation.DSMT4">
                  <p:embed/>
                </p:oleObj>
              </mc:Choice>
              <mc:Fallback>
                <p:oleObj name="Equation" r:id="rId3" imgW="1536700" imgH="5969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838200"/>
                        <a:ext cx="3627437" cy="140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10"/>
          <p:cNvGraphicFramePr>
            <a:graphicFrameLocks noChangeAspect="1"/>
          </p:cNvGraphicFramePr>
          <p:nvPr/>
        </p:nvGraphicFramePr>
        <p:xfrm>
          <a:off x="6934200" y="609600"/>
          <a:ext cx="914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7" name="Equation" r:id="rId5" imgW="304668" imgH="228501" progId="Equation.DSMT4">
                  <p:embed/>
                </p:oleObj>
              </mc:Choice>
              <mc:Fallback>
                <p:oleObj name="Equation" r:id="rId5" imgW="304668" imgH="228501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609600"/>
                        <a:ext cx="9144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Text Box 11"/>
          <p:cNvSpPr txBox="1">
            <a:spLocks noChangeArrowheads="1"/>
          </p:cNvSpPr>
          <p:nvPr/>
        </p:nvSpPr>
        <p:spPr bwMode="auto">
          <a:xfrm>
            <a:off x="5165725" y="838200"/>
            <a:ext cx="3978275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Gde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Predstavlja sva kretanja molekula aktiviranog kompleksa sem translacije preko prevoja, duž reakcione kordinate, segmenta reakcionog puta dužine </a:t>
            </a:r>
            <a:r>
              <a:rPr lang="en-US" altLang="en-US" sz="1800">
                <a:latin typeface="Symbol" panose="05050102010706020507" pitchFamily="18" charset="2"/>
              </a:rPr>
              <a:t>d </a:t>
            </a:r>
          </a:p>
        </p:txBody>
      </p:sp>
      <p:graphicFrame>
        <p:nvGraphicFramePr>
          <p:cNvPr id="1229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1837019"/>
              </p:ext>
            </p:extLst>
          </p:nvPr>
        </p:nvGraphicFramePr>
        <p:xfrm>
          <a:off x="1001713" y="3962400"/>
          <a:ext cx="6651625" cy="165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8" name="Equation" r:id="rId7" imgW="2552400" imgH="634680" progId="Equation.DSMT4">
                  <p:embed/>
                </p:oleObj>
              </mc:Choice>
              <mc:Fallback>
                <p:oleObj name="Equation" r:id="rId7" imgW="2552400" imgH="6346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3962400"/>
                        <a:ext cx="6651625" cy="165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5" name="Text Box 14"/>
          <p:cNvSpPr txBox="1">
            <a:spLocks noChangeArrowheads="1"/>
          </p:cNvSpPr>
          <p:nvPr/>
        </p:nvSpPr>
        <p:spPr bwMode="auto">
          <a:xfrm>
            <a:off x="304800" y="2895600"/>
            <a:ext cx="8458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Koncentracija molekula aktiviranog kompleksa na vrhu potencjalne barijere duž segmenta reakcionog puta </a:t>
            </a:r>
            <a:r>
              <a:rPr lang="en-US" altLang="en-US" sz="2400">
                <a:latin typeface="Symbol" panose="05050102010706020507" pitchFamily="18" charset="2"/>
              </a:rPr>
              <a:t>d</a:t>
            </a:r>
            <a:r>
              <a:rPr lang="en-US" altLang="en-US" sz="2400"/>
              <a:t>, će biti;</a:t>
            </a:r>
          </a:p>
        </p:txBody>
      </p:sp>
      <p:sp>
        <p:nvSpPr>
          <p:cNvPr id="12296" name="Text Box 15"/>
          <p:cNvSpPr txBox="1">
            <a:spLocks noChangeArrowheads="1"/>
          </p:cNvSpPr>
          <p:nvPr/>
        </p:nvSpPr>
        <p:spPr bwMode="auto">
          <a:xfrm>
            <a:off x="304800" y="5670550"/>
            <a:ext cx="8839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Jer se postulira termodinamička ravnoteža za reakciju formiranja aktiviranog kompleksa, izmedju reaktanata i aktiviranog kompleksa.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212725" y="188913"/>
            <a:ext cx="87026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Prema kinetičkoj teoriji, molekuli aktiviranog kompleksa se kreću u pravcu stvaranja produkta, i prosečna brzina njihovog kretanja će biti:</a:t>
            </a:r>
          </a:p>
        </p:txBody>
      </p:sp>
      <p:sp>
        <p:nvSpPr>
          <p:cNvPr id="13315" name="Text Box 7"/>
          <p:cNvSpPr txBox="1">
            <a:spLocks noChangeArrowheads="1"/>
          </p:cNvSpPr>
          <p:nvPr/>
        </p:nvSpPr>
        <p:spPr bwMode="auto">
          <a:xfrm>
            <a:off x="228600" y="2362200"/>
            <a:ext cx="8474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Pa će frekvenca kojom aktivirani kompleks prelazi preko barijere biti količnik prosečne brzine I </a:t>
            </a:r>
            <a:r>
              <a:rPr lang="sr-Latn-CS" altLang="en-US" sz="2000" b="1"/>
              <a:t>širine</a:t>
            </a:r>
            <a:r>
              <a:rPr lang="en-US" altLang="en-US" sz="2000" b="1"/>
              <a:t> barijere</a:t>
            </a:r>
            <a:r>
              <a:rPr lang="sr-Latn-CS" altLang="en-US" sz="2000" b="1"/>
              <a:t> (u okolini prevoja)</a:t>
            </a:r>
            <a:r>
              <a:rPr lang="en-US" altLang="en-US" sz="2000" b="1"/>
              <a:t> </a:t>
            </a:r>
            <a:r>
              <a:rPr lang="en-US" altLang="en-US" sz="2000" b="1">
                <a:latin typeface="Symbol" panose="05050102010706020507" pitchFamily="18" charset="2"/>
              </a:rPr>
              <a:t>d</a:t>
            </a:r>
          </a:p>
        </p:txBody>
      </p:sp>
      <p:graphicFrame>
        <p:nvGraphicFramePr>
          <p:cNvPr id="13316" name="Object 9"/>
          <p:cNvGraphicFramePr>
            <a:graphicFrameLocks noChangeAspect="1"/>
          </p:cNvGraphicFramePr>
          <p:nvPr/>
        </p:nvGraphicFramePr>
        <p:xfrm>
          <a:off x="349250" y="3276600"/>
          <a:ext cx="2959100" cy="1398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6" name="Equation" r:id="rId3" imgW="1397000" imgH="660400" progId="Equation.DSMT4">
                  <p:embed/>
                </p:oleObj>
              </mc:Choice>
              <mc:Fallback>
                <p:oleObj name="Equation" r:id="rId3" imgW="1397000" imgH="660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" y="3276600"/>
                        <a:ext cx="2959100" cy="1398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10"/>
          <p:cNvGraphicFramePr>
            <a:graphicFrameLocks noChangeAspect="1"/>
          </p:cNvGraphicFramePr>
          <p:nvPr/>
        </p:nvGraphicFramePr>
        <p:xfrm>
          <a:off x="609600" y="914400"/>
          <a:ext cx="2286000" cy="146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7" name="Equation" r:id="rId5" imgW="1028700" imgH="660400" progId="Equation.3">
                  <p:embed/>
                </p:oleObj>
              </mc:Choice>
              <mc:Fallback>
                <p:oleObj name="Equation" r:id="rId5" imgW="1028700" imgH="6604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914400"/>
                        <a:ext cx="2286000" cy="146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8" name="Text Box 11"/>
          <p:cNvSpPr txBox="1">
            <a:spLocks noChangeArrowheads="1"/>
          </p:cNvSpPr>
          <p:nvPr/>
        </p:nvSpPr>
        <p:spPr bwMode="auto">
          <a:xfrm>
            <a:off x="304800" y="4724400"/>
            <a:ext cx="8839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Brzina reakcije je jednaka proizvodu koncentracije aktiviranog kompleksa I frekvence prelaska aktiviranog kompleksa preko barijere:</a:t>
            </a:r>
          </a:p>
        </p:txBody>
      </p:sp>
      <p:graphicFrame>
        <p:nvGraphicFramePr>
          <p:cNvPr id="13319" name="Object 15"/>
          <p:cNvGraphicFramePr>
            <a:graphicFrameLocks noChangeAspect="1"/>
          </p:cNvGraphicFramePr>
          <p:nvPr/>
        </p:nvGraphicFramePr>
        <p:xfrm>
          <a:off x="1173163" y="5410200"/>
          <a:ext cx="5275262" cy="136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8" name="Equation" r:id="rId7" imgW="2552700" imgH="660400" progId="Equation.DSMT4">
                  <p:embed/>
                </p:oleObj>
              </mc:Choice>
              <mc:Fallback>
                <p:oleObj name="Equation" r:id="rId7" imgW="2552700" imgH="6604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3163" y="5410200"/>
                        <a:ext cx="5275262" cy="1365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Text Box 9"/>
          <p:cNvSpPr txBox="1">
            <a:spLocks noChangeArrowheads="1"/>
          </p:cNvSpPr>
          <p:nvPr/>
        </p:nvSpPr>
        <p:spPr bwMode="auto">
          <a:xfrm>
            <a:off x="3581400" y="1219200"/>
            <a:ext cx="50292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Izracunava se kao srednja brzina u pravcu +x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13321" name="Object 10"/>
          <p:cNvGraphicFramePr>
            <a:graphicFrameLocks noChangeAspect="1"/>
          </p:cNvGraphicFramePr>
          <p:nvPr/>
        </p:nvGraphicFramePr>
        <p:xfrm>
          <a:off x="3721100" y="1600200"/>
          <a:ext cx="4595813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09" name="Equation" r:id="rId9" imgW="2984500" imgH="495300" progId="Equation.DSMT4">
                  <p:embed/>
                </p:oleObj>
              </mc:Choice>
              <mc:Fallback>
                <p:oleObj name="Equation" r:id="rId9" imgW="2984500" imgH="4953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1100" y="1600200"/>
                        <a:ext cx="4595813" cy="642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8334257"/>
              </p:ext>
            </p:extLst>
          </p:nvPr>
        </p:nvGraphicFramePr>
        <p:xfrm>
          <a:off x="153988" y="395288"/>
          <a:ext cx="8609012" cy="216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8" name="Equation" r:id="rId3" imgW="3581280" imgH="901440" progId="Equation.DSMT4">
                  <p:embed/>
                </p:oleObj>
              </mc:Choice>
              <mc:Fallback>
                <p:oleObj name="Equation" r:id="rId3" imgW="3581280" imgH="9014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8" y="395288"/>
                        <a:ext cx="8609012" cy="216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3395662"/>
              </p:ext>
            </p:extLst>
          </p:nvPr>
        </p:nvGraphicFramePr>
        <p:xfrm>
          <a:off x="874713" y="2916238"/>
          <a:ext cx="7243762" cy="154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9" name="Equation" r:id="rId5" imgW="2145960" imgH="457200" progId="Equation.DSMT4">
                  <p:embed/>
                </p:oleObj>
              </mc:Choice>
              <mc:Fallback>
                <p:oleObj name="Equation" r:id="rId5" imgW="2145960" imgH="457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713" y="2916238"/>
                        <a:ext cx="7243762" cy="154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6983259"/>
              </p:ext>
            </p:extLst>
          </p:nvPr>
        </p:nvGraphicFramePr>
        <p:xfrm>
          <a:off x="708025" y="4975225"/>
          <a:ext cx="3840163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0" name="Equation" r:id="rId7" imgW="1091880" imgH="457200" progId="Equation.DSMT4">
                  <p:embed/>
                </p:oleObj>
              </mc:Choice>
              <mc:Fallback>
                <p:oleObj name="Equation" r:id="rId7" imgW="1091880" imgH="457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025" y="4975225"/>
                        <a:ext cx="3840163" cy="160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8002389"/>
              </p:ext>
            </p:extLst>
          </p:nvPr>
        </p:nvGraphicFramePr>
        <p:xfrm>
          <a:off x="6096000" y="5060950"/>
          <a:ext cx="2668588" cy="144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1" name="Equation" r:id="rId9" imgW="774360" imgH="419040" progId="Equation.DSMT4">
                  <p:embed/>
                </p:oleObj>
              </mc:Choice>
              <mc:Fallback>
                <p:oleObj name="Equation" r:id="rId9" imgW="774360" imgH="4190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060950"/>
                        <a:ext cx="2668588" cy="14446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2" name="Oval 10"/>
          <p:cNvSpPr>
            <a:spLocks noChangeArrowheads="1"/>
          </p:cNvSpPr>
          <p:nvPr/>
        </p:nvSpPr>
        <p:spPr bwMode="auto">
          <a:xfrm>
            <a:off x="5105400" y="2610644"/>
            <a:ext cx="3421063" cy="20574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3" name="AutoShape 11"/>
          <p:cNvSpPr>
            <a:spLocks noChangeArrowheads="1"/>
          </p:cNvSpPr>
          <p:nvPr/>
        </p:nvSpPr>
        <p:spPr bwMode="auto">
          <a:xfrm>
            <a:off x="5105400" y="5334000"/>
            <a:ext cx="838200" cy="609600"/>
          </a:xfrm>
          <a:prstGeom prst="rightArrow">
            <a:avLst>
              <a:gd name="adj1" fmla="val 50000"/>
              <a:gd name="adj2" fmla="val 34375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533400" y="152400"/>
            <a:ext cx="76454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Prvo I drugo izvodjenje se samo prividno razlikuju: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1 Izvodjenje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Kretanje preko barijere  se razmatra kao slaba vibracija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2 izvodjenje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Translatorno kretanje duž segmenta puta </a:t>
            </a:r>
            <a:r>
              <a:rPr lang="en-US" altLang="en-US" sz="2400">
                <a:latin typeface="Symbol" panose="05050102010706020507" pitchFamily="18" charset="2"/>
              </a:rPr>
              <a:t>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304800" y="2209800"/>
            <a:ext cx="83216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err="1"/>
              <a:t>Ako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čestice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vibriraju</a:t>
            </a:r>
            <a:r>
              <a:rPr lang="en-US" altLang="en-US" sz="2000" dirty="0"/>
              <a:t>, a </a:t>
            </a:r>
            <a:r>
              <a:rPr lang="en-US" altLang="en-US" sz="2000" dirty="0" err="1"/>
              <a:t>tako</a:t>
            </a:r>
            <a:r>
              <a:rPr lang="en-US" altLang="en-US" sz="2000" dirty="0"/>
              <a:t> da </a:t>
            </a:r>
            <a:r>
              <a:rPr lang="en-US" altLang="en-US" sz="2000" dirty="0" err="1"/>
              <a:t>vibracja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slabi</a:t>
            </a:r>
            <a:r>
              <a:rPr lang="en-US" altLang="en-US" sz="2000" dirty="0"/>
              <a:t> I </a:t>
            </a:r>
            <a:r>
              <a:rPr lang="en-US" altLang="en-US" sz="2000" dirty="0" err="1"/>
              <a:t>frekvenca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teži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nuli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tada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se </a:t>
            </a:r>
            <a:r>
              <a:rPr lang="en-US" altLang="en-US" sz="2000" dirty="0" err="1"/>
              <a:t>vibracija</a:t>
            </a:r>
            <a:r>
              <a:rPr lang="en-US" altLang="en-US" sz="2000" dirty="0"/>
              <a:t> </a:t>
            </a:r>
            <a:r>
              <a:rPr lang="en-US" altLang="en-US" sz="2000" dirty="0" err="1" smtClean="0"/>
              <a:t>mo</a:t>
            </a:r>
            <a:r>
              <a:rPr lang="sr-Latn-RS" altLang="en-US" sz="2000" dirty="0" smtClean="0"/>
              <a:t>že posmatrati kao</a:t>
            </a:r>
            <a:r>
              <a:rPr lang="en-US" altLang="en-US" sz="2000" dirty="0" smtClean="0"/>
              <a:t> </a:t>
            </a:r>
            <a:r>
              <a:rPr lang="en-US" altLang="en-US" sz="2000" dirty="0" err="1"/>
              <a:t>translacija</a:t>
            </a:r>
            <a:r>
              <a:rPr lang="en-US" altLang="en-US" sz="2000" dirty="0"/>
              <a:t>, pa  </a:t>
            </a:r>
            <a:r>
              <a:rPr lang="en-US" altLang="en-US" sz="2000" dirty="0" err="1"/>
              <a:t>particiona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funkcija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za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takvu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vibraciju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kT</a:t>
            </a:r>
            <a:r>
              <a:rPr lang="en-US" altLang="en-US" sz="2000" dirty="0"/>
              <a:t>/</a:t>
            </a:r>
            <a:r>
              <a:rPr lang="en-US" altLang="en-US" sz="2000" dirty="0" err="1"/>
              <a:t>h</a:t>
            </a:r>
            <a:r>
              <a:rPr lang="en-US" altLang="en-US" sz="2000" dirty="0" err="1">
                <a:latin typeface="Symbol" panose="05050102010706020507" pitchFamily="18" charset="2"/>
              </a:rPr>
              <a:t>n</a:t>
            </a:r>
            <a:r>
              <a:rPr lang="en-US" altLang="en-US" sz="2000" dirty="0"/>
              <a:t>,  </a:t>
            </a:r>
            <a:r>
              <a:rPr lang="en-US" altLang="en-US" sz="2000" dirty="0" err="1"/>
              <a:t>prelazi</a:t>
            </a:r>
            <a:r>
              <a:rPr lang="en-US" altLang="en-US" sz="2000" dirty="0"/>
              <a:t> u </a:t>
            </a:r>
            <a:r>
              <a:rPr lang="en-US" altLang="en-US" sz="2000" dirty="0" err="1"/>
              <a:t>translaciju</a:t>
            </a:r>
            <a:r>
              <a:rPr lang="en-US" altLang="en-US" sz="2000" dirty="0"/>
              <a:t>: </a:t>
            </a:r>
          </a:p>
        </p:txBody>
      </p:sp>
      <p:graphicFrame>
        <p:nvGraphicFramePr>
          <p:cNvPr id="15364" name="Object 6"/>
          <p:cNvGraphicFramePr>
            <a:graphicFrameLocks noChangeAspect="1"/>
          </p:cNvGraphicFramePr>
          <p:nvPr/>
        </p:nvGraphicFramePr>
        <p:xfrm>
          <a:off x="2819400" y="3276600"/>
          <a:ext cx="2286000" cy="1398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9" name="Equation" r:id="rId3" imgW="1079032" imgH="660113" progId="Equation.3">
                  <p:embed/>
                </p:oleObj>
              </mc:Choice>
              <mc:Fallback>
                <p:oleObj name="Equation" r:id="rId3" imgW="1079032" imgH="660113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276600"/>
                        <a:ext cx="2286000" cy="1398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10"/>
          <p:cNvGraphicFramePr>
            <a:graphicFrameLocks noChangeAspect="1"/>
          </p:cNvGraphicFramePr>
          <p:nvPr/>
        </p:nvGraphicFramePr>
        <p:xfrm>
          <a:off x="1279525" y="4492625"/>
          <a:ext cx="6432550" cy="197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0" name="Equation" r:id="rId5" imgW="2971800" imgH="914400" progId="Equation.DSMT4">
                  <p:embed/>
                </p:oleObj>
              </mc:Choice>
              <mc:Fallback>
                <p:oleObj name="Equation" r:id="rId5" imgW="2971800" imgH="9144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9525" y="4492625"/>
                        <a:ext cx="6432550" cy="197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5486400" y="3810000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Frekvencija po izvodjenju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l" eaLnBrk="1" hangingPunct="1"/>
            <a:r>
              <a:rPr lang="en-US" altLang="en-US" sz="4000" b="1" smtClean="0"/>
              <a:t>Teorija apsolutnih brzina i</a:t>
            </a:r>
            <a:br>
              <a:rPr lang="en-US" altLang="en-US" sz="4000" b="1" smtClean="0"/>
            </a:br>
            <a:r>
              <a:rPr lang="en-US" altLang="en-US" sz="4000" b="1" smtClean="0"/>
              <a:t>veza sa termodinamikom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9578168"/>
              </p:ext>
            </p:extLst>
          </p:nvPr>
        </p:nvGraphicFramePr>
        <p:xfrm>
          <a:off x="36513" y="748909"/>
          <a:ext cx="4780464" cy="1287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94" name="Equation" r:id="rId3" imgW="1650960" imgH="444240" progId="Equation.DSMT4">
                  <p:embed/>
                </p:oleObj>
              </mc:Choice>
              <mc:Fallback>
                <p:oleObj name="Equation" r:id="rId3" imgW="1650960" imgH="4442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3" y="748909"/>
                        <a:ext cx="4780464" cy="12878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3999962"/>
              </p:ext>
            </p:extLst>
          </p:nvPr>
        </p:nvGraphicFramePr>
        <p:xfrm>
          <a:off x="639763" y="2905125"/>
          <a:ext cx="3290887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95" name="Equation" r:id="rId5" imgW="1104840" imgH="469800" progId="Equation.DSMT4">
                  <p:embed/>
                </p:oleObj>
              </mc:Choice>
              <mc:Fallback>
                <p:oleObj name="Equation" r:id="rId5" imgW="1104840" imgH="4698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763" y="2905125"/>
                        <a:ext cx="3290887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6623039"/>
              </p:ext>
            </p:extLst>
          </p:nvPr>
        </p:nvGraphicFramePr>
        <p:xfrm>
          <a:off x="361950" y="5365750"/>
          <a:ext cx="3921125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96" name="Equation" r:id="rId7" imgW="1396800" imgH="469800" progId="Equation.DSMT4">
                  <p:embed/>
                </p:oleObj>
              </mc:Choice>
              <mc:Fallback>
                <p:oleObj name="Equation" r:id="rId7" imgW="1396800" imgH="4698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50" y="5365750"/>
                        <a:ext cx="3921125" cy="1141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18"/>
          <p:cNvGraphicFramePr>
            <a:graphicFrameLocks noChangeAspect="1"/>
          </p:cNvGraphicFramePr>
          <p:nvPr/>
        </p:nvGraphicFramePr>
        <p:xfrm>
          <a:off x="228600" y="0"/>
          <a:ext cx="2743200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97" name="Equation" r:id="rId9" imgW="1830004" imgH="597159" progId="Equation.3">
                  <p:embed/>
                </p:oleObj>
              </mc:Choice>
              <mc:Fallback>
                <p:oleObj name="Equation" r:id="rId9" imgW="1830004" imgH="597159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0"/>
                        <a:ext cx="2743200" cy="90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5865971" y="1843564"/>
            <a:ext cx="3200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Gibsova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standardna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slobodna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energija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aktiviranja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graphicFrame>
        <p:nvGraphicFramePr>
          <p:cNvPr id="17415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7626424"/>
              </p:ext>
            </p:extLst>
          </p:nvPr>
        </p:nvGraphicFramePr>
        <p:xfrm>
          <a:off x="4751705" y="2085270"/>
          <a:ext cx="898023" cy="527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98" name="Equation" r:id="rId11" imgW="393480" imgH="228600" progId="Equation.DSMT4">
                  <p:embed/>
                </p:oleObj>
              </mc:Choice>
              <mc:Fallback>
                <p:oleObj name="Equation" r:id="rId11" imgW="393480" imgH="2286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1705" y="2085270"/>
                        <a:ext cx="898023" cy="5271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8314601"/>
              </p:ext>
            </p:extLst>
          </p:nvPr>
        </p:nvGraphicFramePr>
        <p:xfrm>
          <a:off x="4901685" y="5401627"/>
          <a:ext cx="893205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99" name="Equation" r:id="rId13" imgW="393480" imgH="190440" progId="Equation.DSMT4">
                  <p:embed/>
                </p:oleObj>
              </mc:Choice>
              <mc:Fallback>
                <p:oleObj name="Equation" r:id="rId13" imgW="393480" imgH="19044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1685" y="5401627"/>
                        <a:ext cx="893205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5715000" y="5334000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Standardna entalpija aktiviranja</a:t>
            </a: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5943600" y="3962400"/>
            <a:ext cx="3352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Standardna entropija aktiviranja</a:t>
            </a:r>
          </a:p>
        </p:txBody>
      </p:sp>
      <p:graphicFrame>
        <p:nvGraphicFramePr>
          <p:cNvPr id="17419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270916"/>
              </p:ext>
            </p:extLst>
          </p:nvPr>
        </p:nvGraphicFramePr>
        <p:xfrm>
          <a:off x="4816977" y="4219893"/>
          <a:ext cx="1062623" cy="596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00" name="Equation" r:id="rId15" imgW="380880" imgH="228600" progId="Equation.DSMT4">
                  <p:embed/>
                </p:oleObj>
              </mc:Choice>
              <mc:Fallback>
                <p:oleObj name="Equation" r:id="rId15" imgW="380880" imgH="2286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6977" y="4219893"/>
                        <a:ext cx="1062623" cy="5961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0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0152565"/>
              </p:ext>
            </p:extLst>
          </p:nvPr>
        </p:nvGraphicFramePr>
        <p:xfrm>
          <a:off x="228600" y="2040414"/>
          <a:ext cx="3770312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01" name="Equation" r:id="rId17" imgW="1206360" imgH="253800" progId="Equation.DSMT4">
                  <p:embed/>
                </p:oleObj>
              </mc:Choice>
              <mc:Fallback>
                <p:oleObj name="Equation" r:id="rId17" imgW="1206360" imgH="25380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040414"/>
                        <a:ext cx="3770312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1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002398"/>
              </p:ext>
            </p:extLst>
          </p:nvPr>
        </p:nvGraphicFramePr>
        <p:xfrm>
          <a:off x="187325" y="4151313"/>
          <a:ext cx="4652963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02" name="Equation" r:id="rId19" imgW="1460160" imgH="228600" progId="Equation.DSMT4">
                  <p:embed/>
                </p:oleObj>
              </mc:Choice>
              <mc:Fallback>
                <p:oleObj name="Equation" r:id="rId19" imgW="1460160" imgH="2286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325" y="4151313"/>
                        <a:ext cx="4652963" cy="728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ight Brace 1"/>
          <p:cNvSpPr/>
          <p:nvPr/>
        </p:nvSpPr>
        <p:spPr>
          <a:xfrm>
            <a:off x="4622800" y="4229100"/>
            <a:ext cx="304800" cy="2209800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23" name="TextBox 2"/>
          <p:cNvSpPr txBox="1">
            <a:spLocks noChangeArrowheads="1"/>
          </p:cNvSpPr>
          <p:nvPr/>
        </p:nvSpPr>
        <p:spPr bwMode="auto">
          <a:xfrm>
            <a:off x="5243512" y="303123"/>
            <a:ext cx="387826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sr-Latn-RS" dirty="0"/>
              <a:t>Treba imati u vidu da je </a:t>
            </a:r>
            <a:r>
              <a:rPr lang="en-US" dirty="0"/>
              <a:t>I</a:t>
            </a:r>
            <a:r>
              <a:rPr lang="sr-Latn-RS" dirty="0"/>
              <a:t>z</a:t>
            </a:r>
            <a:r>
              <a:rPr lang="en-US" dirty="0"/>
              <a:t> K </a:t>
            </a:r>
            <a:r>
              <a:rPr lang="sr-Latn-RS" dirty="0"/>
              <a:t> je izdvojen jedan vibracioni stepen pa je korektnije pisati </a:t>
            </a:r>
            <a:r>
              <a:rPr lang="sr-Latn-RS" baseline="30000" dirty="0"/>
              <a:t>#</a:t>
            </a:r>
            <a:r>
              <a:rPr lang="sr-Latn-RS" dirty="0"/>
              <a:t>K. U literturi se ovo ne naglašava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7345004"/>
              </p:ext>
            </p:extLst>
          </p:nvPr>
        </p:nvGraphicFramePr>
        <p:xfrm>
          <a:off x="1319213" y="2133600"/>
          <a:ext cx="6276975" cy="160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6" name="Equation" r:id="rId3" imgW="1790640" imgH="457200" progId="Equation.DSMT4">
                  <p:embed/>
                </p:oleObj>
              </mc:Choice>
              <mc:Fallback>
                <p:oleObj name="Equation" r:id="rId3" imgW="179064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9213" y="2133600"/>
                        <a:ext cx="6276975" cy="1601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3822580"/>
              </p:ext>
            </p:extLst>
          </p:nvPr>
        </p:nvGraphicFramePr>
        <p:xfrm>
          <a:off x="685800" y="3913188"/>
          <a:ext cx="7927450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7" name="Equation" r:id="rId5" imgW="3340080" imgH="520560" progId="Equation.DSMT4">
                  <p:embed/>
                </p:oleObj>
              </mc:Choice>
              <mc:Fallback>
                <p:oleObj name="Equation" r:id="rId5" imgW="3340080" imgH="5205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913188"/>
                        <a:ext cx="7927450" cy="100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6"/>
          <p:cNvGraphicFramePr>
            <a:graphicFrameLocks noChangeAspect="1"/>
          </p:cNvGraphicFramePr>
          <p:nvPr/>
        </p:nvGraphicFramePr>
        <p:xfrm>
          <a:off x="2971800" y="1371600"/>
          <a:ext cx="24384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8" name="Equation" r:id="rId7" imgW="901309" imgH="215806" progId="Equation.DSMT4">
                  <p:embed/>
                </p:oleObj>
              </mc:Choice>
              <mc:Fallback>
                <p:oleObj name="Equation" r:id="rId7" imgW="901309" imgH="215806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371600"/>
                        <a:ext cx="24384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7" name="Text Box 7"/>
          <p:cNvSpPr txBox="1">
            <a:spLocks noChangeArrowheads="1"/>
          </p:cNvSpPr>
          <p:nvPr/>
        </p:nvSpPr>
        <p:spPr bwMode="auto">
          <a:xfrm>
            <a:off x="1066800" y="574963"/>
            <a:ext cx="6781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r-Latn-RS" altLang="en-US" sz="2400" dirty="0" smtClean="0"/>
              <a:t>Rezime: </a:t>
            </a:r>
            <a:r>
              <a:rPr lang="en-US" altLang="en-US" sz="2400" dirty="0" smtClean="0"/>
              <a:t>Op[</a:t>
            </a:r>
            <a:r>
              <a:rPr lang="en-US" altLang="en-US" sz="2400" dirty="0" err="1" smtClean="0"/>
              <a:t>ti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izraz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konstante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brzine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za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reakciju</a:t>
            </a:r>
            <a:r>
              <a:rPr lang="en-US" altLang="en-US" sz="2400" dirty="0"/>
              <a:t>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5181600"/>
            <a:ext cx="762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Particione</a:t>
            </a:r>
            <a:r>
              <a:rPr lang="en-US" dirty="0" smtClean="0"/>
              <a:t> </a:t>
            </a:r>
            <a:r>
              <a:rPr lang="en-US" dirty="0" err="1" smtClean="0"/>
              <a:t>funkcije</a:t>
            </a:r>
            <a:r>
              <a:rPr lang="en-US" dirty="0" smtClean="0"/>
              <a:t> </a:t>
            </a:r>
            <a:r>
              <a:rPr lang="sr-Latn-RS" dirty="0" err="1"/>
              <a:t>z</a:t>
            </a:r>
            <a:r>
              <a:rPr lang="en-US" dirty="0" err="1" smtClean="0"/>
              <a:t>avise</a:t>
            </a:r>
            <a:r>
              <a:rPr lang="en-US" dirty="0" smtClean="0"/>
              <a:t> od </a:t>
            </a:r>
            <a:r>
              <a:rPr lang="en-US" dirty="0" err="1" smtClean="0"/>
              <a:t>molekulskih</a:t>
            </a:r>
            <a:r>
              <a:rPr lang="en-US" dirty="0" smtClean="0"/>
              <a:t> </a:t>
            </a:r>
            <a:r>
              <a:rPr lang="en-US" dirty="0" err="1" smtClean="0"/>
              <a:t>parametara</a:t>
            </a:r>
            <a:r>
              <a:rPr lang="en-US" dirty="0" smtClean="0"/>
              <a:t> ( </a:t>
            </a:r>
            <a:r>
              <a:rPr lang="en-US" dirty="0" err="1" smtClean="0"/>
              <a:t>frekvencija</a:t>
            </a:r>
            <a:r>
              <a:rPr lang="en-US" dirty="0" smtClean="0"/>
              <a:t> </a:t>
            </a:r>
            <a:r>
              <a:rPr lang="en-US" dirty="0" err="1" smtClean="0"/>
              <a:t>vibracija</a:t>
            </a:r>
            <a:r>
              <a:rPr lang="en-US" dirty="0" smtClean="0"/>
              <a:t>, </a:t>
            </a:r>
            <a:r>
              <a:rPr lang="en-US" dirty="0" err="1" smtClean="0"/>
              <a:t>momenata</a:t>
            </a:r>
            <a:r>
              <a:rPr lang="en-US" dirty="0" smtClean="0"/>
              <a:t> </a:t>
            </a:r>
            <a:r>
              <a:rPr lang="en-US" dirty="0" err="1" smtClean="0"/>
              <a:t>inercije</a:t>
            </a:r>
            <a:r>
              <a:rPr lang="en-US" dirty="0" smtClean="0"/>
              <a:t>-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rastojanja</a:t>
            </a:r>
            <a:r>
              <a:rPr lang="en-US" dirty="0" smtClean="0"/>
              <a:t> </a:t>
            </a:r>
            <a:r>
              <a:rPr lang="en-US" dirty="0" err="1" smtClean="0"/>
              <a:t>medju</a:t>
            </a:r>
            <a:r>
              <a:rPr lang="en-US" dirty="0" smtClean="0"/>
              <a:t> </a:t>
            </a:r>
            <a:r>
              <a:rPr lang="en-US" dirty="0" err="1" smtClean="0"/>
              <a:t>atomima</a:t>
            </a:r>
            <a:r>
              <a:rPr lang="en-US" dirty="0" smtClean="0"/>
              <a:t>)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Akt</a:t>
            </a:r>
            <a:r>
              <a:rPr lang="en-US" dirty="0" smtClean="0"/>
              <a:t>. </a:t>
            </a:r>
            <a:r>
              <a:rPr lang="en-US" dirty="0" err="1" smtClean="0"/>
              <a:t>Komp</a:t>
            </a:r>
            <a:r>
              <a:rPr lang="en-US" dirty="0" smtClean="0"/>
              <a:t>. ne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izmeriti</a:t>
            </a:r>
            <a:r>
              <a:rPr lang="en-US" dirty="0" smtClean="0"/>
              <a:t> </a:t>
            </a:r>
            <a:r>
              <a:rPr lang="en-US" dirty="0" err="1" smtClean="0"/>
              <a:t>ali</a:t>
            </a:r>
            <a:r>
              <a:rPr lang="en-US" dirty="0" smtClean="0"/>
              <a:t> se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proceniti</a:t>
            </a:r>
            <a:r>
              <a:rPr lang="en-US" dirty="0" smtClean="0"/>
              <a:t> (</a:t>
            </a:r>
            <a:r>
              <a:rPr lang="en-US" dirty="0" err="1" smtClean="0"/>
              <a:t>optimi</a:t>
            </a:r>
            <a:r>
              <a:rPr lang="sr-Latn-RS" dirty="0" smtClean="0"/>
              <a:t>z</a:t>
            </a:r>
            <a:r>
              <a:rPr lang="en-US" dirty="0" err="1" smtClean="0"/>
              <a:t>acijom</a:t>
            </a:r>
            <a:r>
              <a:rPr lang="en-US" dirty="0" smtClean="0"/>
              <a:t> </a:t>
            </a:r>
            <a:r>
              <a:rPr lang="en-US" dirty="0" err="1" smtClean="0"/>
              <a:t>konfiguracije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sr-Latn-RS" dirty="0" smtClean="0"/>
              <a:t>z</a:t>
            </a:r>
            <a:r>
              <a:rPr lang="en-US" dirty="0" err="1" smtClean="0"/>
              <a:t>nim</a:t>
            </a:r>
            <a:r>
              <a:rPr lang="en-US" dirty="0" smtClean="0"/>
              <a:t> </a:t>
            </a:r>
            <a:r>
              <a:rPr lang="sr-Latn-RS" dirty="0" smtClean="0"/>
              <a:t>kvantnim proračunima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55" name="Group 59"/>
          <p:cNvGraphicFramePr>
            <a:graphicFrameLocks noGrp="1"/>
          </p:cNvGraphicFramePr>
          <p:nvPr/>
        </p:nvGraphicFramePr>
        <p:xfrm>
          <a:off x="228600" y="762000"/>
          <a:ext cx="8382000" cy="6010275"/>
        </p:xfrm>
        <a:graphic>
          <a:graphicData uri="http://schemas.openxmlformats.org/drawingml/2006/table">
            <a:tbl>
              <a:tblPr/>
              <a:tblGrid>
                <a:gridCol w="2095500"/>
                <a:gridCol w="1104900"/>
                <a:gridCol w="3505200"/>
                <a:gridCol w="1676400"/>
              </a:tblGrid>
              <a:tr h="8229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kretanje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Step. Slob.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Particiona funkcija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Red veličine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0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translacija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sr-Latn-C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– 10</a:t>
                      </a:r>
                      <a:r>
                        <a:rPr kumimoji="0" lang="sr-Latn-C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m </a:t>
                      </a:r>
                      <a:r>
                        <a:rPr kumimoji="0" lang="sr-Latn-C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</a:t>
                      </a:r>
                      <a:endParaRPr kumimoji="0" lang="en-US" sz="24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14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rotacija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10 -10</a:t>
                      </a:r>
                      <a:r>
                        <a:rPr kumimoji="0" lang="sr-Latn-C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4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5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rotacija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10 - 10</a:t>
                      </a:r>
                      <a:r>
                        <a:rPr kumimoji="0" lang="sr-Latn-C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24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13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vibracija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1-10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Slobodna unutrašnja rotacija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1-10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95" name="Text Box 51"/>
          <p:cNvSpPr txBox="1">
            <a:spLocks noChangeArrowheads="1"/>
          </p:cNvSpPr>
          <p:nvPr/>
        </p:nvSpPr>
        <p:spPr bwMode="auto">
          <a:xfrm>
            <a:off x="288925" y="115888"/>
            <a:ext cx="6100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2400"/>
              <a:t>Particione funkcije za različite vrste kretanja</a:t>
            </a:r>
            <a:endParaRPr lang="en-US" altLang="en-US" sz="2400"/>
          </a:p>
        </p:txBody>
      </p:sp>
      <p:graphicFrame>
        <p:nvGraphicFramePr>
          <p:cNvPr id="19496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902037"/>
              </p:ext>
            </p:extLst>
          </p:nvPr>
        </p:nvGraphicFramePr>
        <p:xfrm>
          <a:off x="3733800" y="1582738"/>
          <a:ext cx="1982788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06" name="Equation" r:id="rId3" imgW="901440" imgH="457200" progId="Equation.DSMT4">
                  <p:embed/>
                </p:oleObj>
              </mc:Choice>
              <mc:Fallback>
                <p:oleObj name="Equation" r:id="rId3" imgW="901440" imgH="457200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582738"/>
                        <a:ext cx="1982788" cy="100647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97" name="Object 54"/>
          <p:cNvGraphicFramePr>
            <a:graphicFrameLocks noChangeAspect="1"/>
          </p:cNvGraphicFramePr>
          <p:nvPr/>
        </p:nvGraphicFramePr>
        <p:xfrm>
          <a:off x="4191000" y="2590800"/>
          <a:ext cx="1143000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07" name="Equation" r:id="rId5" imgW="520700" imgH="419100" progId="Equation.3">
                  <p:embed/>
                </p:oleObj>
              </mc:Choice>
              <mc:Fallback>
                <p:oleObj name="Equation" r:id="rId5" imgW="520700" imgH="419100" progId="Equation.3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590800"/>
                        <a:ext cx="1143000" cy="920750"/>
                      </a:xfrm>
                      <a:prstGeom prst="rect">
                        <a:avLst/>
                      </a:prstGeom>
                      <a:solidFill>
                        <a:schemeClr val="folHlink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98" name="Object 56"/>
          <p:cNvGraphicFramePr>
            <a:graphicFrameLocks noChangeAspect="1"/>
          </p:cNvGraphicFramePr>
          <p:nvPr/>
        </p:nvGraphicFramePr>
        <p:xfrm>
          <a:off x="3505200" y="3657600"/>
          <a:ext cx="32766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08" name="Equation" r:id="rId7" imgW="1586811" imgH="444307" progId="Equation.3">
                  <p:embed/>
                </p:oleObj>
              </mc:Choice>
              <mc:Fallback>
                <p:oleObj name="Equation" r:id="rId7" imgW="1586811" imgH="444307" progId="Equation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657600"/>
                        <a:ext cx="3276600" cy="917575"/>
                      </a:xfrm>
                      <a:prstGeom prst="rect">
                        <a:avLst/>
                      </a:prstGeom>
                      <a:solidFill>
                        <a:schemeClr val="hlink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99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7040721"/>
              </p:ext>
            </p:extLst>
          </p:nvPr>
        </p:nvGraphicFramePr>
        <p:xfrm>
          <a:off x="4184650" y="4621213"/>
          <a:ext cx="1382713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09" name="Equation" r:id="rId9" imgW="622080" imgH="419040" progId="Equation.DSMT4">
                  <p:embed/>
                </p:oleObj>
              </mc:Choice>
              <mc:Fallback>
                <p:oleObj name="Equation" r:id="rId9" imgW="622080" imgH="419040" progId="Equation.DSMT4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4650" y="4621213"/>
                        <a:ext cx="1382713" cy="930275"/>
                      </a:xfrm>
                      <a:prstGeom prst="rect">
                        <a:avLst/>
                      </a:prstGeom>
                      <a:solidFill>
                        <a:srgbClr val="F3F7A7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00" name="Object 60"/>
          <p:cNvGraphicFramePr>
            <a:graphicFrameLocks noChangeAspect="1"/>
          </p:cNvGraphicFramePr>
          <p:nvPr/>
        </p:nvGraphicFramePr>
        <p:xfrm>
          <a:off x="4114800" y="5638800"/>
          <a:ext cx="1905000" cy="105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10" name="Equation" r:id="rId11" imgW="799753" imgH="444307" progId="Equation.3">
                  <p:embed/>
                </p:oleObj>
              </mc:Choice>
              <mc:Fallback>
                <p:oleObj name="Equation" r:id="rId11" imgW="799753" imgH="444307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5638800"/>
                        <a:ext cx="1905000" cy="1058863"/>
                      </a:xfrm>
                      <a:prstGeom prst="rect">
                        <a:avLst/>
                      </a:prstGeom>
                      <a:solidFill>
                        <a:srgbClr val="FAA4F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Connector 2"/>
          <p:cNvCxnSpPr/>
          <p:nvPr/>
        </p:nvCxnSpPr>
        <p:spPr>
          <a:xfrm flipV="1">
            <a:off x="5334000" y="1905000"/>
            <a:ext cx="304800" cy="457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4191000" y="4575175"/>
            <a:ext cx="1371600" cy="3778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68263" y="66675"/>
            <a:ext cx="90757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r-Latn-CS" altLang="en-US" sz="2800" b="1"/>
              <a:t>KONVENCIONALNA TEORIJA PRELAZNOG STANJA</a:t>
            </a:r>
            <a:endParaRPr lang="en-US" altLang="en-US" sz="2800" b="1"/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2392363" y="585788"/>
            <a:ext cx="44275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2000"/>
              <a:t>H.Eyring, M. Evans, M. Polany (1935)</a:t>
            </a:r>
            <a:endParaRPr lang="en-US" altLang="en-US" sz="2000"/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190500" y="998538"/>
            <a:ext cx="868680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2400" b="1" dirty="0">
                <a:solidFill>
                  <a:srgbClr val="FF0000"/>
                </a:solidFill>
              </a:rPr>
              <a:t>Postulat 1.</a:t>
            </a:r>
            <a:r>
              <a:rPr lang="sr-Latn-CS" altLang="en-US" sz="2400" dirty="0"/>
              <a:t> Molekulski sistem koji je prešao preko prevoja u smeru gradjenja proizvoda ne može se više vratiti u reaktante-</a:t>
            </a:r>
            <a:r>
              <a:rPr lang="sr-Latn-CS" altLang="en-US" sz="2400" u="sng" dirty="0"/>
              <a:t>aktivirani kompleks </a:t>
            </a:r>
            <a:r>
              <a:rPr lang="sr-Latn-CS" altLang="en-US" sz="2400" u="sng" dirty="0">
                <a:solidFill>
                  <a:srgbClr val="FF0000"/>
                </a:solidFill>
              </a:rPr>
              <a:t>nije u rvnoteži sa produktom reakcije</a:t>
            </a:r>
            <a:r>
              <a:rPr lang="sr-Latn-CS" altLang="en-US" sz="2400" u="sng" dirty="0"/>
              <a:t>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r-Latn-C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2400" b="1" dirty="0">
                <a:solidFill>
                  <a:srgbClr val="FF0000"/>
                </a:solidFill>
              </a:rPr>
              <a:t>Postulat 2.</a:t>
            </a:r>
            <a:r>
              <a:rPr lang="sr-Latn-CS" altLang="en-US" sz="2400" dirty="0"/>
              <a:t> Energija molekula reaktanata je raspodeljena po MB raspodeli</a:t>
            </a:r>
            <a:r>
              <a:rPr lang="sr-Latn-CS" altLang="en-US" sz="2400" u="sng" dirty="0"/>
              <a:t>. Aktivirani kompleks </a:t>
            </a:r>
            <a:r>
              <a:rPr lang="sr-Latn-CS" altLang="en-US" sz="2400" u="sng" dirty="0">
                <a:solidFill>
                  <a:srgbClr val="FF0000"/>
                </a:solidFill>
              </a:rPr>
              <a:t>je u ravnoteži sa reaktantima</a:t>
            </a:r>
            <a:r>
              <a:rPr lang="sr-Latn-CS" altLang="en-US" sz="2400" dirty="0"/>
              <a:t>. Koncentracija molekula aktiviranog kompleksa u prelaznom stanju, se može izračunati iz konstante ravnoteže sa reaktantima.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2400" b="1" dirty="0">
                <a:solidFill>
                  <a:srgbClr val="FF0000"/>
                </a:solidFill>
              </a:rPr>
              <a:t>Postulat 3.</a:t>
            </a:r>
            <a:r>
              <a:rPr lang="sr-Latn-CS" altLang="en-US" sz="2400" dirty="0"/>
              <a:t> Dozvoljeno je da se izdvoji jedan stepen slobode molekula aktiviranog kompleksa za </a:t>
            </a:r>
            <a:r>
              <a:rPr lang="en-US" altLang="en-US" sz="2400" dirty="0" err="1">
                <a:solidFill>
                  <a:srgbClr val="FF0000"/>
                </a:solidFill>
              </a:rPr>
              <a:t>opis</a:t>
            </a:r>
            <a:r>
              <a:rPr lang="en-US" altLang="en-US" sz="2400" dirty="0"/>
              <a:t> </a:t>
            </a:r>
            <a:r>
              <a:rPr lang="sr-Latn-CS" altLang="en-US" sz="2400" dirty="0"/>
              <a:t>njegov</a:t>
            </a:r>
            <a:r>
              <a:rPr lang="en-US" altLang="en-US" sz="2400" dirty="0" err="1"/>
              <a:t>og</a:t>
            </a:r>
            <a:r>
              <a:rPr lang="sr-Latn-CS" altLang="en-US" sz="2400" dirty="0"/>
              <a:t> kretanj</a:t>
            </a:r>
            <a:r>
              <a:rPr lang="en-US" altLang="en-US" sz="2400" dirty="0"/>
              <a:t>a</a:t>
            </a:r>
            <a:r>
              <a:rPr lang="sr-Latn-CS" altLang="en-US" sz="2400" dirty="0"/>
              <a:t> preko prevoja.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r-Latn-C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2400" b="1" dirty="0">
                <a:solidFill>
                  <a:srgbClr val="FF0000"/>
                </a:solidFill>
              </a:rPr>
              <a:t>Postulat 4.</a:t>
            </a:r>
            <a:r>
              <a:rPr lang="sr-Latn-CS" altLang="en-US" sz="2400" dirty="0"/>
              <a:t> Hemijske reakcije se mogu tretirati kao klasično kretanje preko barijere, kvantni efekti se mogu zanemariti. </a:t>
            </a: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5"/>
          <p:cNvGraphicFramePr>
            <a:graphicFrameLocks noChangeAspect="1"/>
          </p:cNvGraphicFramePr>
          <p:nvPr/>
        </p:nvGraphicFramePr>
        <p:xfrm>
          <a:off x="2335213" y="4387850"/>
          <a:ext cx="2057400" cy="954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2" name="Equation" r:id="rId3" imgW="875920" imgH="406224" progId="Equation.3">
                  <p:embed/>
                </p:oleObj>
              </mc:Choice>
              <mc:Fallback>
                <p:oleObj name="Equation" r:id="rId3" imgW="875920" imgH="406224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5213" y="4387850"/>
                        <a:ext cx="2057400" cy="954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8839599"/>
              </p:ext>
            </p:extLst>
          </p:nvPr>
        </p:nvGraphicFramePr>
        <p:xfrm>
          <a:off x="6845300" y="2298700"/>
          <a:ext cx="2311400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3" name="Equation" r:id="rId5" imgW="1117440" imgH="419040" progId="Equation.DSMT4">
                  <p:embed/>
                </p:oleObj>
              </mc:Choice>
              <mc:Fallback>
                <p:oleObj name="Equation" r:id="rId5" imgW="1117440" imgH="419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5300" y="2298700"/>
                        <a:ext cx="2311400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265457"/>
              </p:ext>
            </p:extLst>
          </p:nvPr>
        </p:nvGraphicFramePr>
        <p:xfrm>
          <a:off x="6172200" y="4724400"/>
          <a:ext cx="2667000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4" name="Equation" r:id="rId7" imgW="1054080" imgH="241200" progId="Equation.DSMT4">
                  <p:embed/>
                </p:oleObj>
              </mc:Choice>
              <mc:Fallback>
                <p:oleObj name="Equation" r:id="rId7" imgW="1054080" imgH="241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724400"/>
                        <a:ext cx="2667000" cy="61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4313947"/>
              </p:ext>
            </p:extLst>
          </p:nvPr>
        </p:nvGraphicFramePr>
        <p:xfrm>
          <a:off x="336550" y="5532438"/>
          <a:ext cx="3595688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5" name="Equation" r:id="rId9" imgW="1511280" imgH="228600" progId="Equation.DSMT4">
                  <p:embed/>
                </p:oleObj>
              </mc:Choice>
              <mc:Fallback>
                <p:oleObj name="Equation" r:id="rId9" imgW="1511280" imgH="228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550" y="5532438"/>
                        <a:ext cx="3595688" cy="54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9398514"/>
              </p:ext>
            </p:extLst>
          </p:nvPr>
        </p:nvGraphicFramePr>
        <p:xfrm>
          <a:off x="4437063" y="5943600"/>
          <a:ext cx="4687887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6" name="Equation" r:id="rId11" imgW="1650960" imgH="241200" progId="Equation.DSMT4">
                  <p:embed/>
                </p:oleObj>
              </mc:Choice>
              <mc:Fallback>
                <p:oleObj name="Equation" r:id="rId11" imgW="1650960" imgH="2412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7063" y="5943600"/>
                        <a:ext cx="4687887" cy="6826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0361442"/>
              </p:ext>
            </p:extLst>
          </p:nvPr>
        </p:nvGraphicFramePr>
        <p:xfrm>
          <a:off x="1785938" y="1109663"/>
          <a:ext cx="7323147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7" name="Equation" r:id="rId13" imgW="3073320" imgH="419040" progId="Equation.DSMT4">
                  <p:embed/>
                </p:oleObj>
              </mc:Choice>
              <mc:Fallback>
                <p:oleObj name="Equation" r:id="rId13" imgW="3073320" imgH="41904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38" y="1109663"/>
                        <a:ext cx="7323147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8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1908041"/>
              </p:ext>
            </p:extLst>
          </p:nvPr>
        </p:nvGraphicFramePr>
        <p:xfrm>
          <a:off x="625475" y="3276600"/>
          <a:ext cx="5075238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8" name="Equation" r:id="rId15" imgW="2095200" imgH="419040" progId="Equation.DSMT4">
                  <p:embed/>
                </p:oleObj>
              </mc:Choice>
              <mc:Fallback>
                <p:oleObj name="Equation" r:id="rId15" imgW="2095200" imgH="41904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" y="3276600"/>
                        <a:ext cx="5075238" cy="1014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9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5847741"/>
              </p:ext>
            </p:extLst>
          </p:nvPr>
        </p:nvGraphicFramePr>
        <p:xfrm>
          <a:off x="-30163" y="1300162"/>
          <a:ext cx="1600872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9" name="Equation" r:id="rId17" imgW="774360" imgH="419040" progId="Equation.DSMT4">
                  <p:embed/>
                </p:oleObj>
              </mc:Choice>
              <mc:Fallback>
                <p:oleObj name="Equation" r:id="rId17" imgW="774360" imgH="41904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0163" y="1300162"/>
                        <a:ext cx="1600872" cy="865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0" name="Text Box 24"/>
          <p:cNvSpPr txBox="1">
            <a:spLocks noChangeArrowheads="1"/>
          </p:cNvSpPr>
          <p:nvPr/>
        </p:nvSpPr>
        <p:spPr bwMode="auto">
          <a:xfrm>
            <a:off x="288925" y="217488"/>
            <a:ext cx="67818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2400" b="1"/>
              <a:t>Veza izmedju</a:t>
            </a:r>
            <a:r>
              <a:rPr lang="en-US" altLang="en-US" sz="2400" b="1"/>
              <a:t> eksp.</a:t>
            </a:r>
            <a:r>
              <a:rPr lang="sr-Latn-CS" altLang="en-US" sz="2400" b="1"/>
              <a:t> E</a:t>
            </a:r>
            <a:r>
              <a:rPr lang="sr-Latn-CS" altLang="en-US" sz="2400" b="1" baseline="-25000"/>
              <a:t>a</a:t>
            </a:r>
            <a:r>
              <a:rPr lang="sr-Latn-CS" altLang="en-US" sz="2400" b="1"/>
              <a:t> i </a:t>
            </a:r>
            <a:r>
              <a:rPr lang="sr-Latn-CS" altLang="en-US" sz="2800" b="1"/>
              <a:t>entalpije</a:t>
            </a:r>
            <a:r>
              <a:rPr lang="sr-Latn-CS" altLang="en-US" sz="2400" b="1"/>
              <a:t> aktiviranja </a:t>
            </a:r>
            <a:endParaRPr lang="en-US" altLang="en-US" sz="24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(veza sa Arenijusovom jednacinom)</a:t>
            </a:r>
          </a:p>
        </p:txBody>
      </p:sp>
      <p:graphicFrame>
        <p:nvGraphicFramePr>
          <p:cNvPr id="20491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151586"/>
              </p:ext>
            </p:extLst>
          </p:nvPr>
        </p:nvGraphicFramePr>
        <p:xfrm>
          <a:off x="6821488" y="161925"/>
          <a:ext cx="121602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0" name="Equation" r:id="rId19" imgW="419040" imgH="228600" progId="Equation.DSMT4">
                  <p:embed/>
                </p:oleObj>
              </mc:Choice>
              <mc:Fallback>
                <p:oleObj name="Equation" r:id="rId19" imgW="419040" imgH="2286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1488" y="161925"/>
                        <a:ext cx="1216025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2" name="AutoShape 26"/>
          <p:cNvSpPr>
            <a:spLocks noChangeArrowheads="1"/>
          </p:cNvSpPr>
          <p:nvPr/>
        </p:nvSpPr>
        <p:spPr bwMode="auto">
          <a:xfrm>
            <a:off x="1570709" y="1556544"/>
            <a:ext cx="304800" cy="1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93" name="AutoShape 27"/>
          <p:cNvSpPr>
            <a:spLocks noChangeArrowheads="1"/>
          </p:cNvSpPr>
          <p:nvPr/>
        </p:nvSpPr>
        <p:spPr bwMode="auto">
          <a:xfrm>
            <a:off x="228600" y="3733800"/>
            <a:ext cx="304800" cy="1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94" name="AutoShape 28"/>
          <p:cNvSpPr>
            <a:spLocks noChangeArrowheads="1"/>
          </p:cNvSpPr>
          <p:nvPr/>
        </p:nvSpPr>
        <p:spPr bwMode="auto">
          <a:xfrm rot="1784693">
            <a:off x="4038600" y="5867400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95" name="Text Box 17"/>
          <p:cNvSpPr txBox="1">
            <a:spLocks noChangeArrowheads="1"/>
          </p:cNvSpPr>
          <p:nvPr/>
        </p:nvSpPr>
        <p:spPr bwMode="auto">
          <a:xfrm>
            <a:off x="3429000" y="2533289"/>
            <a:ext cx="2286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err="1"/>
              <a:t>Iz</a:t>
            </a:r>
            <a:r>
              <a:rPr lang="en-US" altLang="en-US" sz="1800" dirty="0"/>
              <a:t> </a:t>
            </a:r>
            <a:r>
              <a:rPr lang="en-US" altLang="en-US" sz="1800" dirty="0" err="1"/>
              <a:t>Gibs</a:t>
            </a:r>
            <a:r>
              <a:rPr lang="en-US" altLang="en-US" sz="1800" dirty="0"/>
              <a:t> </a:t>
            </a:r>
            <a:r>
              <a:rPr lang="en-US" altLang="en-US" sz="1800" dirty="0" err="1"/>
              <a:t>Helmholcove</a:t>
            </a:r>
            <a:r>
              <a:rPr lang="en-US" altLang="en-US" sz="1800" dirty="0"/>
              <a:t> </a:t>
            </a:r>
            <a:r>
              <a:rPr lang="en-US" altLang="en-US" sz="1800" dirty="0" err="1"/>
              <a:t>jedn</a:t>
            </a:r>
            <a:r>
              <a:rPr lang="en-US" altLang="en-US" sz="1800" dirty="0"/>
              <a:t>.</a:t>
            </a:r>
          </a:p>
        </p:txBody>
      </p:sp>
      <p:sp>
        <p:nvSpPr>
          <p:cNvPr id="20496" name="Text Box 18"/>
          <p:cNvSpPr txBox="1">
            <a:spLocks noChangeArrowheads="1"/>
          </p:cNvSpPr>
          <p:nvPr/>
        </p:nvSpPr>
        <p:spPr bwMode="auto">
          <a:xfrm>
            <a:off x="457200" y="4754563"/>
            <a:ext cx="16764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Iz Arenijusove</a:t>
            </a:r>
          </a:p>
        </p:txBody>
      </p:sp>
      <p:sp>
        <p:nvSpPr>
          <p:cNvPr id="20497" name="Line 20"/>
          <p:cNvSpPr>
            <a:spLocks noChangeShapeType="1"/>
          </p:cNvSpPr>
          <p:nvPr/>
        </p:nvSpPr>
        <p:spPr bwMode="auto">
          <a:xfrm>
            <a:off x="5867400" y="3962400"/>
            <a:ext cx="457200" cy="609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21"/>
          <p:cNvSpPr>
            <a:spLocks noChangeShapeType="1"/>
          </p:cNvSpPr>
          <p:nvPr/>
        </p:nvSpPr>
        <p:spPr bwMode="auto">
          <a:xfrm>
            <a:off x="4800600" y="4953000"/>
            <a:ext cx="9144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5867400" y="2779712"/>
            <a:ext cx="762000" cy="63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7651436"/>
              </p:ext>
            </p:extLst>
          </p:nvPr>
        </p:nvGraphicFramePr>
        <p:xfrm>
          <a:off x="282575" y="138113"/>
          <a:ext cx="568325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4" name="Equation" r:id="rId3" imgW="1676160" imgH="241200" progId="Equation.DSMT4">
                  <p:embed/>
                </p:oleObj>
              </mc:Choice>
              <mc:Fallback>
                <p:oleObj name="Equation" r:id="rId3" imgW="167616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575" y="138113"/>
                        <a:ext cx="5683250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6"/>
          <p:cNvGraphicFramePr>
            <a:graphicFrameLocks noChangeAspect="1"/>
          </p:cNvGraphicFramePr>
          <p:nvPr/>
        </p:nvGraphicFramePr>
        <p:xfrm>
          <a:off x="533400" y="1066800"/>
          <a:ext cx="9906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5" name="Equation" r:id="rId5" imgW="342751" imgH="203112" progId="Equation.3">
                  <p:embed/>
                </p:oleObj>
              </mc:Choice>
              <mc:Fallback>
                <p:oleObj name="Equation" r:id="rId5" imgW="342751" imgH="20311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066800"/>
                        <a:ext cx="99060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5260716"/>
              </p:ext>
            </p:extLst>
          </p:nvPr>
        </p:nvGraphicFramePr>
        <p:xfrm>
          <a:off x="5638800" y="1182688"/>
          <a:ext cx="320040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6" name="Equation" r:id="rId7" imgW="1091880" imgH="228600" progId="Equation.DSMT4">
                  <p:embed/>
                </p:oleObj>
              </mc:Choice>
              <mc:Fallback>
                <p:oleObj name="Equation" r:id="rId7" imgW="109188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1182688"/>
                        <a:ext cx="3200400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3" name="Text Box 8"/>
          <p:cNvSpPr txBox="1">
            <a:spLocks noChangeArrowheads="1"/>
          </p:cNvSpPr>
          <p:nvPr/>
        </p:nvSpPr>
        <p:spPr bwMode="auto">
          <a:xfrm>
            <a:off x="1676400" y="1219200"/>
            <a:ext cx="3254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Aktivaciona zapremina</a:t>
            </a:r>
          </a:p>
        </p:txBody>
      </p:sp>
      <p:sp>
        <p:nvSpPr>
          <p:cNvPr id="22534" name="Text Box 9"/>
          <p:cNvSpPr txBox="1">
            <a:spLocks noChangeArrowheads="1"/>
          </p:cNvSpPr>
          <p:nvPr/>
        </p:nvSpPr>
        <p:spPr bwMode="auto">
          <a:xfrm>
            <a:off x="381000" y="2362200"/>
            <a:ext cx="3262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Monomolekulske </a:t>
            </a:r>
            <a:r>
              <a:rPr lang="en-US" altLang="en-US" sz="2400">
                <a:latin typeface="Symbol" panose="05050102010706020507" pitchFamily="18" charset="2"/>
              </a:rPr>
              <a:t>D</a:t>
            </a:r>
            <a:r>
              <a:rPr lang="en-US" altLang="en-US" sz="2400"/>
              <a:t>n=0</a:t>
            </a:r>
          </a:p>
        </p:txBody>
      </p:sp>
      <p:graphicFrame>
        <p:nvGraphicFramePr>
          <p:cNvPr id="2253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0409170"/>
              </p:ext>
            </p:extLst>
          </p:nvPr>
        </p:nvGraphicFramePr>
        <p:xfrm>
          <a:off x="547688" y="3227388"/>
          <a:ext cx="3200400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7" name="Equation" r:id="rId9" imgW="1091880" imgH="241200" progId="Equation.DSMT4">
                  <p:embed/>
                </p:oleObj>
              </mc:Choice>
              <mc:Fallback>
                <p:oleObj name="Equation" r:id="rId9" imgW="1091880" imgH="241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688" y="3227388"/>
                        <a:ext cx="3200400" cy="709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6" name="Text Box 13"/>
          <p:cNvSpPr txBox="1">
            <a:spLocks noChangeArrowheads="1"/>
          </p:cNvSpPr>
          <p:nvPr/>
        </p:nvSpPr>
        <p:spPr bwMode="auto">
          <a:xfrm>
            <a:off x="5638800" y="2312988"/>
            <a:ext cx="2955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Bimolekulske </a:t>
            </a:r>
            <a:r>
              <a:rPr lang="en-US" altLang="en-US" sz="2400">
                <a:latin typeface="Symbol" panose="05050102010706020507" pitchFamily="18" charset="2"/>
              </a:rPr>
              <a:t>D</a:t>
            </a:r>
            <a:r>
              <a:rPr lang="en-US" altLang="en-US" sz="2400"/>
              <a:t>n= -1</a:t>
            </a:r>
          </a:p>
        </p:txBody>
      </p:sp>
      <p:graphicFrame>
        <p:nvGraphicFramePr>
          <p:cNvPr id="22537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8443542"/>
              </p:ext>
            </p:extLst>
          </p:nvPr>
        </p:nvGraphicFramePr>
        <p:xfrm>
          <a:off x="4984750" y="3198813"/>
          <a:ext cx="3619500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8" name="Equation" r:id="rId11" imgW="1168200" imgH="241200" progId="Equation.DSMT4">
                  <p:embed/>
                </p:oleObj>
              </mc:Choice>
              <mc:Fallback>
                <p:oleObj name="Equation" r:id="rId11" imgW="1168200" imgH="2412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0" y="3198813"/>
                        <a:ext cx="3619500" cy="747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6154574"/>
              </p:ext>
            </p:extLst>
          </p:nvPr>
        </p:nvGraphicFramePr>
        <p:xfrm>
          <a:off x="4545330" y="5297488"/>
          <a:ext cx="4572000" cy="1484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9" name="Equation" r:id="rId13" imgW="1447560" imgH="469800" progId="Equation.DSMT4">
                  <p:embed/>
                </p:oleObj>
              </mc:Choice>
              <mc:Fallback>
                <p:oleObj name="Equation" r:id="rId13" imgW="1447560" imgH="4698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5330" y="5297488"/>
                        <a:ext cx="4572000" cy="148431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2443866"/>
              </p:ext>
            </p:extLst>
          </p:nvPr>
        </p:nvGraphicFramePr>
        <p:xfrm>
          <a:off x="87313" y="5297488"/>
          <a:ext cx="4106862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50" name="Equation" r:id="rId15" imgW="1384200" imgH="469800" progId="Equation.DSMT4">
                  <p:embed/>
                </p:oleObj>
              </mc:Choice>
              <mc:Fallback>
                <p:oleObj name="Equation" r:id="rId15" imgW="1384200" imgH="4698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13" y="5297488"/>
                        <a:ext cx="4106862" cy="13938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0" name="AutoShape 19"/>
          <p:cNvSpPr>
            <a:spLocks noChangeArrowheads="1"/>
          </p:cNvSpPr>
          <p:nvPr/>
        </p:nvSpPr>
        <p:spPr bwMode="auto">
          <a:xfrm>
            <a:off x="5029200" y="1447800"/>
            <a:ext cx="304800" cy="1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41" name="Text Box 21"/>
          <p:cNvSpPr txBox="1">
            <a:spLocks noChangeArrowheads="1"/>
          </p:cNvSpPr>
          <p:nvPr/>
        </p:nvSpPr>
        <p:spPr bwMode="auto">
          <a:xfrm>
            <a:off x="1066800" y="2770188"/>
            <a:ext cx="1081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 </a:t>
            </a:r>
            <a:r>
              <a:rPr lang="sl-SI" altLang="en-US" sz="2400">
                <a:solidFill>
                  <a:schemeClr val="tx2"/>
                </a:solidFill>
              </a:rPr>
              <a:t>→</a:t>
            </a:r>
            <a:r>
              <a:rPr lang="en-US" altLang="en-US" sz="2400"/>
              <a:t> C</a:t>
            </a:r>
          </a:p>
        </p:txBody>
      </p:sp>
      <p:sp>
        <p:nvSpPr>
          <p:cNvPr id="22542" name="Text Box 22"/>
          <p:cNvSpPr txBox="1">
            <a:spLocks noChangeArrowheads="1"/>
          </p:cNvSpPr>
          <p:nvPr/>
        </p:nvSpPr>
        <p:spPr bwMode="auto">
          <a:xfrm>
            <a:off x="6172200" y="2746375"/>
            <a:ext cx="1546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A+ B </a:t>
            </a:r>
            <a:r>
              <a:rPr lang="sl-SI" altLang="en-US" sz="2400">
                <a:solidFill>
                  <a:schemeClr val="tx2"/>
                </a:solidFill>
              </a:rPr>
              <a:t>→</a:t>
            </a:r>
            <a:r>
              <a:rPr lang="en-US" altLang="en-US" sz="2400"/>
              <a:t> C</a:t>
            </a:r>
          </a:p>
        </p:txBody>
      </p:sp>
      <p:graphicFrame>
        <p:nvGraphicFramePr>
          <p:cNvPr id="2254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0992574"/>
              </p:ext>
            </p:extLst>
          </p:nvPr>
        </p:nvGraphicFramePr>
        <p:xfrm>
          <a:off x="2266950" y="4049713"/>
          <a:ext cx="3533775" cy="101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51" name="Equation" r:id="rId17" imgW="1422360" imgH="469800" progId="Equation.DSMT4">
                  <p:embed/>
                </p:oleObj>
              </mc:Choice>
              <mc:Fallback>
                <p:oleObj name="Equation" r:id="rId17" imgW="1422360" imgH="469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6950" y="4049713"/>
                        <a:ext cx="3533775" cy="1011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reeform 7"/>
          <p:cNvSpPr>
            <a:spLocks/>
          </p:cNvSpPr>
          <p:nvPr/>
        </p:nvSpPr>
        <p:spPr bwMode="auto">
          <a:xfrm>
            <a:off x="4648200" y="1676400"/>
            <a:ext cx="3429000" cy="2438400"/>
          </a:xfrm>
          <a:custGeom>
            <a:avLst/>
            <a:gdLst>
              <a:gd name="T0" fmla="*/ 0 w 2160"/>
              <a:gd name="T1" fmla="*/ 2147483647 h 1512"/>
              <a:gd name="T2" fmla="*/ 2147483647 w 2160"/>
              <a:gd name="T3" fmla="*/ 2147483647 h 1512"/>
              <a:gd name="T4" fmla="*/ 2147483647 w 2160"/>
              <a:gd name="T5" fmla="*/ 2147483647 h 1512"/>
              <a:gd name="T6" fmla="*/ 2147483647 w 2160"/>
              <a:gd name="T7" fmla="*/ 2147483647 h 1512"/>
              <a:gd name="T8" fmla="*/ 2147483647 w 2160"/>
              <a:gd name="T9" fmla="*/ 2147483647 h 1512"/>
              <a:gd name="T10" fmla="*/ 2147483647 w 2160"/>
              <a:gd name="T11" fmla="*/ 2147483647 h 1512"/>
              <a:gd name="T12" fmla="*/ 2147483647 w 2160"/>
              <a:gd name="T13" fmla="*/ 2147483647 h 1512"/>
              <a:gd name="T14" fmla="*/ 2147483647 w 2160"/>
              <a:gd name="T15" fmla="*/ 2147483647 h 1512"/>
              <a:gd name="T16" fmla="*/ 2147483647 w 2160"/>
              <a:gd name="T17" fmla="*/ 2147483647 h 1512"/>
              <a:gd name="T18" fmla="*/ 2147483647 w 2160"/>
              <a:gd name="T19" fmla="*/ 2147483647 h 1512"/>
              <a:gd name="T20" fmla="*/ 2147483647 w 2160"/>
              <a:gd name="T21" fmla="*/ 2147483647 h 1512"/>
              <a:gd name="T22" fmla="*/ 2147483647 w 2160"/>
              <a:gd name="T23" fmla="*/ 2147483647 h 151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160"/>
              <a:gd name="T37" fmla="*/ 0 h 1512"/>
              <a:gd name="T38" fmla="*/ 2160 w 2160"/>
              <a:gd name="T39" fmla="*/ 1512 h 151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160" h="1512">
                <a:moveTo>
                  <a:pt x="0" y="1320"/>
                </a:moveTo>
                <a:cubicBezTo>
                  <a:pt x="16" y="1356"/>
                  <a:pt x="32" y="1392"/>
                  <a:pt x="48" y="1416"/>
                </a:cubicBezTo>
                <a:cubicBezTo>
                  <a:pt x="64" y="1440"/>
                  <a:pt x="64" y="1448"/>
                  <a:pt x="96" y="1464"/>
                </a:cubicBezTo>
                <a:cubicBezTo>
                  <a:pt x="128" y="1480"/>
                  <a:pt x="192" y="1512"/>
                  <a:pt x="240" y="1512"/>
                </a:cubicBezTo>
                <a:cubicBezTo>
                  <a:pt x="288" y="1512"/>
                  <a:pt x="344" y="1488"/>
                  <a:pt x="384" y="1464"/>
                </a:cubicBezTo>
                <a:cubicBezTo>
                  <a:pt x="424" y="1440"/>
                  <a:pt x="416" y="1440"/>
                  <a:pt x="480" y="1368"/>
                </a:cubicBezTo>
                <a:cubicBezTo>
                  <a:pt x="544" y="1296"/>
                  <a:pt x="608" y="1232"/>
                  <a:pt x="768" y="1032"/>
                </a:cubicBezTo>
                <a:cubicBezTo>
                  <a:pt x="928" y="832"/>
                  <a:pt x="1296" y="336"/>
                  <a:pt x="1440" y="168"/>
                </a:cubicBezTo>
                <a:cubicBezTo>
                  <a:pt x="1584" y="0"/>
                  <a:pt x="1576" y="48"/>
                  <a:pt x="1632" y="24"/>
                </a:cubicBezTo>
                <a:cubicBezTo>
                  <a:pt x="1688" y="0"/>
                  <a:pt x="1728" y="8"/>
                  <a:pt x="1776" y="24"/>
                </a:cubicBezTo>
                <a:cubicBezTo>
                  <a:pt x="1824" y="40"/>
                  <a:pt x="1856" y="64"/>
                  <a:pt x="1920" y="120"/>
                </a:cubicBezTo>
                <a:cubicBezTo>
                  <a:pt x="1984" y="176"/>
                  <a:pt x="2072" y="268"/>
                  <a:pt x="2160" y="36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7" name="Line 8"/>
          <p:cNvSpPr>
            <a:spLocks noChangeShapeType="1"/>
          </p:cNvSpPr>
          <p:nvPr/>
        </p:nvSpPr>
        <p:spPr bwMode="auto">
          <a:xfrm>
            <a:off x="4191000" y="4114800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8" name="Line 9"/>
          <p:cNvSpPr>
            <a:spLocks noChangeShapeType="1"/>
          </p:cNvSpPr>
          <p:nvPr/>
        </p:nvSpPr>
        <p:spPr bwMode="auto">
          <a:xfrm>
            <a:off x="4191000" y="39624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Line 10"/>
          <p:cNvSpPr>
            <a:spLocks noChangeShapeType="1"/>
          </p:cNvSpPr>
          <p:nvPr/>
        </p:nvSpPr>
        <p:spPr bwMode="auto">
          <a:xfrm>
            <a:off x="4191000" y="1143000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0" name="Line 11"/>
          <p:cNvSpPr>
            <a:spLocks noChangeShapeType="1"/>
          </p:cNvSpPr>
          <p:nvPr/>
        </p:nvSpPr>
        <p:spPr bwMode="auto">
          <a:xfrm>
            <a:off x="6400800" y="14478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1" name="Line 12"/>
          <p:cNvSpPr>
            <a:spLocks noChangeShapeType="1"/>
          </p:cNvSpPr>
          <p:nvPr/>
        </p:nvSpPr>
        <p:spPr bwMode="auto">
          <a:xfrm>
            <a:off x="4191000" y="33528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2" name="Line 13"/>
          <p:cNvSpPr>
            <a:spLocks noChangeShapeType="1"/>
          </p:cNvSpPr>
          <p:nvPr/>
        </p:nvSpPr>
        <p:spPr bwMode="auto">
          <a:xfrm>
            <a:off x="4191000" y="35814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Line 14"/>
          <p:cNvSpPr>
            <a:spLocks noChangeShapeType="1"/>
          </p:cNvSpPr>
          <p:nvPr/>
        </p:nvSpPr>
        <p:spPr bwMode="auto">
          <a:xfrm>
            <a:off x="7315200" y="16764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Line 15"/>
          <p:cNvSpPr>
            <a:spLocks noChangeShapeType="1"/>
          </p:cNvSpPr>
          <p:nvPr/>
        </p:nvSpPr>
        <p:spPr bwMode="auto">
          <a:xfrm>
            <a:off x="6553200" y="14478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6"/>
          <p:cNvSpPr>
            <a:spLocks noChangeShapeType="1"/>
          </p:cNvSpPr>
          <p:nvPr/>
        </p:nvSpPr>
        <p:spPr bwMode="auto">
          <a:xfrm>
            <a:off x="4267200" y="11430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7"/>
          <p:cNvSpPr>
            <a:spLocks noChangeShapeType="1"/>
          </p:cNvSpPr>
          <p:nvPr/>
        </p:nvSpPr>
        <p:spPr bwMode="auto">
          <a:xfrm>
            <a:off x="4191000" y="28194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8"/>
          <p:cNvSpPr>
            <a:spLocks noChangeShapeType="1"/>
          </p:cNvSpPr>
          <p:nvPr/>
        </p:nvSpPr>
        <p:spPr bwMode="auto">
          <a:xfrm>
            <a:off x="4648200" y="1371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9"/>
          <p:cNvSpPr>
            <a:spLocks noChangeShapeType="1"/>
          </p:cNvSpPr>
          <p:nvPr/>
        </p:nvSpPr>
        <p:spPr bwMode="auto">
          <a:xfrm>
            <a:off x="4876800" y="1143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20"/>
          <p:cNvSpPr>
            <a:spLocks noChangeShapeType="1"/>
          </p:cNvSpPr>
          <p:nvPr/>
        </p:nvSpPr>
        <p:spPr bwMode="auto">
          <a:xfrm>
            <a:off x="4876800" y="1371600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21"/>
          <p:cNvSpPr>
            <a:spLocks noChangeShapeType="1"/>
          </p:cNvSpPr>
          <p:nvPr/>
        </p:nvSpPr>
        <p:spPr bwMode="auto">
          <a:xfrm>
            <a:off x="5715000" y="11430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22"/>
          <p:cNvSpPr>
            <a:spLocks noChangeShapeType="1"/>
          </p:cNvSpPr>
          <p:nvPr/>
        </p:nvSpPr>
        <p:spPr bwMode="auto">
          <a:xfrm>
            <a:off x="5715000" y="2819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Text Box 23"/>
          <p:cNvSpPr txBox="1">
            <a:spLocks noChangeArrowheads="1"/>
          </p:cNvSpPr>
          <p:nvPr/>
        </p:nvSpPr>
        <p:spPr bwMode="auto">
          <a:xfrm>
            <a:off x="7391400" y="2286000"/>
            <a:ext cx="514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E</a:t>
            </a:r>
            <a:r>
              <a:rPr lang="en-US" altLang="en-US" sz="1800" b="1" baseline="-25000">
                <a:solidFill>
                  <a:srgbClr val="FF0000"/>
                </a:solidFill>
              </a:rPr>
              <a:t>cb</a:t>
            </a:r>
          </a:p>
        </p:txBody>
      </p:sp>
      <p:sp>
        <p:nvSpPr>
          <p:cNvPr id="21523" name="Text Box 25"/>
          <p:cNvSpPr txBox="1">
            <a:spLocks noChangeArrowheads="1"/>
          </p:cNvSpPr>
          <p:nvPr/>
        </p:nvSpPr>
        <p:spPr bwMode="auto">
          <a:xfrm>
            <a:off x="6477000" y="2667000"/>
            <a:ext cx="523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E</a:t>
            </a:r>
            <a:r>
              <a:rPr lang="en-US" altLang="en-US" sz="1800" b="1" baseline="-25000">
                <a:solidFill>
                  <a:srgbClr val="FF0000"/>
                </a:solidFill>
              </a:rPr>
              <a:t>qb</a:t>
            </a:r>
          </a:p>
        </p:txBody>
      </p:sp>
      <p:sp>
        <p:nvSpPr>
          <p:cNvPr id="21524" name="Text Box 26"/>
          <p:cNvSpPr txBox="1">
            <a:spLocks noChangeArrowheads="1"/>
          </p:cNvSpPr>
          <p:nvPr/>
        </p:nvSpPr>
        <p:spPr bwMode="auto">
          <a:xfrm>
            <a:off x="228600" y="457200"/>
            <a:ext cx="38100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E</a:t>
            </a:r>
            <a:r>
              <a:rPr lang="en-US" altLang="en-US" sz="2000" baseline="-25000"/>
              <a:t>a </a:t>
            </a:r>
            <a:r>
              <a:rPr lang="sr-Latn-CS" altLang="en-US" sz="2000"/>
              <a:t>– exp.,</a:t>
            </a:r>
            <a:r>
              <a:rPr lang="en-US" altLang="en-US" sz="2000"/>
              <a:t>definii</a:t>
            </a:r>
            <a:r>
              <a:rPr lang="sr-Latn-CS" altLang="en-US" sz="2000"/>
              <a:t>š</a:t>
            </a:r>
            <a:r>
              <a:rPr lang="en-US" altLang="en-US" sz="2000"/>
              <a:t>e energetsku razliku izmedju prose</a:t>
            </a:r>
            <a:r>
              <a:rPr lang="sr-Latn-CS" altLang="en-US" sz="2000"/>
              <a:t>čne energije reaktanata i prosečne energije  aktiviranog kompleksa</a:t>
            </a:r>
            <a:endParaRPr lang="en-US" altLang="en-US" sz="2000"/>
          </a:p>
        </p:txBody>
      </p:sp>
      <p:sp>
        <p:nvSpPr>
          <p:cNvPr id="21525" name="Text Box 27"/>
          <p:cNvSpPr txBox="1">
            <a:spLocks noChangeArrowheads="1"/>
          </p:cNvSpPr>
          <p:nvPr/>
        </p:nvSpPr>
        <p:spPr bwMode="auto">
          <a:xfrm>
            <a:off x="4953000" y="1066800"/>
            <a:ext cx="488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RT</a:t>
            </a:r>
            <a:endParaRPr lang="en-US" altLang="en-US" sz="1800" b="1" baseline="-25000">
              <a:solidFill>
                <a:srgbClr val="FF0000"/>
              </a:solidFill>
            </a:endParaRPr>
          </a:p>
        </p:txBody>
      </p:sp>
      <p:sp>
        <p:nvSpPr>
          <p:cNvPr id="21526" name="Text Box 28"/>
          <p:cNvSpPr txBox="1">
            <a:spLocks noChangeArrowheads="1"/>
          </p:cNvSpPr>
          <p:nvPr/>
        </p:nvSpPr>
        <p:spPr bwMode="auto">
          <a:xfrm>
            <a:off x="5685154" y="2950844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2RT</a:t>
            </a:r>
            <a:endParaRPr lang="en-US" altLang="en-US" sz="1800" b="1" baseline="-25000" dirty="0">
              <a:solidFill>
                <a:srgbClr val="FF0000"/>
              </a:solidFill>
            </a:endParaRPr>
          </a:p>
        </p:txBody>
      </p:sp>
      <p:sp>
        <p:nvSpPr>
          <p:cNvPr id="21527" name="Text Box 29"/>
          <p:cNvSpPr txBox="1">
            <a:spLocks noChangeArrowheads="1"/>
          </p:cNvSpPr>
          <p:nvPr/>
        </p:nvSpPr>
        <p:spPr bwMode="auto">
          <a:xfrm>
            <a:off x="4913630" y="3307557"/>
            <a:ext cx="666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FF0000"/>
                </a:solidFill>
              </a:rPr>
              <a:t>1/2RT</a:t>
            </a:r>
            <a:endParaRPr lang="en-US" altLang="en-US" sz="1400" b="1" baseline="-25000" dirty="0">
              <a:solidFill>
                <a:srgbClr val="FF0000"/>
              </a:solidFill>
            </a:endParaRPr>
          </a:p>
        </p:txBody>
      </p:sp>
      <p:graphicFrame>
        <p:nvGraphicFramePr>
          <p:cNvPr id="21528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7693220"/>
              </p:ext>
            </p:extLst>
          </p:nvPr>
        </p:nvGraphicFramePr>
        <p:xfrm>
          <a:off x="4872038" y="2046287"/>
          <a:ext cx="68580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45" name="Equation" r:id="rId3" imgW="368140" imgH="203112" progId="Equation.3">
                  <p:embed/>
                </p:oleObj>
              </mc:Choice>
              <mc:Fallback>
                <p:oleObj name="Equation" r:id="rId3" imgW="368140" imgH="203112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2038" y="2046287"/>
                        <a:ext cx="68580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29" name="Object 32"/>
          <p:cNvGraphicFramePr>
            <a:graphicFrameLocks noChangeAspect="1"/>
          </p:cNvGraphicFramePr>
          <p:nvPr/>
        </p:nvGraphicFramePr>
        <p:xfrm>
          <a:off x="5715000" y="1725613"/>
          <a:ext cx="762000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46" name="Equation" r:id="rId5" imgW="393529" imgH="190417" progId="Equation.3">
                  <p:embed/>
                </p:oleObj>
              </mc:Choice>
              <mc:Fallback>
                <p:oleObj name="Equation" r:id="rId5" imgW="393529" imgH="190417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1725613"/>
                        <a:ext cx="762000" cy="369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30" name="Text Box 33"/>
          <p:cNvSpPr txBox="1">
            <a:spLocks noChangeArrowheads="1"/>
          </p:cNvSpPr>
          <p:nvPr/>
        </p:nvSpPr>
        <p:spPr bwMode="auto">
          <a:xfrm>
            <a:off x="4191000" y="228600"/>
            <a:ext cx="36099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2800"/>
              <a:t>Bimolekulska reakcija</a:t>
            </a:r>
            <a:endParaRPr lang="en-US" altLang="en-US" sz="2800"/>
          </a:p>
        </p:txBody>
      </p:sp>
      <p:sp>
        <p:nvSpPr>
          <p:cNvPr id="21531" name="Text Box 34"/>
          <p:cNvSpPr txBox="1">
            <a:spLocks noChangeArrowheads="1"/>
          </p:cNvSpPr>
          <p:nvPr/>
        </p:nvSpPr>
        <p:spPr bwMode="auto">
          <a:xfrm>
            <a:off x="3886200" y="1905000"/>
            <a:ext cx="4206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E</a:t>
            </a:r>
            <a:r>
              <a:rPr lang="sr-Latn-CS" altLang="en-US" sz="1800" b="1" baseline="-25000">
                <a:solidFill>
                  <a:srgbClr val="FF0000"/>
                </a:solidFill>
              </a:rPr>
              <a:t>a</a:t>
            </a:r>
            <a:endParaRPr lang="en-US" altLang="en-US" sz="1800" b="1" baseline="-25000">
              <a:solidFill>
                <a:srgbClr val="FF0000"/>
              </a:solidFill>
            </a:endParaRPr>
          </a:p>
        </p:txBody>
      </p:sp>
      <p:sp>
        <p:nvSpPr>
          <p:cNvPr id="21532" name="Text Box 35"/>
          <p:cNvSpPr txBox="1">
            <a:spLocks noChangeArrowheads="1"/>
          </p:cNvSpPr>
          <p:nvPr/>
        </p:nvSpPr>
        <p:spPr bwMode="auto">
          <a:xfrm>
            <a:off x="304800" y="2971800"/>
            <a:ext cx="3613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1800" b="1"/>
              <a:t>Srednja energija sudarnog para</a:t>
            </a:r>
            <a:endParaRPr lang="en-US" altLang="en-US" sz="1800" b="1"/>
          </a:p>
        </p:txBody>
      </p:sp>
      <p:sp>
        <p:nvSpPr>
          <p:cNvPr id="21533" name="Text Box 36"/>
          <p:cNvSpPr txBox="1">
            <a:spLocks noChangeArrowheads="1"/>
          </p:cNvSpPr>
          <p:nvPr/>
        </p:nvSpPr>
        <p:spPr bwMode="auto">
          <a:xfrm>
            <a:off x="457200" y="3352800"/>
            <a:ext cx="3041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1800" b="1"/>
              <a:t>Srednja energija reaktanta</a:t>
            </a:r>
            <a:endParaRPr lang="en-US" altLang="en-US" sz="1800" b="1"/>
          </a:p>
        </p:txBody>
      </p:sp>
      <p:sp>
        <p:nvSpPr>
          <p:cNvPr id="21534" name="Line 37"/>
          <p:cNvSpPr>
            <a:spLocks noChangeShapeType="1"/>
          </p:cNvSpPr>
          <p:nvPr/>
        </p:nvSpPr>
        <p:spPr bwMode="auto">
          <a:xfrm>
            <a:off x="5029200" y="3200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5" name="Line 38"/>
          <p:cNvSpPr>
            <a:spLocks noChangeShapeType="1"/>
          </p:cNvSpPr>
          <p:nvPr/>
        </p:nvSpPr>
        <p:spPr bwMode="auto">
          <a:xfrm flipV="1">
            <a:off x="5029200" y="3581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1536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4915091"/>
              </p:ext>
            </p:extLst>
          </p:nvPr>
        </p:nvGraphicFramePr>
        <p:xfrm>
          <a:off x="2590800" y="4648200"/>
          <a:ext cx="3581400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47" name="Equation" r:id="rId7" imgW="1054080" imgH="241200" progId="Equation.DSMT4">
                  <p:embed/>
                </p:oleObj>
              </mc:Choice>
              <mc:Fallback>
                <p:oleObj name="Equation" r:id="rId7" imgW="1054080" imgH="241200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648200"/>
                        <a:ext cx="3581400" cy="820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37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6545189"/>
              </p:ext>
            </p:extLst>
          </p:nvPr>
        </p:nvGraphicFramePr>
        <p:xfrm>
          <a:off x="-1588" y="5638800"/>
          <a:ext cx="9299576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48" name="Equation" r:id="rId9" imgW="2603160" imgH="241200" progId="Equation.DSMT4">
                  <p:embed/>
                </p:oleObj>
              </mc:Choice>
              <mc:Fallback>
                <p:oleObj name="Equation" r:id="rId9" imgW="2603160" imgH="241200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588" y="5638800"/>
                        <a:ext cx="9299576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38" name="Line 41"/>
          <p:cNvSpPr>
            <a:spLocks noChangeShapeType="1"/>
          </p:cNvSpPr>
          <p:nvPr/>
        </p:nvSpPr>
        <p:spPr bwMode="auto">
          <a:xfrm>
            <a:off x="6553200" y="16764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9" name="Line 42"/>
          <p:cNvSpPr>
            <a:spLocks noChangeShapeType="1"/>
          </p:cNvSpPr>
          <p:nvPr/>
        </p:nvSpPr>
        <p:spPr bwMode="auto">
          <a:xfrm flipV="1">
            <a:off x="3505200" y="3581400"/>
            <a:ext cx="7620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0" name="Line 43"/>
          <p:cNvSpPr>
            <a:spLocks noChangeShapeType="1"/>
          </p:cNvSpPr>
          <p:nvPr/>
        </p:nvSpPr>
        <p:spPr bwMode="auto">
          <a:xfrm>
            <a:off x="3810000" y="3200400"/>
            <a:ext cx="3810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1" name="Text Box 38"/>
          <p:cNvSpPr txBox="1">
            <a:spLocks noChangeArrowheads="1"/>
          </p:cNvSpPr>
          <p:nvPr/>
        </p:nvSpPr>
        <p:spPr bwMode="auto">
          <a:xfrm>
            <a:off x="6248400" y="798513"/>
            <a:ext cx="2209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Sr. en. Akt kompl</a:t>
            </a:r>
          </a:p>
        </p:txBody>
      </p:sp>
      <p:sp>
        <p:nvSpPr>
          <p:cNvPr id="21542" name="Text Box 39"/>
          <p:cNvSpPr txBox="1">
            <a:spLocks noChangeArrowheads="1"/>
          </p:cNvSpPr>
          <p:nvPr/>
        </p:nvSpPr>
        <p:spPr bwMode="auto">
          <a:xfrm>
            <a:off x="7772400" y="22860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r-Latn-CS" altLang="en-US" sz="1800"/>
              <a:t>Kl. Eakt</a:t>
            </a:r>
            <a:endParaRPr lang="en-US" altLang="en-US" sz="1800"/>
          </a:p>
        </p:txBody>
      </p:sp>
      <p:sp>
        <p:nvSpPr>
          <p:cNvPr id="21543" name="Text Box 40"/>
          <p:cNvSpPr txBox="1">
            <a:spLocks noChangeArrowheads="1"/>
          </p:cNvSpPr>
          <p:nvPr/>
        </p:nvSpPr>
        <p:spPr bwMode="auto">
          <a:xfrm>
            <a:off x="6858000" y="2743200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r-Latn-CS" altLang="en-US" sz="1800"/>
              <a:t>Kv. Eakt</a:t>
            </a:r>
            <a:endParaRPr lang="en-US" altLang="en-US" sz="180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884488" y="1831975"/>
            <a:ext cx="925512" cy="184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1630717"/>
              </p:ext>
            </p:extLst>
          </p:nvPr>
        </p:nvGraphicFramePr>
        <p:xfrm>
          <a:off x="5026025" y="323850"/>
          <a:ext cx="3663950" cy="104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28" name="Equation" r:id="rId3" imgW="1422360" imgH="469800" progId="Equation.DSMT4">
                  <p:embed/>
                </p:oleObj>
              </mc:Choice>
              <mc:Fallback>
                <p:oleObj name="Equation" r:id="rId3" imgW="1422360" imgH="469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6025" y="323850"/>
                        <a:ext cx="3663950" cy="10461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228600" y="104775"/>
            <a:ext cx="3586163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sr-Latn-CS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Entropija aktiviranja</a:t>
            </a:r>
            <a:endParaRPr lang="en-US" altLang="en-US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en-US" alt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Ulazi</a:t>
            </a:r>
            <a:r>
              <a:rPr lang="en-US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u </a:t>
            </a:r>
            <a:r>
              <a:rPr lang="en-US" alt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predekspo</a:t>
            </a:r>
            <a:r>
              <a:rPr lang="en-US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</a:p>
          <a:p>
            <a:pPr eaLnBrk="1" hangingPunct="1">
              <a:defRPr/>
            </a:pPr>
            <a:r>
              <a:rPr lang="en-US" alt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</a:t>
            </a:r>
            <a:r>
              <a:rPr lang="en-US" alt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encijalni</a:t>
            </a:r>
            <a:r>
              <a:rPr lang="en-US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clan</a:t>
            </a:r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3733800" y="152400"/>
          <a:ext cx="8382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29" name="Equation" r:id="rId5" imgW="355292" imgH="203024" progId="Equation.3">
                  <p:embed/>
                </p:oleObj>
              </mc:Choice>
              <mc:Fallback>
                <p:oleObj name="Equation" r:id="rId5" imgW="355292" imgH="203024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52400"/>
                        <a:ext cx="838200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685800" y="1828800"/>
            <a:ext cx="2244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Monomolekulske</a:t>
            </a: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6019800" y="1828800"/>
            <a:ext cx="1890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Bimolekulske </a:t>
            </a:r>
          </a:p>
        </p:txBody>
      </p:sp>
      <p:sp>
        <p:nvSpPr>
          <p:cNvPr id="23559" name="Oval 10"/>
          <p:cNvSpPr>
            <a:spLocks noChangeArrowheads="1"/>
          </p:cNvSpPr>
          <p:nvPr/>
        </p:nvSpPr>
        <p:spPr bwMode="auto">
          <a:xfrm>
            <a:off x="1501140" y="2781300"/>
            <a:ext cx="1752600" cy="13716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60" name="Oval 11"/>
          <p:cNvSpPr>
            <a:spLocks noChangeArrowheads="1"/>
          </p:cNvSpPr>
          <p:nvPr/>
        </p:nvSpPr>
        <p:spPr bwMode="auto">
          <a:xfrm>
            <a:off x="5784056" y="2270125"/>
            <a:ext cx="2362200" cy="16764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2356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7253551"/>
              </p:ext>
            </p:extLst>
          </p:nvPr>
        </p:nvGraphicFramePr>
        <p:xfrm>
          <a:off x="266700" y="2938463"/>
          <a:ext cx="3733800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30" name="Equation" r:id="rId7" imgW="1384200" imgH="469800" progId="Equation.DSMT4">
                  <p:embed/>
                </p:oleObj>
              </mc:Choice>
              <mc:Fallback>
                <p:oleObj name="Equation" r:id="rId7" imgW="1384200" imgH="4698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" y="2938463"/>
                        <a:ext cx="3733800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571634"/>
              </p:ext>
            </p:extLst>
          </p:nvPr>
        </p:nvGraphicFramePr>
        <p:xfrm>
          <a:off x="4168775" y="2397125"/>
          <a:ext cx="4846638" cy="157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31" name="Equation" r:id="rId9" imgW="1447560" imgH="469800" progId="Equation.DSMT4">
                  <p:embed/>
                </p:oleObj>
              </mc:Choice>
              <mc:Fallback>
                <p:oleObj name="Equation" r:id="rId9" imgW="1447560" imgH="4698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8775" y="2397125"/>
                        <a:ext cx="4846638" cy="157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3" name="Text Box 14"/>
          <p:cNvSpPr txBox="1">
            <a:spLocks noChangeArrowheads="1"/>
          </p:cNvSpPr>
          <p:nvPr/>
        </p:nvSpPr>
        <p:spPr bwMode="auto">
          <a:xfrm>
            <a:off x="0" y="4343400"/>
            <a:ext cx="9144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2400"/>
              <a:t>Promena standardne entropije akiviranja može biti </a:t>
            </a:r>
            <a:r>
              <a:rPr lang="en-US" altLang="en-US" sz="2400"/>
              <a:t>negativna </a:t>
            </a:r>
            <a:r>
              <a:rPr lang="sr-Latn-CS" altLang="en-US" sz="2400"/>
              <a:t>pozitivna </a:t>
            </a:r>
            <a:r>
              <a:rPr lang="en-US" altLang="en-US" sz="2400"/>
              <a:t>ili jednaka nuli.</a:t>
            </a:r>
          </a:p>
        </p:txBody>
      </p:sp>
      <p:graphicFrame>
        <p:nvGraphicFramePr>
          <p:cNvPr id="23564" name="Object 15"/>
          <p:cNvGraphicFramePr>
            <a:graphicFrameLocks noChangeAspect="1"/>
          </p:cNvGraphicFramePr>
          <p:nvPr/>
        </p:nvGraphicFramePr>
        <p:xfrm>
          <a:off x="3657600" y="5486400"/>
          <a:ext cx="198120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32" name="Equation" r:id="rId11" imgW="571252" imgH="203112" progId="Equation.3">
                  <p:embed/>
                </p:oleObj>
              </mc:Choice>
              <mc:Fallback>
                <p:oleObj name="Equation" r:id="rId11" imgW="571252" imgH="203112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486400"/>
                        <a:ext cx="1981200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5" name="Object 16"/>
          <p:cNvGraphicFramePr>
            <a:graphicFrameLocks noChangeAspect="1"/>
          </p:cNvGraphicFramePr>
          <p:nvPr/>
        </p:nvGraphicFramePr>
        <p:xfrm>
          <a:off x="838200" y="5562600"/>
          <a:ext cx="1752600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33" name="Equation" r:id="rId13" imgW="571252" imgH="203112" progId="Equation.3">
                  <p:embed/>
                </p:oleObj>
              </mc:Choice>
              <mc:Fallback>
                <p:oleObj name="Equation" r:id="rId13" imgW="571252" imgH="203112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562600"/>
                        <a:ext cx="1752600" cy="62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6" name="Object 18"/>
          <p:cNvGraphicFramePr>
            <a:graphicFrameLocks noChangeAspect="1"/>
          </p:cNvGraphicFramePr>
          <p:nvPr/>
        </p:nvGraphicFramePr>
        <p:xfrm>
          <a:off x="6858000" y="5410200"/>
          <a:ext cx="205740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34" name="Equation" r:id="rId15" imgW="571252" imgH="203112" progId="Equation.3">
                  <p:embed/>
                </p:oleObj>
              </mc:Choice>
              <mc:Fallback>
                <p:oleObj name="Equation" r:id="rId15" imgW="571252" imgH="203112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5410200"/>
                        <a:ext cx="2057400" cy="73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0487574"/>
              </p:ext>
            </p:extLst>
          </p:nvPr>
        </p:nvGraphicFramePr>
        <p:xfrm>
          <a:off x="5008563" y="322263"/>
          <a:ext cx="3698875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74" name="Equation" r:id="rId3" imgW="1434960" imgH="469800" progId="Equation.DSMT4">
                  <p:embed/>
                </p:oleObj>
              </mc:Choice>
              <mc:Fallback>
                <p:oleObj name="Equation" r:id="rId3" imgW="1434960" imgH="469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8563" y="322263"/>
                        <a:ext cx="3698875" cy="10477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79" name="Text Box 6"/>
          <p:cNvSpPr txBox="1">
            <a:spLocks noChangeArrowheads="1"/>
          </p:cNvSpPr>
          <p:nvPr/>
        </p:nvSpPr>
        <p:spPr bwMode="auto">
          <a:xfrm>
            <a:off x="228600" y="104775"/>
            <a:ext cx="32940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2800"/>
              <a:t>Entropija aktiviranja</a:t>
            </a:r>
            <a:endParaRPr lang="en-US" altLang="en-US" sz="2800"/>
          </a:p>
        </p:txBody>
      </p:sp>
      <p:graphicFrame>
        <p:nvGraphicFramePr>
          <p:cNvPr id="2458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6803151"/>
              </p:ext>
            </p:extLst>
          </p:nvPr>
        </p:nvGraphicFramePr>
        <p:xfrm>
          <a:off x="671513" y="1935163"/>
          <a:ext cx="2239962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75" name="Equation" r:id="rId5" imgW="622080" imgH="228600" progId="Equation.DSMT4">
                  <p:embed/>
                </p:oleObj>
              </mc:Choice>
              <mc:Fallback>
                <p:oleObj name="Equation" r:id="rId5" imgW="62208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13" y="1935163"/>
                        <a:ext cx="2239962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152400" y="2184400"/>
            <a:ext cx="395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1.</a:t>
            </a:r>
          </a:p>
        </p:txBody>
      </p:sp>
      <p:graphicFrame>
        <p:nvGraphicFramePr>
          <p:cNvPr id="2458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207672"/>
              </p:ext>
            </p:extLst>
          </p:nvPr>
        </p:nvGraphicFramePr>
        <p:xfrm>
          <a:off x="3017838" y="1789113"/>
          <a:ext cx="2890837" cy="120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76" name="Equation" r:id="rId7" imgW="1130040" imgH="469800" progId="Equation.DSMT4">
                  <p:embed/>
                </p:oleObj>
              </mc:Choice>
              <mc:Fallback>
                <p:oleObj name="Equation" r:id="rId7" imgW="1130040" imgH="4698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7838" y="1789113"/>
                        <a:ext cx="2890837" cy="120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0758709"/>
              </p:ext>
            </p:extLst>
          </p:nvPr>
        </p:nvGraphicFramePr>
        <p:xfrm>
          <a:off x="944563" y="5316538"/>
          <a:ext cx="3140075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77" name="Equation" r:id="rId9" imgW="1079280" imgH="444240" progId="Equation.DSMT4">
                  <p:embed/>
                </p:oleObj>
              </mc:Choice>
              <mc:Fallback>
                <p:oleObj name="Equation" r:id="rId9" imgW="1079280" imgH="4442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563" y="5316538"/>
                        <a:ext cx="3140075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8015404"/>
              </p:ext>
            </p:extLst>
          </p:nvPr>
        </p:nvGraphicFramePr>
        <p:xfrm>
          <a:off x="5000625" y="5287963"/>
          <a:ext cx="4095750" cy="159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78" name="Equation" r:id="rId11" imgW="1143000" imgH="444240" progId="Equation.DSMT4">
                  <p:embed/>
                </p:oleObj>
              </mc:Choice>
              <mc:Fallback>
                <p:oleObj name="Equation" r:id="rId11" imgW="1143000" imgH="44424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5" y="5287963"/>
                        <a:ext cx="4095750" cy="159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1600200" y="4876800"/>
            <a:ext cx="2244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Monomolekulske</a:t>
            </a:r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6553200" y="4724400"/>
            <a:ext cx="1890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Bimolekulske </a:t>
            </a:r>
          </a:p>
        </p:txBody>
      </p:sp>
      <p:graphicFrame>
        <p:nvGraphicFramePr>
          <p:cNvPr id="24587" name="Object 17"/>
          <p:cNvGraphicFramePr>
            <a:graphicFrameLocks noChangeAspect="1"/>
          </p:cNvGraphicFramePr>
          <p:nvPr/>
        </p:nvGraphicFramePr>
        <p:xfrm>
          <a:off x="1447800" y="3048000"/>
          <a:ext cx="2819400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79" name="Equation" r:id="rId13" imgW="787058" imgH="393529" progId="Equation.3">
                  <p:embed/>
                </p:oleObj>
              </mc:Choice>
              <mc:Fallback>
                <p:oleObj name="Equation" r:id="rId13" imgW="787058" imgH="393529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048000"/>
                        <a:ext cx="2819400" cy="140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8" name="Object 18"/>
          <p:cNvGraphicFramePr>
            <a:graphicFrameLocks noChangeAspect="1"/>
          </p:cNvGraphicFramePr>
          <p:nvPr/>
        </p:nvGraphicFramePr>
        <p:xfrm>
          <a:off x="3657600" y="152400"/>
          <a:ext cx="8382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0" name="Equation" r:id="rId15" imgW="355292" imgH="203024" progId="Equation.3">
                  <p:embed/>
                </p:oleObj>
              </mc:Choice>
              <mc:Fallback>
                <p:oleObj name="Equation" r:id="rId15" imgW="355292" imgH="203024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52400"/>
                        <a:ext cx="838200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9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112943"/>
              </p:ext>
            </p:extLst>
          </p:nvPr>
        </p:nvGraphicFramePr>
        <p:xfrm>
          <a:off x="515938" y="838200"/>
          <a:ext cx="3235325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1" name="Equation" r:id="rId17" imgW="1143000" imgH="241200" progId="Equation.DSMT4">
                  <p:embed/>
                </p:oleObj>
              </mc:Choice>
              <mc:Fallback>
                <p:oleObj name="Equation" r:id="rId17" imgW="1143000" imgH="2412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838200"/>
                        <a:ext cx="3235325" cy="6826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248400" y="21844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k</a:t>
            </a:r>
            <a:r>
              <a:rPr lang="sr-Latn-RS" dirty="0" smtClean="0"/>
              <a:t> ne zavisi od </a:t>
            </a:r>
            <a:r>
              <a:rPr lang="el-GR" dirty="0" smtClean="0"/>
              <a:t>Δ</a:t>
            </a:r>
            <a:r>
              <a:rPr lang="sr-Latn-RS" dirty="0" smtClean="0"/>
              <a:t>S</a:t>
            </a:r>
            <a:r>
              <a:rPr lang="sr-Latn-RS" baseline="30000" dirty="0" smtClean="0"/>
              <a:t>±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6"/>
          <p:cNvSpPr txBox="1">
            <a:spLocks noChangeArrowheads="1"/>
          </p:cNvSpPr>
          <p:nvPr/>
        </p:nvSpPr>
        <p:spPr bwMode="auto">
          <a:xfrm>
            <a:off x="152400" y="4724400"/>
            <a:ext cx="8991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2000" dirty="0"/>
              <a:t>Reakcija je brža od “normalne” </a:t>
            </a:r>
            <a:r>
              <a:rPr lang="sr-Latn-CS" altLang="en-US" sz="2000" dirty="0" smtClean="0"/>
              <a:t>reakcije</a:t>
            </a:r>
            <a:endParaRPr lang="en-US" altLang="en-US" sz="2000" dirty="0"/>
          </a:p>
        </p:txBody>
      </p:sp>
      <p:sp>
        <p:nvSpPr>
          <p:cNvPr id="25604" name="Text Box 9"/>
          <p:cNvSpPr txBox="1">
            <a:spLocks noChangeArrowheads="1"/>
          </p:cNvSpPr>
          <p:nvPr/>
        </p:nvSpPr>
        <p:spPr bwMode="auto">
          <a:xfrm>
            <a:off x="2633980" y="1477806"/>
            <a:ext cx="63357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2000" dirty="0"/>
              <a:t>Aktivirani kompleks </a:t>
            </a:r>
            <a:r>
              <a:rPr lang="en-US" altLang="en-US" sz="2000" dirty="0"/>
              <a:t>se </a:t>
            </a:r>
            <a:r>
              <a:rPr lang="en-US" altLang="en-US" sz="2000" dirty="0" err="1"/>
              <a:t>lako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formira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manje</a:t>
            </a:r>
            <a:r>
              <a:rPr lang="en-US" altLang="en-US" sz="2000" dirty="0"/>
              <a:t> je </a:t>
            </a:r>
            <a:r>
              <a:rPr lang="en-US" altLang="en-US" sz="2000" dirty="0" err="1"/>
              <a:t>stabilan</a:t>
            </a:r>
            <a:r>
              <a:rPr lang="en-US" altLang="en-US" sz="2000" dirty="0"/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err="1"/>
              <a:t>tj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brzo</a:t>
            </a:r>
            <a:r>
              <a:rPr lang="en-US" altLang="en-US" sz="2000" dirty="0"/>
              <a:t> </a:t>
            </a:r>
            <a:r>
              <a:rPr lang="en-US" altLang="en-US" sz="2000" dirty="0" err="1"/>
              <a:t>reaguje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posto</a:t>
            </a:r>
            <a:r>
              <a:rPr lang="en-US" altLang="en-US" sz="2000" dirty="0"/>
              <a:t> se </a:t>
            </a:r>
            <a:r>
              <a:rPr lang="en-US" altLang="en-US" sz="2000" dirty="0" err="1"/>
              <a:t>povecava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konstanta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brzine</a:t>
            </a:r>
            <a:endParaRPr lang="en-US" altLang="en-US" sz="2000" dirty="0"/>
          </a:p>
        </p:txBody>
      </p:sp>
      <p:graphicFrame>
        <p:nvGraphicFramePr>
          <p:cNvPr id="25605" name="Object 1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8023911"/>
              </p:ext>
            </p:extLst>
          </p:nvPr>
        </p:nvGraphicFramePr>
        <p:xfrm>
          <a:off x="274638" y="2938463"/>
          <a:ext cx="3870325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37" name="Equation" r:id="rId3" imgW="1434960" imgH="469800" progId="Equation.DSMT4">
                  <p:embed/>
                </p:oleObj>
              </mc:Choice>
              <mc:Fallback>
                <p:oleObj name="Equation" r:id="rId3" imgW="1434960" imgH="469800" progId="Equation.DSMT4">
                  <p:embed/>
                  <p:pic>
                    <p:nvPicPr>
                      <p:cNvPr id="0" name="Object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638" y="2938463"/>
                        <a:ext cx="3870325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1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7295117"/>
              </p:ext>
            </p:extLst>
          </p:nvPr>
        </p:nvGraphicFramePr>
        <p:xfrm>
          <a:off x="5006975" y="2709863"/>
          <a:ext cx="3932238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38" name="Equation" r:id="rId5" imgW="1447560" imgH="469800" progId="Equation.DSMT4">
                  <p:embed/>
                </p:oleObj>
              </mc:Choice>
              <mc:Fallback>
                <p:oleObj name="Equation" r:id="rId5" imgW="1447560" imgH="469800" progId="Equation.DSMT4">
                  <p:embed/>
                  <p:pic>
                    <p:nvPicPr>
                      <p:cNvPr id="0" name="Object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6975" y="2709863"/>
                        <a:ext cx="3932238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717" name="Text Box 117"/>
          <p:cNvSpPr txBox="1">
            <a:spLocks noChangeArrowheads="1"/>
          </p:cNvSpPr>
          <p:nvPr/>
        </p:nvSpPr>
        <p:spPr bwMode="auto">
          <a:xfrm>
            <a:off x="533400" y="2362200"/>
            <a:ext cx="2244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Monomolekulske</a:t>
            </a:r>
          </a:p>
        </p:txBody>
      </p:sp>
      <p:sp>
        <p:nvSpPr>
          <p:cNvPr id="25718" name="Text Box 118"/>
          <p:cNvSpPr txBox="1">
            <a:spLocks noChangeArrowheads="1"/>
          </p:cNvSpPr>
          <p:nvPr/>
        </p:nvSpPr>
        <p:spPr bwMode="auto">
          <a:xfrm>
            <a:off x="6096000" y="2209800"/>
            <a:ext cx="1890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Bimolekulske </a:t>
            </a:r>
          </a:p>
        </p:txBody>
      </p:sp>
      <p:sp>
        <p:nvSpPr>
          <p:cNvPr id="25609" name="Text Box 119"/>
          <p:cNvSpPr txBox="1">
            <a:spLocks noChangeArrowheads="1"/>
          </p:cNvSpPr>
          <p:nvPr/>
        </p:nvSpPr>
        <p:spPr bwMode="auto">
          <a:xfrm>
            <a:off x="2819400" y="4114800"/>
            <a:ext cx="3275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2000"/>
              <a:t> predeksponencijalni faktor </a:t>
            </a:r>
            <a:endParaRPr lang="en-US" altLang="en-US" sz="2000"/>
          </a:p>
        </p:txBody>
      </p:sp>
      <p:sp>
        <p:nvSpPr>
          <p:cNvPr id="25610" name="Oval 120"/>
          <p:cNvSpPr>
            <a:spLocks noChangeArrowheads="1"/>
          </p:cNvSpPr>
          <p:nvPr/>
        </p:nvSpPr>
        <p:spPr bwMode="auto">
          <a:xfrm>
            <a:off x="1533843" y="2922587"/>
            <a:ext cx="1828800" cy="12192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5611" name="Oval 121"/>
          <p:cNvSpPr>
            <a:spLocks noChangeArrowheads="1"/>
          </p:cNvSpPr>
          <p:nvPr/>
        </p:nvSpPr>
        <p:spPr bwMode="auto">
          <a:xfrm>
            <a:off x="6400800" y="2622233"/>
            <a:ext cx="1828800" cy="12954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5612" name="Text Box 124"/>
          <p:cNvSpPr txBox="1">
            <a:spLocks noChangeArrowheads="1"/>
          </p:cNvSpPr>
          <p:nvPr/>
        </p:nvSpPr>
        <p:spPr bwMode="auto">
          <a:xfrm>
            <a:off x="0" y="0"/>
            <a:ext cx="32940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2800"/>
              <a:t>Entropija aktiviranja</a:t>
            </a:r>
            <a:endParaRPr lang="en-US" altLang="en-US" sz="2800"/>
          </a:p>
        </p:txBody>
      </p:sp>
      <p:graphicFrame>
        <p:nvGraphicFramePr>
          <p:cNvPr id="25613" name="Object 125"/>
          <p:cNvGraphicFramePr>
            <a:graphicFrameLocks noChangeAspect="1"/>
          </p:cNvGraphicFramePr>
          <p:nvPr/>
        </p:nvGraphicFramePr>
        <p:xfrm>
          <a:off x="3352800" y="0"/>
          <a:ext cx="8382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39" name="Equation" r:id="rId7" imgW="355292" imgH="203024" progId="Equation.3">
                  <p:embed/>
                </p:oleObj>
              </mc:Choice>
              <mc:Fallback>
                <p:oleObj name="Equation" r:id="rId7" imgW="355292" imgH="203024" progId="Equation.3">
                  <p:embed/>
                  <p:pic>
                    <p:nvPicPr>
                      <p:cNvPr id="0" name="Object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0"/>
                        <a:ext cx="838200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5" name="Object 1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8493963"/>
              </p:ext>
            </p:extLst>
          </p:nvPr>
        </p:nvGraphicFramePr>
        <p:xfrm>
          <a:off x="-77788" y="1465263"/>
          <a:ext cx="2670176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40" name="Equation" r:id="rId9" imgW="799920" imgH="228600" progId="Equation.DSMT4">
                  <p:embed/>
                </p:oleObj>
              </mc:Choice>
              <mc:Fallback>
                <p:oleObj name="Equation" r:id="rId9" imgW="799920" imgH="228600" progId="Equation.DSMT4">
                  <p:embed/>
                  <p:pic>
                    <p:nvPicPr>
                      <p:cNvPr id="0" name="Object 1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7788" y="1465263"/>
                        <a:ext cx="2670176" cy="763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5774834"/>
              </p:ext>
            </p:extLst>
          </p:nvPr>
        </p:nvGraphicFramePr>
        <p:xfrm>
          <a:off x="342900" y="668021"/>
          <a:ext cx="3235325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41" name="Equation" r:id="rId11" imgW="1143000" imgH="241200" progId="Equation.DSMT4">
                  <p:embed/>
                </p:oleObj>
              </mc:Choice>
              <mc:Fallback>
                <p:oleObj name="Equation" r:id="rId11" imgW="11430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" y="668021"/>
                        <a:ext cx="3235325" cy="6826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203200" y="1490663"/>
          <a:ext cx="2032000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66" name="Equation" r:id="rId3" imgW="761669" imgH="228501" progId="Equation.DSMT4">
                  <p:embed/>
                </p:oleObj>
              </mc:Choice>
              <mc:Fallback>
                <p:oleObj name="Equation" r:id="rId3" imgW="761669" imgH="228501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" y="1490663"/>
                        <a:ext cx="2032000" cy="611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52400" y="4724400"/>
            <a:ext cx="8839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2000" dirty="0"/>
              <a:t>Reakcija je </a:t>
            </a:r>
            <a:r>
              <a:rPr lang="en-US" altLang="en-US" sz="2000" dirty="0" err="1"/>
              <a:t>sporija</a:t>
            </a:r>
            <a:r>
              <a:rPr lang="sr-Latn-CS" altLang="en-US" sz="2000" dirty="0"/>
              <a:t> od “normalne” </a:t>
            </a:r>
            <a:r>
              <a:rPr lang="sr-Latn-CS" altLang="en-US" sz="2000" dirty="0" smtClean="0"/>
              <a:t>reakcije</a:t>
            </a:r>
            <a:endParaRPr lang="en-US" altLang="en-US" sz="2000" dirty="0"/>
          </a:p>
        </p:txBody>
      </p:sp>
      <p:graphicFrame>
        <p:nvGraphicFramePr>
          <p:cNvPr id="2662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0690040"/>
              </p:ext>
            </p:extLst>
          </p:nvPr>
        </p:nvGraphicFramePr>
        <p:xfrm>
          <a:off x="228600" y="2911475"/>
          <a:ext cx="3733800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67" name="Equation" r:id="rId5" imgW="1384200" imgH="469800" progId="Equation.DSMT4">
                  <p:embed/>
                </p:oleObj>
              </mc:Choice>
              <mc:Fallback>
                <p:oleObj name="Equation" r:id="rId5" imgW="1384200" imgH="469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911475"/>
                        <a:ext cx="3733800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7008182"/>
              </p:ext>
            </p:extLst>
          </p:nvPr>
        </p:nvGraphicFramePr>
        <p:xfrm>
          <a:off x="5006975" y="2709863"/>
          <a:ext cx="3932238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68" name="Equation" r:id="rId7" imgW="1447560" imgH="469800" progId="Equation.DSMT4">
                  <p:embed/>
                </p:oleObj>
              </mc:Choice>
              <mc:Fallback>
                <p:oleObj name="Equation" r:id="rId7" imgW="1447560" imgH="469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6975" y="2709863"/>
                        <a:ext cx="3932238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1" name="Text Box 8"/>
          <p:cNvSpPr txBox="1">
            <a:spLocks noChangeArrowheads="1"/>
          </p:cNvSpPr>
          <p:nvPr/>
        </p:nvSpPr>
        <p:spPr bwMode="auto">
          <a:xfrm>
            <a:off x="533400" y="2590800"/>
            <a:ext cx="2090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Monomolekulske</a:t>
            </a:r>
          </a:p>
        </p:txBody>
      </p:sp>
      <p:sp>
        <p:nvSpPr>
          <p:cNvPr id="26632" name="Text Box 9"/>
          <p:cNvSpPr txBox="1">
            <a:spLocks noChangeArrowheads="1"/>
          </p:cNvSpPr>
          <p:nvPr/>
        </p:nvSpPr>
        <p:spPr bwMode="auto">
          <a:xfrm>
            <a:off x="6019800" y="2514600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Bimolekulske </a:t>
            </a:r>
          </a:p>
        </p:txBody>
      </p:sp>
      <p:sp>
        <p:nvSpPr>
          <p:cNvPr id="26633" name="Text Box 10"/>
          <p:cNvSpPr txBox="1">
            <a:spLocks noChangeArrowheads="1"/>
          </p:cNvSpPr>
          <p:nvPr/>
        </p:nvSpPr>
        <p:spPr bwMode="auto">
          <a:xfrm>
            <a:off x="2819400" y="4114800"/>
            <a:ext cx="3275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2000"/>
              <a:t> predeksponencijalni faktor </a:t>
            </a:r>
            <a:endParaRPr lang="en-US" altLang="en-US" sz="2000"/>
          </a:p>
        </p:txBody>
      </p:sp>
      <p:sp>
        <p:nvSpPr>
          <p:cNvPr id="26634" name="Oval 11"/>
          <p:cNvSpPr>
            <a:spLocks noChangeArrowheads="1"/>
          </p:cNvSpPr>
          <p:nvPr/>
        </p:nvSpPr>
        <p:spPr bwMode="auto">
          <a:xfrm>
            <a:off x="1066800" y="2895600"/>
            <a:ext cx="2057400" cy="12192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635" name="Oval 12"/>
          <p:cNvSpPr>
            <a:spLocks noChangeArrowheads="1"/>
          </p:cNvSpPr>
          <p:nvPr/>
        </p:nvSpPr>
        <p:spPr bwMode="auto">
          <a:xfrm>
            <a:off x="5845175" y="2765425"/>
            <a:ext cx="2155825" cy="12954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636" name="Text Box 13"/>
          <p:cNvSpPr txBox="1">
            <a:spLocks noChangeArrowheads="1"/>
          </p:cNvSpPr>
          <p:nvPr/>
        </p:nvSpPr>
        <p:spPr bwMode="auto">
          <a:xfrm>
            <a:off x="0" y="0"/>
            <a:ext cx="32940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2800"/>
              <a:t>Entropija aktiviranja</a:t>
            </a:r>
            <a:endParaRPr lang="en-US" altLang="en-US" sz="2800"/>
          </a:p>
        </p:txBody>
      </p:sp>
      <p:graphicFrame>
        <p:nvGraphicFramePr>
          <p:cNvPr id="26637" name="Object 14"/>
          <p:cNvGraphicFramePr>
            <a:graphicFrameLocks noChangeAspect="1"/>
          </p:cNvGraphicFramePr>
          <p:nvPr/>
        </p:nvGraphicFramePr>
        <p:xfrm>
          <a:off x="3352800" y="0"/>
          <a:ext cx="8382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69" name="Equation" r:id="rId9" imgW="355292" imgH="203024" progId="Equation.3">
                  <p:embed/>
                </p:oleObj>
              </mc:Choice>
              <mc:Fallback>
                <p:oleObj name="Equation" r:id="rId9" imgW="355292" imgH="203024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0"/>
                        <a:ext cx="838200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8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1900723"/>
              </p:ext>
            </p:extLst>
          </p:nvPr>
        </p:nvGraphicFramePr>
        <p:xfrm>
          <a:off x="134938" y="533400"/>
          <a:ext cx="3236912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70" name="Equation" r:id="rId11" imgW="1143000" imgH="241200" progId="Equation.DSMT4">
                  <p:embed/>
                </p:oleObj>
              </mc:Choice>
              <mc:Fallback>
                <p:oleObj name="Equation" r:id="rId11" imgW="1143000" imgH="2412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938" y="533400"/>
                        <a:ext cx="3236912" cy="6826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9" name="Text Box 16"/>
          <p:cNvSpPr txBox="1">
            <a:spLocks noChangeArrowheads="1"/>
          </p:cNvSpPr>
          <p:nvPr/>
        </p:nvSpPr>
        <p:spPr bwMode="auto">
          <a:xfrm>
            <a:off x="3124200" y="1524000"/>
            <a:ext cx="4302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2000"/>
              <a:t>Aktivirani kompleks </a:t>
            </a:r>
            <a:r>
              <a:rPr lang="en-US" altLang="en-US" sz="2000"/>
              <a:t>se te</a:t>
            </a:r>
            <a:r>
              <a:rPr lang="sr-Latn-CS" altLang="en-US" sz="2000"/>
              <a:t>ško formira</a:t>
            </a:r>
            <a:r>
              <a:rPr lang="en-US" altLang="en-US" sz="2000"/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Smanjuje se konstanta brzine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6172200" y="4114800"/>
            <a:ext cx="533400" cy="2286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>
            <a:stCxn id="26633" idx="1"/>
          </p:cNvCxnSpPr>
          <p:nvPr/>
        </p:nvCxnSpPr>
        <p:spPr>
          <a:xfrm flipH="1" flipV="1">
            <a:off x="2286000" y="4129088"/>
            <a:ext cx="533400" cy="18415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12" name="Group 4"/>
          <p:cNvGraphicFramePr>
            <a:graphicFrameLocks noGrp="1"/>
          </p:cNvGraphicFramePr>
          <p:nvPr/>
        </p:nvGraphicFramePr>
        <p:xfrm>
          <a:off x="4876800" y="304800"/>
          <a:ext cx="3733800" cy="2565401"/>
        </p:xfrm>
        <a:graphic>
          <a:graphicData uri="http://schemas.openxmlformats.org/drawingml/2006/table">
            <a:tbl>
              <a:tblPr/>
              <a:tblGrid>
                <a:gridCol w="2667000"/>
                <a:gridCol w="1066800"/>
              </a:tblGrid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reakcija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sr-Latn-C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sr-Latn-C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I</a:t>
                      </a:r>
                      <a:r>
                        <a:rPr kumimoji="0" lang="sr-Latn-C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sr-Latn-C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sym typeface="Symbol" pitchFamily="18" charset="2"/>
                        </a:rPr>
                        <a:t></a:t>
                      </a:r>
                      <a:r>
                        <a:rPr kumimoji="0" lang="sr-Latn-C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2HI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2HI 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sym typeface="Symbol" pitchFamily="18" charset="2"/>
                        </a:rPr>
                        <a:t></a:t>
                      </a:r>
                      <a:r>
                        <a:rPr kumimoji="0" lang="sr-Latn-C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H</a:t>
                      </a:r>
                      <a:r>
                        <a:rPr kumimoji="0" lang="sr-Latn-CS" altLang="zh-CN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2</a:t>
                      </a:r>
                      <a:r>
                        <a:rPr kumimoji="0" lang="sr-Latn-C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+ I</a:t>
                      </a:r>
                      <a:r>
                        <a:rPr kumimoji="0" lang="sr-Latn-CS" altLang="zh-CN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2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2NOCl 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sym typeface="Symbol" pitchFamily="18" charset="2"/>
                        </a:rPr>
                        <a:t></a:t>
                      </a:r>
                      <a:r>
                        <a:rPr kumimoji="0" lang="sr-Latn-C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2NO +Cl</a:t>
                      </a:r>
                      <a:r>
                        <a:rPr kumimoji="0" lang="sr-Latn-CS" altLang="zh-CN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2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 + O</a:t>
                      </a:r>
                      <a:r>
                        <a:rPr kumimoji="0" lang="sr-Latn-C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sr-Latn-C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sym typeface="Symbol" pitchFamily="18" charset="2"/>
                        </a:rPr>
                        <a:t></a:t>
                      </a:r>
                      <a:r>
                        <a:rPr kumimoji="0" lang="sr-Latn-C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NO</a:t>
                      </a:r>
                      <a:r>
                        <a:rPr kumimoji="0" lang="sr-Latn-CS" altLang="zh-CN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2</a:t>
                      </a:r>
                      <a:r>
                        <a:rPr kumimoji="0" lang="sr-Latn-C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+ O</a:t>
                      </a:r>
                      <a:r>
                        <a:rPr kumimoji="0" lang="sr-Latn-CS" altLang="zh-CN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2</a:t>
                      </a: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N-propil peroksid 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sym typeface="Symbol" pitchFamily="18" charset="2"/>
                        </a:rPr>
                        <a:t>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sym typeface="Symbol" pitchFamily="18" charset="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035" name="Group 27"/>
          <p:cNvGraphicFramePr>
            <a:graphicFrameLocks noGrp="1"/>
          </p:cNvGraphicFramePr>
          <p:nvPr/>
        </p:nvGraphicFramePr>
        <p:xfrm>
          <a:off x="3886200" y="3352800"/>
          <a:ext cx="5122863" cy="2973388"/>
        </p:xfrm>
        <a:graphic>
          <a:graphicData uri="http://schemas.openxmlformats.org/drawingml/2006/table">
            <a:tbl>
              <a:tblPr/>
              <a:tblGrid>
                <a:gridCol w="3643313"/>
                <a:gridCol w="1479550"/>
              </a:tblGrid>
              <a:tr h="70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reakcija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Sterni faktor p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sr-Latn-C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+I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sym typeface="Symbol" pitchFamily="18" charset="2"/>
                        </a:rPr>
                        <a:t>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2HI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2NOCl 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sym typeface="Symbol" pitchFamily="18" charset="2"/>
                        </a:rPr>
                        <a:t>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2NO + Cl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 + Cl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sym typeface="Symbol" pitchFamily="18" charset="2"/>
                        </a:rPr>
                        <a:t>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NOCl + Cl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1.4 x10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 + CHCl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sym typeface="Symbol" pitchFamily="18" charset="2"/>
                        </a:rPr>
                        <a:t>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HBr+ CCl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+ C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 </a:t>
                      </a: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sym typeface="Symbol" pitchFamily="18" charset="2"/>
                        </a:rPr>
                        <a:t>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ciklo C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x10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7696" name="Object 50"/>
          <p:cNvGraphicFramePr>
            <a:graphicFrameLocks noChangeAspect="1"/>
          </p:cNvGraphicFramePr>
          <p:nvPr/>
        </p:nvGraphicFramePr>
        <p:xfrm>
          <a:off x="7696200" y="381000"/>
          <a:ext cx="7620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22" name="Equation" r:id="rId3" imgW="609336" imgH="203112" progId="Equation.3">
                  <p:embed/>
                </p:oleObj>
              </mc:Choice>
              <mc:Fallback>
                <p:oleObj name="Equation" r:id="rId3" imgW="609336" imgH="203112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381000"/>
                        <a:ext cx="7620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97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7363807"/>
              </p:ext>
            </p:extLst>
          </p:nvPr>
        </p:nvGraphicFramePr>
        <p:xfrm>
          <a:off x="36513" y="-33338"/>
          <a:ext cx="3967162" cy="1276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23" name="Equation" r:id="rId5" imgW="1460160" imgH="469800" progId="Equation.DSMT4">
                  <p:embed/>
                </p:oleObj>
              </mc:Choice>
              <mc:Fallback>
                <p:oleObj name="Equation" r:id="rId5" imgW="1460160" imgH="469800" progId="Equation.DSMT4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3" y="-33338"/>
                        <a:ext cx="3967162" cy="12763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98" name="Object 55"/>
          <p:cNvGraphicFramePr>
            <a:graphicFrameLocks noChangeAspect="1"/>
          </p:cNvGraphicFramePr>
          <p:nvPr/>
        </p:nvGraphicFramePr>
        <p:xfrm>
          <a:off x="381000" y="1447800"/>
          <a:ext cx="289560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24" name="Equation" r:id="rId7" imgW="977900" imgH="241300" progId="Equation.DSMT4">
                  <p:embed/>
                </p:oleObj>
              </mc:Choice>
              <mc:Fallback>
                <p:oleObj name="Equation" r:id="rId7" imgW="977900" imgH="241300" progId="Equation.DSMT4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447800"/>
                        <a:ext cx="2895600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99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683330"/>
              </p:ext>
            </p:extLst>
          </p:nvPr>
        </p:nvGraphicFramePr>
        <p:xfrm>
          <a:off x="182563" y="3019425"/>
          <a:ext cx="3194050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25" name="Equation" r:id="rId9" imgW="1384200" imgH="469800" progId="Equation.DSMT4">
                  <p:embed/>
                </p:oleObj>
              </mc:Choice>
              <mc:Fallback>
                <p:oleObj name="Equation" r:id="rId9" imgW="1384200" imgH="469800" progId="Equation.DSMT4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3" y="3019425"/>
                        <a:ext cx="3194050" cy="1084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700" name="Text Box 55"/>
          <p:cNvSpPr txBox="1">
            <a:spLocks noChangeArrowheads="1"/>
          </p:cNvSpPr>
          <p:nvPr/>
        </p:nvSpPr>
        <p:spPr bwMode="auto">
          <a:xfrm>
            <a:off x="3935730" y="6350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</a:rPr>
              <a:t>TPS</a:t>
            </a:r>
          </a:p>
        </p:txBody>
      </p:sp>
      <p:sp>
        <p:nvSpPr>
          <p:cNvPr id="27701" name="Text Box 56"/>
          <p:cNvSpPr txBox="1">
            <a:spLocks noChangeArrowheads="1"/>
          </p:cNvSpPr>
          <p:nvPr/>
        </p:nvSpPr>
        <p:spPr bwMode="auto">
          <a:xfrm>
            <a:off x="3886200" y="14478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TS</a:t>
            </a:r>
          </a:p>
        </p:txBody>
      </p:sp>
      <p:sp>
        <p:nvSpPr>
          <p:cNvPr id="27702" name="Line 57"/>
          <p:cNvSpPr>
            <a:spLocks noChangeShapeType="1"/>
          </p:cNvSpPr>
          <p:nvPr/>
        </p:nvSpPr>
        <p:spPr bwMode="auto">
          <a:xfrm flipH="1">
            <a:off x="3630930" y="833437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3" name="Line 58"/>
          <p:cNvSpPr>
            <a:spLocks noChangeShapeType="1"/>
          </p:cNvSpPr>
          <p:nvPr/>
        </p:nvSpPr>
        <p:spPr bwMode="auto">
          <a:xfrm flipH="1">
            <a:off x="3505200" y="1676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7704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5853357"/>
              </p:ext>
            </p:extLst>
          </p:nvPr>
        </p:nvGraphicFramePr>
        <p:xfrm>
          <a:off x="255588" y="4010025"/>
          <a:ext cx="2928937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26" name="Equation" r:id="rId11" imgW="1269720" imgH="469800" progId="Equation.DSMT4">
                  <p:embed/>
                </p:oleObj>
              </mc:Choice>
              <mc:Fallback>
                <p:oleObj name="Equation" r:id="rId11" imgW="1269720" imgH="469800" progId="Equation.DSMT4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8" y="4010025"/>
                        <a:ext cx="2928937" cy="1084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705" name="Line 60"/>
          <p:cNvSpPr>
            <a:spLocks noChangeShapeType="1"/>
          </p:cNvSpPr>
          <p:nvPr/>
        </p:nvSpPr>
        <p:spPr bwMode="auto">
          <a:xfrm>
            <a:off x="2209800" y="2362200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6" name="TextBox 1"/>
          <p:cNvSpPr txBox="1">
            <a:spLocks noChangeArrowheads="1"/>
          </p:cNvSpPr>
          <p:nvPr/>
        </p:nvSpPr>
        <p:spPr bwMode="auto">
          <a:xfrm>
            <a:off x="228600" y="5410200"/>
            <a:ext cx="3276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Sterni faktor je direktno povezan sa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Entropijom aktiviranja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 sz="4000" smtClean="0"/>
              <a:t>Poredjenje rezultata teorije prelaznog stanja i teorije sudara</a:t>
            </a:r>
            <a:endParaRPr lang="en-US" altLang="en-US" sz="4000" smtClean="0"/>
          </a:p>
        </p:txBody>
      </p:sp>
      <p:sp>
        <p:nvSpPr>
          <p:cNvPr id="28675" name="TextBox 1"/>
          <p:cNvSpPr txBox="1">
            <a:spLocks noChangeArrowheads="1"/>
          </p:cNvSpPr>
          <p:nvPr/>
        </p:nvSpPr>
        <p:spPr bwMode="auto">
          <a:xfrm>
            <a:off x="1143000" y="2209800"/>
            <a:ext cx="6858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sr-Latn-RS" sz="2800" dirty="0"/>
              <a:t>Važno je uočiti da se </a:t>
            </a:r>
            <a:r>
              <a:rPr lang="sr-Latn-RS" sz="2800" dirty="0" smtClean="0"/>
              <a:t>rez</a:t>
            </a:r>
            <a:r>
              <a:rPr lang="en-US" sz="2800" dirty="0" smtClean="0"/>
              <a:t>u</a:t>
            </a:r>
            <a:r>
              <a:rPr lang="sr-Latn-RS" sz="2800" dirty="0" smtClean="0"/>
              <a:t>ltati </a:t>
            </a:r>
            <a:r>
              <a:rPr lang="sr-Latn-RS" sz="2800" dirty="0"/>
              <a:t>obe teorije slažu za reakciju dva atoma koji prave molekul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0" y="0"/>
            <a:ext cx="4000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2400"/>
              <a:t>Reakcija izmedju dva atoma</a:t>
            </a:r>
            <a:endParaRPr lang="en-US" altLang="en-US" sz="2400"/>
          </a:p>
        </p:txBody>
      </p:sp>
      <p:graphicFrame>
        <p:nvGraphicFramePr>
          <p:cNvPr id="2969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843446"/>
              </p:ext>
            </p:extLst>
          </p:nvPr>
        </p:nvGraphicFramePr>
        <p:xfrm>
          <a:off x="1720850" y="1463675"/>
          <a:ext cx="4484688" cy="116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94" name="Equation" r:id="rId3" imgW="1765080" imgH="457200" progId="Equation.DSMT4">
                  <p:embed/>
                </p:oleObj>
              </mc:Choice>
              <mc:Fallback>
                <p:oleObj name="Equation" r:id="rId3" imgW="1765080" imgH="457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0850" y="1463675"/>
                        <a:ext cx="4484688" cy="11604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700" name="Group 8"/>
          <p:cNvGrpSpPr>
            <a:grpSpLocks/>
          </p:cNvGrpSpPr>
          <p:nvPr/>
        </p:nvGrpSpPr>
        <p:grpSpPr bwMode="auto">
          <a:xfrm rot="2222420">
            <a:off x="7162800" y="228600"/>
            <a:ext cx="1352550" cy="1277938"/>
            <a:chOff x="3361" y="566"/>
            <a:chExt cx="852" cy="805"/>
          </a:xfrm>
        </p:grpSpPr>
        <p:sp>
          <p:nvSpPr>
            <p:cNvPr id="29723" name="Oval 9"/>
            <p:cNvSpPr>
              <a:spLocks noChangeArrowheads="1"/>
            </p:cNvSpPr>
            <p:nvPr/>
          </p:nvSpPr>
          <p:spPr bwMode="auto">
            <a:xfrm>
              <a:off x="3742" y="566"/>
              <a:ext cx="471" cy="471"/>
            </a:xfrm>
            <a:prstGeom prst="ellipse">
              <a:avLst/>
            </a:prstGeom>
            <a:gradFill rotWithShape="1">
              <a:gsLst>
                <a:gs pos="0">
                  <a:srgbClr val="FF00FF"/>
                </a:gs>
                <a:gs pos="100000">
                  <a:srgbClr val="7600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9724" name="AutoShape 10"/>
            <p:cNvSpPr>
              <a:spLocks noChangeArrowheads="1"/>
            </p:cNvSpPr>
            <p:nvPr/>
          </p:nvSpPr>
          <p:spPr bwMode="auto">
            <a:xfrm rot="-7890315">
              <a:off x="3731" y="753"/>
              <a:ext cx="164" cy="393"/>
            </a:xfrm>
            <a:prstGeom prst="can">
              <a:avLst>
                <a:gd name="adj" fmla="val 59909"/>
              </a:avLst>
            </a:prstGeom>
            <a:gradFill rotWithShape="0">
              <a:gsLst>
                <a:gs pos="0">
                  <a:srgbClr val="082574"/>
                </a:gs>
                <a:gs pos="50000">
                  <a:srgbClr val="114FFB"/>
                </a:gs>
                <a:gs pos="100000">
                  <a:srgbClr val="08257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9725" name="Oval 11"/>
            <p:cNvSpPr>
              <a:spLocks noChangeArrowheads="1"/>
            </p:cNvSpPr>
            <p:nvPr/>
          </p:nvSpPr>
          <p:spPr bwMode="auto">
            <a:xfrm>
              <a:off x="3361" y="900"/>
              <a:ext cx="471" cy="471"/>
            </a:xfrm>
            <a:prstGeom prst="ellipse">
              <a:avLst/>
            </a:prstGeom>
            <a:gradFill rotWithShape="1">
              <a:gsLst>
                <a:gs pos="0">
                  <a:srgbClr val="FF00FF"/>
                </a:gs>
                <a:gs pos="100000">
                  <a:srgbClr val="76007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29701" name="Oval 13"/>
          <p:cNvSpPr>
            <a:spLocks noChangeArrowheads="1"/>
          </p:cNvSpPr>
          <p:nvPr/>
        </p:nvSpPr>
        <p:spPr bwMode="auto">
          <a:xfrm rot="2222420">
            <a:off x="1828800" y="533400"/>
            <a:ext cx="747713" cy="747713"/>
          </a:xfrm>
          <a:prstGeom prst="ellipse">
            <a:avLst/>
          </a:prstGeom>
          <a:gradFill rotWithShape="1">
            <a:gsLst>
              <a:gs pos="0">
                <a:srgbClr val="FF00FF"/>
              </a:gs>
              <a:gs pos="100000">
                <a:srgbClr val="760076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02" name="AutoShape 14"/>
          <p:cNvSpPr>
            <a:spLocks noChangeArrowheads="1"/>
          </p:cNvSpPr>
          <p:nvPr/>
        </p:nvSpPr>
        <p:spPr bwMode="auto">
          <a:xfrm rot="-5667894">
            <a:off x="4419600" y="76200"/>
            <a:ext cx="247650" cy="1619250"/>
          </a:xfrm>
          <a:prstGeom prst="can">
            <a:avLst>
              <a:gd name="adj" fmla="val 163462"/>
            </a:avLst>
          </a:prstGeom>
          <a:solidFill>
            <a:srgbClr val="F3F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03" name="Oval 15"/>
          <p:cNvSpPr>
            <a:spLocks noChangeArrowheads="1"/>
          </p:cNvSpPr>
          <p:nvPr/>
        </p:nvSpPr>
        <p:spPr bwMode="auto">
          <a:xfrm rot="2222420">
            <a:off x="533400" y="533400"/>
            <a:ext cx="747713" cy="747713"/>
          </a:xfrm>
          <a:prstGeom prst="ellipse">
            <a:avLst/>
          </a:prstGeom>
          <a:gradFill rotWithShape="1">
            <a:gsLst>
              <a:gs pos="0">
                <a:srgbClr val="FF00FF"/>
              </a:gs>
              <a:gs pos="100000">
                <a:srgbClr val="760076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04" name="Oval 20"/>
          <p:cNvSpPr>
            <a:spLocks noChangeArrowheads="1"/>
          </p:cNvSpPr>
          <p:nvPr/>
        </p:nvSpPr>
        <p:spPr bwMode="auto">
          <a:xfrm rot="2222420">
            <a:off x="5029200" y="533400"/>
            <a:ext cx="747713" cy="747713"/>
          </a:xfrm>
          <a:prstGeom prst="ellipse">
            <a:avLst/>
          </a:prstGeom>
          <a:gradFill rotWithShape="1">
            <a:gsLst>
              <a:gs pos="0">
                <a:srgbClr val="FF00FF"/>
              </a:gs>
              <a:gs pos="100000">
                <a:srgbClr val="760076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05" name="Oval 21"/>
          <p:cNvSpPr>
            <a:spLocks noChangeArrowheads="1"/>
          </p:cNvSpPr>
          <p:nvPr/>
        </p:nvSpPr>
        <p:spPr bwMode="auto">
          <a:xfrm rot="2222420">
            <a:off x="3429000" y="533400"/>
            <a:ext cx="747713" cy="747713"/>
          </a:xfrm>
          <a:prstGeom prst="ellipse">
            <a:avLst/>
          </a:prstGeom>
          <a:gradFill rotWithShape="1">
            <a:gsLst>
              <a:gs pos="0">
                <a:srgbClr val="FF00FF"/>
              </a:gs>
              <a:gs pos="100000">
                <a:srgbClr val="760076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06" name="Text Box 22"/>
          <p:cNvSpPr txBox="1">
            <a:spLocks noChangeArrowheads="1"/>
          </p:cNvSpPr>
          <p:nvPr/>
        </p:nvSpPr>
        <p:spPr bwMode="auto">
          <a:xfrm>
            <a:off x="1371600" y="685800"/>
            <a:ext cx="3921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2800" b="1"/>
              <a:t>+</a:t>
            </a:r>
            <a:endParaRPr lang="en-US" altLang="en-US" sz="2800" b="1"/>
          </a:p>
        </p:txBody>
      </p:sp>
      <p:sp>
        <p:nvSpPr>
          <p:cNvPr id="29707" name="Line 23"/>
          <p:cNvSpPr>
            <a:spLocks noChangeShapeType="1"/>
          </p:cNvSpPr>
          <p:nvPr/>
        </p:nvSpPr>
        <p:spPr bwMode="auto">
          <a:xfrm>
            <a:off x="2743200" y="914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8" name="Line 24"/>
          <p:cNvSpPr>
            <a:spLocks noChangeShapeType="1"/>
          </p:cNvSpPr>
          <p:nvPr/>
        </p:nvSpPr>
        <p:spPr bwMode="auto">
          <a:xfrm>
            <a:off x="3352800" y="533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9" name="Line 25"/>
          <p:cNvSpPr>
            <a:spLocks noChangeShapeType="1"/>
          </p:cNvSpPr>
          <p:nvPr/>
        </p:nvSpPr>
        <p:spPr bwMode="auto">
          <a:xfrm>
            <a:off x="5867400" y="533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9710" name="Object 26"/>
          <p:cNvGraphicFramePr>
            <a:graphicFrameLocks noChangeAspect="1"/>
          </p:cNvGraphicFramePr>
          <p:nvPr/>
        </p:nvGraphicFramePr>
        <p:xfrm>
          <a:off x="4419600" y="304800"/>
          <a:ext cx="3302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95" name="Equation" r:id="rId5" imgW="330200" imgH="228600" progId="Equation.3">
                  <p:embed/>
                </p:oleObj>
              </mc:Choice>
              <mc:Fallback>
                <p:oleObj name="Equation" r:id="rId5" imgW="330200" imgH="2286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04800"/>
                        <a:ext cx="3302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11" name="Line 27"/>
          <p:cNvSpPr>
            <a:spLocks noChangeShapeType="1"/>
          </p:cNvSpPr>
          <p:nvPr/>
        </p:nvSpPr>
        <p:spPr bwMode="auto">
          <a:xfrm>
            <a:off x="6248400" y="914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9712" name="Object 28"/>
          <p:cNvGraphicFramePr>
            <a:graphicFrameLocks noChangeAspect="1"/>
          </p:cNvGraphicFramePr>
          <p:nvPr/>
        </p:nvGraphicFramePr>
        <p:xfrm>
          <a:off x="354013" y="2944813"/>
          <a:ext cx="4551362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96" name="Equation" r:id="rId7" imgW="2070100" imgH="457200" progId="Equation.DSMT4">
                  <p:embed/>
                </p:oleObj>
              </mc:Choice>
              <mc:Fallback>
                <p:oleObj name="Equation" r:id="rId7" imgW="2070100" imgH="45720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013" y="2944813"/>
                        <a:ext cx="4551362" cy="1004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3" name="Object 29"/>
          <p:cNvGraphicFramePr>
            <a:graphicFrameLocks noChangeAspect="1"/>
          </p:cNvGraphicFramePr>
          <p:nvPr/>
        </p:nvGraphicFramePr>
        <p:xfrm>
          <a:off x="609600" y="4038600"/>
          <a:ext cx="2590800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97" name="Equation" r:id="rId9" imgW="1167893" imgH="431613" progId="Equation.3">
                  <p:embed/>
                </p:oleObj>
              </mc:Choice>
              <mc:Fallback>
                <p:oleObj name="Equation" r:id="rId9" imgW="1167893" imgH="431613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038600"/>
                        <a:ext cx="2590800" cy="957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4" name="Object 30"/>
          <p:cNvGraphicFramePr>
            <a:graphicFrameLocks noChangeAspect="1"/>
          </p:cNvGraphicFramePr>
          <p:nvPr/>
        </p:nvGraphicFramePr>
        <p:xfrm>
          <a:off x="4191000" y="3962400"/>
          <a:ext cx="2590800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98" name="Equation" r:id="rId11" imgW="1167893" imgH="431613" progId="Equation.3">
                  <p:embed/>
                </p:oleObj>
              </mc:Choice>
              <mc:Fallback>
                <p:oleObj name="Equation" r:id="rId11" imgW="1167893" imgH="431613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962400"/>
                        <a:ext cx="2590800" cy="957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5" name="Object 34"/>
          <p:cNvGraphicFramePr>
            <a:graphicFrameLocks noChangeAspect="1"/>
          </p:cNvGraphicFramePr>
          <p:nvPr/>
        </p:nvGraphicFramePr>
        <p:xfrm>
          <a:off x="5715000" y="2743200"/>
          <a:ext cx="2743200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99" name="Equation" r:id="rId13" imgW="1218671" imgH="482391" progId="Equation.3">
                  <p:embed/>
                </p:oleObj>
              </mc:Choice>
              <mc:Fallback>
                <p:oleObj name="Equation" r:id="rId13" imgW="1218671" imgH="482391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743200"/>
                        <a:ext cx="2743200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16" name="Line 35"/>
          <p:cNvSpPr>
            <a:spLocks noChangeShapeType="1"/>
          </p:cNvSpPr>
          <p:nvPr/>
        </p:nvSpPr>
        <p:spPr bwMode="auto">
          <a:xfrm flipH="1">
            <a:off x="2743200" y="1066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7" name="Text Box 36"/>
          <p:cNvSpPr txBox="1">
            <a:spLocks noChangeArrowheads="1"/>
          </p:cNvSpPr>
          <p:nvPr/>
        </p:nvSpPr>
        <p:spPr bwMode="auto">
          <a:xfrm>
            <a:off x="6781800" y="1676400"/>
            <a:ext cx="1568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Translacija 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Rotacija 2</a:t>
            </a:r>
          </a:p>
        </p:txBody>
      </p:sp>
      <p:graphicFrame>
        <p:nvGraphicFramePr>
          <p:cNvPr id="2971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4392746"/>
              </p:ext>
            </p:extLst>
          </p:nvPr>
        </p:nvGraphicFramePr>
        <p:xfrm>
          <a:off x="176213" y="5029200"/>
          <a:ext cx="4297362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0" name="Equation" r:id="rId15" imgW="2044440" imgH="507960" progId="Equation.DSMT4">
                  <p:embed/>
                </p:oleObj>
              </mc:Choice>
              <mc:Fallback>
                <p:oleObj name="Equation" r:id="rId15" imgW="2044440" imgH="507960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13" y="5029200"/>
                        <a:ext cx="4297362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19" name="AutoShape 39"/>
          <p:cNvSpPr>
            <a:spLocks noChangeArrowheads="1"/>
          </p:cNvSpPr>
          <p:nvPr/>
        </p:nvSpPr>
        <p:spPr bwMode="auto">
          <a:xfrm>
            <a:off x="4481195" y="5164676"/>
            <a:ext cx="609600" cy="457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9720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4035685"/>
              </p:ext>
            </p:extLst>
          </p:nvPr>
        </p:nvGraphicFramePr>
        <p:xfrm>
          <a:off x="5253038" y="5029200"/>
          <a:ext cx="3819525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1" name="Equation" r:id="rId17" imgW="1803240" imgH="495000" progId="Equation.DSMT4">
                  <p:embed/>
                </p:oleObj>
              </mc:Choice>
              <mc:Fallback>
                <p:oleObj name="Equation" r:id="rId17" imgW="1803240" imgH="495000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3038" y="5029200"/>
                        <a:ext cx="3819525" cy="10477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51" name="Text Box 43"/>
          <p:cNvSpPr txBox="1">
            <a:spLocks noChangeArrowheads="1"/>
          </p:cNvSpPr>
          <p:nvPr/>
        </p:nvSpPr>
        <p:spPr bwMode="auto">
          <a:xfrm>
            <a:off x="457200" y="6248400"/>
            <a:ext cx="850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Konstanta brzine po teoriji prelaznog stanja=konstanta brzine teorija sudara </a:t>
            </a:r>
          </a:p>
        </p:txBody>
      </p:sp>
      <p:sp>
        <p:nvSpPr>
          <p:cNvPr id="29722" name="AutoShape 44"/>
          <p:cNvSpPr>
            <a:spLocks/>
          </p:cNvSpPr>
          <p:nvPr/>
        </p:nvSpPr>
        <p:spPr bwMode="auto">
          <a:xfrm>
            <a:off x="0" y="838200"/>
            <a:ext cx="304800" cy="5715000"/>
          </a:xfrm>
          <a:prstGeom prst="leftBrace">
            <a:avLst>
              <a:gd name="adj1" fmla="val 156250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35"/>
          <p:cNvGrpSpPr>
            <a:grpSpLocks/>
          </p:cNvGrpSpPr>
          <p:nvPr/>
        </p:nvGrpSpPr>
        <p:grpSpPr bwMode="auto">
          <a:xfrm>
            <a:off x="304800" y="1219200"/>
            <a:ext cx="8610600" cy="5003800"/>
            <a:chOff x="192" y="768"/>
            <a:chExt cx="5424" cy="3152"/>
          </a:xfrm>
        </p:grpSpPr>
        <p:sp>
          <p:nvSpPr>
            <p:cNvPr id="4100" name="Line 35"/>
            <p:cNvSpPr>
              <a:spLocks noChangeShapeType="1"/>
            </p:cNvSpPr>
            <p:nvPr/>
          </p:nvSpPr>
          <p:spPr bwMode="auto">
            <a:xfrm flipV="1">
              <a:off x="192" y="768"/>
              <a:ext cx="0" cy="312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01" name="Group 37"/>
            <p:cNvGrpSpPr>
              <a:grpSpLocks/>
            </p:cNvGrpSpPr>
            <p:nvPr/>
          </p:nvGrpSpPr>
          <p:grpSpPr bwMode="auto">
            <a:xfrm>
              <a:off x="192" y="1079"/>
              <a:ext cx="5424" cy="2841"/>
              <a:chOff x="192" y="1079"/>
              <a:chExt cx="5424" cy="2841"/>
            </a:xfrm>
          </p:grpSpPr>
          <p:pic>
            <p:nvPicPr>
              <p:cNvPr id="4102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96" y="2784"/>
                <a:ext cx="1021" cy="8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03" name="Picture 4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08" y="2291"/>
                <a:ext cx="1164" cy="7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04" name="Picture 5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88" y="3024"/>
                <a:ext cx="401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05" name="Picture 6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2" y="2561"/>
                <a:ext cx="363" cy="3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06" name="Picture 7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6" y="1152"/>
                <a:ext cx="1728" cy="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107" name="Freeform 8"/>
              <p:cNvSpPr>
                <a:spLocks/>
              </p:cNvSpPr>
              <p:nvPr/>
            </p:nvSpPr>
            <p:spPr bwMode="auto">
              <a:xfrm>
                <a:off x="1201" y="2173"/>
                <a:ext cx="3377" cy="1747"/>
              </a:xfrm>
              <a:custGeom>
                <a:avLst/>
                <a:gdLst>
                  <a:gd name="T0" fmla="*/ 0 w 3377"/>
                  <a:gd name="T1" fmla="*/ 2147483647 h 1747"/>
                  <a:gd name="T2" fmla="*/ 2147483647 w 3377"/>
                  <a:gd name="T3" fmla="*/ 2147483647 h 1747"/>
                  <a:gd name="T4" fmla="*/ 2147483647 w 3377"/>
                  <a:gd name="T5" fmla="*/ 2147483647 h 1747"/>
                  <a:gd name="T6" fmla="*/ 2147483647 w 3377"/>
                  <a:gd name="T7" fmla="*/ 2147483647 h 1747"/>
                  <a:gd name="T8" fmla="*/ 2147483647 w 3377"/>
                  <a:gd name="T9" fmla="*/ 2147483647 h 17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77"/>
                  <a:gd name="T16" fmla="*/ 0 h 1747"/>
                  <a:gd name="T17" fmla="*/ 3377 w 3377"/>
                  <a:gd name="T18" fmla="*/ 1747 h 17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77" h="1747">
                    <a:moveTo>
                      <a:pt x="0" y="1168"/>
                    </a:moveTo>
                    <a:cubicBezTo>
                      <a:pt x="159" y="1146"/>
                      <a:pt x="675" y="1211"/>
                      <a:pt x="952" y="1029"/>
                    </a:cubicBezTo>
                    <a:cubicBezTo>
                      <a:pt x="1229" y="847"/>
                      <a:pt x="1424" y="0"/>
                      <a:pt x="1661" y="76"/>
                    </a:cubicBezTo>
                    <a:cubicBezTo>
                      <a:pt x="1898" y="152"/>
                      <a:pt x="2090" y="1219"/>
                      <a:pt x="2376" y="1483"/>
                    </a:cubicBezTo>
                    <a:cubicBezTo>
                      <a:pt x="2662" y="1747"/>
                      <a:pt x="3169" y="1622"/>
                      <a:pt x="3377" y="1659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Line 9"/>
              <p:cNvSpPr>
                <a:spLocks noChangeShapeType="1"/>
              </p:cNvSpPr>
              <p:nvPr/>
            </p:nvSpPr>
            <p:spPr bwMode="auto">
              <a:xfrm>
                <a:off x="624" y="2736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Text Box 10"/>
              <p:cNvSpPr txBox="1">
                <a:spLocks noChangeArrowheads="1"/>
              </p:cNvSpPr>
              <p:nvPr/>
            </p:nvSpPr>
            <p:spPr bwMode="auto">
              <a:xfrm>
                <a:off x="240" y="2592"/>
                <a:ext cx="24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</a:t>
                </a:r>
              </a:p>
            </p:txBody>
          </p:sp>
          <p:sp>
            <p:nvSpPr>
              <p:cNvPr id="4110" name="Text Box 11"/>
              <p:cNvSpPr txBox="1">
                <a:spLocks noChangeArrowheads="1"/>
              </p:cNvSpPr>
              <p:nvPr/>
            </p:nvSpPr>
            <p:spPr bwMode="auto">
              <a:xfrm>
                <a:off x="3744" y="3120"/>
                <a:ext cx="24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</a:t>
                </a:r>
              </a:p>
            </p:txBody>
          </p:sp>
          <p:sp>
            <p:nvSpPr>
              <p:cNvPr id="4111" name="Text Box 12"/>
              <p:cNvSpPr txBox="1">
                <a:spLocks noChangeArrowheads="1"/>
              </p:cNvSpPr>
              <p:nvPr/>
            </p:nvSpPr>
            <p:spPr bwMode="auto">
              <a:xfrm>
                <a:off x="2064" y="1536"/>
                <a:ext cx="24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</a:t>
                </a:r>
              </a:p>
            </p:txBody>
          </p:sp>
          <p:sp>
            <p:nvSpPr>
              <p:cNvPr id="4112" name="Text Box 13"/>
              <p:cNvSpPr txBox="1">
                <a:spLocks noChangeArrowheads="1"/>
              </p:cNvSpPr>
              <p:nvPr/>
            </p:nvSpPr>
            <p:spPr bwMode="auto">
              <a:xfrm>
                <a:off x="5232" y="3120"/>
                <a:ext cx="16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</a:p>
            </p:txBody>
          </p:sp>
          <p:sp>
            <p:nvSpPr>
              <p:cNvPr id="4113" name="Text Box 14"/>
              <p:cNvSpPr txBox="1">
                <a:spLocks noChangeArrowheads="1"/>
              </p:cNvSpPr>
              <p:nvPr/>
            </p:nvSpPr>
            <p:spPr bwMode="auto">
              <a:xfrm>
                <a:off x="3504" y="1536"/>
                <a:ext cx="16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</a:p>
            </p:txBody>
          </p:sp>
          <p:sp>
            <p:nvSpPr>
              <p:cNvPr id="4114" name="Text Box 15"/>
              <p:cNvSpPr txBox="1">
                <a:spLocks noChangeArrowheads="1"/>
              </p:cNvSpPr>
              <p:nvPr/>
            </p:nvSpPr>
            <p:spPr bwMode="auto">
              <a:xfrm>
                <a:off x="1920" y="2640"/>
                <a:ext cx="16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</a:p>
            </p:txBody>
          </p:sp>
          <p:grpSp>
            <p:nvGrpSpPr>
              <p:cNvPr id="4115" name="Group 16"/>
              <p:cNvGrpSpPr>
                <a:grpSpLocks/>
              </p:cNvGrpSpPr>
              <p:nvPr/>
            </p:nvGrpSpPr>
            <p:grpSpPr bwMode="auto">
              <a:xfrm>
                <a:off x="480" y="2361"/>
                <a:ext cx="240" cy="231"/>
                <a:chOff x="480" y="2361"/>
                <a:chExt cx="240" cy="231"/>
              </a:xfrm>
            </p:grpSpPr>
            <p:grpSp>
              <p:nvGrpSpPr>
                <p:cNvPr id="4127" name="Group 17"/>
                <p:cNvGrpSpPr>
                  <a:grpSpLocks/>
                </p:cNvGrpSpPr>
                <p:nvPr/>
              </p:nvGrpSpPr>
              <p:grpSpPr bwMode="auto">
                <a:xfrm>
                  <a:off x="480" y="2496"/>
                  <a:ext cx="96" cy="96"/>
                  <a:chOff x="480" y="2496"/>
                  <a:chExt cx="96" cy="96"/>
                </a:xfrm>
              </p:grpSpPr>
              <p:sp>
                <p:nvSpPr>
                  <p:cNvPr id="4129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480" y="2496"/>
                    <a:ext cx="96" cy="0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30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576" y="2496"/>
                    <a:ext cx="0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128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556" y="2361"/>
                  <a:ext cx="164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>
                      <a:cs typeface="Arial" panose="020B0604020202020204" pitchFamily="34" charset="0"/>
                    </a:rPr>
                    <a:t>-</a:t>
                  </a:r>
                </a:p>
              </p:txBody>
            </p:sp>
          </p:grpSp>
          <p:grpSp>
            <p:nvGrpSpPr>
              <p:cNvPr id="4116" name="Group 21"/>
              <p:cNvGrpSpPr>
                <a:grpSpLocks/>
              </p:cNvGrpSpPr>
              <p:nvPr/>
            </p:nvGrpSpPr>
            <p:grpSpPr bwMode="auto">
              <a:xfrm>
                <a:off x="5376" y="2880"/>
                <a:ext cx="240" cy="231"/>
                <a:chOff x="480" y="2361"/>
                <a:chExt cx="240" cy="231"/>
              </a:xfrm>
            </p:grpSpPr>
            <p:grpSp>
              <p:nvGrpSpPr>
                <p:cNvPr id="4123" name="Group 22"/>
                <p:cNvGrpSpPr>
                  <a:grpSpLocks/>
                </p:cNvGrpSpPr>
                <p:nvPr/>
              </p:nvGrpSpPr>
              <p:grpSpPr bwMode="auto">
                <a:xfrm>
                  <a:off x="480" y="2496"/>
                  <a:ext cx="96" cy="96"/>
                  <a:chOff x="480" y="2496"/>
                  <a:chExt cx="96" cy="96"/>
                </a:xfrm>
              </p:grpSpPr>
              <p:sp>
                <p:nvSpPr>
                  <p:cNvPr id="4125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480" y="2496"/>
                    <a:ext cx="96" cy="0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26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576" y="2496"/>
                    <a:ext cx="0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124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556" y="2361"/>
                  <a:ext cx="164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>
                      <a:cs typeface="Arial" panose="020B0604020202020204" pitchFamily="34" charset="0"/>
                    </a:rPr>
                    <a:t>-</a:t>
                  </a:r>
                </a:p>
              </p:txBody>
            </p:sp>
          </p:grpSp>
          <p:sp>
            <p:nvSpPr>
              <p:cNvPr id="4117" name="AutoShape 26"/>
              <p:cNvSpPr>
                <a:spLocks noChangeArrowheads="1"/>
              </p:cNvSpPr>
              <p:nvPr/>
            </p:nvSpPr>
            <p:spPr bwMode="auto">
              <a:xfrm>
                <a:off x="2016" y="1152"/>
                <a:ext cx="1728" cy="816"/>
              </a:xfrm>
              <a:prstGeom prst="bracketPair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118" name="Text Box 27"/>
              <p:cNvSpPr txBox="1">
                <a:spLocks noChangeArrowheads="1"/>
              </p:cNvSpPr>
              <p:nvPr/>
            </p:nvSpPr>
            <p:spPr bwMode="auto">
              <a:xfrm>
                <a:off x="3734" y="1079"/>
                <a:ext cx="1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cs typeface="Arial" panose="020B0604020202020204" pitchFamily="34" charset="0"/>
                  </a:rPr>
                  <a:t>-</a:t>
                </a:r>
              </a:p>
            </p:txBody>
          </p:sp>
          <p:sp>
            <p:nvSpPr>
              <p:cNvPr id="4119" name="Line 29"/>
              <p:cNvSpPr>
                <a:spLocks noChangeShapeType="1"/>
              </p:cNvSpPr>
              <p:nvPr/>
            </p:nvSpPr>
            <p:spPr bwMode="auto">
              <a:xfrm>
                <a:off x="2640" y="2064"/>
                <a:ext cx="38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0" name="Line 36"/>
              <p:cNvSpPr>
                <a:spLocks noChangeShapeType="1"/>
              </p:cNvSpPr>
              <p:nvPr/>
            </p:nvSpPr>
            <p:spPr bwMode="auto">
              <a:xfrm>
                <a:off x="192" y="3888"/>
                <a:ext cx="4752" cy="0"/>
              </a:xfrm>
              <a:prstGeom prst="line">
                <a:avLst/>
              </a:prstGeom>
              <a:noFill/>
              <a:ln w="635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" name="Line 37"/>
              <p:cNvSpPr>
                <a:spLocks noChangeShapeType="1"/>
              </p:cNvSpPr>
              <p:nvPr/>
            </p:nvSpPr>
            <p:spPr bwMode="auto">
              <a:xfrm>
                <a:off x="960" y="3312"/>
                <a:ext cx="528" cy="0"/>
              </a:xfrm>
              <a:prstGeom prst="line">
                <a:avLst/>
              </a:prstGeom>
              <a:noFill/>
              <a:ln w="635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" name="Line 38"/>
              <p:cNvSpPr>
                <a:spLocks noChangeShapeType="1"/>
              </p:cNvSpPr>
              <p:nvPr/>
            </p:nvSpPr>
            <p:spPr bwMode="auto">
              <a:xfrm>
                <a:off x="2592" y="2208"/>
                <a:ext cx="528" cy="0"/>
              </a:xfrm>
              <a:prstGeom prst="line">
                <a:avLst/>
              </a:prstGeom>
              <a:noFill/>
              <a:ln w="635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aphicFrame>
        <p:nvGraphicFramePr>
          <p:cNvPr id="4099" name="Object 2"/>
          <p:cNvGraphicFramePr>
            <a:graphicFrameLocks noChangeAspect="1"/>
          </p:cNvGraphicFramePr>
          <p:nvPr/>
        </p:nvGraphicFramePr>
        <p:xfrm>
          <a:off x="2111375" y="558800"/>
          <a:ext cx="3889375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0" name="Equation" r:id="rId8" imgW="1358310" imgH="304668" progId="Equation.DSMT4">
                  <p:embed/>
                </p:oleObj>
              </mc:Choice>
              <mc:Fallback>
                <p:oleObj name="Equation" r:id="rId8" imgW="1358310" imgH="304668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1375" y="558800"/>
                        <a:ext cx="3889375" cy="1122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8"/>
          <p:cNvSpPr>
            <a:spLocks noChangeArrowheads="1"/>
          </p:cNvSpPr>
          <p:nvPr/>
        </p:nvSpPr>
        <p:spPr bwMode="auto">
          <a:xfrm>
            <a:off x="228600" y="3581400"/>
            <a:ext cx="6172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l-SI" altLang="en-US" sz="2400" dirty="0">
                <a:solidFill>
                  <a:schemeClr val="tx2"/>
                </a:solidFill>
              </a:rPr>
              <a:t>A+ B </a:t>
            </a:r>
            <a:r>
              <a:rPr lang="sl-SI" altLang="en-US" sz="2400" dirty="0">
                <a:solidFill>
                  <a:schemeClr val="tx2"/>
                </a:solidFill>
                <a:cs typeface="Arial" panose="020B0604020202020204" pitchFamily="34" charset="0"/>
              </a:rPr>
              <a:t>↔(</a:t>
            </a:r>
            <a:r>
              <a:rPr lang="sl-SI" altLang="en-US" sz="2400" dirty="0" smtClean="0">
                <a:solidFill>
                  <a:schemeClr val="tx2"/>
                </a:solidFill>
              </a:rPr>
              <a:t>AB)</a:t>
            </a:r>
            <a:r>
              <a:rPr lang="en-US" altLang="en-US" sz="2400" baseline="30000" dirty="0" smtClean="0">
                <a:solidFill>
                  <a:schemeClr val="tx2"/>
                </a:solidFill>
                <a:cs typeface="Arial" panose="020B0604020202020204" pitchFamily="34" charset="0"/>
              </a:rPr>
              <a:t>±</a:t>
            </a:r>
            <a:r>
              <a:rPr lang="sl-SI" altLang="en-US" sz="2400" dirty="0" smtClean="0">
                <a:solidFill>
                  <a:schemeClr val="tx2"/>
                </a:solidFill>
              </a:rPr>
              <a:t> </a:t>
            </a:r>
            <a:r>
              <a:rPr lang="sl-SI" altLang="en-US" sz="2400" dirty="0" smtClean="0">
                <a:solidFill>
                  <a:schemeClr val="tx2"/>
                </a:solidFill>
                <a:cs typeface="Arial" panose="020B0604020202020204" pitchFamily="34" charset="0"/>
              </a:rPr>
              <a:t>→</a:t>
            </a:r>
            <a:r>
              <a:rPr lang="sl-SI" altLang="en-US" sz="2400" dirty="0" smtClean="0">
                <a:solidFill>
                  <a:schemeClr val="tx2"/>
                </a:solidFill>
              </a:rPr>
              <a:t>AB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sr-Latn-RS" altLang="en-US" sz="2400" dirty="0" smtClean="0">
                <a:solidFill>
                  <a:schemeClr val="tx2"/>
                </a:solidFill>
              </a:rPr>
              <a:t>  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dvoatomski</a:t>
            </a:r>
            <a:r>
              <a:rPr lang="sr-Latn-RS" altLang="en-US" sz="2400" dirty="0" smtClean="0">
                <a:solidFill>
                  <a:schemeClr val="tx2"/>
                </a:solidFill>
              </a:rPr>
              <a:t> A.K</a:t>
            </a:r>
            <a:r>
              <a:rPr lang="en-US" altLang="en-US" sz="2400" dirty="0" smtClean="0">
                <a:solidFill>
                  <a:schemeClr val="tx2"/>
                </a:solidFill>
              </a:rPr>
              <a:t>                 </a:t>
            </a:r>
            <a:endParaRPr lang="en-US" altLang="en-US" sz="2400" dirty="0">
              <a:solidFill>
                <a:schemeClr val="tx2"/>
              </a:solidFill>
            </a:endParaRPr>
          </a:p>
        </p:txBody>
      </p:sp>
      <p:graphicFrame>
        <p:nvGraphicFramePr>
          <p:cNvPr id="3072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4927123"/>
              </p:ext>
            </p:extLst>
          </p:nvPr>
        </p:nvGraphicFramePr>
        <p:xfrm>
          <a:off x="4597400" y="4419600"/>
          <a:ext cx="2286000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7" name="Equation" r:id="rId3" imgW="1028520" imgH="457200" progId="Equation.DSMT4">
                  <p:embed/>
                </p:oleObj>
              </mc:Choice>
              <mc:Fallback>
                <p:oleObj name="Equation" r:id="rId3" imgW="1028520" imgH="4572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7400" y="4419600"/>
                        <a:ext cx="2286000" cy="101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246799"/>
              </p:ext>
            </p:extLst>
          </p:nvPr>
        </p:nvGraphicFramePr>
        <p:xfrm>
          <a:off x="557213" y="4432300"/>
          <a:ext cx="2925762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8" name="Equation" r:id="rId5" imgW="1384200" imgH="457200" progId="Equation.DSMT4">
                  <p:embed/>
                </p:oleObj>
              </mc:Choice>
              <mc:Fallback>
                <p:oleObj name="Equation" r:id="rId5" imgW="1384200" imgH="4572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" y="4432300"/>
                        <a:ext cx="2925762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5" name="Text Box 24"/>
          <p:cNvSpPr txBox="1">
            <a:spLocks noChangeArrowheads="1"/>
          </p:cNvSpPr>
          <p:nvPr/>
        </p:nvSpPr>
        <p:spPr bwMode="auto">
          <a:xfrm>
            <a:off x="6781800" y="4648200"/>
            <a:ext cx="2125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Odgovara </a:t>
            </a:r>
            <a:r>
              <a:rPr lang="sr-Latn-CS" altLang="en-US" sz="2400"/>
              <a:t>p=1</a:t>
            </a:r>
            <a:endParaRPr lang="en-US" altLang="en-US" sz="2400" baseline="30000"/>
          </a:p>
        </p:txBody>
      </p:sp>
      <p:sp>
        <p:nvSpPr>
          <p:cNvPr id="30726" name="Line 32"/>
          <p:cNvSpPr>
            <a:spLocks noChangeShapeType="1"/>
          </p:cNvSpPr>
          <p:nvPr/>
        </p:nvSpPr>
        <p:spPr bwMode="auto">
          <a:xfrm flipV="1">
            <a:off x="1752600" y="4495800"/>
            <a:ext cx="7620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33"/>
          <p:cNvSpPr>
            <a:spLocks noChangeShapeType="1"/>
          </p:cNvSpPr>
          <p:nvPr/>
        </p:nvSpPr>
        <p:spPr bwMode="auto">
          <a:xfrm flipV="1">
            <a:off x="1676400" y="5029200"/>
            <a:ext cx="7620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Text Box 13"/>
          <p:cNvSpPr txBox="1">
            <a:spLocks noChangeArrowheads="1"/>
          </p:cNvSpPr>
          <p:nvPr/>
        </p:nvSpPr>
        <p:spPr bwMode="auto">
          <a:xfrm>
            <a:off x="4114800" y="5867400"/>
            <a:ext cx="441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Posto za ovaj tip reakcije k</a:t>
            </a:r>
            <a:r>
              <a:rPr lang="en-US" altLang="en-US" sz="1800" baseline="-25000"/>
              <a:t>TS</a:t>
            </a:r>
            <a:r>
              <a:rPr lang="en-US" altLang="en-US" sz="1800"/>
              <a:t>= k</a:t>
            </a:r>
            <a:r>
              <a:rPr lang="en-US" altLang="en-US" sz="1800" baseline="-25000"/>
              <a:t>PS </a:t>
            </a:r>
            <a:r>
              <a:rPr lang="en-US" altLang="en-US" sz="1800"/>
              <a:t> sledi da je  sterni faktor  1</a:t>
            </a:r>
          </a:p>
        </p:txBody>
      </p:sp>
      <p:sp>
        <p:nvSpPr>
          <p:cNvPr id="30729" name="Line 14"/>
          <p:cNvSpPr>
            <a:spLocks noChangeShapeType="1"/>
          </p:cNvSpPr>
          <p:nvPr/>
        </p:nvSpPr>
        <p:spPr bwMode="auto">
          <a:xfrm flipV="1">
            <a:off x="4267200" y="52578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Text Box 15"/>
          <p:cNvSpPr txBox="1">
            <a:spLocks noChangeArrowheads="1"/>
          </p:cNvSpPr>
          <p:nvPr/>
        </p:nvSpPr>
        <p:spPr bwMode="auto">
          <a:xfrm>
            <a:off x="533400" y="1447800"/>
            <a:ext cx="62484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Dozvoljeno je kvalitativno razmatranje pred eksponencijalnog clana posto su q- </a:t>
            </a:r>
            <a:r>
              <a:rPr lang="sr-Latn-RS" altLang="en-US" sz="2400"/>
              <a:t>za i</a:t>
            </a:r>
            <a:r>
              <a:rPr lang="en-US" altLang="en-US" sz="2400"/>
              <a:t>st</a:t>
            </a:r>
            <a:r>
              <a:rPr lang="sr-Latn-RS" altLang="en-US" sz="2400"/>
              <a:t>i</a:t>
            </a:r>
            <a:r>
              <a:rPr lang="en-US" altLang="en-US" sz="2400"/>
              <a:t> tipa kretanja istog reda velicine</a:t>
            </a:r>
          </a:p>
        </p:txBody>
      </p:sp>
      <p:sp>
        <p:nvSpPr>
          <p:cNvPr id="30731" name="TextBox 1"/>
          <p:cNvSpPr txBox="1">
            <a:spLocks noChangeArrowheads="1"/>
          </p:cNvSpPr>
          <p:nvPr/>
        </p:nvSpPr>
        <p:spPr bwMode="auto">
          <a:xfrm>
            <a:off x="228600" y="5867400"/>
            <a:ext cx="22748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RS" altLang="en-US" sz="1800"/>
              <a:t>p</a:t>
            </a:r>
            <a:r>
              <a:rPr lang="en-US" altLang="en-US" sz="1800"/>
              <a:t>rede</a:t>
            </a:r>
            <a:r>
              <a:rPr lang="sr-Latn-RS" altLang="en-US" sz="1800"/>
              <a:t>k</a:t>
            </a:r>
            <a:r>
              <a:rPr lang="en-US" altLang="en-US" sz="1800"/>
              <a:t>s</a:t>
            </a:r>
            <a:r>
              <a:rPr lang="sr-Latn-RS" altLang="en-US" sz="1800"/>
              <a:t>p</a:t>
            </a:r>
            <a:r>
              <a:rPr lang="en-US" altLang="en-US" sz="1800"/>
              <a:t>oinencijalni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clan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533400" y="5257800"/>
            <a:ext cx="1524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7900520"/>
              </p:ext>
            </p:extLst>
          </p:nvPr>
        </p:nvGraphicFramePr>
        <p:xfrm>
          <a:off x="-74613" y="17463"/>
          <a:ext cx="6472238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18" name="Equation" r:id="rId3" imgW="2768400" imgH="457200" progId="Equation.DSMT4">
                  <p:embed/>
                </p:oleObj>
              </mc:Choice>
              <mc:Fallback>
                <p:oleObj name="Equation" r:id="rId3" imgW="2768400" imgH="457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4613" y="17463"/>
                        <a:ext cx="6472238" cy="1071562"/>
                      </a:xfrm>
                      <a:prstGeom prst="rect">
                        <a:avLst/>
                      </a:prstGeom>
                      <a:solidFill>
                        <a:srgbClr val="FAA4F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28600" y="3200400"/>
            <a:ext cx="434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l-SI" altLang="en-US" sz="2400">
                <a:solidFill>
                  <a:schemeClr val="tx2"/>
                </a:solidFill>
              </a:rPr>
              <a:t>A+ BC </a:t>
            </a:r>
            <a:r>
              <a:rPr lang="sl-SI" altLang="en-US" sz="2400">
                <a:solidFill>
                  <a:schemeClr val="tx2"/>
                </a:solidFill>
                <a:cs typeface="Arial" panose="020B0604020202020204" pitchFamily="34" charset="0"/>
              </a:rPr>
              <a:t>↔  (</a:t>
            </a:r>
            <a:r>
              <a:rPr lang="sl-SI" altLang="en-US" sz="2400">
                <a:solidFill>
                  <a:schemeClr val="tx2"/>
                </a:solidFill>
              </a:rPr>
              <a:t>ABC)</a:t>
            </a:r>
            <a:r>
              <a:rPr lang="en-US" altLang="en-US" sz="2400" baseline="30000">
                <a:solidFill>
                  <a:schemeClr val="tx2"/>
                </a:solidFill>
                <a:cs typeface="Arial" panose="020B0604020202020204" pitchFamily="34" charset="0"/>
              </a:rPr>
              <a:t>±</a:t>
            </a:r>
            <a:r>
              <a:rPr lang="sl-SI" altLang="en-US" sz="2400">
                <a:solidFill>
                  <a:schemeClr val="tx2"/>
                </a:solidFill>
              </a:rPr>
              <a:t> </a:t>
            </a:r>
            <a:r>
              <a:rPr lang="sl-SI" altLang="en-US" sz="2400">
                <a:solidFill>
                  <a:schemeClr val="tx2"/>
                </a:solidFill>
                <a:cs typeface="Arial" panose="020B0604020202020204" pitchFamily="34" charset="0"/>
              </a:rPr>
              <a:t>→</a:t>
            </a:r>
            <a:r>
              <a:rPr lang="sl-SI" altLang="en-US" sz="2400">
                <a:solidFill>
                  <a:schemeClr val="tx2"/>
                </a:solidFill>
              </a:rPr>
              <a:t>AB + BC</a:t>
            </a:r>
            <a:br>
              <a:rPr lang="sl-SI" altLang="en-US" sz="2400">
                <a:solidFill>
                  <a:schemeClr val="tx2"/>
                </a:solidFill>
              </a:rPr>
            </a:br>
            <a:r>
              <a:rPr lang="sl-SI" altLang="en-US" sz="2400">
                <a:solidFill>
                  <a:schemeClr val="tx2"/>
                </a:solidFill>
              </a:rPr>
              <a:t>lineran</a:t>
            </a:r>
            <a:endParaRPr lang="en-US" altLang="en-US" sz="2400">
              <a:solidFill>
                <a:schemeClr val="tx2"/>
              </a:solidFill>
            </a:endParaRPr>
          </a:p>
        </p:txBody>
      </p:sp>
      <p:graphicFrame>
        <p:nvGraphicFramePr>
          <p:cNvPr id="3174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8742712"/>
              </p:ext>
            </p:extLst>
          </p:nvPr>
        </p:nvGraphicFramePr>
        <p:xfrm>
          <a:off x="274638" y="1462088"/>
          <a:ext cx="5775325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19" name="Equation" r:id="rId5" imgW="2387520" imgH="457200" progId="Equation.DSMT4">
                  <p:embed/>
                </p:oleObj>
              </mc:Choice>
              <mc:Fallback>
                <p:oleObj name="Equation" r:id="rId5" imgW="2387520" imgH="457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638" y="1462088"/>
                        <a:ext cx="5775325" cy="1108075"/>
                      </a:xfrm>
                      <a:prstGeom prst="rect">
                        <a:avLst/>
                      </a:prstGeom>
                      <a:solidFill>
                        <a:srgbClr val="FAA4F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4356150"/>
              </p:ext>
            </p:extLst>
          </p:nvPr>
        </p:nvGraphicFramePr>
        <p:xfrm>
          <a:off x="147638" y="3746500"/>
          <a:ext cx="3895725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20" name="Equation" r:id="rId7" imgW="1841400" imgH="457200" progId="Equation.DSMT4">
                  <p:embed/>
                </p:oleObj>
              </mc:Choice>
              <mc:Fallback>
                <p:oleObj name="Equation" r:id="rId7" imgW="1841400" imgH="457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8" y="3746500"/>
                        <a:ext cx="3895725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93945"/>
              </p:ext>
            </p:extLst>
          </p:nvPr>
        </p:nvGraphicFramePr>
        <p:xfrm>
          <a:off x="4536281" y="3657600"/>
          <a:ext cx="2366962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21" name="Equation" r:id="rId9" imgW="1155600" imgH="507960" progId="Equation.DSMT4">
                  <p:embed/>
                </p:oleObj>
              </mc:Choice>
              <mc:Fallback>
                <p:oleObj name="Equation" r:id="rId9" imgW="1155600" imgH="5079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6281" y="3657600"/>
                        <a:ext cx="2366962" cy="1039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9290263"/>
              </p:ext>
            </p:extLst>
          </p:nvPr>
        </p:nvGraphicFramePr>
        <p:xfrm>
          <a:off x="304800" y="5651500"/>
          <a:ext cx="3657600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22" name="Equation" r:id="rId11" imgW="1765080" imgH="457200" progId="Equation.DSMT4">
                  <p:embed/>
                </p:oleObj>
              </mc:Choice>
              <mc:Fallback>
                <p:oleObj name="Equation" r:id="rId11" imgW="1765080" imgH="457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651500"/>
                        <a:ext cx="3657600" cy="947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2" name="Rectangle 11"/>
          <p:cNvSpPr>
            <a:spLocks noChangeArrowheads="1"/>
          </p:cNvSpPr>
          <p:nvPr/>
        </p:nvSpPr>
        <p:spPr bwMode="auto">
          <a:xfrm>
            <a:off x="0" y="5105400"/>
            <a:ext cx="434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l-SI" altLang="en-US" sz="2400">
                <a:solidFill>
                  <a:schemeClr val="tx2"/>
                </a:solidFill>
              </a:rPr>
              <a:t>A+ BC </a:t>
            </a:r>
            <a:r>
              <a:rPr lang="sl-SI" altLang="en-US" sz="2400">
                <a:solidFill>
                  <a:schemeClr val="tx2"/>
                </a:solidFill>
                <a:cs typeface="Arial" panose="020B0604020202020204" pitchFamily="34" charset="0"/>
              </a:rPr>
              <a:t>↔(</a:t>
            </a:r>
            <a:r>
              <a:rPr lang="sl-SI" altLang="en-US" sz="2400">
                <a:solidFill>
                  <a:schemeClr val="tx2"/>
                </a:solidFill>
              </a:rPr>
              <a:t>ABC)</a:t>
            </a:r>
            <a:r>
              <a:rPr lang="en-US" altLang="en-US" sz="2400" baseline="30000">
                <a:solidFill>
                  <a:schemeClr val="tx2"/>
                </a:solidFill>
                <a:cs typeface="Arial" panose="020B0604020202020204" pitchFamily="34" charset="0"/>
              </a:rPr>
              <a:t>±</a:t>
            </a:r>
            <a:r>
              <a:rPr lang="sl-SI" altLang="en-US" sz="2400">
                <a:solidFill>
                  <a:schemeClr val="tx2"/>
                </a:solidFill>
              </a:rPr>
              <a:t> </a:t>
            </a:r>
            <a:r>
              <a:rPr lang="sl-SI" altLang="en-US" sz="2400">
                <a:solidFill>
                  <a:schemeClr val="tx2"/>
                </a:solidFill>
                <a:cs typeface="Arial" panose="020B0604020202020204" pitchFamily="34" charset="0"/>
              </a:rPr>
              <a:t>→</a:t>
            </a:r>
            <a:r>
              <a:rPr lang="sl-SI" altLang="en-US" sz="2400">
                <a:solidFill>
                  <a:schemeClr val="tx2"/>
                </a:solidFill>
              </a:rPr>
              <a:t>AB + BC</a:t>
            </a:r>
            <a:br>
              <a:rPr lang="sl-SI" altLang="en-US" sz="2400">
                <a:solidFill>
                  <a:schemeClr val="tx2"/>
                </a:solidFill>
              </a:rPr>
            </a:br>
            <a:r>
              <a:rPr lang="sl-SI" altLang="en-US" sz="2400">
                <a:solidFill>
                  <a:schemeClr val="tx2"/>
                </a:solidFill>
              </a:rPr>
              <a:t>nelinearan</a:t>
            </a:r>
            <a:endParaRPr lang="en-US" altLang="en-US" sz="2400">
              <a:solidFill>
                <a:schemeClr val="tx2"/>
              </a:solidFill>
            </a:endParaRPr>
          </a:p>
        </p:txBody>
      </p:sp>
      <p:graphicFrame>
        <p:nvGraphicFramePr>
          <p:cNvPr id="3175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7120575"/>
              </p:ext>
            </p:extLst>
          </p:nvPr>
        </p:nvGraphicFramePr>
        <p:xfrm>
          <a:off x="4876800" y="5638800"/>
          <a:ext cx="22098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23" name="Equation" r:id="rId13" imgW="1104840" imgH="482400" progId="Equation.DSMT4">
                  <p:embed/>
                </p:oleObj>
              </mc:Choice>
              <mc:Fallback>
                <p:oleObj name="Equation" r:id="rId13" imgW="1104840" imgH="4824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638800"/>
                        <a:ext cx="2209800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4" name="Text Box 13"/>
          <p:cNvSpPr txBox="1">
            <a:spLocks noChangeArrowheads="1"/>
          </p:cNvSpPr>
          <p:nvPr/>
        </p:nvSpPr>
        <p:spPr bwMode="auto">
          <a:xfrm>
            <a:off x="7924800" y="5867400"/>
            <a:ext cx="1052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2400"/>
              <a:t>p=10</a:t>
            </a:r>
            <a:r>
              <a:rPr lang="sr-Latn-CS" altLang="en-US" sz="2400" baseline="30000"/>
              <a:t>-1</a:t>
            </a:r>
            <a:endParaRPr lang="en-US" altLang="en-US" sz="2400" baseline="30000"/>
          </a:p>
        </p:txBody>
      </p:sp>
      <p:sp>
        <p:nvSpPr>
          <p:cNvPr id="31755" name="Text Box 14"/>
          <p:cNvSpPr txBox="1">
            <a:spLocks noChangeArrowheads="1"/>
          </p:cNvSpPr>
          <p:nvPr/>
        </p:nvSpPr>
        <p:spPr bwMode="auto">
          <a:xfrm>
            <a:off x="7469188" y="4343400"/>
            <a:ext cx="167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2400"/>
              <a:t>p=10</a:t>
            </a:r>
            <a:r>
              <a:rPr lang="sr-Latn-CS" altLang="en-US" sz="2400" baseline="30000"/>
              <a:t>-2</a:t>
            </a:r>
            <a:r>
              <a:rPr lang="en-US" altLang="en-US" sz="2400"/>
              <a:t>-10</a:t>
            </a:r>
            <a:r>
              <a:rPr lang="en-US" altLang="en-US" sz="2400" baseline="30000"/>
              <a:t>-4</a:t>
            </a:r>
          </a:p>
        </p:txBody>
      </p:sp>
      <p:sp>
        <p:nvSpPr>
          <p:cNvPr id="31756" name="Line 16"/>
          <p:cNvSpPr>
            <a:spLocks noChangeShapeType="1"/>
          </p:cNvSpPr>
          <p:nvPr/>
        </p:nvSpPr>
        <p:spPr bwMode="auto">
          <a:xfrm flipV="1">
            <a:off x="1371600" y="3810000"/>
            <a:ext cx="7620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7" name="Line 17"/>
          <p:cNvSpPr>
            <a:spLocks noChangeShapeType="1"/>
          </p:cNvSpPr>
          <p:nvPr/>
        </p:nvSpPr>
        <p:spPr bwMode="auto">
          <a:xfrm flipV="1">
            <a:off x="1295400" y="4267200"/>
            <a:ext cx="7620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20"/>
          <p:cNvSpPr>
            <a:spLocks noChangeShapeType="1"/>
          </p:cNvSpPr>
          <p:nvPr/>
        </p:nvSpPr>
        <p:spPr bwMode="auto">
          <a:xfrm flipV="1">
            <a:off x="3617912" y="3851275"/>
            <a:ext cx="228600" cy="76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21"/>
          <p:cNvSpPr>
            <a:spLocks noChangeShapeType="1"/>
          </p:cNvSpPr>
          <p:nvPr/>
        </p:nvSpPr>
        <p:spPr bwMode="auto">
          <a:xfrm flipV="1">
            <a:off x="2819400" y="4343400"/>
            <a:ext cx="6096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1760" name="Object 25"/>
          <p:cNvGraphicFramePr>
            <a:graphicFrameLocks noChangeAspect="1"/>
          </p:cNvGraphicFramePr>
          <p:nvPr/>
        </p:nvGraphicFramePr>
        <p:xfrm>
          <a:off x="7086600" y="3429000"/>
          <a:ext cx="2057400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24" name="Equation" r:id="rId15" imgW="1079032" imgH="482391" progId="Equation.3">
                  <p:embed/>
                </p:oleObj>
              </mc:Choice>
              <mc:Fallback>
                <p:oleObj name="Equation" r:id="rId15" imgW="1079032" imgH="482391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3429000"/>
                        <a:ext cx="2057400" cy="9207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61" name="Text Box 21"/>
          <p:cNvSpPr txBox="1">
            <a:spLocks noChangeArrowheads="1"/>
          </p:cNvSpPr>
          <p:nvPr/>
        </p:nvSpPr>
        <p:spPr bwMode="auto">
          <a:xfrm>
            <a:off x="4800600" y="3048000"/>
            <a:ext cx="3810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Atom + dvoatomski molekul</a:t>
            </a:r>
          </a:p>
        </p:txBody>
      </p:sp>
      <p:sp>
        <p:nvSpPr>
          <p:cNvPr id="31762" name="AutoShape 24"/>
          <p:cNvSpPr>
            <a:spLocks/>
          </p:cNvSpPr>
          <p:nvPr/>
        </p:nvSpPr>
        <p:spPr bwMode="auto">
          <a:xfrm rot="-5400000">
            <a:off x="6400800" y="4648200"/>
            <a:ext cx="76200" cy="381000"/>
          </a:xfrm>
          <a:prstGeom prst="lef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63" name="Text Box 25"/>
          <p:cNvSpPr txBox="1">
            <a:spLocks noChangeArrowheads="1"/>
          </p:cNvSpPr>
          <p:nvPr/>
        </p:nvSpPr>
        <p:spPr bwMode="auto">
          <a:xfrm>
            <a:off x="5562600" y="48006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Odstupanje od p=1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8004751"/>
              </p:ext>
            </p:extLst>
          </p:nvPr>
        </p:nvGraphicFramePr>
        <p:xfrm>
          <a:off x="531813" y="855663"/>
          <a:ext cx="8104187" cy="1268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17" name="Equation" r:id="rId3" imgW="2920680" imgH="457200" progId="Equation.DSMT4">
                  <p:embed/>
                </p:oleObj>
              </mc:Choice>
              <mc:Fallback>
                <p:oleObj name="Equation" r:id="rId3" imgW="292068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855663"/>
                        <a:ext cx="8104187" cy="1268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5796670"/>
              </p:ext>
            </p:extLst>
          </p:nvPr>
        </p:nvGraphicFramePr>
        <p:xfrm>
          <a:off x="677863" y="2168525"/>
          <a:ext cx="3721100" cy="125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18" name="Equation" r:id="rId5" imgW="1358640" imgH="457200" progId="Equation.DSMT4">
                  <p:embed/>
                </p:oleObj>
              </mc:Choice>
              <mc:Fallback>
                <p:oleObj name="Equation" r:id="rId5" imgW="135864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63" y="2168525"/>
                        <a:ext cx="3721100" cy="1252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2" name="Text Box 6"/>
          <p:cNvSpPr txBox="1">
            <a:spLocks noChangeArrowheads="1"/>
          </p:cNvSpPr>
          <p:nvPr/>
        </p:nvSpPr>
        <p:spPr bwMode="auto">
          <a:xfrm>
            <a:off x="23813" y="3505200"/>
            <a:ext cx="9120187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2400"/>
              <a:t>Višeatomski molekuli A i B formirajući aktivirani kompleks gube tri stepena slobode za translaciju, tri stepena slobode za rotaciju u isto vreme </a:t>
            </a:r>
            <a:r>
              <a:rPr lang="en-US" altLang="en-US" sz="2400"/>
              <a:t>se </a:t>
            </a:r>
            <a:r>
              <a:rPr lang="sr-Latn-CS" altLang="en-US" sz="2400"/>
              <a:t>dobijaj</a:t>
            </a:r>
            <a:r>
              <a:rPr lang="en-US" altLang="en-US" sz="2400"/>
              <a:t>a</a:t>
            </a:r>
            <a:r>
              <a:rPr lang="sr-Latn-CS" altLang="en-US" sz="2400"/>
              <a:t> pet vibracionih stepeni slobode.</a:t>
            </a:r>
            <a:endParaRPr lang="en-US" altLang="en-US" sz="2400"/>
          </a:p>
        </p:txBody>
      </p:sp>
      <p:graphicFrame>
        <p:nvGraphicFramePr>
          <p:cNvPr id="32773" name="Object 7"/>
          <p:cNvGraphicFramePr>
            <a:graphicFrameLocks noChangeAspect="1"/>
          </p:cNvGraphicFramePr>
          <p:nvPr/>
        </p:nvGraphicFramePr>
        <p:xfrm>
          <a:off x="457200" y="4953000"/>
          <a:ext cx="2590800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19" name="Equation" r:id="rId7" imgW="1002865" imgH="482391" progId="Equation.3">
                  <p:embed/>
                </p:oleObj>
              </mc:Choice>
              <mc:Fallback>
                <p:oleObj name="Equation" r:id="rId7" imgW="1002865" imgH="482391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953000"/>
                        <a:ext cx="2590800" cy="1246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4" name="Object 8"/>
          <p:cNvGraphicFramePr>
            <a:graphicFrameLocks noChangeAspect="1"/>
          </p:cNvGraphicFramePr>
          <p:nvPr/>
        </p:nvGraphicFramePr>
        <p:xfrm>
          <a:off x="3429000" y="5181600"/>
          <a:ext cx="2057400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20" name="Equation" r:id="rId9" imgW="1079032" imgH="482391" progId="Equation.3">
                  <p:embed/>
                </p:oleObj>
              </mc:Choice>
              <mc:Fallback>
                <p:oleObj name="Equation" r:id="rId9" imgW="1079032" imgH="482391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181600"/>
                        <a:ext cx="2057400" cy="92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5" name="Object 9"/>
          <p:cNvGraphicFramePr>
            <a:graphicFrameLocks noChangeAspect="1"/>
          </p:cNvGraphicFramePr>
          <p:nvPr/>
        </p:nvGraphicFramePr>
        <p:xfrm>
          <a:off x="5943600" y="5029200"/>
          <a:ext cx="2895600" cy="123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21" name="Equation" r:id="rId11" imgW="1129810" imgH="482391" progId="Equation.3">
                  <p:embed/>
                </p:oleObj>
              </mc:Choice>
              <mc:Fallback>
                <p:oleObj name="Equation" r:id="rId11" imgW="1129810" imgH="482391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029200"/>
                        <a:ext cx="2895600" cy="1236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6" name="Text Box 9"/>
          <p:cNvSpPr txBox="1">
            <a:spLocks noChangeArrowheads="1"/>
          </p:cNvSpPr>
          <p:nvPr/>
        </p:nvSpPr>
        <p:spPr bwMode="auto">
          <a:xfrm>
            <a:off x="6172200" y="22860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3277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3262164"/>
              </p:ext>
            </p:extLst>
          </p:nvPr>
        </p:nvGraphicFramePr>
        <p:xfrm>
          <a:off x="4902200" y="2362200"/>
          <a:ext cx="3246438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22" name="Equation" r:id="rId13" imgW="1460160" imgH="457200" progId="Equation.DSMT4">
                  <p:embed/>
                </p:oleObj>
              </mc:Choice>
              <mc:Fallback>
                <p:oleObj name="Equation" r:id="rId13" imgW="1460160" imgH="4572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2200" y="2362200"/>
                        <a:ext cx="3246438" cy="101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8" name="Text Box 11"/>
          <p:cNvSpPr txBox="1">
            <a:spLocks noChangeArrowheads="1"/>
          </p:cNvSpPr>
          <p:nvPr/>
        </p:nvSpPr>
        <p:spPr bwMode="auto">
          <a:xfrm>
            <a:off x="0" y="228600"/>
            <a:ext cx="7010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Op</a:t>
            </a:r>
            <a:r>
              <a:rPr lang="sr-Latn-CS" altLang="en-US" sz="1800" dirty="0"/>
              <a:t>šti slučaj</a:t>
            </a:r>
            <a:r>
              <a:rPr lang="en-US" altLang="en-US" sz="1800" dirty="0"/>
              <a:t> </a:t>
            </a:r>
            <a:r>
              <a:rPr lang="en-US" altLang="en-US" sz="1800" dirty="0" err="1"/>
              <a:t>nelinearnog</a:t>
            </a:r>
            <a:r>
              <a:rPr lang="en-US" altLang="en-US" sz="1800" dirty="0"/>
              <a:t> </a:t>
            </a:r>
            <a:r>
              <a:rPr lang="sr-Latn-RS" altLang="en-US" sz="1800" dirty="0" smtClean="0"/>
              <a:t>AK sastavljenog od nelinearnih </a:t>
            </a:r>
            <a:r>
              <a:rPr lang="en-US" altLang="en-US" sz="1800" dirty="0" err="1" smtClean="0"/>
              <a:t>molekula</a:t>
            </a:r>
            <a:r>
              <a:rPr lang="sr-Latn-RS" altLang="en-US" sz="1800" dirty="0" smtClean="0"/>
              <a:t> sa N</a:t>
            </a:r>
            <a:r>
              <a:rPr lang="sr-Latn-RS" altLang="en-US" sz="1800" baseline="-25000" dirty="0" smtClean="0"/>
              <a:t>A</a:t>
            </a:r>
            <a:r>
              <a:rPr lang="sr-Latn-RS" altLang="en-US" sz="1800" dirty="0" smtClean="0"/>
              <a:t> i N</a:t>
            </a:r>
            <a:r>
              <a:rPr lang="sr-Latn-RS" altLang="en-US" sz="1800" baseline="-25000" dirty="0" smtClean="0"/>
              <a:t>B</a:t>
            </a:r>
            <a:r>
              <a:rPr lang="sr-Latn-RS" altLang="en-US" sz="1800" dirty="0" smtClean="0"/>
              <a:t> atoma</a:t>
            </a:r>
            <a:r>
              <a:rPr lang="sr-Latn-RS" altLang="en-US" sz="1800" baseline="-25000" dirty="0" smtClean="0"/>
              <a:t> </a:t>
            </a:r>
            <a:r>
              <a:rPr lang="sr-Latn-CS" altLang="en-US" sz="1800" dirty="0" smtClean="0"/>
              <a:t>:</a:t>
            </a:r>
            <a:endParaRPr lang="en-US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95" name="Group 143"/>
          <p:cNvGraphicFramePr>
            <a:graphicFrameLocks noGrp="1"/>
          </p:cNvGraphicFramePr>
          <p:nvPr/>
        </p:nvGraphicFramePr>
        <p:xfrm>
          <a:off x="381000" y="304800"/>
          <a:ext cx="8153400" cy="5130802"/>
        </p:xfrm>
        <a:graphic>
          <a:graphicData uri="http://schemas.openxmlformats.org/drawingml/2006/table">
            <a:tbl>
              <a:tblPr/>
              <a:tblGrid>
                <a:gridCol w="3352800"/>
                <a:gridCol w="990600"/>
                <a:gridCol w="1066800"/>
                <a:gridCol w="1371600"/>
                <a:gridCol w="1371600"/>
              </a:tblGrid>
              <a:tr h="896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Rea</a:t>
                      </a: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ci</a:t>
                      </a: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 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E</a:t>
                      </a:r>
                      <a:r>
                        <a:rPr kumimoji="0" lang="en-US" altLang="zh-CN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zh-CN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kJ</a:t>
                      </a:r>
                      <a:r>
                        <a:rPr kumimoji="0" lang="en-US" altLang="zh-CN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/</a:t>
                      </a:r>
                      <a:r>
                        <a:rPr kumimoji="0" lang="sr-Latn-CS" altLang="zh-CN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mol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log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A</a:t>
                      </a:r>
                      <a:r>
                        <a:rPr kumimoji="0" lang="sr-Latn-CS" altLang="zh-CN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tps</a:t>
                      </a:r>
                      <a:endParaRPr kumimoji="0" lang="en-US" altLang="zh-CN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log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A</a:t>
                      </a:r>
                      <a:r>
                        <a:rPr kumimoji="0" lang="en-US" altLang="zh-CN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e</a:t>
                      </a:r>
                      <a:r>
                        <a:rPr kumimoji="0" lang="sr-Latn-CS" altLang="zh-CN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ksp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log 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A</a:t>
                      </a:r>
                      <a:r>
                        <a:rPr kumimoji="0" lang="sr-Latn-CS" altLang="zh-CN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ts</a:t>
                      </a:r>
                      <a:r>
                        <a:rPr kumimoji="0" lang="en-US" altLang="zh-CN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.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1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2NOCl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SimSun" pitchFamily="2" charset="-122"/>
                          <a:sym typeface="Symbol" pitchFamily="18" charset="2"/>
                        </a:rPr>
                        <a:t>2NO+Cl</a:t>
                      </a:r>
                      <a:r>
                        <a:rPr kumimoji="0" lang="en-US" altLang="zh-CN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SimSun" pitchFamily="2" charset="-122"/>
                          <a:sym typeface="Symbol" pitchFamily="18" charset="2"/>
                        </a:rPr>
                        <a:t>2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107.8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8.6</a:t>
                      </a:r>
                      <a:endParaRPr kumimoji="0" lang="en-US" altLang="zh-CN" sz="24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10.0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10.8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4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SimSun" pitchFamily="2" charset="-122"/>
                          <a:sym typeface="Symbol" pitchFamily="18" charset="2"/>
                        </a:rPr>
                        <a:t>H+Br</a:t>
                      </a:r>
                      <a:r>
                        <a:rPr kumimoji="0" lang="en-US" altLang="zh-CN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SimSun" pitchFamily="2" charset="-122"/>
                          <a:sym typeface="Symbol" pitchFamily="18" charset="2"/>
                        </a:rPr>
                        <a:t>2 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SimSun" pitchFamily="2" charset="-122"/>
                          <a:sym typeface="Symbol" pitchFamily="18" charset="2"/>
                        </a:rPr>
                        <a:t>HBr+Br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15.5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12.0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12.1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10.4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3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NO+O</a:t>
                      </a:r>
                      <a:r>
                        <a:rPr kumimoji="0" lang="en-US" altLang="zh-CN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3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SimSun" pitchFamily="2" charset="-122"/>
                          <a:sym typeface="Symbol" pitchFamily="18" charset="2"/>
                        </a:rPr>
                        <a:t>NO</a:t>
                      </a:r>
                      <a:r>
                        <a:rPr kumimoji="0" lang="en-US" altLang="zh-CN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SimSun" pitchFamily="2" charset="-122"/>
                          <a:sym typeface="Symbol" pitchFamily="18" charset="2"/>
                        </a:rPr>
                        <a:t>2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SimSun" pitchFamily="2" charset="-122"/>
                          <a:sym typeface="Symbol" pitchFamily="18" charset="2"/>
                        </a:rPr>
                        <a:t>+O</a:t>
                      </a:r>
                      <a:r>
                        <a:rPr kumimoji="0" lang="en-US" altLang="zh-CN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SimSun" pitchFamily="2" charset="-122"/>
                          <a:sym typeface="Symbol" pitchFamily="18" charset="2"/>
                        </a:rPr>
                        <a:t>2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9.61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8.6</a:t>
                      </a:r>
                      <a:endParaRPr kumimoji="0" lang="en-US" altLang="zh-CN" sz="24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8.9</a:t>
                      </a:r>
                      <a:endParaRPr kumimoji="0" lang="en-US" altLang="zh-CN" sz="24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10.7</a:t>
                      </a:r>
                      <a:endParaRPr kumimoji="0" lang="en-US" altLang="zh-CN" sz="24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1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 + Cl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sym typeface="Symbol" pitchFamily="18" charset="2"/>
                        </a:rPr>
                        <a:t>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NOCl + Cl</a:t>
                      </a:r>
                      <a:endParaRPr kumimoji="0" lang="en-US" altLang="zh-CN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sym typeface="Symbol" pitchFamily="18" charset="2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84.9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9.1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9.6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11.0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2ClO 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sym typeface="Symbol" pitchFamily="18" charset="2"/>
                        </a:rPr>
                        <a:t></a:t>
                      </a: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Cl</a:t>
                      </a:r>
                      <a:r>
                        <a:rPr kumimoji="0" lang="sr-Latn-CS" altLang="zh-CN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2</a:t>
                      </a: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+ O</a:t>
                      </a:r>
                      <a:r>
                        <a:rPr kumimoji="0" lang="sr-Latn-CS" altLang="zh-CN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2</a:t>
                      </a:r>
                      <a:endParaRPr kumimoji="0" lang="en-US" altLang="zh-CN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sym typeface="Symbol" pitchFamily="18" charset="2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7.0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7.8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10.4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8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F</a:t>
                      </a:r>
                      <a:r>
                        <a:rPr kumimoji="0" lang="sr-Latn-CS" altLang="zh-CN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2</a:t>
                      </a: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+ ClO</a:t>
                      </a:r>
                      <a:r>
                        <a:rPr kumimoji="0" lang="sr-Latn-CS" altLang="zh-CN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2</a:t>
                      </a: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sym typeface="Symbol" pitchFamily="18" charset="2"/>
                        </a:rPr>
                        <a:t></a:t>
                      </a: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FClO</a:t>
                      </a:r>
                      <a:r>
                        <a:rPr kumimoji="0" lang="sr-Latn-CS" altLang="zh-CN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2</a:t>
                      </a: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+ F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sym typeface="Symbol" pitchFamily="18" charset="2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35.6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7.9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7.5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10.7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2NO</a:t>
                      </a:r>
                      <a:r>
                        <a:rPr kumimoji="0" lang="sr-Latn-CS" altLang="zh-CN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2</a:t>
                      </a: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  <a:sym typeface="Symbol" pitchFamily="18" charset="2"/>
                        </a:rPr>
                        <a:t></a:t>
                      </a: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2NO + O</a:t>
                      </a:r>
                      <a:r>
                        <a:rPr kumimoji="0" lang="sr-Latn-CS" altLang="zh-CN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2</a:t>
                      </a:r>
                      <a:endParaRPr kumimoji="0" lang="en-US" altLang="zh-CN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sym typeface="Symbol" pitchFamily="18" charset="2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111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9.7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9.3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10.6</a:t>
                      </a:r>
                      <a:endParaRPr kumimoji="0" lang="en-US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50" name="Rectangle 144"/>
          <p:cNvSpPr>
            <a:spLocks noChangeArrowheads="1"/>
          </p:cNvSpPr>
          <p:nvPr/>
        </p:nvSpPr>
        <p:spPr bwMode="auto">
          <a:xfrm>
            <a:off x="533400" y="5867400"/>
            <a:ext cx="3733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zh-CN" sz="2400">
                <a:solidFill>
                  <a:srgbClr val="FF0000"/>
                </a:solidFill>
                <a:ea typeface="SimSun" panose="02010600030101010101" pitchFamily="2" charset="-122"/>
              </a:rPr>
              <a:t>2NOCl</a:t>
            </a:r>
            <a:r>
              <a:rPr lang="en-US" altLang="zh-CN" sz="2400">
                <a:solidFill>
                  <a:srgbClr val="FF0000"/>
                </a:solidFill>
                <a:ea typeface="SimSun" panose="02010600030101010101" pitchFamily="2" charset="-122"/>
                <a:sym typeface="Symbol" panose="05050102010706020507" pitchFamily="18" charset="2"/>
              </a:rPr>
              <a:t>2NO+Cl</a:t>
            </a:r>
            <a:r>
              <a:rPr lang="en-US" altLang="zh-CN" sz="2400" baseline="-25000">
                <a:solidFill>
                  <a:srgbClr val="FF0000"/>
                </a:solidFill>
                <a:ea typeface="SimSun" panose="02010600030101010101" pitchFamily="2" charset="-122"/>
                <a:sym typeface="Symbol" panose="05050102010706020507" pitchFamily="18" charset="2"/>
              </a:rPr>
              <a:t>2</a:t>
            </a:r>
          </a:p>
        </p:txBody>
      </p:sp>
      <p:sp>
        <p:nvSpPr>
          <p:cNvPr id="33851" name="Text Box 145"/>
          <p:cNvSpPr txBox="1">
            <a:spLocks noChangeArrowheads="1"/>
          </p:cNvSpPr>
          <p:nvPr/>
        </p:nvSpPr>
        <p:spPr bwMode="auto">
          <a:xfrm>
            <a:off x="4267200" y="5791200"/>
            <a:ext cx="36279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2400" dirty="0"/>
              <a:t>Nije postignuto </a:t>
            </a:r>
            <a:r>
              <a:rPr lang="sr-Latn-CS" altLang="en-US" sz="2400" dirty="0" smtClean="0"/>
              <a:t>slaganje  </a:t>
            </a: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45" name="Group 69"/>
          <p:cNvGraphicFramePr>
            <a:graphicFrameLocks noGrp="1"/>
          </p:cNvGraphicFramePr>
          <p:nvPr/>
        </p:nvGraphicFramePr>
        <p:xfrm>
          <a:off x="3124200" y="2381250"/>
          <a:ext cx="6019800" cy="4480014"/>
        </p:xfrm>
        <a:graphic>
          <a:graphicData uri="http://schemas.openxmlformats.org/drawingml/2006/table">
            <a:tbl>
              <a:tblPr/>
              <a:tblGrid>
                <a:gridCol w="2095500"/>
                <a:gridCol w="2095500"/>
                <a:gridCol w="1828800"/>
              </a:tblGrid>
              <a:tr h="1371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Tip reakcije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Linearni aktivirani kompleks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Nelinearni aktivirani kompleks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A+A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sr-Latn-C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/2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A+L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sr-Latn-C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/2</a:t>
                      </a:r>
                      <a:r>
                        <a:rPr kumimoji="0" lang="sr-Latn-C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sr-Latn-C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A+N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sr-Latn-C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sr-Latn-C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/2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L+L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sr-Latn-C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sr-Latn-C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US" sz="28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sr-Latn-C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  <a:endParaRPr kumimoji="0" lang="en-US" sz="28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L+N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sr-Latn-C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sr-Latn-C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3/2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N+N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sr-Latn-C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-5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/2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sr-Latn-C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852" name="Text Box 63"/>
          <p:cNvSpPr txBox="1">
            <a:spLocks noChangeArrowheads="1"/>
          </p:cNvSpPr>
          <p:nvPr/>
        </p:nvSpPr>
        <p:spPr bwMode="auto">
          <a:xfrm>
            <a:off x="0" y="1524000"/>
            <a:ext cx="8915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Teorija prelaznog stanja daje slo</a:t>
            </a:r>
            <a:r>
              <a:rPr lang="sr-Latn-CS" altLang="en-US" sz="2400"/>
              <a:t>ženiju </a:t>
            </a:r>
            <a:r>
              <a:rPr lang="en-US" altLang="en-US" sz="2400"/>
              <a:t>temperatursku zavisnost predeksponencijalnog </a:t>
            </a:r>
            <a:r>
              <a:rPr lang="sr-Latn-CS" altLang="en-US" sz="2400"/>
              <a:t>člana A</a:t>
            </a:r>
            <a:endParaRPr lang="en-US" altLang="en-US" sz="2400"/>
          </a:p>
        </p:txBody>
      </p:sp>
      <p:pic>
        <p:nvPicPr>
          <p:cNvPr id="34853" name="Picture 7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0"/>
            <a:ext cx="3048000" cy="5365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34854" name="Text Box 72"/>
          <p:cNvSpPr txBox="1">
            <a:spLocks noChangeArrowheads="1"/>
          </p:cNvSpPr>
          <p:nvPr/>
        </p:nvSpPr>
        <p:spPr bwMode="auto">
          <a:xfrm>
            <a:off x="0" y="0"/>
            <a:ext cx="8458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Kod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teorije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sudara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predeksponencijalni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član</a:t>
            </a:r>
            <a:r>
              <a:rPr lang="en-US" altLang="en-US" sz="2400" dirty="0"/>
              <a:t> A </a:t>
            </a:r>
            <a:r>
              <a:rPr lang="en-US" altLang="en-US" sz="2400" dirty="0" err="1"/>
              <a:t>uvek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isto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zavisi</a:t>
            </a:r>
            <a:r>
              <a:rPr lang="en-US" altLang="en-US" sz="2400" dirty="0"/>
              <a:t> od temperature (</a:t>
            </a:r>
            <a:r>
              <a:rPr lang="en-US" altLang="en-US" sz="2400" dirty="0" err="1" smtClean="0"/>
              <a:t>preko</a:t>
            </a:r>
            <a:r>
              <a:rPr lang="sr-Latn-RS" altLang="en-US" sz="2400" dirty="0" smtClean="0"/>
              <a:t>                     )</a:t>
            </a:r>
            <a:r>
              <a:rPr lang="en-US" altLang="en-US" sz="2400" dirty="0" smtClean="0"/>
              <a:t> </a:t>
            </a:r>
            <a:r>
              <a:rPr lang="en-US" altLang="en-US" sz="2400" baseline="-25000" dirty="0" smtClean="0"/>
              <a:t> </a:t>
            </a:r>
            <a:endParaRPr lang="en-US" altLang="en-US" sz="2400" dirty="0"/>
          </a:p>
        </p:txBody>
      </p:sp>
      <p:graphicFrame>
        <p:nvGraphicFramePr>
          <p:cNvPr id="34855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3947521"/>
              </p:ext>
            </p:extLst>
          </p:nvPr>
        </p:nvGraphicFramePr>
        <p:xfrm>
          <a:off x="4038600" y="415925"/>
          <a:ext cx="1524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7" name="Equation" r:id="rId4" imgW="952087" imgH="253890" progId="Equation.DSMT4">
                  <p:embed/>
                </p:oleObj>
              </mc:Choice>
              <mc:Fallback>
                <p:oleObj name="Equation" r:id="rId4" imgW="952087" imgH="253890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15925"/>
                        <a:ext cx="15240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 sz="4000" smtClean="0"/>
              <a:t>Raščlanjavanje entropije aktiviranja</a:t>
            </a:r>
            <a:endParaRPr lang="en-US" alt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4582843"/>
              </p:ext>
            </p:extLst>
          </p:nvPr>
        </p:nvGraphicFramePr>
        <p:xfrm>
          <a:off x="1013777" y="585151"/>
          <a:ext cx="6043613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59" name="Equation" r:id="rId3" imgW="2539800" imgH="444240" progId="Equation.DSMT4">
                  <p:embed/>
                </p:oleObj>
              </mc:Choice>
              <mc:Fallback>
                <p:oleObj name="Equation" r:id="rId3" imgW="2539800" imgH="4442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3777" y="585151"/>
                        <a:ext cx="6043613" cy="1055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5848201"/>
              </p:ext>
            </p:extLst>
          </p:nvPr>
        </p:nvGraphicFramePr>
        <p:xfrm>
          <a:off x="368459" y="2388871"/>
          <a:ext cx="3667125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60" name="Equation" r:id="rId5" imgW="1422360" imgH="469800" progId="Equation.DSMT4">
                  <p:embed/>
                </p:oleObj>
              </mc:Choice>
              <mc:Fallback>
                <p:oleObj name="Equation" r:id="rId5" imgW="1422360" imgH="469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459" y="2388871"/>
                        <a:ext cx="3667125" cy="10477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9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6689729"/>
              </p:ext>
            </p:extLst>
          </p:nvPr>
        </p:nvGraphicFramePr>
        <p:xfrm>
          <a:off x="4691062" y="2084391"/>
          <a:ext cx="3838575" cy="143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61" name="Equation" r:id="rId7" imgW="1218960" imgH="457200" progId="Equation.DSMT4">
                  <p:embed/>
                </p:oleObj>
              </mc:Choice>
              <mc:Fallback>
                <p:oleObj name="Equation" r:id="rId7" imgW="1218960" imgH="4572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1062" y="2084391"/>
                        <a:ext cx="3838575" cy="14382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1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9711663"/>
              </p:ext>
            </p:extLst>
          </p:nvPr>
        </p:nvGraphicFramePr>
        <p:xfrm>
          <a:off x="5429249" y="3742372"/>
          <a:ext cx="2362200" cy="128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62" name="Equation" r:id="rId9" imgW="838080" imgH="457200" progId="Equation.DSMT4">
                  <p:embed/>
                </p:oleObj>
              </mc:Choice>
              <mc:Fallback>
                <p:oleObj name="Equation" r:id="rId9" imgW="838080" imgH="4572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49" y="3742372"/>
                        <a:ext cx="2362200" cy="1289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2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178722"/>
              </p:ext>
            </p:extLst>
          </p:nvPr>
        </p:nvGraphicFramePr>
        <p:xfrm>
          <a:off x="182563" y="3741738"/>
          <a:ext cx="3216275" cy="1293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63" name="Equation" r:id="rId11" imgW="1168200" imgH="469800" progId="Equation.DSMT4">
                  <p:embed/>
                </p:oleObj>
              </mc:Choice>
              <mc:Fallback>
                <p:oleObj name="Equation" r:id="rId11" imgW="1168200" imgH="4698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3" y="3741738"/>
                        <a:ext cx="3216275" cy="1293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3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194142"/>
              </p:ext>
            </p:extLst>
          </p:nvPr>
        </p:nvGraphicFramePr>
        <p:xfrm>
          <a:off x="3733800" y="5287780"/>
          <a:ext cx="3844925" cy="158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64" name="Equation" r:id="rId13" imgW="1168200" imgH="482400" progId="Equation.DSMT4">
                  <p:embed/>
                </p:oleObj>
              </mc:Choice>
              <mc:Fallback>
                <p:oleObj name="Equation" r:id="rId13" imgW="1168200" imgH="4824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287780"/>
                        <a:ext cx="3844925" cy="158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4" name="Text Box 11"/>
          <p:cNvSpPr txBox="1">
            <a:spLocks noChangeArrowheads="1"/>
          </p:cNvSpPr>
          <p:nvPr/>
        </p:nvSpPr>
        <p:spPr bwMode="auto">
          <a:xfrm>
            <a:off x="1905000" y="118110"/>
            <a:ext cx="51816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r-Latn-CS" altLang="en-US" sz="2400" dirty="0" smtClean="0"/>
              <a:t>      Entropija </a:t>
            </a:r>
            <a:r>
              <a:rPr lang="sr-Latn-CS" altLang="en-US" sz="2400" dirty="0"/>
              <a:t>aktiviranja</a:t>
            </a:r>
            <a:endParaRPr lang="en-US" altLang="en-US" sz="2400" dirty="0"/>
          </a:p>
        </p:txBody>
      </p:sp>
      <p:sp>
        <p:nvSpPr>
          <p:cNvPr id="36875" name="Text Box 12"/>
          <p:cNvSpPr txBox="1">
            <a:spLocks noChangeArrowheads="1"/>
          </p:cNvSpPr>
          <p:nvPr/>
        </p:nvSpPr>
        <p:spPr bwMode="auto">
          <a:xfrm>
            <a:off x="3505200" y="4103374"/>
            <a:ext cx="1981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err="1"/>
              <a:t>Dva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na</a:t>
            </a:r>
            <a:r>
              <a:rPr lang="sr-Latn-CS" altLang="en-US" sz="1800" dirty="0"/>
              <a:t>čina za predstavljanje A</a:t>
            </a:r>
            <a:endParaRPr lang="en-US" altLang="en-US" sz="1800" dirty="0"/>
          </a:p>
        </p:txBody>
      </p:sp>
      <p:sp>
        <p:nvSpPr>
          <p:cNvPr id="36876" name="TextBox 1"/>
          <p:cNvSpPr txBox="1">
            <a:spLocks noChangeArrowheads="1"/>
          </p:cNvSpPr>
          <p:nvPr/>
        </p:nvSpPr>
        <p:spPr bwMode="auto">
          <a:xfrm>
            <a:off x="1447800" y="1563371"/>
            <a:ext cx="5638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Dva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na</a:t>
            </a:r>
            <a:r>
              <a:rPr lang="sr-Latn-RS" altLang="en-US" sz="2400" dirty="0"/>
              <a:t>čina za opis konstante: brzine</a:t>
            </a:r>
            <a:endParaRPr lang="en-US" alt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110570" y="5101213"/>
            <a:ext cx="26033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Za bimolekulsku reackiju stvaranja A.K.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914400" y="4744724"/>
            <a:ext cx="0" cy="3564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8228346"/>
              </p:ext>
            </p:extLst>
          </p:nvPr>
        </p:nvGraphicFramePr>
        <p:xfrm>
          <a:off x="457200" y="1144588"/>
          <a:ext cx="7361238" cy="135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07" name="Equation" r:id="rId3" imgW="2616120" imgH="482400" progId="Equation.DSMT4">
                  <p:embed/>
                </p:oleObj>
              </mc:Choice>
              <mc:Fallback>
                <p:oleObj name="Equation" r:id="rId3" imgW="2616120" imgH="482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144588"/>
                        <a:ext cx="7361238" cy="1357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0454828"/>
              </p:ext>
            </p:extLst>
          </p:nvPr>
        </p:nvGraphicFramePr>
        <p:xfrm>
          <a:off x="654050" y="3055938"/>
          <a:ext cx="7608888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08" name="Equation" r:id="rId5" imgW="3479760" imgH="482400" progId="Equation.DSMT4">
                  <p:embed/>
                </p:oleObj>
              </mc:Choice>
              <mc:Fallback>
                <p:oleObj name="Equation" r:id="rId5" imgW="3479760" imgH="4824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" y="3055938"/>
                        <a:ext cx="7608888" cy="105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0140484"/>
              </p:ext>
            </p:extLst>
          </p:nvPr>
        </p:nvGraphicFramePr>
        <p:xfrm>
          <a:off x="1141413" y="4572000"/>
          <a:ext cx="5718175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09" name="Equation" r:id="rId7" imgW="2361960" imgH="419040" progId="Equation.DSMT4">
                  <p:embed/>
                </p:oleObj>
              </mc:Choice>
              <mc:Fallback>
                <p:oleObj name="Equation" r:id="rId7" imgW="2361960" imgH="4190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413" y="4572000"/>
                        <a:ext cx="5718175" cy="1014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0508946"/>
              </p:ext>
            </p:extLst>
          </p:nvPr>
        </p:nvGraphicFramePr>
        <p:xfrm>
          <a:off x="381000" y="5722938"/>
          <a:ext cx="815340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10" name="Equation" r:id="rId9" imgW="4089240" imgH="457200" progId="Equation.DSMT4">
                  <p:embed/>
                </p:oleObj>
              </mc:Choice>
              <mc:Fallback>
                <p:oleObj name="Equation" r:id="rId9" imgW="4089240" imgH="457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722938"/>
                        <a:ext cx="8153400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Object 5"/>
          <p:cNvGraphicFramePr>
            <a:graphicFrameLocks noChangeAspect="1"/>
          </p:cNvGraphicFramePr>
          <p:nvPr/>
        </p:nvGraphicFramePr>
        <p:xfrm>
          <a:off x="381000" y="1295400"/>
          <a:ext cx="1752600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77" name="Equation" r:id="rId3" imgW="1040948" imgH="431613" progId="Equation.3">
                  <p:embed/>
                </p:oleObj>
              </mc:Choice>
              <mc:Fallback>
                <p:oleObj name="Equation" r:id="rId3" imgW="1040948" imgH="431613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295400"/>
                        <a:ext cx="1752600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5" name="Object 7"/>
          <p:cNvGraphicFramePr>
            <a:graphicFrameLocks noChangeAspect="1"/>
          </p:cNvGraphicFramePr>
          <p:nvPr/>
        </p:nvGraphicFramePr>
        <p:xfrm>
          <a:off x="381000" y="2667000"/>
          <a:ext cx="1524000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78" name="Equation" r:id="rId5" imgW="825500" imgH="419100" progId="Equation.3">
                  <p:embed/>
                </p:oleObj>
              </mc:Choice>
              <mc:Fallback>
                <p:oleObj name="Equation" r:id="rId5" imgW="825500" imgH="419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667000"/>
                        <a:ext cx="1524000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6" name="Object 9"/>
          <p:cNvGraphicFramePr>
            <a:graphicFrameLocks noChangeAspect="1"/>
          </p:cNvGraphicFramePr>
          <p:nvPr/>
        </p:nvGraphicFramePr>
        <p:xfrm>
          <a:off x="152400" y="3711575"/>
          <a:ext cx="3886200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79" name="Equation" r:id="rId7" imgW="1854200" imgH="444500" progId="Equation.3">
                  <p:embed/>
                </p:oleObj>
              </mc:Choice>
              <mc:Fallback>
                <p:oleObj name="Equation" r:id="rId7" imgW="1854200" imgH="4445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711575"/>
                        <a:ext cx="3886200" cy="93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7" name="Object 13"/>
          <p:cNvGraphicFramePr>
            <a:graphicFrameLocks noChangeAspect="1"/>
          </p:cNvGraphicFramePr>
          <p:nvPr/>
        </p:nvGraphicFramePr>
        <p:xfrm>
          <a:off x="533400" y="5410200"/>
          <a:ext cx="1905000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80" name="Equation" r:id="rId9" imgW="1117115" imgH="444307" progId="Equation.3">
                  <p:embed/>
                </p:oleObj>
              </mc:Choice>
              <mc:Fallback>
                <p:oleObj name="Equation" r:id="rId9" imgW="1117115" imgH="444307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410200"/>
                        <a:ext cx="1905000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8" name="Object 16"/>
          <p:cNvGraphicFramePr>
            <a:graphicFrameLocks noChangeAspect="1"/>
          </p:cNvGraphicFramePr>
          <p:nvPr/>
        </p:nvGraphicFramePr>
        <p:xfrm>
          <a:off x="3352800" y="914400"/>
          <a:ext cx="2852738" cy="106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81" name="Equation" r:id="rId11" imgW="1219200" imgH="457200" progId="Equation.DSMT4">
                  <p:embed/>
                </p:oleObj>
              </mc:Choice>
              <mc:Fallback>
                <p:oleObj name="Equation" r:id="rId11" imgW="1219200" imgH="4572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914400"/>
                        <a:ext cx="2852738" cy="1068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9" name="Object 18"/>
          <p:cNvGraphicFramePr>
            <a:graphicFrameLocks noChangeAspect="1"/>
          </p:cNvGraphicFramePr>
          <p:nvPr/>
        </p:nvGraphicFramePr>
        <p:xfrm>
          <a:off x="4419600" y="3352800"/>
          <a:ext cx="4140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82" name="Equation" r:id="rId13" imgW="2070100" imgH="457200" progId="Equation.DSMT4">
                  <p:embed/>
                </p:oleObj>
              </mc:Choice>
              <mc:Fallback>
                <p:oleObj name="Equation" r:id="rId13" imgW="2070100" imgH="4572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352800"/>
                        <a:ext cx="41402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0" name="Object 20"/>
          <p:cNvGraphicFramePr>
            <a:graphicFrameLocks noChangeAspect="1"/>
          </p:cNvGraphicFramePr>
          <p:nvPr/>
        </p:nvGraphicFramePr>
        <p:xfrm>
          <a:off x="4419600" y="5410200"/>
          <a:ext cx="2590800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83" name="Equation" r:id="rId15" imgW="1905000" imgH="393700" progId="Equation.3">
                  <p:embed/>
                </p:oleObj>
              </mc:Choice>
              <mc:Fallback>
                <p:oleObj name="Equation" r:id="rId15" imgW="1905000" imgH="3937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5410200"/>
                        <a:ext cx="2590800" cy="53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1" name="Text Box 21"/>
          <p:cNvSpPr txBox="1">
            <a:spLocks noChangeArrowheads="1"/>
          </p:cNvSpPr>
          <p:nvPr/>
        </p:nvSpPr>
        <p:spPr bwMode="auto">
          <a:xfrm>
            <a:off x="7162800" y="5334000"/>
            <a:ext cx="168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Procenjeno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Mala vrednost </a:t>
            </a:r>
          </a:p>
        </p:txBody>
      </p:sp>
      <p:sp>
        <p:nvSpPr>
          <p:cNvPr id="38922" name="Text Box 22"/>
          <p:cNvSpPr txBox="1">
            <a:spLocks noChangeArrowheads="1"/>
          </p:cNvSpPr>
          <p:nvPr/>
        </p:nvSpPr>
        <p:spPr bwMode="auto">
          <a:xfrm>
            <a:off x="381000" y="838200"/>
            <a:ext cx="1416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Translacija  </a:t>
            </a:r>
          </a:p>
        </p:txBody>
      </p:sp>
      <p:sp>
        <p:nvSpPr>
          <p:cNvPr id="38923" name="Text Box 23"/>
          <p:cNvSpPr txBox="1">
            <a:spLocks noChangeArrowheads="1"/>
          </p:cNvSpPr>
          <p:nvPr/>
        </p:nvSpPr>
        <p:spPr bwMode="auto">
          <a:xfrm>
            <a:off x="457200" y="2286000"/>
            <a:ext cx="1200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Rotacija   </a:t>
            </a:r>
          </a:p>
        </p:txBody>
      </p:sp>
      <p:sp>
        <p:nvSpPr>
          <p:cNvPr id="38924" name="Text Box 24"/>
          <p:cNvSpPr txBox="1">
            <a:spLocks noChangeArrowheads="1"/>
          </p:cNvSpPr>
          <p:nvPr/>
        </p:nvSpPr>
        <p:spPr bwMode="auto">
          <a:xfrm>
            <a:off x="304800" y="5105400"/>
            <a:ext cx="2279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Unutrašnja rotacija   </a:t>
            </a:r>
          </a:p>
        </p:txBody>
      </p:sp>
      <p:sp>
        <p:nvSpPr>
          <p:cNvPr id="38925" name="Text Box 25"/>
          <p:cNvSpPr txBox="1">
            <a:spLocks noChangeArrowheads="1"/>
          </p:cNvSpPr>
          <p:nvPr/>
        </p:nvSpPr>
        <p:spPr bwMode="auto">
          <a:xfrm>
            <a:off x="4572000" y="2667000"/>
            <a:ext cx="4114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err="1"/>
              <a:t>Bez</a:t>
            </a:r>
            <a:r>
              <a:rPr lang="en-US" altLang="en-US" sz="1800" dirty="0"/>
              <a:t> </a:t>
            </a:r>
            <a:r>
              <a:rPr lang="en-US" altLang="en-US" sz="1800" dirty="0" err="1"/>
              <a:t>simetrijskog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doprinosa</a:t>
            </a:r>
            <a:r>
              <a:rPr lang="en-US" altLang="en-US" sz="1800" dirty="0"/>
              <a:t> </a:t>
            </a:r>
            <a:r>
              <a:rPr lang="el-GR" altLang="en-US" sz="1800" dirty="0" smtClean="0"/>
              <a:t>σ</a:t>
            </a:r>
            <a:r>
              <a:rPr lang="sr-Latn-RS" altLang="en-US" sz="1800" dirty="0" smtClean="0"/>
              <a:t> </a:t>
            </a:r>
            <a:r>
              <a:rPr lang="en-US" altLang="en-US" sz="1800" dirty="0" err="1" smtClean="0"/>
              <a:t>za</a:t>
            </a:r>
            <a:r>
              <a:rPr lang="en-US" altLang="en-US" sz="1800" dirty="0" smtClean="0"/>
              <a:t> </a:t>
            </a:r>
            <a:r>
              <a:rPr lang="en-US" altLang="en-US" sz="1800" dirty="0" err="1"/>
              <a:t>bimolekulsku</a:t>
            </a:r>
            <a:r>
              <a:rPr lang="en-US" altLang="en-US" sz="1800" dirty="0"/>
              <a:t> </a:t>
            </a:r>
            <a:r>
              <a:rPr lang="en-US" altLang="en-US" sz="1800" dirty="0" err="1"/>
              <a:t>reakciju</a:t>
            </a:r>
            <a:r>
              <a:rPr lang="en-US" altLang="en-US" sz="1800" dirty="0"/>
              <a:t>:</a:t>
            </a:r>
          </a:p>
        </p:txBody>
      </p:sp>
      <p:sp>
        <p:nvSpPr>
          <p:cNvPr id="38926" name="Text Box 27"/>
          <p:cNvSpPr txBox="1">
            <a:spLocks noChangeArrowheads="1"/>
          </p:cNvSpPr>
          <p:nvPr/>
        </p:nvSpPr>
        <p:spPr bwMode="auto">
          <a:xfrm>
            <a:off x="6553200" y="838200"/>
            <a:ext cx="243840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Nema promene za monomolekulske, </a:t>
            </a:r>
            <a:r>
              <a:rPr lang="sr-Latn-CS" altLang="en-US" sz="1800"/>
              <a:t>negativan doprinos </a:t>
            </a:r>
            <a:r>
              <a:rPr lang="en-US" altLang="en-US" sz="1800"/>
              <a:t>za bimolekulske </a:t>
            </a:r>
            <a:r>
              <a:rPr lang="sr-Latn-CS" altLang="en-US" sz="1800"/>
              <a:t>jer se gube tri translacije</a:t>
            </a:r>
            <a:endParaRPr lang="en-US" altLang="en-US" sz="1800"/>
          </a:p>
        </p:txBody>
      </p:sp>
      <p:sp>
        <p:nvSpPr>
          <p:cNvPr id="38927" name="Text Box 28"/>
          <p:cNvSpPr txBox="1">
            <a:spLocks noChangeArrowheads="1"/>
          </p:cNvSpPr>
          <p:nvPr/>
        </p:nvSpPr>
        <p:spPr bwMode="auto">
          <a:xfrm>
            <a:off x="4267200" y="4267200"/>
            <a:ext cx="20843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 se menja kao mr</a:t>
            </a:r>
            <a:r>
              <a:rPr lang="en-US" altLang="en-US" sz="1800" baseline="30000"/>
              <a:t>2</a:t>
            </a:r>
          </a:p>
        </p:txBody>
      </p:sp>
      <p:sp>
        <p:nvSpPr>
          <p:cNvPr id="38928" name="Line 19"/>
          <p:cNvSpPr>
            <a:spLocks noChangeShapeType="1"/>
          </p:cNvSpPr>
          <p:nvPr/>
        </p:nvSpPr>
        <p:spPr bwMode="auto">
          <a:xfrm>
            <a:off x="4267200" y="26670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9" name="Text Box 20"/>
          <p:cNvSpPr txBox="1">
            <a:spLocks noChangeArrowheads="1"/>
          </p:cNvSpPr>
          <p:nvPr/>
        </p:nvSpPr>
        <p:spPr bwMode="auto">
          <a:xfrm>
            <a:off x="4343400" y="4724400"/>
            <a:ext cx="449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r-Latn-CS" altLang="en-US" sz="1800"/>
              <a:t>Negativan doprinos jer se gube tri roracije</a:t>
            </a:r>
            <a:endParaRPr lang="en-US" altLang="en-US" sz="1800"/>
          </a:p>
        </p:txBody>
      </p:sp>
      <p:sp>
        <p:nvSpPr>
          <p:cNvPr id="2" name="TextBox 1"/>
          <p:cNvSpPr txBox="1"/>
          <p:nvPr/>
        </p:nvSpPr>
        <p:spPr>
          <a:xfrm>
            <a:off x="1219200" y="3810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Doprinosi</a:t>
            </a:r>
            <a:r>
              <a:rPr lang="en-US" dirty="0" smtClean="0"/>
              <a:t> </a:t>
            </a:r>
            <a:r>
              <a:rPr lang="en-US" dirty="0" err="1" smtClean="0"/>
              <a:t>pojedinih</a:t>
            </a:r>
            <a:r>
              <a:rPr lang="en-US" dirty="0" smtClean="0"/>
              <a:t> </a:t>
            </a:r>
            <a:r>
              <a:rPr lang="en-US" dirty="0" err="1" smtClean="0"/>
              <a:t>clanova</a:t>
            </a:r>
            <a:r>
              <a:rPr lang="en-US" dirty="0" smtClean="0"/>
              <a:t> </a:t>
            </a:r>
            <a:r>
              <a:rPr lang="en-US" dirty="0" err="1" smtClean="0"/>
              <a:t>ukupnoj</a:t>
            </a:r>
            <a:r>
              <a:rPr lang="en-US" dirty="0" smtClean="0"/>
              <a:t> </a:t>
            </a:r>
            <a:r>
              <a:rPr lang="en-US" dirty="0" err="1" smtClean="0"/>
              <a:t>entropiji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3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2013221"/>
              </p:ext>
            </p:extLst>
          </p:nvPr>
        </p:nvGraphicFramePr>
        <p:xfrm>
          <a:off x="150813" y="246063"/>
          <a:ext cx="7521575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58" name="Equation" r:id="rId3" imgW="2438280" imgH="241200" progId="Equation.DSMT4">
                  <p:embed/>
                </p:oleObj>
              </mc:Choice>
              <mc:Fallback>
                <p:oleObj name="Equation" r:id="rId3" imgW="243828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813" y="246063"/>
                        <a:ext cx="7521575" cy="74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3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5441989"/>
              </p:ext>
            </p:extLst>
          </p:nvPr>
        </p:nvGraphicFramePr>
        <p:xfrm>
          <a:off x="266700" y="1250156"/>
          <a:ext cx="3886200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59" name="Equation" r:id="rId5" imgW="1854200" imgH="444500" progId="Equation.3">
                  <p:embed/>
                </p:oleObj>
              </mc:Choice>
              <mc:Fallback>
                <p:oleObj name="Equation" r:id="rId5" imgW="1854200" imgH="4445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" y="1250156"/>
                        <a:ext cx="3886200" cy="93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6601785"/>
              </p:ext>
            </p:extLst>
          </p:nvPr>
        </p:nvGraphicFramePr>
        <p:xfrm>
          <a:off x="4929188" y="1317625"/>
          <a:ext cx="2743200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60" name="Equation" r:id="rId7" imgW="965200" imgH="393700" progId="Equation.3">
                  <p:embed/>
                </p:oleObj>
              </mc:Choice>
              <mc:Fallback>
                <p:oleObj name="Equation" r:id="rId7" imgW="965200" imgH="3937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88" y="1317625"/>
                        <a:ext cx="2743200" cy="1119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333" name="Group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859541"/>
              </p:ext>
            </p:extLst>
          </p:nvPr>
        </p:nvGraphicFramePr>
        <p:xfrm>
          <a:off x="3048000" y="2438400"/>
          <a:ext cx="6096000" cy="4064002"/>
        </p:xfrm>
        <a:graphic>
          <a:graphicData uri="http://schemas.openxmlformats.org/drawingml/2006/table">
            <a:tbl>
              <a:tblPr/>
              <a:tblGrid>
                <a:gridCol w="1524000"/>
                <a:gridCol w="508000"/>
                <a:gridCol w="1473200"/>
                <a:gridCol w="558800"/>
                <a:gridCol w="1270000"/>
                <a:gridCol w="762000"/>
              </a:tblGrid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Tačkasta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grupa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Tačkasta grupa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Tačkasta grupa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C1, Ci, 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D2,D2d,D2h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 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C2,C2v,C2h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D3,D3d,D3h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 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C3,C3v,C3h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D4,D4d,D4h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T, Td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C4,C4v,C4h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D6,D6d,D6h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C6,C6v,C6h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992" name="Text Box 110"/>
          <p:cNvSpPr txBox="1">
            <a:spLocks noChangeArrowheads="1"/>
          </p:cNvSpPr>
          <p:nvPr/>
        </p:nvSpPr>
        <p:spPr bwMode="auto">
          <a:xfrm>
            <a:off x="4495800" y="6400800"/>
            <a:ext cx="44862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i="1"/>
              <a:t>Prema G. Hercberg, Molecular Spectra and Molecular structure </a:t>
            </a:r>
          </a:p>
        </p:txBody>
      </p:sp>
      <p:sp>
        <p:nvSpPr>
          <p:cNvPr id="39993" name="Text Box 111"/>
          <p:cNvSpPr txBox="1">
            <a:spLocks noChangeArrowheads="1"/>
          </p:cNvSpPr>
          <p:nvPr/>
        </p:nvSpPr>
        <p:spPr bwMode="auto">
          <a:xfrm>
            <a:off x="152400" y="2286000"/>
            <a:ext cx="2711450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Tipični simetrijski brojevi: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</a:t>
            </a:r>
            <a:r>
              <a:rPr lang="en-US" altLang="en-US" sz="1800" baseline="-25000"/>
              <a:t>2</a:t>
            </a:r>
            <a:r>
              <a:rPr lang="en-US" altLang="en-US" sz="1800"/>
              <a:t>O(2)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SO</a:t>
            </a:r>
            <a:r>
              <a:rPr lang="en-US" altLang="en-US" sz="1800" baseline="-25000"/>
              <a:t>2</a:t>
            </a:r>
            <a:r>
              <a:rPr lang="en-US" altLang="en-US" sz="1800"/>
              <a:t>(2)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SO</a:t>
            </a:r>
            <a:r>
              <a:rPr lang="en-US" altLang="en-US" sz="1800" baseline="-25000"/>
              <a:t>3</a:t>
            </a:r>
            <a:r>
              <a:rPr lang="en-US" altLang="en-US" sz="1800"/>
              <a:t>(3) planaran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NH</a:t>
            </a:r>
            <a:r>
              <a:rPr lang="en-US" altLang="en-US" sz="1800" baseline="-25000"/>
              <a:t>3</a:t>
            </a:r>
            <a:r>
              <a:rPr lang="en-US" altLang="en-US" sz="1800"/>
              <a:t>(3) planaran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</a:t>
            </a:r>
            <a:r>
              <a:rPr lang="en-US" altLang="en-US" sz="1800" baseline="-25000"/>
              <a:t>4</a:t>
            </a:r>
            <a:r>
              <a:rPr lang="en-US" altLang="en-US" sz="1800"/>
              <a:t> (12)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</a:t>
            </a:r>
            <a:r>
              <a:rPr lang="en-US" altLang="en-US" sz="1800" baseline="-25000"/>
              <a:t>2</a:t>
            </a:r>
            <a:r>
              <a:rPr lang="en-US" altLang="en-US" sz="1800"/>
              <a:t>O</a:t>
            </a:r>
            <a:r>
              <a:rPr lang="en-US" altLang="en-US" sz="1800" baseline="-25000"/>
              <a:t>2</a:t>
            </a:r>
            <a:r>
              <a:rPr lang="en-US" altLang="en-US" sz="1800"/>
              <a:t> (2)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</a:t>
            </a:r>
            <a:r>
              <a:rPr lang="en-US" altLang="en-US" sz="1800" baseline="-25000"/>
              <a:t>2</a:t>
            </a:r>
            <a:r>
              <a:rPr lang="en-US" altLang="en-US" sz="1800"/>
              <a:t>H</a:t>
            </a:r>
            <a:r>
              <a:rPr lang="en-US" altLang="en-US" sz="1800" baseline="-25000"/>
              <a:t>4</a:t>
            </a:r>
            <a:r>
              <a:rPr lang="en-US" altLang="en-US" sz="1800"/>
              <a:t>(4) </a:t>
            </a:r>
          </a:p>
        </p:txBody>
      </p:sp>
      <p:sp>
        <p:nvSpPr>
          <p:cNvPr id="39994" name="Text Box 112"/>
          <p:cNvSpPr txBox="1">
            <a:spLocks noChangeArrowheads="1"/>
          </p:cNvSpPr>
          <p:nvPr/>
        </p:nvSpPr>
        <p:spPr bwMode="auto">
          <a:xfrm>
            <a:off x="4587240" y="1164430"/>
            <a:ext cx="442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err="1"/>
              <a:t>Ako</a:t>
            </a:r>
            <a:r>
              <a:rPr lang="en-US" altLang="en-US" sz="1800" dirty="0"/>
              <a:t> se </a:t>
            </a:r>
            <a:r>
              <a:rPr lang="en-US" altLang="en-US" sz="1800" dirty="0" err="1"/>
              <a:t>izdvoji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samo</a:t>
            </a:r>
            <a:r>
              <a:rPr lang="en-US" altLang="en-US" sz="1800" dirty="0"/>
              <a:t> </a:t>
            </a:r>
            <a:r>
              <a:rPr lang="en-US" altLang="en-US" sz="1800" dirty="0" err="1"/>
              <a:t>simetrijski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broj</a:t>
            </a:r>
            <a:r>
              <a:rPr lang="en-US" altLang="en-US" sz="1800" dirty="0"/>
              <a:t>- </a:t>
            </a:r>
            <a:r>
              <a:rPr lang="en-US" altLang="en-US" sz="1800" dirty="0" err="1"/>
              <a:t>faktor</a:t>
            </a:r>
            <a:endParaRPr lang="en-US" altLang="en-US" sz="1800" dirty="0"/>
          </a:p>
        </p:txBody>
      </p:sp>
      <p:sp>
        <p:nvSpPr>
          <p:cNvPr id="2" name="Oval 1"/>
          <p:cNvSpPr/>
          <p:nvPr/>
        </p:nvSpPr>
        <p:spPr>
          <a:xfrm>
            <a:off x="4648200" y="228600"/>
            <a:ext cx="1447800" cy="838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2209800" y="1877219"/>
            <a:ext cx="2286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0" y="304800"/>
            <a:ext cx="89154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Preci</a:t>
            </a:r>
            <a:r>
              <a:rPr lang="sr-Latn-CS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</a:t>
            </a:r>
            <a:r>
              <a:rPr lang="en-US" alt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nije</a:t>
            </a:r>
            <a:r>
              <a:rPr lang="en-US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objasnjenje</a:t>
            </a:r>
            <a:r>
              <a:rPr lang="en-US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postulata</a:t>
            </a:r>
            <a:r>
              <a:rPr lang="en-US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teorije</a:t>
            </a:r>
            <a:r>
              <a:rPr lang="en-US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TS:</a:t>
            </a:r>
          </a:p>
          <a:p>
            <a:pPr eaLnBrk="1" hangingPunct="1">
              <a:defRPr/>
            </a:pPr>
            <a:r>
              <a:rPr lang="sr-Latn-CS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postulat</a:t>
            </a:r>
            <a:r>
              <a:rPr lang="sr-Latn-CS" altLang="en-US" sz="2800" dirty="0" smtClean="0"/>
              <a:t> </a:t>
            </a:r>
            <a:r>
              <a:rPr lang="en-US" altLang="en-US" sz="2800" dirty="0" smtClean="0">
                <a:solidFill>
                  <a:srgbClr val="FF0000"/>
                </a:solidFill>
              </a:rPr>
              <a:t>1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i</a:t>
            </a:r>
            <a:r>
              <a:rPr lang="en-US" altLang="en-US" sz="2800" dirty="0" smtClean="0">
                <a:solidFill>
                  <a:srgbClr val="FF0000"/>
                </a:solidFill>
              </a:rPr>
              <a:t> 2</a:t>
            </a:r>
          </a:p>
          <a:p>
            <a:pPr eaLnBrk="1" hangingPunct="1">
              <a:defRPr/>
            </a:pPr>
            <a:r>
              <a:rPr lang="sr-Latn-CS" altLang="en-US" sz="2800" dirty="0" smtClean="0"/>
              <a:t>Izmedju reaktanata i aktiviranog kompleksa se uspstavlja ravnoteža, definisana konstantom formiranja aktiviranog kompleksa.</a:t>
            </a:r>
            <a:r>
              <a:rPr lang="en-US" altLang="en-US" sz="2800" dirty="0" smtClean="0"/>
              <a:t> </a:t>
            </a:r>
            <a:r>
              <a:rPr lang="sr-Latn-RS" altLang="en-US" sz="2800" dirty="0" smtClean="0"/>
              <a:t>Prelaz iz produkta u reaktant ide po obrnutom putu i preko istog aktiviranog kompl.</a:t>
            </a:r>
            <a:endParaRPr lang="en-US" altLang="en-US" sz="2800" dirty="0" smtClean="0"/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3175" y="2982913"/>
            <a:ext cx="9144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Postualat</a:t>
            </a:r>
            <a:r>
              <a:rPr lang="en-US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3</a:t>
            </a:r>
            <a:endParaRPr lang="en-US" altLang="en-US" sz="2800" dirty="0" smtClean="0"/>
          </a:p>
          <a:p>
            <a:pPr eaLnBrk="1" hangingPunct="1">
              <a:defRPr/>
            </a:pPr>
            <a:r>
              <a:rPr lang="en-US" altLang="en-US" sz="2800" dirty="0" err="1" smtClean="0"/>
              <a:t>Kretanje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preko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prevoj</a:t>
            </a:r>
            <a:r>
              <a:rPr lang="sr-Latn-CS" altLang="en-US" sz="2800" dirty="0" smtClean="0"/>
              <a:t>a se posmatra kao vrlo slaba vibracija. Jedan stepen vibracije se pretvara u translaciju duž reakcionog puta, na vrhu potencijalne barijere.</a:t>
            </a:r>
            <a:endParaRPr lang="en-US" altLang="en-US" sz="2800" dirty="0" smtClean="0"/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0" y="4648200"/>
            <a:ext cx="88392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sr-Latn-CS" altLang="en-US" sz="28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Postulat</a:t>
            </a:r>
            <a:r>
              <a:rPr lang="en-US" altLang="en-US" sz="28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4</a:t>
            </a:r>
            <a:endParaRPr lang="en-US" altLang="en-US" sz="2800" smtClean="0">
              <a:effectLst>
                <a:outerShdw blurRad="38100" dist="38100" dir="2700000" algn="tl">
                  <a:srgbClr val="C0C0C0"/>
                </a:outerShdw>
              </a:effectLst>
              <a:latin typeface="Symbol" pitchFamily="18" charset="2"/>
            </a:endParaRPr>
          </a:p>
          <a:p>
            <a:pPr eaLnBrk="1" hangingPunct="1">
              <a:defRPr/>
            </a:pPr>
            <a:r>
              <a:rPr lang="sr-Latn-CS" altLang="en-US" sz="2800" smtClean="0">
                <a:latin typeface="Symbol" pitchFamily="18" charset="2"/>
              </a:rPr>
              <a:t>n</a:t>
            </a:r>
            <a:r>
              <a:rPr lang="sr-Latn-CS" altLang="en-US" sz="2800" smtClean="0"/>
              <a:t> je frekvenca vibracije aktiviranog kompleksa u stepenu slobode koji odgovara njegovoj transformaciji u proizvod reakcije</a:t>
            </a:r>
            <a:r>
              <a:rPr lang="en-US" altLang="en-US" sz="28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5"/>
          <p:cNvSpPr txBox="1">
            <a:spLocks noChangeArrowheads="1"/>
          </p:cNvSpPr>
          <p:nvPr/>
        </p:nvSpPr>
        <p:spPr bwMode="auto">
          <a:xfrm>
            <a:off x="0" y="0"/>
            <a:ext cx="5445125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2400" b="1"/>
              <a:t>Faktor simetrije</a:t>
            </a:r>
            <a:r>
              <a:rPr lang="sr-Latn-CS" altLang="en-US" sz="1800"/>
              <a:t> </a:t>
            </a:r>
            <a:r>
              <a:rPr lang="el-GR" altLang="en-US" sz="2000">
                <a:cs typeface="Arial" panose="020B0604020202020204" pitchFamily="34" charset="0"/>
              </a:rPr>
              <a:t>σ</a:t>
            </a:r>
            <a:r>
              <a:rPr lang="sr-Latn-CS" altLang="en-US" sz="2000">
                <a:cs typeface="Arial" panose="020B0604020202020204" pitchFamily="34" charset="0"/>
              </a:rPr>
              <a:t> </a:t>
            </a:r>
            <a:r>
              <a:rPr lang="sr-Latn-CS" altLang="en-US" sz="2400">
                <a:cs typeface="Arial" panose="020B0604020202020204" pitchFamily="34" charset="0"/>
              </a:rPr>
              <a:t>ili</a:t>
            </a:r>
            <a:r>
              <a:rPr lang="sr-Latn-CS" altLang="en-US" sz="1800">
                <a:cs typeface="Arial" panose="020B0604020202020204" pitchFamily="34" charset="0"/>
              </a:rPr>
              <a:t> </a:t>
            </a:r>
            <a:r>
              <a:rPr lang="en-US" altLang="en-US" sz="2400" b="1"/>
              <a:t>statisti</a:t>
            </a:r>
            <a:r>
              <a:rPr lang="sr-Latn-CS" altLang="en-US" sz="2400" b="1"/>
              <a:t>čki faktor </a:t>
            </a:r>
            <a:endParaRPr lang="en-US" altLang="en-US" sz="2400" b="1">
              <a:latin typeface="Symbol" panose="05050102010706020507" pitchFamily="18" charset="2"/>
            </a:endParaRPr>
          </a:p>
        </p:txBody>
      </p:sp>
      <p:graphicFrame>
        <p:nvGraphicFramePr>
          <p:cNvPr id="4096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6384017"/>
              </p:ext>
            </p:extLst>
          </p:nvPr>
        </p:nvGraphicFramePr>
        <p:xfrm>
          <a:off x="4634706" y="622617"/>
          <a:ext cx="4191000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6" name="Equation" r:id="rId3" imgW="1955800" imgH="457200" progId="Equation.3">
                  <p:embed/>
                </p:oleObj>
              </mc:Choice>
              <mc:Fallback>
                <p:oleObj name="Equation" r:id="rId3" imgW="19558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4706" y="622617"/>
                        <a:ext cx="4191000" cy="979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4" name="Object 9"/>
          <p:cNvGraphicFramePr>
            <a:graphicFrameLocks noChangeAspect="1"/>
          </p:cNvGraphicFramePr>
          <p:nvPr/>
        </p:nvGraphicFramePr>
        <p:xfrm>
          <a:off x="228600" y="1981200"/>
          <a:ext cx="4191000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7" name="Equation" r:id="rId5" imgW="2679700" imgH="177800" progId="Equation.3">
                  <p:embed/>
                </p:oleObj>
              </mc:Choice>
              <mc:Fallback>
                <p:oleObj name="Equation" r:id="rId5" imgW="2679700" imgH="177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981200"/>
                        <a:ext cx="4191000" cy="27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5" name="Text Box 10"/>
          <p:cNvSpPr txBox="1">
            <a:spLocks noChangeArrowheads="1"/>
          </p:cNvSpPr>
          <p:nvPr/>
        </p:nvSpPr>
        <p:spPr bwMode="auto">
          <a:xfrm>
            <a:off x="838200" y="2133600"/>
            <a:ext cx="5826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1800">
                <a:latin typeface="Symbol" panose="05050102010706020507" pitchFamily="18" charset="2"/>
              </a:rPr>
              <a:t>s</a:t>
            </a:r>
            <a:r>
              <a:rPr lang="sr-Latn-CS" altLang="en-US" sz="1800"/>
              <a:t>=2</a:t>
            </a:r>
            <a:endParaRPr lang="en-US" altLang="en-US" sz="1800"/>
          </a:p>
        </p:txBody>
      </p:sp>
      <p:sp>
        <p:nvSpPr>
          <p:cNvPr id="40966" name="Text Box 11"/>
          <p:cNvSpPr txBox="1">
            <a:spLocks noChangeArrowheads="1"/>
          </p:cNvSpPr>
          <p:nvPr/>
        </p:nvSpPr>
        <p:spPr bwMode="auto">
          <a:xfrm>
            <a:off x="1981200" y="2133600"/>
            <a:ext cx="5826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1800">
                <a:latin typeface="Symbol" panose="05050102010706020507" pitchFamily="18" charset="2"/>
              </a:rPr>
              <a:t>s</a:t>
            </a:r>
            <a:r>
              <a:rPr lang="sr-Latn-CS" altLang="en-US" sz="1800"/>
              <a:t>=2</a:t>
            </a:r>
            <a:endParaRPr lang="en-US" altLang="en-US" sz="1800"/>
          </a:p>
        </p:txBody>
      </p:sp>
      <p:graphicFrame>
        <p:nvGraphicFramePr>
          <p:cNvPr id="40967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2571100"/>
              </p:ext>
            </p:extLst>
          </p:nvPr>
        </p:nvGraphicFramePr>
        <p:xfrm>
          <a:off x="76200" y="814388"/>
          <a:ext cx="3962400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8" name="Equation" r:id="rId7" imgW="1904760" imgH="457200" progId="Equation.DSMT4">
                  <p:embed/>
                </p:oleObj>
              </mc:Choice>
              <mc:Fallback>
                <p:oleObj name="Equation" r:id="rId7" imgW="1904760" imgH="4572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814388"/>
                        <a:ext cx="3962400" cy="950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8" name="Text Box 14"/>
          <p:cNvSpPr txBox="1">
            <a:spLocks noChangeArrowheads="1"/>
          </p:cNvSpPr>
          <p:nvPr/>
        </p:nvSpPr>
        <p:spPr bwMode="auto">
          <a:xfrm>
            <a:off x="5334000" y="2133600"/>
            <a:ext cx="5826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1800">
                <a:latin typeface="Symbol" panose="05050102010706020507" pitchFamily="18" charset="2"/>
              </a:rPr>
              <a:t>s</a:t>
            </a:r>
            <a:r>
              <a:rPr lang="sr-Latn-CS" altLang="en-US" sz="1800"/>
              <a:t>=2</a:t>
            </a:r>
            <a:endParaRPr lang="en-US" altLang="en-US" sz="1800"/>
          </a:p>
        </p:txBody>
      </p:sp>
      <p:graphicFrame>
        <p:nvGraphicFramePr>
          <p:cNvPr id="40969" name="Object 15"/>
          <p:cNvGraphicFramePr>
            <a:graphicFrameLocks noChangeAspect="1"/>
          </p:cNvGraphicFramePr>
          <p:nvPr/>
        </p:nvGraphicFramePr>
        <p:xfrm>
          <a:off x="4781550" y="1981200"/>
          <a:ext cx="436245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9" name="Equation" r:id="rId9" imgW="2628900" imgH="177800" progId="Equation.3">
                  <p:embed/>
                </p:oleObj>
              </mc:Choice>
              <mc:Fallback>
                <p:oleObj name="Equation" r:id="rId9" imgW="2628900" imgH="1778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1550" y="1981200"/>
                        <a:ext cx="436245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70" name="Text Box 16"/>
          <p:cNvSpPr txBox="1">
            <a:spLocks noChangeArrowheads="1"/>
          </p:cNvSpPr>
          <p:nvPr/>
        </p:nvSpPr>
        <p:spPr bwMode="auto">
          <a:xfrm>
            <a:off x="6629400" y="2133600"/>
            <a:ext cx="5826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1800">
                <a:latin typeface="Symbol" panose="05050102010706020507" pitchFamily="18" charset="2"/>
              </a:rPr>
              <a:t>s</a:t>
            </a:r>
            <a:r>
              <a:rPr lang="sr-Latn-CS" altLang="en-US" sz="1800"/>
              <a:t>=1</a:t>
            </a:r>
            <a:endParaRPr lang="en-US" altLang="en-US" sz="1800"/>
          </a:p>
        </p:txBody>
      </p:sp>
      <p:graphicFrame>
        <p:nvGraphicFramePr>
          <p:cNvPr id="4097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0569470"/>
              </p:ext>
            </p:extLst>
          </p:nvPr>
        </p:nvGraphicFramePr>
        <p:xfrm>
          <a:off x="4919663" y="2697163"/>
          <a:ext cx="3800475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0" name="Equation" r:id="rId11" imgW="1447560" imgH="457200" progId="Equation.DSMT4">
                  <p:embed/>
                </p:oleObj>
              </mc:Choice>
              <mc:Fallback>
                <p:oleObj name="Equation" r:id="rId11" imgW="1447560" imgH="4572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9663" y="2697163"/>
                        <a:ext cx="3800475" cy="108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0065089"/>
              </p:ext>
            </p:extLst>
          </p:nvPr>
        </p:nvGraphicFramePr>
        <p:xfrm>
          <a:off x="800100" y="2692400"/>
          <a:ext cx="2743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1" name="Equation" r:id="rId13" imgW="1371600" imgH="457200" progId="Equation.DSMT4">
                  <p:embed/>
                </p:oleObj>
              </mc:Choice>
              <mc:Fallback>
                <p:oleObj name="Equation" r:id="rId13" imgW="1371600" imgH="4572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2692400"/>
                        <a:ext cx="27432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73" name="Text Box 19"/>
          <p:cNvSpPr txBox="1">
            <a:spLocks noChangeArrowheads="1"/>
          </p:cNvSpPr>
          <p:nvPr/>
        </p:nvSpPr>
        <p:spPr bwMode="auto">
          <a:xfrm>
            <a:off x="4191000" y="2819400"/>
            <a:ext cx="4222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&lt;</a:t>
            </a:r>
          </a:p>
        </p:txBody>
      </p:sp>
      <p:graphicFrame>
        <p:nvGraphicFramePr>
          <p:cNvPr id="40974" name="Object 21"/>
          <p:cNvGraphicFramePr>
            <a:graphicFrameLocks noChangeAspect="1"/>
          </p:cNvGraphicFramePr>
          <p:nvPr/>
        </p:nvGraphicFramePr>
        <p:xfrm>
          <a:off x="1143000" y="4572000"/>
          <a:ext cx="6781800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2" name="Equation" r:id="rId15" imgW="2373870" imgH="215806" progId="Equation.3">
                  <p:embed/>
                </p:oleObj>
              </mc:Choice>
              <mc:Fallback>
                <p:oleObj name="Equation" r:id="rId15" imgW="2373870" imgH="215806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572000"/>
                        <a:ext cx="6781800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75" name="Text Box 22"/>
          <p:cNvSpPr txBox="1">
            <a:spLocks noChangeArrowheads="1"/>
          </p:cNvSpPr>
          <p:nvPr/>
        </p:nvSpPr>
        <p:spPr bwMode="auto">
          <a:xfrm>
            <a:off x="2209800" y="4343400"/>
            <a:ext cx="5826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1800">
                <a:latin typeface="Symbol" panose="05050102010706020507" pitchFamily="18" charset="2"/>
              </a:rPr>
              <a:t>s</a:t>
            </a:r>
            <a:r>
              <a:rPr lang="sr-Latn-CS" altLang="en-US" sz="1800"/>
              <a:t>=2</a:t>
            </a:r>
            <a:endParaRPr lang="en-US" altLang="en-US" sz="1800"/>
          </a:p>
        </p:txBody>
      </p:sp>
      <p:sp>
        <p:nvSpPr>
          <p:cNvPr id="40976" name="Text Box 23"/>
          <p:cNvSpPr txBox="1">
            <a:spLocks noChangeArrowheads="1"/>
          </p:cNvSpPr>
          <p:nvPr/>
        </p:nvSpPr>
        <p:spPr bwMode="auto">
          <a:xfrm>
            <a:off x="4343400" y="4419600"/>
            <a:ext cx="5826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1800">
                <a:latin typeface="Symbol" panose="05050102010706020507" pitchFamily="18" charset="2"/>
              </a:rPr>
              <a:t>s</a:t>
            </a:r>
            <a:r>
              <a:rPr lang="sr-Latn-CS" altLang="en-US" sz="1800"/>
              <a:t>=1</a:t>
            </a:r>
            <a:endParaRPr lang="en-US" altLang="en-US" sz="1800"/>
          </a:p>
        </p:txBody>
      </p:sp>
      <p:graphicFrame>
        <p:nvGraphicFramePr>
          <p:cNvPr id="40977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4552868"/>
              </p:ext>
            </p:extLst>
          </p:nvPr>
        </p:nvGraphicFramePr>
        <p:xfrm>
          <a:off x="2325688" y="5141913"/>
          <a:ext cx="4265612" cy="1347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3" name="Equation" r:id="rId17" imgW="1447560" imgH="457200" progId="Equation.DSMT4">
                  <p:embed/>
                </p:oleObj>
              </mc:Choice>
              <mc:Fallback>
                <p:oleObj name="Equation" r:id="rId17" imgW="1447560" imgH="4572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5688" y="5141913"/>
                        <a:ext cx="4265612" cy="1347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78" name="Text Box 19"/>
          <p:cNvSpPr txBox="1">
            <a:spLocks noChangeArrowheads="1"/>
          </p:cNvSpPr>
          <p:nvPr/>
        </p:nvSpPr>
        <p:spPr bwMode="auto">
          <a:xfrm>
            <a:off x="5029200" y="3733800"/>
            <a:ext cx="3581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r-Latn-CS" altLang="en-US" sz="1800"/>
              <a:t>Korektan rezultat jer svaki od dva atoma mogu da se uzmu iz H</a:t>
            </a:r>
            <a:r>
              <a:rPr lang="sr-Latn-CS" altLang="en-US" sz="1800" baseline="-25000"/>
              <a:t>2</a:t>
            </a:r>
            <a:endParaRPr lang="en-US" altLang="en-US" sz="1800"/>
          </a:p>
        </p:txBody>
      </p:sp>
      <p:sp>
        <p:nvSpPr>
          <p:cNvPr id="40979" name="Text Box 20"/>
          <p:cNvSpPr txBox="1">
            <a:spLocks noChangeArrowheads="1"/>
          </p:cNvSpPr>
          <p:nvPr/>
        </p:nvSpPr>
        <p:spPr bwMode="auto">
          <a:xfrm>
            <a:off x="3886200" y="990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r-Latn-CS" altLang="en-US" sz="1800"/>
              <a:t>zbog</a:t>
            </a: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6" name="Object 4"/>
          <p:cNvGraphicFramePr>
            <a:graphicFrameLocks noChangeAspect="1"/>
          </p:cNvGraphicFramePr>
          <p:nvPr/>
        </p:nvGraphicFramePr>
        <p:xfrm>
          <a:off x="3276600" y="4191000"/>
          <a:ext cx="2667000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9" name="Equation" r:id="rId3" imgW="939392" imgH="393529" progId="Equation.3">
                  <p:embed/>
                </p:oleObj>
              </mc:Choice>
              <mc:Fallback>
                <p:oleObj name="Equation" r:id="rId3" imgW="939392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191000"/>
                        <a:ext cx="2667000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3" name="Object 5"/>
          <p:cNvGraphicFramePr>
            <a:graphicFrameLocks noChangeAspect="1"/>
          </p:cNvGraphicFramePr>
          <p:nvPr/>
        </p:nvGraphicFramePr>
        <p:xfrm>
          <a:off x="762000" y="533400"/>
          <a:ext cx="60960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0" name="Equation" r:id="rId5" imgW="2387600" imgH="203200" progId="Equation.3">
                  <p:embed/>
                </p:oleObj>
              </mc:Choice>
              <mc:Fallback>
                <p:oleObj name="Equation" r:id="rId5" imgW="2387600" imgH="203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33400"/>
                        <a:ext cx="609600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8" name="Text Box 6"/>
          <p:cNvSpPr txBox="1">
            <a:spLocks noChangeArrowheads="1"/>
          </p:cNvSpPr>
          <p:nvPr/>
        </p:nvSpPr>
        <p:spPr bwMode="auto">
          <a:xfrm>
            <a:off x="457200" y="1676400"/>
            <a:ext cx="8093075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/>
              <a:t>Najveća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promena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uvek</a:t>
            </a:r>
            <a:r>
              <a:rPr lang="en-US" altLang="en-US" sz="2800" dirty="0"/>
              <a:t> I </a:t>
            </a:r>
            <a:r>
              <a:rPr lang="en-US" altLang="en-US" sz="2800" dirty="0" err="1"/>
              <a:t>uglavnom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potiče</a:t>
            </a:r>
            <a:r>
              <a:rPr lang="en-US" altLang="en-US" sz="2800" dirty="0"/>
              <a:t> od </a:t>
            </a:r>
            <a:r>
              <a:rPr lang="en-US" altLang="en-US" sz="2800" dirty="0" err="1"/>
              <a:t>promene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vibracionih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stepeni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slobode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odnosno</a:t>
            </a:r>
            <a:r>
              <a:rPr lang="en-US" altLang="en-US" sz="2800" dirty="0"/>
              <a:t> od </a:t>
            </a:r>
            <a:r>
              <a:rPr lang="en-US" altLang="en-US" sz="2800" dirty="0" err="1"/>
              <a:t>različitih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vrednosti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vibracione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particione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funkcije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molekula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aktiviranog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kompleksa</a:t>
            </a:r>
            <a:r>
              <a:rPr lang="en-US" altLang="en-US" sz="2800" dirty="0"/>
              <a:t> u </a:t>
            </a:r>
            <a:r>
              <a:rPr lang="en-US" altLang="en-US" sz="2800" dirty="0" err="1"/>
              <a:t>odnosu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molekulte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reaktante</a:t>
            </a:r>
            <a:r>
              <a:rPr lang="en-US" altLang="en-US" sz="28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 flipV="1">
            <a:off x="784225" y="1550988"/>
            <a:ext cx="0" cy="42497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7" name="Freeform 3"/>
          <p:cNvSpPr>
            <a:spLocks/>
          </p:cNvSpPr>
          <p:nvPr/>
        </p:nvSpPr>
        <p:spPr bwMode="auto">
          <a:xfrm>
            <a:off x="1143000" y="2895600"/>
            <a:ext cx="2665413" cy="2173288"/>
          </a:xfrm>
          <a:custGeom>
            <a:avLst/>
            <a:gdLst>
              <a:gd name="T0" fmla="*/ 0 w 1679"/>
              <a:gd name="T1" fmla="*/ 2147483647 h 1369"/>
              <a:gd name="T2" fmla="*/ 2147483647 w 1679"/>
              <a:gd name="T3" fmla="*/ 2147483647 h 1369"/>
              <a:gd name="T4" fmla="*/ 2147483647 w 1679"/>
              <a:gd name="T5" fmla="*/ 2147483647 h 1369"/>
              <a:gd name="T6" fmla="*/ 2147483647 w 1679"/>
              <a:gd name="T7" fmla="*/ 2147483647 h 1369"/>
              <a:gd name="T8" fmla="*/ 2147483647 w 1679"/>
              <a:gd name="T9" fmla="*/ 2147483647 h 1369"/>
              <a:gd name="T10" fmla="*/ 2147483647 w 1679"/>
              <a:gd name="T11" fmla="*/ 2147483647 h 1369"/>
              <a:gd name="T12" fmla="*/ 2147483647 w 1679"/>
              <a:gd name="T13" fmla="*/ 2147483647 h 1369"/>
              <a:gd name="T14" fmla="*/ 2147483647 w 1679"/>
              <a:gd name="T15" fmla="*/ 2147483647 h 1369"/>
              <a:gd name="T16" fmla="*/ 2147483647 w 1679"/>
              <a:gd name="T17" fmla="*/ 2147483647 h 1369"/>
              <a:gd name="T18" fmla="*/ 2147483647 w 1679"/>
              <a:gd name="T19" fmla="*/ 2147483647 h 1369"/>
              <a:gd name="T20" fmla="*/ 2147483647 w 1679"/>
              <a:gd name="T21" fmla="*/ 2147483647 h 1369"/>
              <a:gd name="T22" fmla="*/ 2147483647 w 1679"/>
              <a:gd name="T23" fmla="*/ 2147483647 h 1369"/>
              <a:gd name="T24" fmla="*/ 2147483647 w 1679"/>
              <a:gd name="T25" fmla="*/ 2147483647 h 136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679"/>
              <a:gd name="T40" fmla="*/ 0 h 1369"/>
              <a:gd name="T41" fmla="*/ 1679 w 1679"/>
              <a:gd name="T42" fmla="*/ 1369 h 136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679" h="1369">
                <a:moveTo>
                  <a:pt x="0" y="1058"/>
                </a:moveTo>
                <a:cubicBezTo>
                  <a:pt x="15" y="1126"/>
                  <a:pt x="31" y="1195"/>
                  <a:pt x="46" y="1240"/>
                </a:cubicBezTo>
                <a:cubicBezTo>
                  <a:pt x="61" y="1285"/>
                  <a:pt x="68" y="1316"/>
                  <a:pt x="91" y="1331"/>
                </a:cubicBezTo>
                <a:cubicBezTo>
                  <a:pt x="114" y="1346"/>
                  <a:pt x="137" y="1369"/>
                  <a:pt x="182" y="1331"/>
                </a:cubicBezTo>
                <a:cubicBezTo>
                  <a:pt x="227" y="1293"/>
                  <a:pt x="235" y="1293"/>
                  <a:pt x="363" y="1104"/>
                </a:cubicBezTo>
                <a:cubicBezTo>
                  <a:pt x="491" y="915"/>
                  <a:pt x="825" y="378"/>
                  <a:pt x="953" y="197"/>
                </a:cubicBezTo>
                <a:cubicBezTo>
                  <a:pt x="1081" y="16"/>
                  <a:pt x="1081" y="30"/>
                  <a:pt x="1134" y="15"/>
                </a:cubicBezTo>
                <a:cubicBezTo>
                  <a:pt x="1187" y="0"/>
                  <a:pt x="1232" y="31"/>
                  <a:pt x="1270" y="106"/>
                </a:cubicBezTo>
                <a:cubicBezTo>
                  <a:pt x="1308" y="181"/>
                  <a:pt x="1338" y="371"/>
                  <a:pt x="1361" y="469"/>
                </a:cubicBezTo>
                <a:cubicBezTo>
                  <a:pt x="1384" y="567"/>
                  <a:pt x="1391" y="643"/>
                  <a:pt x="1406" y="696"/>
                </a:cubicBezTo>
                <a:cubicBezTo>
                  <a:pt x="1421" y="749"/>
                  <a:pt x="1429" y="771"/>
                  <a:pt x="1452" y="786"/>
                </a:cubicBezTo>
                <a:cubicBezTo>
                  <a:pt x="1475" y="801"/>
                  <a:pt x="1505" y="824"/>
                  <a:pt x="1543" y="786"/>
                </a:cubicBezTo>
                <a:cubicBezTo>
                  <a:pt x="1581" y="748"/>
                  <a:pt x="1630" y="654"/>
                  <a:pt x="1679" y="560"/>
                </a:cubicBezTo>
              </a:path>
            </a:pathLst>
          </a:cu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8" name="Line 5"/>
          <p:cNvSpPr>
            <a:spLocks noChangeShapeType="1"/>
          </p:cNvSpPr>
          <p:nvPr/>
        </p:nvSpPr>
        <p:spPr bwMode="auto">
          <a:xfrm>
            <a:off x="1216025" y="479266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Line 6"/>
          <p:cNvSpPr>
            <a:spLocks noChangeShapeType="1"/>
          </p:cNvSpPr>
          <p:nvPr/>
        </p:nvSpPr>
        <p:spPr bwMode="auto">
          <a:xfrm>
            <a:off x="3352800" y="403860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Line 7"/>
          <p:cNvSpPr>
            <a:spLocks noChangeShapeType="1"/>
          </p:cNvSpPr>
          <p:nvPr/>
        </p:nvSpPr>
        <p:spPr bwMode="auto">
          <a:xfrm>
            <a:off x="3375025" y="3927475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Freeform 8"/>
          <p:cNvSpPr>
            <a:spLocks/>
          </p:cNvSpPr>
          <p:nvPr/>
        </p:nvSpPr>
        <p:spPr bwMode="auto">
          <a:xfrm>
            <a:off x="2743200" y="2514600"/>
            <a:ext cx="381000" cy="406400"/>
          </a:xfrm>
          <a:custGeom>
            <a:avLst/>
            <a:gdLst>
              <a:gd name="T0" fmla="*/ 0 w 431"/>
              <a:gd name="T1" fmla="*/ 0 h 256"/>
              <a:gd name="T2" fmla="*/ 2147483647 w 431"/>
              <a:gd name="T3" fmla="*/ 2147483647 h 256"/>
              <a:gd name="T4" fmla="*/ 2147483647 w 431"/>
              <a:gd name="T5" fmla="*/ 2147483647 h 256"/>
              <a:gd name="T6" fmla="*/ 2147483647 w 431"/>
              <a:gd name="T7" fmla="*/ 2147483647 h 256"/>
              <a:gd name="T8" fmla="*/ 2147483647 w 431"/>
              <a:gd name="T9" fmla="*/ 2147483647 h 256"/>
              <a:gd name="T10" fmla="*/ 2147483647 w 431"/>
              <a:gd name="T11" fmla="*/ 0 h 25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31"/>
              <a:gd name="T19" fmla="*/ 0 h 256"/>
              <a:gd name="T20" fmla="*/ 431 w 431"/>
              <a:gd name="T21" fmla="*/ 256 h 25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31" h="256">
                <a:moveTo>
                  <a:pt x="0" y="0"/>
                </a:moveTo>
                <a:cubicBezTo>
                  <a:pt x="11" y="49"/>
                  <a:pt x="22" y="99"/>
                  <a:pt x="45" y="136"/>
                </a:cubicBezTo>
                <a:cubicBezTo>
                  <a:pt x="68" y="173"/>
                  <a:pt x="98" y="211"/>
                  <a:pt x="136" y="226"/>
                </a:cubicBezTo>
                <a:cubicBezTo>
                  <a:pt x="174" y="241"/>
                  <a:pt x="227" y="256"/>
                  <a:pt x="272" y="226"/>
                </a:cubicBezTo>
                <a:cubicBezTo>
                  <a:pt x="317" y="196"/>
                  <a:pt x="385" y="82"/>
                  <a:pt x="408" y="45"/>
                </a:cubicBezTo>
                <a:cubicBezTo>
                  <a:pt x="431" y="8"/>
                  <a:pt x="419" y="4"/>
                  <a:pt x="408" y="0"/>
                </a:cubicBezTo>
              </a:path>
            </a:pathLst>
          </a:cu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Line 9"/>
          <p:cNvSpPr>
            <a:spLocks noChangeShapeType="1"/>
          </p:cNvSpPr>
          <p:nvPr/>
        </p:nvSpPr>
        <p:spPr bwMode="auto">
          <a:xfrm>
            <a:off x="2819400" y="2819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Text Box 10"/>
          <p:cNvSpPr txBox="1">
            <a:spLocks noChangeArrowheads="1"/>
          </p:cNvSpPr>
          <p:nvPr/>
        </p:nvSpPr>
        <p:spPr bwMode="auto">
          <a:xfrm>
            <a:off x="207963" y="1550988"/>
            <a:ext cx="476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r-Latn-CS" altLang="en-US" sz="1800" b="1">
                <a:solidFill>
                  <a:schemeClr val="tx2"/>
                </a:solidFill>
              </a:rPr>
              <a:t>Ep</a:t>
            </a:r>
            <a:endParaRPr lang="en-US" altLang="en-US" sz="1800" b="1">
              <a:solidFill>
                <a:schemeClr val="tx2"/>
              </a:solidFill>
            </a:endParaRPr>
          </a:p>
        </p:txBody>
      </p:sp>
      <p:sp>
        <p:nvSpPr>
          <p:cNvPr id="6154" name="Text Box 11"/>
          <p:cNvSpPr txBox="1">
            <a:spLocks noChangeArrowheads="1"/>
          </p:cNvSpPr>
          <p:nvPr/>
        </p:nvSpPr>
        <p:spPr bwMode="auto">
          <a:xfrm>
            <a:off x="1503363" y="5943600"/>
            <a:ext cx="2559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r-Latn-CS" altLang="en-US" sz="1800" b="1">
                <a:solidFill>
                  <a:schemeClr val="tx2"/>
                </a:solidFill>
              </a:rPr>
              <a:t>Reakciona koordinata</a:t>
            </a:r>
            <a:endParaRPr lang="en-US" altLang="en-US" sz="1800" b="1">
              <a:solidFill>
                <a:schemeClr val="tx2"/>
              </a:solidFill>
            </a:endParaRPr>
          </a:p>
        </p:txBody>
      </p:sp>
      <p:sp>
        <p:nvSpPr>
          <p:cNvPr id="6155" name="Line 12"/>
          <p:cNvSpPr>
            <a:spLocks noChangeShapeType="1"/>
          </p:cNvSpPr>
          <p:nvPr/>
        </p:nvSpPr>
        <p:spPr bwMode="auto">
          <a:xfrm>
            <a:off x="784225" y="5800725"/>
            <a:ext cx="446405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6" name="Text Box 13"/>
          <p:cNvSpPr txBox="1">
            <a:spLocks noChangeArrowheads="1"/>
          </p:cNvSpPr>
          <p:nvPr/>
        </p:nvSpPr>
        <p:spPr bwMode="auto">
          <a:xfrm>
            <a:off x="2743200" y="4210050"/>
            <a:ext cx="1098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r-Latn-CS" altLang="en-US" sz="1800" b="1">
                <a:solidFill>
                  <a:schemeClr val="tx2"/>
                </a:solidFill>
              </a:rPr>
              <a:t>produkti</a:t>
            </a:r>
            <a:endParaRPr lang="en-US" altLang="en-US" sz="1800" b="1">
              <a:solidFill>
                <a:schemeClr val="tx2"/>
              </a:solidFill>
            </a:endParaRPr>
          </a:p>
        </p:txBody>
      </p:sp>
      <p:sp>
        <p:nvSpPr>
          <p:cNvPr id="6157" name="Text Box 14"/>
          <p:cNvSpPr txBox="1">
            <a:spLocks noChangeArrowheads="1"/>
          </p:cNvSpPr>
          <p:nvPr/>
        </p:nvSpPr>
        <p:spPr bwMode="auto">
          <a:xfrm>
            <a:off x="1000125" y="5151438"/>
            <a:ext cx="1136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r-Latn-CS" altLang="en-US" sz="1800" b="1">
                <a:solidFill>
                  <a:schemeClr val="tx2"/>
                </a:solidFill>
              </a:rPr>
              <a:t>reaktanti</a:t>
            </a:r>
            <a:endParaRPr lang="en-US" altLang="en-US" sz="1800" b="1">
              <a:solidFill>
                <a:schemeClr val="tx2"/>
              </a:solidFill>
            </a:endParaRPr>
          </a:p>
        </p:txBody>
      </p:sp>
      <p:sp>
        <p:nvSpPr>
          <p:cNvPr id="6158" name="Text Box 15"/>
          <p:cNvSpPr txBox="1">
            <a:spLocks noChangeArrowheads="1"/>
          </p:cNvSpPr>
          <p:nvPr/>
        </p:nvSpPr>
        <p:spPr bwMode="auto">
          <a:xfrm>
            <a:off x="2438400" y="1600200"/>
            <a:ext cx="1200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r-Latn-CS" altLang="en-US" sz="1800" b="1">
                <a:solidFill>
                  <a:schemeClr val="tx2"/>
                </a:solidFill>
              </a:rPr>
              <a:t>Prelazno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r-Latn-CS" altLang="en-US" sz="1800" b="1">
                <a:solidFill>
                  <a:schemeClr val="tx2"/>
                </a:solidFill>
              </a:rPr>
              <a:t>stanje</a:t>
            </a:r>
            <a:endParaRPr lang="en-US" altLang="en-US" sz="1800" b="1">
              <a:solidFill>
                <a:schemeClr val="tx2"/>
              </a:solidFill>
            </a:endParaRPr>
          </a:p>
        </p:txBody>
      </p:sp>
      <p:sp>
        <p:nvSpPr>
          <p:cNvPr id="6159" name="Line 16"/>
          <p:cNvSpPr>
            <a:spLocks noChangeShapeType="1"/>
          </p:cNvSpPr>
          <p:nvPr/>
        </p:nvSpPr>
        <p:spPr bwMode="auto">
          <a:xfrm>
            <a:off x="1216025" y="4935538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0" name="Line 18"/>
          <p:cNvSpPr>
            <a:spLocks noChangeShapeType="1"/>
          </p:cNvSpPr>
          <p:nvPr/>
        </p:nvSpPr>
        <p:spPr bwMode="auto">
          <a:xfrm flipH="1">
            <a:off x="1358900" y="2743200"/>
            <a:ext cx="12700" cy="2192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1" name="Text Box 20"/>
          <p:cNvSpPr txBox="1">
            <a:spLocks noChangeArrowheads="1"/>
          </p:cNvSpPr>
          <p:nvPr/>
        </p:nvSpPr>
        <p:spPr bwMode="auto">
          <a:xfrm>
            <a:off x="5875338" y="148272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62" name="Rectangle 22"/>
          <p:cNvSpPr>
            <a:spLocks noChangeArrowheads="1"/>
          </p:cNvSpPr>
          <p:nvPr/>
        </p:nvSpPr>
        <p:spPr bwMode="auto">
          <a:xfrm>
            <a:off x="0" y="6353175"/>
            <a:ext cx="7010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l-SI" altLang="en-US" sz="4000" dirty="0">
                <a:solidFill>
                  <a:schemeClr val="tx2"/>
                </a:solidFill>
              </a:rPr>
              <a:t>A+ </a:t>
            </a:r>
            <a:r>
              <a:rPr lang="sl-SI" altLang="en-US" sz="4000" dirty="0" smtClean="0">
                <a:solidFill>
                  <a:schemeClr val="tx2"/>
                </a:solidFill>
              </a:rPr>
              <a:t>B </a:t>
            </a:r>
            <a:r>
              <a:rPr lang="sl-SI" altLang="en-US" sz="4000" dirty="0">
                <a:solidFill>
                  <a:schemeClr val="tx2"/>
                </a:solidFill>
                <a:cs typeface="Arial" panose="020B0604020202020204" pitchFamily="34" charset="0"/>
              </a:rPr>
              <a:t>↔</a:t>
            </a:r>
            <a:r>
              <a:rPr lang="sl-SI" altLang="en-US" sz="4000" dirty="0" smtClean="0">
                <a:solidFill>
                  <a:schemeClr val="tx2"/>
                </a:solidFill>
                <a:cs typeface="Arial" panose="020B0604020202020204" pitchFamily="34" charset="0"/>
              </a:rPr>
              <a:t>(</a:t>
            </a:r>
            <a:r>
              <a:rPr lang="sl-SI" altLang="en-US" sz="4000" dirty="0" smtClean="0">
                <a:solidFill>
                  <a:schemeClr val="tx2"/>
                </a:solidFill>
              </a:rPr>
              <a:t>C</a:t>
            </a:r>
            <a:r>
              <a:rPr lang="sl-SI" altLang="en-US" sz="4000" dirty="0">
                <a:solidFill>
                  <a:schemeClr val="tx2"/>
                </a:solidFill>
              </a:rPr>
              <a:t>)</a:t>
            </a:r>
            <a:r>
              <a:rPr lang="en-US" altLang="en-US" sz="4000" baseline="30000" dirty="0">
                <a:solidFill>
                  <a:schemeClr val="tx2"/>
                </a:solidFill>
                <a:cs typeface="Arial" panose="020B0604020202020204" pitchFamily="34" charset="0"/>
              </a:rPr>
              <a:t>±</a:t>
            </a:r>
            <a:r>
              <a:rPr lang="sl-SI" altLang="en-US" sz="4000" dirty="0">
                <a:solidFill>
                  <a:schemeClr val="tx2"/>
                </a:solidFill>
              </a:rPr>
              <a:t> </a:t>
            </a:r>
            <a:r>
              <a:rPr lang="sl-SI" altLang="en-US" sz="4000" dirty="0" smtClean="0">
                <a:solidFill>
                  <a:schemeClr val="tx2"/>
                </a:solidFill>
                <a:cs typeface="Arial" panose="020B0604020202020204" pitchFamily="34" charset="0"/>
              </a:rPr>
              <a:t>→P</a:t>
            </a:r>
            <a:endParaRPr lang="en-US" altLang="en-US" sz="4000" dirty="0">
              <a:solidFill>
                <a:schemeClr val="tx2"/>
              </a:solidFill>
            </a:endParaRPr>
          </a:p>
        </p:txBody>
      </p:sp>
      <p:sp>
        <p:nvSpPr>
          <p:cNvPr id="6163" name="Line 29"/>
          <p:cNvSpPr>
            <a:spLocks noChangeShapeType="1"/>
          </p:cNvSpPr>
          <p:nvPr/>
        </p:nvSpPr>
        <p:spPr bwMode="auto">
          <a:xfrm>
            <a:off x="2743200" y="3505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4" name="Text Box 31"/>
          <p:cNvSpPr txBox="1">
            <a:spLocks noChangeArrowheads="1"/>
          </p:cNvSpPr>
          <p:nvPr/>
        </p:nvSpPr>
        <p:spPr bwMode="auto">
          <a:xfrm>
            <a:off x="914400" y="3124200"/>
            <a:ext cx="504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1800"/>
              <a:t>E</a:t>
            </a:r>
            <a:r>
              <a:rPr lang="sr-Latn-CS" altLang="en-US" sz="1800" baseline="-25000"/>
              <a:t>o1</a:t>
            </a:r>
            <a:endParaRPr lang="en-US" altLang="en-US" sz="1800" baseline="-25000"/>
          </a:p>
        </p:txBody>
      </p:sp>
      <p:sp>
        <p:nvSpPr>
          <p:cNvPr id="6165" name="Line 40"/>
          <p:cNvSpPr>
            <a:spLocks noChangeShapeType="1"/>
          </p:cNvSpPr>
          <p:nvPr/>
        </p:nvSpPr>
        <p:spPr bwMode="auto">
          <a:xfrm flipV="1">
            <a:off x="2209800" y="3886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6" name="Line 41"/>
          <p:cNvSpPr>
            <a:spLocks noChangeShapeType="1"/>
          </p:cNvSpPr>
          <p:nvPr/>
        </p:nvSpPr>
        <p:spPr bwMode="auto">
          <a:xfrm flipH="1">
            <a:off x="2286000" y="39624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7" name="Line 42"/>
          <p:cNvSpPr>
            <a:spLocks noChangeShapeType="1"/>
          </p:cNvSpPr>
          <p:nvPr/>
        </p:nvSpPr>
        <p:spPr bwMode="auto">
          <a:xfrm>
            <a:off x="3124200" y="23622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8" name="Line 43"/>
          <p:cNvSpPr>
            <a:spLocks noChangeShapeType="1"/>
          </p:cNvSpPr>
          <p:nvPr/>
        </p:nvSpPr>
        <p:spPr bwMode="auto">
          <a:xfrm>
            <a:off x="2743200" y="23622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9" name="Rectangle 44"/>
          <p:cNvSpPr>
            <a:spLocks noChangeArrowheads="1"/>
          </p:cNvSpPr>
          <p:nvPr/>
        </p:nvSpPr>
        <p:spPr bwMode="auto">
          <a:xfrm>
            <a:off x="2667000" y="2133600"/>
            <a:ext cx="531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en-US" sz="1600" b="1">
                <a:solidFill>
                  <a:srgbClr val="FF0000"/>
                </a:solidFill>
              </a:rPr>
              <a:t>(X)</a:t>
            </a:r>
            <a:r>
              <a:rPr lang="en-US" altLang="en-US" sz="1600" b="1" baseline="30000">
                <a:solidFill>
                  <a:srgbClr val="FF0000"/>
                </a:solidFill>
              </a:rPr>
              <a:t>±</a:t>
            </a:r>
          </a:p>
        </p:txBody>
      </p:sp>
      <p:sp>
        <p:nvSpPr>
          <p:cNvPr id="6170" name="Text Box 45"/>
          <p:cNvSpPr txBox="1">
            <a:spLocks noChangeArrowheads="1"/>
          </p:cNvSpPr>
          <p:nvPr/>
        </p:nvSpPr>
        <p:spPr bwMode="auto">
          <a:xfrm>
            <a:off x="2743200" y="3505200"/>
            <a:ext cx="2968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1800">
                <a:latin typeface="Symbol" panose="05050102010706020507" pitchFamily="18" charset="2"/>
              </a:rPr>
              <a:t>d</a:t>
            </a:r>
            <a:endParaRPr lang="en-US" altLang="en-US" sz="1800">
              <a:latin typeface="Symbol" panose="05050102010706020507" pitchFamily="18" charset="2"/>
            </a:endParaRPr>
          </a:p>
        </p:txBody>
      </p:sp>
      <p:sp>
        <p:nvSpPr>
          <p:cNvPr id="8238" name="Text Box 46"/>
          <p:cNvSpPr txBox="1">
            <a:spLocks noChangeArrowheads="1"/>
          </p:cNvSpPr>
          <p:nvPr/>
        </p:nvSpPr>
        <p:spPr bwMode="auto">
          <a:xfrm>
            <a:off x="0" y="0"/>
            <a:ext cx="3257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sr-Latn-C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Prvi i drugi postulat: 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6172" name="Text Box 47"/>
          <p:cNvSpPr txBox="1">
            <a:spLocks noChangeArrowheads="1"/>
          </p:cNvSpPr>
          <p:nvPr/>
        </p:nvSpPr>
        <p:spPr bwMode="auto">
          <a:xfrm>
            <a:off x="228600" y="381000"/>
            <a:ext cx="8915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2400"/>
              <a:t>Izmedju reaktanata i aktiviranog kompleksa se uspstavlja ravnoteža, definisana konstantom formiranja aktiviranog kompleksa.</a:t>
            </a:r>
            <a:endParaRPr lang="en-US" altLang="en-US" sz="2400"/>
          </a:p>
        </p:txBody>
      </p:sp>
      <p:graphicFrame>
        <p:nvGraphicFramePr>
          <p:cNvPr id="6173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8868064"/>
              </p:ext>
            </p:extLst>
          </p:nvPr>
        </p:nvGraphicFramePr>
        <p:xfrm>
          <a:off x="4722813" y="4210685"/>
          <a:ext cx="3117850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" name="Equation" r:id="rId3" imgW="1041120" imgH="482400" progId="Equation.DSMT4">
                  <p:embed/>
                </p:oleObj>
              </mc:Choice>
              <mc:Fallback>
                <p:oleObj name="Equation" r:id="rId3" imgW="1041120" imgH="482400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2813" y="4210685"/>
                        <a:ext cx="3117850" cy="1439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995421" y="2449868"/>
            <a:ext cx="4372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30000" dirty="0" smtClean="0"/>
              <a:t>o</a:t>
            </a:r>
            <a:r>
              <a:rPr lang="en-US" dirty="0" smtClean="0"/>
              <a:t> – </a:t>
            </a:r>
            <a:r>
              <a:rPr lang="en-US" dirty="0" err="1" smtClean="0"/>
              <a:t>standardna</a:t>
            </a:r>
            <a:r>
              <a:rPr lang="en-US" dirty="0" smtClean="0"/>
              <a:t> </a:t>
            </a:r>
            <a:r>
              <a:rPr lang="en-US" dirty="0" err="1" smtClean="0"/>
              <a:t>konc</a:t>
            </a:r>
            <a:r>
              <a:rPr lang="en-US" dirty="0" smtClean="0"/>
              <a:t>. Obi</a:t>
            </a:r>
            <a:r>
              <a:rPr lang="sr-Latn-RS" dirty="0" smtClean="0"/>
              <a:t>čno 1 mol/dm</a:t>
            </a:r>
            <a:r>
              <a:rPr lang="sr-Latn-RS" baseline="30000" dirty="0" smtClean="0"/>
              <a:t>3</a:t>
            </a:r>
            <a:r>
              <a:rPr lang="en-US" baseline="30000" dirty="0" smtClean="0"/>
              <a:t> 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8438838"/>
              </p:ext>
            </p:extLst>
          </p:nvPr>
        </p:nvGraphicFramePr>
        <p:xfrm>
          <a:off x="3841750" y="1647346"/>
          <a:ext cx="3869242" cy="701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3" name="Equation" r:id="rId5" imgW="2450880" imgH="444240" progId="Equation.DSMT4">
                  <p:embed/>
                </p:oleObj>
              </mc:Choice>
              <mc:Fallback>
                <p:oleObj name="Equation" r:id="rId5" imgW="245088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41750" y="1647346"/>
                        <a:ext cx="3869242" cy="7016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4124007"/>
              </p:ext>
            </p:extLst>
          </p:nvPr>
        </p:nvGraphicFramePr>
        <p:xfrm>
          <a:off x="4208462" y="2981960"/>
          <a:ext cx="3732212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4" name="Equation" r:id="rId7" imgW="2108160" imgH="520560" progId="Equation.DSMT4">
                  <p:embed/>
                </p:oleObj>
              </mc:Choice>
              <mc:Fallback>
                <p:oleObj name="Equation" r:id="rId7" imgW="2108160" imgH="52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08462" y="2981960"/>
                        <a:ext cx="3732212" cy="922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127302"/>
              </p:ext>
            </p:extLst>
          </p:nvPr>
        </p:nvGraphicFramePr>
        <p:xfrm>
          <a:off x="5030153" y="3079057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5" name="Equation" r:id="rId9" imgW="114120" imgH="177480" progId="Equation.DSMT4">
                  <p:embed/>
                </p:oleObj>
              </mc:Choice>
              <mc:Fallback>
                <p:oleObj name="Equation" r:id="rId9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030153" y="3079057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0486922"/>
              </p:ext>
            </p:extLst>
          </p:nvPr>
        </p:nvGraphicFramePr>
        <p:xfrm>
          <a:off x="208594" y="2221855"/>
          <a:ext cx="8580438" cy="156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74" name="Equation" r:id="rId3" imgW="2781000" imgH="507960" progId="Equation.DSMT4">
                  <p:embed/>
                </p:oleObj>
              </mc:Choice>
              <mc:Fallback>
                <p:oleObj name="Equation" r:id="rId3" imgW="278100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594" y="2221855"/>
                        <a:ext cx="8580438" cy="156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14400" y="160964"/>
            <a:ext cx="609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K</a:t>
            </a:r>
            <a:r>
              <a:rPr lang="en-US" sz="2400" baseline="-25000" dirty="0" err="1" smtClean="0"/>
              <a:t>p</a:t>
            </a:r>
            <a:r>
              <a:rPr lang="en-US" sz="2400" dirty="0" smtClean="0"/>
              <a:t> se ne </a:t>
            </a:r>
            <a:r>
              <a:rPr lang="en-US" sz="2400" dirty="0" err="1" smtClean="0"/>
              <a:t>mo</a:t>
            </a:r>
            <a:r>
              <a:rPr lang="sr-Latn-RS" sz="2400" dirty="0" smtClean="0"/>
              <a:t>že eksperimetalno meriti zbog izuzetno kratkog života aktiviranog kompleksa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361293"/>
            <a:ext cx="5181600" cy="645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>
                <a:solidFill>
                  <a:srgbClr val="FF0000"/>
                </a:solidFill>
              </a:rPr>
              <a:t>K</a:t>
            </a:r>
            <a:r>
              <a:rPr lang="sr-Latn-RS" baseline="-25000" dirty="0" smtClean="0">
                <a:solidFill>
                  <a:srgbClr val="FF0000"/>
                </a:solidFill>
              </a:rPr>
              <a:t>p</a:t>
            </a:r>
            <a:r>
              <a:rPr lang="sr-Latn-RS" dirty="0" smtClean="0">
                <a:solidFill>
                  <a:srgbClr val="FF0000"/>
                </a:solidFill>
              </a:rPr>
              <a:t> se može izračunati preko statističke termodinamike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73571" y="2213874"/>
            <a:ext cx="6015460" cy="1752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171055" y="1462606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 dirty="0" smtClean="0"/>
              <a:t>K</a:t>
            </a:r>
            <a:r>
              <a:rPr lang="sr-Latn-RS" sz="3200" baseline="-25000" dirty="0" smtClean="0"/>
              <a:t>p</a:t>
            </a:r>
            <a:endParaRPr lang="en-US" sz="3200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271260" y="1840980"/>
            <a:ext cx="685800" cy="31251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772310" y="4830590"/>
            <a:ext cx="1908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altLang="en-US" dirty="0" smtClean="0">
                <a:solidFill>
                  <a:schemeClr val="tx2"/>
                </a:solidFill>
              </a:rPr>
              <a:t>A+ B </a:t>
            </a:r>
            <a:r>
              <a:rPr lang="sl-SI" altLang="en-US" dirty="0" smtClean="0">
                <a:solidFill>
                  <a:schemeClr val="tx2"/>
                </a:solidFill>
                <a:cs typeface="Arial" panose="020B0604020202020204" pitchFamily="34" charset="0"/>
              </a:rPr>
              <a:t>↔(</a:t>
            </a:r>
            <a:r>
              <a:rPr lang="sl-SI" altLang="en-US" dirty="0" smtClean="0">
                <a:solidFill>
                  <a:schemeClr val="tx2"/>
                </a:solidFill>
              </a:rPr>
              <a:t>C)</a:t>
            </a:r>
            <a:r>
              <a:rPr lang="en-US" altLang="en-US" baseline="30000" dirty="0" smtClean="0">
                <a:solidFill>
                  <a:schemeClr val="tx2"/>
                </a:solidFill>
                <a:cs typeface="Arial" panose="020B0604020202020204" pitchFamily="34" charset="0"/>
              </a:rPr>
              <a:t>±</a:t>
            </a:r>
            <a:r>
              <a:rPr lang="sr-Latn-RS" altLang="en-US" dirty="0" smtClean="0">
                <a:solidFill>
                  <a:schemeClr val="tx2"/>
                </a:solidFill>
                <a:cs typeface="Arial" panose="020B0604020202020204" pitchFamily="34" charset="0"/>
              </a:rPr>
              <a:t> ;   </a:t>
            </a:r>
            <a:endParaRPr lang="en-US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9003301"/>
              </p:ext>
            </p:extLst>
          </p:nvPr>
        </p:nvGraphicFramePr>
        <p:xfrm>
          <a:off x="3425985" y="4834758"/>
          <a:ext cx="1072828" cy="420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75" name="Equation" r:id="rId5" imgW="647640" imgH="253800" progId="Equation.DSMT4">
                  <p:embed/>
                </p:oleObj>
              </mc:Choice>
              <mc:Fallback>
                <p:oleObj name="Equation" r:id="rId5" imgW="6476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25985" y="4834758"/>
                        <a:ext cx="1072828" cy="4207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7892805"/>
              </p:ext>
            </p:extLst>
          </p:nvPr>
        </p:nvGraphicFramePr>
        <p:xfrm>
          <a:off x="158750" y="5289550"/>
          <a:ext cx="7561263" cy="156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76" name="Equation" r:id="rId7" imgW="2450880" imgH="507960" progId="Equation.DSMT4">
                  <p:embed/>
                </p:oleObj>
              </mc:Choice>
              <mc:Fallback>
                <p:oleObj name="Equation" r:id="rId7" imgW="245088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" y="5289550"/>
                        <a:ext cx="7561263" cy="156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04800" y="4094632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Treba imati na umu da u svim q, odgovarajuca translatorna particiona f-ja zavisi od zapremine                                              i da za reakciju</a:t>
            </a:r>
            <a:endParaRPr lang="en-US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3365477"/>
              </p:ext>
            </p:extLst>
          </p:nvPr>
        </p:nvGraphicFramePr>
        <p:xfrm>
          <a:off x="2716213" y="4351338"/>
          <a:ext cx="2493962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77" name="Equation" r:id="rId9" imgW="1371600" imgH="241200" progId="Equation.DSMT4">
                  <p:embed/>
                </p:oleObj>
              </mc:Choice>
              <mc:Fallback>
                <p:oleObj name="Equation" r:id="rId9" imgW="13716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716213" y="4351338"/>
                        <a:ext cx="2493962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220407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457200" y="1524000"/>
          <a:ext cx="5457825" cy="99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" name="Equation" r:id="rId3" imgW="2298700" imgH="419100" progId="Equation.3">
                  <p:embed/>
                </p:oleObj>
              </mc:Choice>
              <mc:Fallback>
                <p:oleObj name="Equation" r:id="rId3" imgW="22987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524000"/>
                        <a:ext cx="5457825" cy="99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0" y="0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treci</a:t>
            </a:r>
            <a:r>
              <a:rPr lang="en-US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postualat</a:t>
            </a:r>
            <a:r>
              <a:rPr lang="sr-Latn-CS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en-US" alt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eaLnBrk="1" hangingPunct="1">
              <a:defRPr/>
            </a:pPr>
            <a:r>
              <a:rPr lang="en-US" altLang="en-US" sz="2400" dirty="0" err="1" smtClean="0"/>
              <a:t>Kretanje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preko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prevoj</a:t>
            </a:r>
            <a:r>
              <a:rPr lang="sr-Latn-CS" altLang="en-US" sz="2400" dirty="0" smtClean="0"/>
              <a:t>a se posmatra kao vrlo slaba vibracija. Jedan stepen vibracije se pretvara u translaciju duž reakcionog puta, na vrhu potencijalne barijere.</a:t>
            </a:r>
            <a:endParaRPr lang="en-US" altLang="en-US" sz="2400" dirty="0" smtClean="0"/>
          </a:p>
        </p:txBody>
      </p:sp>
      <p:sp>
        <p:nvSpPr>
          <p:cNvPr id="7172" name="Text Box 10"/>
          <p:cNvSpPr txBox="1">
            <a:spLocks noChangeArrowheads="1"/>
          </p:cNvSpPr>
          <p:nvPr/>
        </p:nvSpPr>
        <p:spPr bwMode="auto">
          <a:xfrm>
            <a:off x="228600" y="2514600"/>
            <a:ext cx="7010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</a:rPr>
              <a:t>Particiona funkcija m</a:t>
            </a:r>
            <a:r>
              <a:rPr lang="sr-Latn-CS" altLang="en-US" sz="2000" b="1">
                <a:solidFill>
                  <a:srgbClr val="FF0000"/>
                </a:solidFill>
              </a:rPr>
              <a:t>olekul</a:t>
            </a:r>
            <a:r>
              <a:rPr lang="en-US" altLang="en-US" sz="2000" b="1">
                <a:solidFill>
                  <a:srgbClr val="FF0000"/>
                </a:solidFill>
              </a:rPr>
              <a:t>a</a:t>
            </a:r>
            <a:r>
              <a:rPr lang="sr-Latn-CS" altLang="en-US" sz="2000" b="1">
                <a:solidFill>
                  <a:srgbClr val="FF0000"/>
                </a:solidFill>
              </a:rPr>
              <a:t> u prelaznom stanju </a:t>
            </a:r>
            <a:r>
              <a:rPr lang="en-US" altLang="en-US" sz="2000" b="1">
                <a:solidFill>
                  <a:srgbClr val="FF0000"/>
                </a:solidFill>
              </a:rPr>
              <a:t>je</a:t>
            </a:r>
          </a:p>
        </p:txBody>
      </p:sp>
      <p:pic>
        <p:nvPicPr>
          <p:cNvPr id="7173" name="Picture 11" descr="peh2di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050" y="3962400"/>
            <a:ext cx="201295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 Box 12"/>
          <p:cNvSpPr txBox="1">
            <a:spLocks noChangeArrowheads="1"/>
          </p:cNvSpPr>
          <p:nvPr/>
        </p:nvSpPr>
        <p:spPr bwMode="auto">
          <a:xfrm>
            <a:off x="6400800" y="6340475"/>
            <a:ext cx="28956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r-Latn-CS" altLang="en-US" sz="1400" b="1">
                <a:solidFill>
                  <a:srgbClr val="FF0000"/>
                </a:solidFill>
              </a:rPr>
              <a:t>Dijagram reakcionog puta preko energetske barijere</a:t>
            </a:r>
            <a:endParaRPr lang="en-US" altLang="en-US" sz="1400" b="1">
              <a:solidFill>
                <a:srgbClr val="FF0000"/>
              </a:solidFill>
            </a:endParaRPr>
          </a:p>
        </p:txBody>
      </p:sp>
      <p:sp>
        <p:nvSpPr>
          <p:cNvPr id="7175" name="AutoShape 13"/>
          <p:cNvSpPr>
            <a:spLocks noChangeArrowheads="1"/>
          </p:cNvSpPr>
          <p:nvPr/>
        </p:nvSpPr>
        <p:spPr bwMode="auto">
          <a:xfrm flipV="1">
            <a:off x="7467600" y="3124200"/>
            <a:ext cx="1500188" cy="838200"/>
          </a:xfrm>
          <a:prstGeom prst="wedgeEllipseCallout">
            <a:avLst>
              <a:gd name="adj1" fmla="val -7356"/>
              <a:gd name="adj2" fmla="val -15833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Text Box 14"/>
          <p:cNvSpPr txBox="1">
            <a:spLocks noChangeArrowheads="1"/>
          </p:cNvSpPr>
          <p:nvPr/>
        </p:nvSpPr>
        <p:spPr bwMode="auto">
          <a:xfrm>
            <a:off x="7696200" y="3276600"/>
            <a:ext cx="1081088" cy="581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r-Latn-CS" altLang="en-US" sz="1600" b="1">
                <a:solidFill>
                  <a:srgbClr val="FF0000"/>
                </a:solidFill>
              </a:rPr>
              <a:t>Prelazno stanje</a:t>
            </a:r>
            <a:endParaRPr lang="en-US" altLang="en-US" sz="1600" b="1">
              <a:solidFill>
                <a:srgbClr val="FF0000"/>
              </a:solidFill>
            </a:endParaRPr>
          </a:p>
        </p:txBody>
      </p:sp>
      <p:graphicFrame>
        <p:nvGraphicFramePr>
          <p:cNvPr id="7177" name="Object 15"/>
          <p:cNvGraphicFramePr>
            <a:graphicFrameLocks noChangeAspect="1"/>
          </p:cNvGraphicFramePr>
          <p:nvPr/>
        </p:nvGraphicFramePr>
        <p:xfrm>
          <a:off x="6781800" y="1295400"/>
          <a:ext cx="20574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0" name="Equation" r:id="rId6" imgW="685800" imgH="393700" progId="Equation.3">
                  <p:embed/>
                </p:oleObj>
              </mc:Choice>
              <mc:Fallback>
                <p:oleObj name="Equation" r:id="rId6" imgW="685800" imgH="3937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1295400"/>
                        <a:ext cx="2057400" cy="11811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" name="Object 17"/>
          <p:cNvGraphicFramePr>
            <a:graphicFrameLocks noChangeAspect="1"/>
          </p:cNvGraphicFramePr>
          <p:nvPr/>
        </p:nvGraphicFramePr>
        <p:xfrm>
          <a:off x="7467600" y="2482850"/>
          <a:ext cx="4730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1" name="Equation" r:id="rId8" imgW="203112" imgH="228501" progId="Equation.3">
                  <p:embed/>
                </p:oleObj>
              </mc:Choice>
              <mc:Fallback>
                <p:oleObj name="Equation" r:id="rId8" imgW="203112" imgH="228501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2482850"/>
                        <a:ext cx="473075" cy="5334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9" name="Text Box 20"/>
          <p:cNvSpPr txBox="1">
            <a:spLocks noChangeArrowheads="1"/>
          </p:cNvSpPr>
          <p:nvPr/>
        </p:nvSpPr>
        <p:spPr bwMode="auto">
          <a:xfrm>
            <a:off x="228600" y="2895600"/>
            <a:ext cx="7315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A</a:t>
            </a:r>
            <a:r>
              <a:rPr lang="sr-Latn-CS" altLang="en-US" sz="2000" b="1"/>
              <a:t>ktivirani kompleks ima jedan stepen za vibraciju manje, tako da ako je linearan ima 3N-6, a ako je nelinearan ima 3N-7stepeni slobode za vibraciju</a:t>
            </a:r>
            <a:r>
              <a:rPr lang="en-US" altLang="en-US" sz="2000" b="1"/>
              <a:t>.</a:t>
            </a:r>
          </a:p>
        </p:txBody>
      </p:sp>
      <p:sp>
        <p:nvSpPr>
          <p:cNvPr id="7180" name="AutoShape 22"/>
          <p:cNvSpPr>
            <a:spLocks noChangeArrowheads="1"/>
          </p:cNvSpPr>
          <p:nvPr/>
        </p:nvSpPr>
        <p:spPr bwMode="auto">
          <a:xfrm>
            <a:off x="6629400" y="2514600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7181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597744"/>
              </p:ext>
            </p:extLst>
          </p:nvPr>
        </p:nvGraphicFramePr>
        <p:xfrm>
          <a:off x="265113" y="3803650"/>
          <a:ext cx="3813175" cy="141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2" name="Equation" r:id="rId10" imgW="1333440" imgH="495000" progId="Equation.DSMT4">
                  <p:embed/>
                </p:oleObj>
              </mc:Choice>
              <mc:Fallback>
                <p:oleObj name="Equation" r:id="rId10" imgW="1333440" imgH="4950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113" y="3803650"/>
                        <a:ext cx="3813175" cy="14160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2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3647813"/>
              </p:ext>
            </p:extLst>
          </p:nvPr>
        </p:nvGraphicFramePr>
        <p:xfrm>
          <a:off x="147638" y="5275263"/>
          <a:ext cx="5724525" cy="152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3" name="Equation" r:id="rId12" imgW="1854000" imgH="495000" progId="Equation.DSMT4">
                  <p:embed/>
                </p:oleObj>
              </mc:Choice>
              <mc:Fallback>
                <p:oleObj name="Equation" r:id="rId12" imgW="1854000" imgH="4950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8" y="5275263"/>
                        <a:ext cx="5724525" cy="152876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3" name="Text Box 25"/>
          <p:cNvSpPr txBox="1">
            <a:spLocks noChangeArrowheads="1"/>
          </p:cNvSpPr>
          <p:nvPr/>
        </p:nvSpPr>
        <p:spPr bwMode="auto">
          <a:xfrm>
            <a:off x="7740650" y="0"/>
            <a:ext cx="1403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Izvodjenje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4"/>
          <p:cNvSpPr>
            <a:spLocks noChangeShapeType="1"/>
          </p:cNvSpPr>
          <p:nvPr/>
        </p:nvSpPr>
        <p:spPr bwMode="auto">
          <a:xfrm flipV="1">
            <a:off x="5280025" y="560388"/>
            <a:ext cx="0" cy="42497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5" name="Freeform 5"/>
          <p:cNvSpPr>
            <a:spLocks/>
          </p:cNvSpPr>
          <p:nvPr/>
        </p:nvSpPr>
        <p:spPr bwMode="auto">
          <a:xfrm>
            <a:off x="5638800" y="1905000"/>
            <a:ext cx="2665413" cy="2173288"/>
          </a:xfrm>
          <a:custGeom>
            <a:avLst/>
            <a:gdLst>
              <a:gd name="T0" fmla="*/ 0 w 1679"/>
              <a:gd name="T1" fmla="*/ 2147483647 h 1369"/>
              <a:gd name="T2" fmla="*/ 2147483647 w 1679"/>
              <a:gd name="T3" fmla="*/ 2147483647 h 1369"/>
              <a:gd name="T4" fmla="*/ 2147483647 w 1679"/>
              <a:gd name="T5" fmla="*/ 2147483647 h 1369"/>
              <a:gd name="T6" fmla="*/ 2147483647 w 1679"/>
              <a:gd name="T7" fmla="*/ 2147483647 h 1369"/>
              <a:gd name="T8" fmla="*/ 2147483647 w 1679"/>
              <a:gd name="T9" fmla="*/ 2147483647 h 1369"/>
              <a:gd name="T10" fmla="*/ 2147483647 w 1679"/>
              <a:gd name="T11" fmla="*/ 2147483647 h 1369"/>
              <a:gd name="T12" fmla="*/ 2147483647 w 1679"/>
              <a:gd name="T13" fmla="*/ 2147483647 h 1369"/>
              <a:gd name="T14" fmla="*/ 2147483647 w 1679"/>
              <a:gd name="T15" fmla="*/ 2147483647 h 1369"/>
              <a:gd name="T16" fmla="*/ 2147483647 w 1679"/>
              <a:gd name="T17" fmla="*/ 2147483647 h 1369"/>
              <a:gd name="T18" fmla="*/ 2147483647 w 1679"/>
              <a:gd name="T19" fmla="*/ 2147483647 h 1369"/>
              <a:gd name="T20" fmla="*/ 2147483647 w 1679"/>
              <a:gd name="T21" fmla="*/ 2147483647 h 1369"/>
              <a:gd name="T22" fmla="*/ 2147483647 w 1679"/>
              <a:gd name="T23" fmla="*/ 2147483647 h 1369"/>
              <a:gd name="T24" fmla="*/ 2147483647 w 1679"/>
              <a:gd name="T25" fmla="*/ 2147483647 h 136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679"/>
              <a:gd name="T40" fmla="*/ 0 h 1369"/>
              <a:gd name="T41" fmla="*/ 1679 w 1679"/>
              <a:gd name="T42" fmla="*/ 1369 h 136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679" h="1369">
                <a:moveTo>
                  <a:pt x="0" y="1058"/>
                </a:moveTo>
                <a:cubicBezTo>
                  <a:pt x="15" y="1126"/>
                  <a:pt x="31" y="1195"/>
                  <a:pt x="46" y="1240"/>
                </a:cubicBezTo>
                <a:cubicBezTo>
                  <a:pt x="61" y="1285"/>
                  <a:pt x="68" y="1316"/>
                  <a:pt x="91" y="1331"/>
                </a:cubicBezTo>
                <a:cubicBezTo>
                  <a:pt x="114" y="1346"/>
                  <a:pt x="137" y="1369"/>
                  <a:pt x="182" y="1331"/>
                </a:cubicBezTo>
                <a:cubicBezTo>
                  <a:pt x="227" y="1293"/>
                  <a:pt x="235" y="1293"/>
                  <a:pt x="363" y="1104"/>
                </a:cubicBezTo>
                <a:cubicBezTo>
                  <a:pt x="491" y="915"/>
                  <a:pt x="825" y="378"/>
                  <a:pt x="953" y="197"/>
                </a:cubicBezTo>
                <a:cubicBezTo>
                  <a:pt x="1081" y="16"/>
                  <a:pt x="1081" y="30"/>
                  <a:pt x="1134" y="15"/>
                </a:cubicBezTo>
                <a:cubicBezTo>
                  <a:pt x="1187" y="0"/>
                  <a:pt x="1232" y="31"/>
                  <a:pt x="1270" y="106"/>
                </a:cubicBezTo>
                <a:cubicBezTo>
                  <a:pt x="1308" y="181"/>
                  <a:pt x="1338" y="371"/>
                  <a:pt x="1361" y="469"/>
                </a:cubicBezTo>
                <a:cubicBezTo>
                  <a:pt x="1384" y="567"/>
                  <a:pt x="1391" y="643"/>
                  <a:pt x="1406" y="696"/>
                </a:cubicBezTo>
                <a:cubicBezTo>
                  <a:pt x="1421" y="749"/>
                  <a:pt x="1429" y="771"/>
                  <a:pt x="1452" y="786"/>
                </a:cubicBezTo>
                <a:cubicBezTo>
                  <a:pt x="1475" y="801"/>
                  <a:pt x="1505" y="824"/>
                  <a:pt x="1543" y="786"/>
                </a:cubicBezTo>
                <a:cubicBezTo>
                  <a:pt x="1581" y="748"/>
                  <a:pt x="1630" y="654"/>
                  <a:pt x="1679" y="560"/>
                </a:cubicBezTo>
              </a:path>
            </a:pathLst>
          </a:cu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" name="Line 6"/>
          <p:cNvSpPr>
            <a:spLocks noChangeShapeType="1"/>
          </p:cNvSpPr>
          <p:nvPr/>
        </p:nvSpPr>
        <p:spPr bwMode="auto">
          <a:xfrm>
            <a:off x="5711825" y="380206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Line 7"/>
          <p:cNvSpPr>
            <a:spLocks noChangeShapeType="1"/>
          </p:cNvSpPr>
          <p:nvPr/>
        </p:nvSpPr>
        <p:spPr bwMode="auto">
          <a:xfrm>
            <a:off x="7848600" y="304800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Line 8"/>
          <p:cNvSpPr>
            <a:spLocks noChangeShapeType="1"/>
          </p:cNvSpPr>
          <p:nvPr/>
        </p:nvSpPr>
        <p:spPr bwMode="auto">
          <a:xfrm>
            <a:off x="7870825" y="2936875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Freeform 9"/>
          <p:cNvSpPr>
            <a:spLocks/>
          </p:cNvSpPr>
          <p:nvPr/>
        </p:nvSpPr>
        <p:spPr bwMode="auto">
          <a:xfrm>
            <a:off x="7239000" y="1524000"/>
            <a:ext cx="381000" cy="406400"/>
          </a:xfrm>
          <a:custGeom>
            <a:avLst/>
            <a:gdLst>
              <a:gd name="T0" fmla="*/ 0 w 431"/>
              <a:gd name="T1" fmla="*/ 0 h 256"/>
              <a:gd name="T2" fmla="*/ 2147483647 w 431"/>
              <a:gd name="T3" fmla="*/ 2147483647 h 256"/>
              <a:gd name="T4" fmla="*/ 2147483647 w 431"/>
              <a:gd name="T5" fmla="*/ 2147483647 h 256"/>
              <a:gd name="T6" fmla="*/ 2147483647 w 431"/>
              <a:gd name="T7" fmla="*/ 2147483647 h 256"/>
              <a:gd name="T8" fmla="*/ 2147483647 w 431"/>
              <a:gd name="T9" fmla="*/ 2147483647 h 256"/>
              <a:gd name="T10" fmla="*/ 2147483647 w 431"/>
              <a:gd name="T11" fmla="*/ 0 h 25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31"/>
              <a:gd name="T19" fmla="*/ 0 h 256"/>
              <a:gd name="T20" fmla="*/ 431 w 431"/>
              <a:gd name="T21" fmla="*/ 256 h 25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31" h="256">
                <a:moveTo>
                  <a:pt x="0" y="0"/>
                </a:moveTo>
                <a:cubicBezTo>
                  <a:pt x="11" y="49"/>
                  <a:pt x="22" y="99"/>
                  <a:pt x="45" y="136"/>
                </a:cubicBezTo>
                <a:cubicBezTo>
                  <a:pt x="68" y="173"/>
                  <a:pt x="98" y="211"/>
                  <a:pt x="136" y="226"/>
                </a:cubicBezTo>
                <a:cubicBezTo>
                  <a:pt x="174" y="241"/>
                  <a:pt x="227" y="256"/>
                  <a:pt x="272" y="226"/>
                </a:cubicBezTo>
                <a:cubicBezTo>
                  <a:pt x="317" y="196"/>
                  <a:pt x="385" y="82"/>
                  <a:pt x="408" y="45"/>
                </a:cubicBezTo>
                <a:cubicBezTo>
                  <a:pt x="431" y="8"/>
                  <a:pt x="419" y="4"/>
                  <a:pt x="408" y="0"/>
                </a:cubicBezTo>
              </a:path>
            </a:pathLst>
          </a:cu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Line 10"/>
          <p:cNvSpPr>
            <a:spLocks noChangeShapeType="1"/>
          </p:cNvSpPr>
          <p:nvPr/>
        </p:nvSpPr>
        <p:spPr bwMode="auto">
          <a:xfrm>
            <a:off x="7315200" y="1828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Text Box 11"/>
          <p:cNvSpPr txBox="1">
            <a:spLocks noChangeArrowheads="1"/>
          </p:cNvSpPr>
          <p:nvPr/>
        </p:nvSpPr>
        <p:spPr bwMode="auto">
          <a:xfrm>
            <a:off x="4800600" y="16002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r-Latn-CS" altLang="en-US" sz="1800" b="1">
                <a:solidFill>
                  <a:schemeClr val="tx2"/>
                </a:solidFill>
              </a:rPr>
              <a:t>Ep</a:t>
            </a:r>
            <a:endParaRPr lang="en-US" altLang="en-US" sz="1800" b="1">
              <a:solidFill>
                <a:schemeClr val="tx2"/>
              </a:solidFill>
            </a:endParaRPr>
          </a:p>
        </p:txBody>
      </p:sp>
      <p:sp>
        <p:nvSpPr>
          <p:cNvPr id="8202" name="Text Box 12"/>
          <p:cNvSpPr txBox="1">
            <a:spLocks noChangeArrowheads="1"/>
          </p:cNvSpPr>
          <p:nvPr/>
        </p:nvSpPr>
        <p:spPr bwMode="auto">
          <a:xfrm>
            <a:off x="5084763" y="4876800"/>
            <a:ext cx="2559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r-Latn-CS" altLang="en-US" sz="1800" b="1">
                <a:solidFill>
                  <a:schemeClr val="tx2"/>
                </a:solidFill>
              </a:rPr>
              <a:t>Reakciona koordinata</a:t>
            </a:r>
            <a:endParaRPr lang="en-US" altLang="en-US" sz="1800" b="1">
              <a:solidFill>
                <a:schemeClr val="tx2"/>
              </a:solidFill>
            </a:endParaRPr>
          </a:p>
        </p:txBody>
      </p:sp>
      <p:sp>
        <p:nvSpPr>
          <p:cNvPr id="8203" name="Line 13"/>
          <p:cNvSpPr>
            <a:spLocks noChangeShapeType="1"/>
          </p:cNvSpPr>
          <p:nvPr/>
        </p:nvSpPr>
        <p:spPr bwMode="auto">
          <a:xfrm>
            <a:off x="5280025" y="4810125"/>
            <a:ext cx="385445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Text Box 14"/>
          <p:cNvSpPr txBox="1">
            <a:spLocks noChangeArrowheads="1"/>
          </p:cNvSpPr>
          <p:nvPr/>
        </p:nvSpPr>
        <p:spPr bwMode="auto">
          <a:xfrm>
            <a:off x="7772400" y="3276600"/>
            <a:ext cx="1098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r-Latn-CS" altLang="en-US" sz="1800" b="1">
                <a:solidFill>
                  <a:schemeClr val="tx2"/>
                </a:solidFill>
              </a:rPr>
              <a:t>produkti</a:t>
            </a:r>
            <a:endParaRPr lang="en-US" altLang="en-US" sz="1800" b="1">
              <a:solidFill>
                <a:schemeClr val="tx2"/>
              </a:solidFill>
            </a:endParaRPr>
          </a:p>
        </p:txBody>
      </p:sp>
      <p:sp>
        <p:nvSpPr>
          <p:cNvPr id="8205" name="Text Box 15"/>
          <p:cNvSpPr txBox="1">
            <a:spLocks noChangeArrowheads="1"/>
          </p:cNvSpPr>
          <p:nvPr/>
        </p:nvSpPr>
        <p:spPr bwMode="auto">
          <a:xfrm>
            <a:off x="5495925" y="4160838"/>
            <a:ext cx="1136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r-Latn-CS" altLang="en-US" sz="1800" b="1">
                <a:solidFill>
                  <a:schemeClr val="tx2"/>
                </a:solidFill>
              </a:rPr>
              <a:t>reaktanti</a:t>
            </a:r>
            <a:endParaRPr lang="en-US" altLang="en-US" sz="1800" b="1">
              <a:solidFill>
                <a:schemeClr val="tx2"/>
              </a:solidFill>
            </a:endParaRPr>
          </a:p>
        </p:txBody>
      </p:sp>
      <p:sp>
        <p:nvSpPr>
          <p:cNvPr id="8206" name="Text Box 16"/>
          <p:cNvSpPr txBox="1">
            <a:spLocks noChangeArrowheads="1"/>
          </p:cNvSpPr>
          <p:nvPr/>
        </p:nvSpPr>
        <p:spPr bwMode="auto">
          <a:xfrm>
            <a:off x="6934200" y="609600"/>
            <a:ext cx="1200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r-Latn-CS" altLang="en-US" sz="1800" b="1">
                <a:solidFill>
                  <a:schemeClr val="tx2"/>
                </a:solidFill>
              </a:rPr>
              <a:t>Prelazno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r-Latn-CS" altLang="en-US" sz="1800" b="1">
                <a:solidFill>
                  <a:schemeClr val="tx2"/>
                </a:solidFill>
              </a:rPr>
              <a:t>stanje</a:t>
            </a:r>
            <a:endParaRPr lang="en-US" altLang="en-US" sz="1800" b="1">
              <a:solidFill>
                <a:schemeClr val="tx2"/>
              </a:solidFill>
            </a:endParaRPr>
          </a:p>
        </p:txBody>
      </p:sp>
      <p:sp>
        <p:nvSpPr>
          <p:cNvPr id="8207" name="Line 17"/>
          <p:cNvSpPr>
            <a:spLocks noChangeShapeType="1"/>
          </p:cNvSpPr>
          <p:nvPr/>
        </p:nvSpPr>
        <p:spPr bwMode="auto">
          <a:xfrm>
            <a:off x="5711825" y="3944938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18"/>
          <p:cNvSpPr>
            <a:spLocks noChangeShapeType="1"/>
          </p:cNvSpPr>
          <p:nvPr/>
        </p:nvSpPr>
        <p:spPr bwMode="auto">
          <a:xfrm flipH="1">
            <a:off x="5854700" y="1752600"/>
            <a:ext cx="12700" cy="2192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Line 19"/>
          <p:cNvSpPr>
            <a:spLocks noChangeShapeType="1"/>
          </p:cNvSpPr>
          <p:nvPr/>
        </p:nvSpPr>
        <p:spPr bwMode="auto">
          <a:xfrm>
            <a:off x="7239000" y="2514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Text Box 20"/>
          <p:cNvSpPr txBox="1">
            <a:spLocks noChangeArrowheads="1"/>
          </p:cNvSpPr>
          <p:nvPr/>
        </p:nvSpPr>
        <p:spPr bwMode="auto">
          <a:xfrm>
            <a:off x="5410200" y="2133600"/>
            <a:ext cx="504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1800"/>
              <a:t>E</a:t>
            </a:r>
            <a:r>
              <a:rPr lang="sr-Latn-CS" altLang="en-US" sz="1800" baseline="-25000"/>
              <a:t>o1</a:t>
            </a:r>
            <a:endParaRPr lang="en-US" altLang="en-US" sz="1800" baseline="-25000"/>
          </a:p>
        </p:txBody>
      </p:sp>
      <p:sp>
        <p:nvSpPr>
          <p:cNvPr id="8211" name="Line 23"/>
          <p:cNvSpPr>
            <a:spLocks noChangeShapeType="1"/>
          </p:cNvSpPr>
          <p:nvPr/>
        </p:nvSpPr>
        <p:spPr bwMode="auto">
          <a:xfrm>
            <a:off x="7620000" y="13716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Line 24"/>
          <p:cNvSpPr>
            <a:spLocks noChangeShapeType="1"/>
          </p:cNvSpPr>
          <p:nvPr/>
        </p:nvSpPr>
        <p:spPr bwMode="auto">
          <a:xfrm>
            <a:off x="7239000" y="13716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3" name="Rectangle 25"/>
          <p:cNvSpPr>
            <a:spLocks noChangeArrowheads="1"/>
          </p:cNvSpPr>
          <p:nvPr/>
        </p:nvSpPr>
        <p:spPr bwMode="auto">
          <a:xfrm>
            <a:off x="7162800" y="1143000"/>
            <a:ext cx="531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l-SI" altLang="en-US" sz="1600" b="1">
                <a:solidFill>
                  <a:srgbClr val="FF0000"/>
                </a:solidFill>
              </a:rPr>
              <a:t>(X)</a:t>
            </a:r>
            <a:r>
              <a:rPr lang="en-US" altLang="en-US" sz="1600" b="1" baseline="30000">
                <a:solidFill>
                  <a:srgbClr val="FF0000"/>
                </a:solidFill>
              </a:rPr>
              <a:t>±</a:t>
            </a:r>
          </a:p>
        </p:txBody>
      </p:sp>
      <p:sp>
        <p:nvSpPr>
          <p:cNvPr id="8214" name="Text Box 26"/>
          <p:cNvSpPr txBox="1">
            <a:spLocks noChangeArrowheads="1"/>
          </p:cNvSpPr>
          <p:nvPr/>
        </p:nvSpPr>
        <p:spPr bwMode="auto">
          <a:xfrm>
            <a:off x="7239000" y="2514600"/>
            <a:ext cx="2968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1800">
                <a:latin typeface="Symbol" panose="05050102010706020507" pitchFamily="18" charset="2"/>
              </a:rPr>
              <a:t>d</a:t>
            </a:r>
            <a:endParaRPr lang="en-US" altLang="en-US" sz="1800">
              <a:latin typeface="Symbol" panose="05050102010706020507" pitchFamily="18" charset="2"/>
            </a:endParaRPr>
          </a:p>
        </p:txBody>
      </p:sp>
      <p:sp>
        <p:nvSpPr>
          <p:cNvPr id="8215" name="Freeform 29"/>
          <p:cNvSpPr>
            <a:spLocks/>
          </p:cNvSpPr>
          <p:nvPr/>
        </p:nvSpPr>
        <p:spPr bwMode="auto">
          <a:xfrm>
            <a:off x="7239000" y="1905000"/>
            <a:ext cx="685800" cy="317500"/>
          </a:xfrm>
          <a:custGeom>
            <a:avLst/>
            <a:gdLst>
              <a:gd name="T0" fmla="*/ 0 w 480"/>
              <a:gd name="T1" fmla="*/ 2147483647 h 200"/>
              <a:gd name="T2" fmla="*/ 2147483647 w 480"/>
              <a:gd name="T3" fmla="*/ 2147483647 h 200"/>
              <a:gd name="T4" fmla="*/ 2147483647 w 480"/>
              <a:gd name="T5" fmla="*/ 2147483647 h 200"/>
              <a:gd name="T6" fmla="*/ 2147483647 w 480"/>
              <a:gd name="T7" fmla="*/ 2147483647 h 200"/>
              <a:gd name="T8" fmla="*/ 0 60000 65536"/>
              <a:gd name="T9" fmla="*/ 0 60000 65536"/>
              <a:gd name="T10" fmla="*/ 0 60000 65536"/>
              <a:gd name="T11" fmla="*/ 0 60000 65536"/>
              <a:gd name="T12" fmla="*/ 0 w 480"/>
              <a:gd name="T13" fmla="*/ 0 h 200"/>
              <a:gd name="T14" fmla="*/ 480 w 480"/>
              <a:gd name="T15" fmla="*/ 200 h 2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0" h="200">
                <a:moveTo>
                  <a:pt x="0" y="104"/>
                </a:moveTo>
                <a:cubicBezTo>
                  <a:pt x="48" y="60"/>
                  <a:pt x="96" y="16"/>
                  <a:pt x="144" y="8"/>
                </a:cubicBezTo>
                <a:cubicBezTo>
                  <a:pt x="192" y="0"/>
                  <a:pt x="232" y="24"/>
                  <a:pt x="288" y="56"/>
                </a:cubicBezTo>
                <a:cubicBezTo>
                  <a:pt x="344" y="88"/>
                  <a:pt x="448" y="176"/>
                  <a:pt x="480" y="200"/>
                </a:cubicBezTo>
              </a:path>
            </a:pathLst>
          </a:cu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6" name="Line 30"/>
          <p:cNvSpPr>
            <a:spLocks noChangeShapeType="1"/>
          </p:cNvSpPr>
          <p:nvPr/>
        </p:nvSpPr>
        <p:spPr bwMode="auto">
          <a:xfrm>
            <a:off x="7924800" y="2209800"/>
            <a:ext cx="15240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7" name="Text Box 31"/>
          <p:cNvSpPr txBox="1">
            <a:spLocks noChangeArrowheads="1"/>
          </p:cNvSpPr>
          <p:nvPr/>
        </p:nvSpPr>
        <p:spPr bwMode="auto">
          <a:xfrm>
            <a:off x="0" y="609600"/>
            <a:ext cx="52578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2400">
                <a:latin typeface="Symbol" panose="05050102010706020507" pitchFamily="18" charset="2"/>
              </a:rPr>
              <a:t>n</a:t>
            </a:r>
            <a:r>
              <a:rPr lang="sr-Latn-CS" altLang="en-US" sz="2400"/>
              <a:t> je frekvenca vibracije aktiviranog kompleksa u stepenu slobode koji odgovara njegovoj transformaciji u proizvod reakcije</a:t>
            </a:r>
            <a:r>
              <a:rPr lang="en-US" altLang="en-US" sz="2400"/>
              <a:t>.</a:t>
            </a:r>
          </a:p>
        </p:txBody>
      </p:sp>
      <p:sp>
        <p:nvSpPr>
          <p:cNvPr id="8218" name="Text Box 33"/>
          <p:cNvSpPr txBox="1">
            <a:spLocks noChangeArrowheads="1"/>
          </p:cNvSpPr>
          <p:nvPr/>
        </p:nvSpPr>
        <p:spPr bwMode="auto">
          <a:xfrm>
            <a:off x="0" y="3429000"/>
            <a:ext cx="53340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Latn-CS" altLang="en-US" sz="2400"/>
              <a:t>Koncentracija aktiviranog kompleksa umnožena frekvencom prelaska kompleksa u produkt, je ustvari brzina reakcije:</a:t>
            </a:r>
            <a:endParaRPr lang="en-US" altLang="en-US" sz="2400"/>
          </a:p>
        </p:txBody>
      </p:sp>
      <p:graphicFrame>
        <p:nvGraphicFramePr>
          <p:cNvPr id="8219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8237710"/>
              </p:ext>
            </p:extLst>
          </p:nvPr>
        </p:nvGraphicFramePr>
        <p:xfrm>
          <a:off x="374650" y="2319338"/>
          <a:ext cx="4357688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3" name="Equation" r:id="rId3" imgW="2234880" imgH="457200" progId="Equation.DSMT4">
                  <p:embed/>
                </p:oleObj>
              </mc:Choice>
              <mc:Fallback>
                <p:oleObj name="Equation" r:id="rId3" imgW="2234880" imgH="457200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" y="2319338"/>
                        <a:ext cx="4357688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0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1181643"/>
              </p:ext>
            </p:extLst>
          </p:nvPr>
        </p:nvGraphicFramePr>
        <p:xfrm>
          <a:off x="1055371" y="5362575"/>
          <a:ext cx="3646487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4" name="Equation" r:id="rId5" imgW="1688760" imgH="457200" progId="Equation.DSMT4">
                  <p:embed/>
                </p:oleObj>
              </mc:Choice>
              <mc:Fallback>
                <p:oleObj name="Equation" r:id="rId5" imgW="1688760" imgH="457200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371" y="5362575"/>
                        <a:ext cx="3646487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21" name="Text Box 40"/>
          <p:cNvSpPr txBox="1">
            <a:spLocks noChangeArrowheads="1"/>
          </p:cNvSpPr>
          <p:nvPr/>
        </p:nvSpPr>
        <p:spPr bwMode="auto">
          <a:xfrm>
            <a:off x="0" y="0"/>
            <a:ext cx="2863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</a:rPr>
              <a:t> cetvrti </a:t>
            </a:r>
            <a:r>
              <a:rPr lang="sr-Latn-CS" altLang="en-US" sz="2800" b="1">
                <a:solidFill>
                  <a:srgbClr val="FF0000"/>
                </a:solidFill>
              </a:rPr>
              <a:t>postulat</a:t>
            </a:r>
            <a:endParaRPr lang="en-US" altLang="en-US" sz="2800" b="1">
              <a:solidFill>
                <a:srgbClr val="FF0000"/>
              </a:solidFill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304800" y="3048000"/>
            <a:ext cx="3048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2224375"/>
              </p:ext>
            </p:extLst>
          </p:nvPr>
        </p:nvGraphicFramePr>
        <p:xfrm>
          <a:off x="714375" y="3586797"/>
          <a:ext cx="3019425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0" name="Equation" r:id="rId3" imgW="876240" imgH="419040" progId="Equation.DSMT4">
                  <p:embed/>
                </p:oleObj>
              </mc:Choice>
              <mc:Fallback>
                <p:oleObj name="Equation" r:id="rId3" imgW="876240" imgH="419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3586797"/>
                        <a:ext cx="3019425" cy="14430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0" y="-50800"/>
            <a:ext cx="52101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Teorija apsolutnih brzina</a:t>
            </a:r>
          </a:p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Univerzalna konstanta brzine </a:t>
            </a:r>
          </a:p>
        </p:txBody>
      </p:sp>
      <p:sp>
        <p:nvSpPr>
          <p:cNvPr id="9220" name="Line 6"/>
          <p:cNvSpPr>
            <a:spLocks noChangeShapeType="1"/>
          </p:cNvSpPr>
          <p:nvPr/>
        </p:nvSpPr>
        <p:spPr bwMode="auto">
          <a:xfrm flipV="1">
            <a:off x="1243013" y="5227082"/>
            <a:ext cx="509588" cy="5818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Oval 7"/>
          <p:cNvSpPr>
            <a:spLocks noChangeArrowheads="1"/>
          </p:cNvSpPr>
          <p:nvPr/>
        </p:nvSpPr>
        <p:spPr bwMode="auto">
          <a:xfrm>
            <a:off x="1565275" y="3474482"/>
            <a:ext cx="762000" cy="1752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2" name="Text Box 8"/>
          <p:cNvSpPr txBox="1">
            <a:spLocks noChangeArrowheads="1"/>
          </p:cNvSpPr>
          <p:nvPr/>
        </p:nvSpPr>
        <p:spPr bwMode="auto">
          <a:xfrm>
            <a:off x="990600" y="5718175"/>
            <a:ext cx="6661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Univerzalna konstanta, dimenzije frekvence s-1 </a:t>
            </a:r>
          </a:p>
        </p:txBody>
      </p:sp>
      <p:graphicFrame>
        <p:nvGraphicFramePr>
          <p:cNvPr id="922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2552461"/>
              </p:ext>
            </p:extLst>
          </p:nvPr>
        </p:nvGraphicFramePr>
        <p:xfrm>
          <a:off x="2882900" y="1171575"/>
          <a:ext cx="3606800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1" name="Equation" r:id="rId5" imgW="1206360" imgH="457200" progId="Equation.DSMT4">
                  <p:embed/>
                </p:oleObj>
              </mc:Choice>
              <mc:Fallback>
                <p:oleObj name="Equation" r:id="rId5" imgW="1206360" imgH="4572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2900" y="1171575"/>
                        <a:ext cx="3606800" cy="1139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9600" y="2438400"/>
            <a:ext cx="7042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(u izrazu su korišćene particione funkcije po jedinici zapremine)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056062" y="3276600"/>
            <a:ext cx="44021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>
                <a:solidFill>
                  <a:srgbClr val="FF0000"/>
                </a:solidFill>
              </a:rPr>
              <a:t>U knjigama se obično ne naglašava prisustvo c</a:t>
            </a:r>
            <a:r>
              <a:rPr lang="sr-Latn-RS" baseline="30000" dirty="0" smtClean="0">
                <a:solidFill>
                  <a:srgbClr val="FF0000"/>
                </a:solidFill>
              </a:rPr>
              <a:t>o</a:t>
            </a:r>
            <a:r>
              <a:rPr lang="sr-Latn-RS" dirty="0" smtClean="0">
                <a:solidFill>
                  <a:srgbClr val="FF0000"/>
                </a:solidFill>
              </a:rPr>
              <a:t> jer je brojčano jednaka 1</a:t>
            </a:r>
          </a:p>
          <a:p>
            <a:r>
              <a:rPr lang="sr-Latn-RS" dirty="0">
                <a:solidFill>
                  <a:srgbClr val="FF0000"/>
                </a:solidFill>
              </a:rPr>
              <a:t>a</a:t>
            </a:r>
            <a:r>
              <a:rPr lang="sr-Latn-RS" dirty="0" smtClean="0">
                <a:solidFill>
                  <a:srgbClr val="FF0000"/>
                </a:solidFill>
              </a:rPr>
              <a:t>li je zbog dimenzionalne ispravnosti izraza korektnije eksplicitno navodjenje c</a:t>
            </a:r>
            <a:r>
              <a:rPr lang="sr-Latn-RS" baseline="30000" dirty="0" smtClean="0">
                <a:solidFill>
                  <a:srgbClr val="FF0000"/>
                </a:solidFill>
              </a:rPr>
              <a:t>o</a:t>
            </a:r>
            <a:r>
              <a:rPr lang="sr-Latn-RS" dirty="0" smtClean="0">
                <a:solidFill>
                  <a:srgbClr val="FF0000"/>
                </a:solidFill>
              </a:rPr>
              <a:t>  (imati na umu da je po definiciji pravo K</a:t>
            </a:r>
            <a:r>
              <a:rPr lang="sr-Latn-RS" baseline="-25000" dirty="0" smtClean="0">
                <a:solidFill>
                  <a:srgbClr val="FF0000"/>
                </a:solidFill>
              </a:rPr>
              <a:t>c</a:t>
            </a:r>
            <a:r>
              <a:rPr lang="sr-Latn-RS" dirty="0" smtClean="0">
                <a:solidFill>
                  <a:srgbClr val="FF0000"/>
                </a:solidFill>
              </a:rPr>
              <a:t> bezdimeziono)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10863</TotalTime>
  <Words>1799</Words>
  <Application>Microsoft Office PowerPoint</Application>
  <PresentationFormat>On-screen Show (4:3)</PresentationFormat>
  <Paragraphs>374</Paragraphs>
  <Slides>41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Default Design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Teorija apsolutnih brzina i veza sa termodinamikom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Poredjenje rezultata teorije prelaznog stanja i teorije sudara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Raščlanjavanje entropije aktiviranja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korisnik</dc:creator>
  <cp:lastModifiedBy>ffhkorisnik</cp:lastModifiedBy>
  <cp:revision>238</cp:revision>
  <dcterms:created xsi:type="dcterms:W3CDTF">2005-10-28T05:32:56Z</dcterms:created>
  <dcterms:modified xsi:type="dcterms:W3CDTF">2023-05-22T06:35:08Z</dcterms:modified>
</cp:coreProperties>
</file>