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44"/>
  </p:notesMasterIdLst>
  <p:sldIdLst>
    <p:sldId id="261" r:id="rId2"/>
    <p:sldId id="323" r:id="rId3"/>
    <p:sldId id="287" r:id="rId4"/>
    <p:sldId id="325" r:id="rId5"/>
    <p:sldId id="288" r:id="rId6"/>
    <p:sldId id="289" r:id="rId7"/>
    <p:sldId id="324" r:id="rId8"/>
    <p:sldId id="327" r:id="rId9"/>
    <p:sldId id="328" r:id="rId10"/>
    <p:sldId id="291" r:id="rId11"/>
    <p:sldId id="294" r:id="rId12"/>
    <p:sldId id="312" r:id="rId13"/>
    <p:sldId id="313" r:id="rId14"/>
    <p:sldId id="326" r:id="rId15"/>
    <p:sldId id="290" r:id="rId16"/>
    <p:sldId id="256" r:id="rId17"/>
    <p:sldId id="260" r:id="rId18"/>
    <p:sldId id="266" r:id="rId19"/>
    <p:sldId id="258" r:id="rId20"/>
    <p:sldId id="293" r:id="rId21"/>
    <p:sldId id="311" r:id="rId22"/>
    <p:sldId id="337" r:id="rId23"/>
    <p:sldId id="271" r:id="rId24"/>
    <p:sldId id="292" r:id="rId25"/>
    <p:sldId id="262" r:id="rId26"/>
    <p:sldId id="318" r:id="rId27"/>
    <p:sldId id="321" r:id="rId28"/>
    <p:sldId id="322" r:id="rId29"/>
    <p:sldId id="296" r:id="rId30"/>
    <p:sldId id="297" r:id="rId31"/>
    <p:sldId id="316" r:id="rId32"/>
    <p:sldId id="303" r:id="rId33"/>
    <p:sldId id="304" r:id="rId34"/>
    <p:sldId id="301" r:id="rId35"/>
    <p:sldId id="309" r:id="rId36"/>
    <p:sldId id="329" r:id="rId37"/>
    <p:sldId id="330" r:id="rId38"/>
    <p:sldId id="332" r:id="rId39"/>
    <p:sldId id="333" r:id="rId40"/>
    <p:sldId id="334" r:id="rId41"/>
    <p:sldId id="335" r:id="rId42"/>
    <p:sldId id="33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F96D"/>
    <a:srgbClr val="D4E97D"/>
    <a:srgbClr val="FF0000"/>
    <a:srgbClr val="00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737" autoAdjust="0"/>
  </p:normalViewPr>
  <p:slideViewPr>
    <p:cSldViewPr snapToGrid="0">
      <p:cViewPr varScale="1">
        <p:scale>
          <a:sx n="55" d="100"/>
          <a:sy n="55" d="100"/>
        </p:scale>
        <p:origin x="-172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7907E3-5A36-4DD9-94D6-46EFB01AEF0E}" type="datetimeFigureOut">
              <a:rPr lang="en-US"/>
              <a:pPr>
                <a:defRPr/>
              </a:pPr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4BFB77-683D-4604-8697-B0BB1D6D8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6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7244F-3F21-4BA3-AFD9-8B66A2B15A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76B23-79C9-4486-8BCE-5C294541CD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1F808-C503-4AA3-A23F-1DCAD70E4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3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9E17-9335-4B9F-9CCE-D983A4858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C2189-6B65-4175-A486-C8426C47EC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8BD74-B3E7-4BD3-9A83-FEBB2D5E1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8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6CD83-2057-4664-A027-D3847D1B29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3EF1B-83E5-4ECE-A4FD-4A183ED4E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0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BE5A-348A-4AAD-B581-AB5B8890D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5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E2096-3671-437D-AB40-2223B5E7F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156C-EC1D-4E1C-B2C0-A0B72BE73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4BAC-75FA-4270-A199-8F34237E1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3B0E4-5606-486F-8FF0-B973E7824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38D3262-2C7F-4327-8992-00C52DDF9C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.ic.ac.uk/rzepa/vrml/panel3d.html" TargetMode="External"/><Relationship Id="rId2" Type="http://schemas.openxmlformats.org/officeDocument/2006/relationships/hyperlink" Target="http://www.ch.ic.ac.uk/rzepa/vrml/panel3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kinetika%20predavanja%202015\animacije%202013\H3%20dodatna%20translatorna%20energija%20reaguje.m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kinetika%20predavanja%202015\animacije%202013\H3%20ne%20reaguje%20dodatna%20vibraciona%20energija.mpe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48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en-US" sz="3600" smtClean="0"/>
              <a:t>POVRŠ POTENCIJALNE ENERGIJE</a:t>
            </a:r>
            <a:r>
              <a:rPr lang="en-US" altLang="en-US" sz="3600" smtClean="0"/>
              <a:t> HEMIJSKE REAKCIJE</a:t>
            </a:r>
            <a:endParaRPr lang="en-US" altLang="en-US" sz="3600" dirty="0" smtClean="0"/>
          </a:p>
        </p:txBody>
      </p:sp>
      <p:pic>
        <p:nvPicPr>
          <p:cNvPr id="2051" name="Picture 7" descr="Oxygen-ozone potential energy 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6983412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0" y="6035675"/>
            <a:ext cx="828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en-US" sz="2400">
                <a:latin typeface="Arial" panose="020B0604020202020204" pitchFamily="34" charset="0"/>
              </a:rPr>
              <a:t>Površ potencijane energije za reakciju </a:t>
            </a:r>
            <a:r>
              <a:rPr lang="en-US" altLang="en-US" sz="2400">
                <a:latin typeface="Arial" panose="020B0604020202020204" pitchFamily="34" charset="0"/>
              </a:rPr>
              <a:t> O</a:t>
            </a:r>
            <a:r>
              <a:rPr lang="en-US" altLang="en-US" sz="2400" baseline="-25000">
                <a:latin typeface="Arial" panose="020B0604020202020204" pitchFamily="34" charset="0"/>
              </a:rPr>
              <a:t>2 </a:t>
            </a:r>
            <a:r>
              <a:rPr lang="en-US" altLang="en-US" sz="2400">
                <a:latin typeface="Arial" panose="020B0604020202020204" pitchFamily="34" charset="0"/>
              </a:rPr>
              <a:t>+ O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→ O</a:t>
            </a:r>
            <a:r>
              <a:rPr lang="en-US" altLang="en-US" sz="2400" baseline="-25000">
                <a:latin typeface="Arial" panose="020B0604020202020204" pitchFamily="34" charset="0"/>
              </a:rPr>
              <a:t>3</a:t>
            </a:r>
            <a:r>
              <a:rPr lang="en-US" altLang="en-US" sz="2400">
                <a:latin typeface="Arial" panose="020B0604020202020204" pitchFamily="34" charset="0"/>
              </a:rPr>
              <a:t> + O </a:t>
            </a:r>
            <a:r>
              <a:rPr lang="sl-SI" altLang="en-US" sz="2400">
                <a:latin typeface="Arial" panose="020B0604020202020204" pitchFamily="34" charset="0"/>
              </a:rPr>
              <a:t>naslovna strana časopisa </a:t>
            </a:r>
            <a:r>
              <a:rPr lang="en-US" altLang="en-US" sz="2400">
                <a:latin typeface="Arial" panose="020B0604020202020204" pitchFamily="34" charset="0"/>
              </a:rPr>
              <a:t> Science , 20th March, 1998.</a:t>
            </a:r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179388" y="5734050"/>
            <a:ext cx="1449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Monotype Corsiva" panose="03010101010201010101" pitchFamily="66" charset="0"/>
              </a:rPr>
              <a:t>V</a:t>
            </a:r>
            <a:r>
              <a:rPr lang="sr-Latn-CS" altLang="en-US" sz="1400" b="1">
                <a:latin typeface="Monotype Corsiva" panose="03010101010201010101" pitchFamily="66" charset="0"/>
              </a:rPr>
              <a:t>.</a:t>
            </a:r>
            <a:r>
              <a:rPr lang="en-US" altLang="en-US" sz="1400" b="1">
                <a:latin typeface="Monotype Corsiva" panose="03010101010201010101" pitchFamily="66" charset="0"/>
              </a:rPr>
              <a:t>D</a:t>
            </a:r>
            <a:r>
              <a:rPr lang="sr-Latn-CS" altLang="en-US" sz="1400" b="1">
                <a:latin typeface="Monotype Corsiva" panose="03010101010201010101" pitchFamily="66" charset="0"/>
              </a:rPr>
              <a:t>ondur, 2012/13</a:t>
            </a:r>
            <a:endParaRPr lang="en-US" altLang="en-US" sz="1400" b="1">
              <a:latin typeface="Monotype Corsiva" panose="03010101010201010101" pitchFamily="66" charset="0"/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 flipV="1">
            <a:off x="1331913" y="2276475"/>
            <a:ext cx="0" cy="338455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1331913" y="1916113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Ep</a:t>
            </a: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5364163" y="5157788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  <a:r>
              <a:rPr lang="en-US" altLang="en-US" sz="2400" baseline="-25000">
                <a:latin typeface="Arial" panose="020B0604020202020204" pitchFamily="34" charset="0"/>
              </a:rPr>
              <a:t>2 </a:t>
            </a:r>
            <a:r>
              <a:rPr lang="en-US" altLang="en-US" sz="2400">
                <a:latin typeface="Arial" panose="020B0604020202020204" pitchFamily="34" charset="0"/>
              </a:rPr>
              <a:t>+ O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→ O</a:t>
            </a:r>
            <a:r>
              <a:rPr lang="en-US" altLang="en-US" sz="2400" baseline="-25000">
                <a:latin typeface="Arial" panose="020B0604020202020204" pitchFamily="34" charset="0"/>
              </a:rPr>
              <a:t>3</a:t>
            </a:r>
            <a:r>
              <a:rPr lang="en-US" altLang="en-US" sz="2400">
                <a:latin typeface="Arial" panose="020B0604020202020204" pitchFamily="34" charset="0"/>
              </a:rPr>
              <a:t> + 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15900"/>
            <a:ext cx="8689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err="1" smtClean="0"/>
              <a:t>Kako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mo</a:t>
            </a:r>
            <a:r>
              <a:rPr lang="sr-Latn-CS" altLang="en-US" sz="2400" dirty="0" smtClean="0"/>
              <a:t>žemo </a:t>
            </a:r>
            <a:r>
              <a:rPr lang="en-US" altLang="en-US" sz="2400" dirty="0" err="1" smtClean="0"/>
              <a:t>izračunati</a:t>
            </a:r>
            <a:r>
              <a:rPr lang="en-US" altLang="en-US" sz="2400" dirty="0" smtClean="0"/>
              <a:t> </a:t>
            </a:r>
            <a:r>
              <a:rPr lang="sr-Latn-CS" altLang="en-US" sz="2400" dirty="0" smtClean="0"/>
              <a:t> potencijalnu energiju</a:t>
            </a:r>
            <a:r>
              <a:rPr lang="en-US" altLang="en-US" sz="2400" dirty="0" smtClean="0"/>
              <a:t> </a:t>
            </a:r>
            <a:r>
              <a:rPr lang="en-US" altLang="en-US" sz="2400" u="sng" dirty="0" err="1" smtClean="0"/>
              <a:t>jednog</a:t>
            </a:r>
            <a:r>
              <a:rPr lang="en-US" altLang="en-US" sz="2400" u="sng" dirty="0" smtClean="0"/>
              <a:t> </a:t>
            </a:r>
            <a:r>
              <a:rPr lang="sr-Latn-RS" altLang="en-US" sz="2400" u="sng" dirty="0" smtClean="0"/>
              <a:t>izolovanog </a:t>
            </a:r>
            <a:r>
              <a:rPr lang="en-US" altLang="en-US" sz="2400" u="sng" dirty="0" err="1" smtClean="0"/>
              <a:t>molekula</a:t>
            </a:r>
            <a:r>
              <a:rPr lang="en-US" altLang="en-US" sz="2400" dirty="0" smtClean="0"/>
              <a:t>?</a:t>
            </a:r>
            <a:r>
              <a:rPr lang="sr-Latn-CS" altLang="en-US" sz="2400" dirty="0" smtClean="0"/>
              <a:t/>
            </a:r>
            <a:br>
              <a:rPr lang="sr-Latn-CS" altLang="en-US" sz="2400" dirty="0" smtClean="0"/>
            </a:br>
            <a:r>
              <a:rPr lang="sr-Latn-CS" altLang="en-US" sz="2800" dirty="0" smtClean="0">
                <a:solidFill>
                  <a:srgbClr val="FF0000"/>
                </a:solidFill>
              </a:rPr>
              <a:t>1.Molekulsko mehanički pristup-baziran na klasičnoj fizici: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893175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err="1" smtClean="0"/>
              <a:t>Potencijalna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energija</a:t>
            </a:r>
            <a:r>
              <a:rPr lang="en-US" altLang="en-US" sz="2800" dirty="0" smtClean="0"/>
              <a:t> se </a:t>
            </a:r>
            <a:r>
              <a:rPr lang="en-US" altLang="en-US" sz="2800" dirty="0" err="1" smtClean="0"/>
              <a:t>nalazi</a:t>
            </a:r>
            <a:r>
              <a:rPr lang="en-US" altLang="en-US" sz="2800" dirty="0" smtClean="0"/>
              <a:t> </a:t>
            </a:r>
            <a:r>
              <a:rPr lang="sr-Latn-CS" altLang="en-US" sz="2800" dirty="0" smtClean="0"/>
              <a:t>izračunavanjem</a:t>
            </a:r>
            <a:r>
              <a:rPr lang="en-US" altLang="en-US" sz="2800" dirty="0" smtClean="0"/>
              <a:t> </a:t>
            </a:r>
            <a:r>
              <a:rPr lang="sr-Latn-CS" altLang="en-US" sz="2800" dirty="0" smtClean="0"/>
              <a:t>svih doprinosa potencijalnoj energiji </a:t>
            </a:r>
            <a:r>
              <a:rPr lang="en-US" altLang="en-US" sz="2800" dirty="0" err="1" smtClean="0"/>
              <a:t>za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fiksni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polozaj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jezgara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atoma</a:t>
            </a:r>
            <a:r>
              <a:rPr lang="en-US" altLang="en-US" sz="2800" dirty="0" smtClean="0"/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err="1" smtClean="0"/>
              <a:t>Kada</a:t>
            </a:r>
            <a:r>
              <a:rPr lang="en-US" altLang="en-US" sz="2800" dirty="0" smtClean="0"/>
              <a:t> se </a:t>
            </a:r>
            <a:r>
              <a:rPr lang="en-US" altLang="en-US" sz="2800" dirty="0" err="1" smtClean="0"/>
              <a:t>zatim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promeni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konfiguracija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jezgara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dobice</a:t>
            </a:r>
            <a:r>
              <a:rPr lang="en-US" altLang="en-US" sz="2800" dirty="0" smtClean="0"/>
              <a:t> se nova </a:t>
            </a:r>
            <a:r>
              <a:rPr lang="en-US" altLang="en-US" sz="2800" dirty="0" err="1" smtClean="0"/>
              <a:t>vrednost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potencijalne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energije</a:t>
            </a:r>
            <a:r>
              <a:rPr lang="en-US" altLang="en-US" sz="2800" dirty="0" smtClean="0"/>
              <a:t> 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err="1" smtClean="0"/>
              <a:t>Ako</a:t>
            </a:r>
            <a:r>
              <a:rPr lang="en-US" altLang="en-US" sz="2800" dirty="0" smtClean="0"/>
              <a:t> se </a:t>
            </a:r>
            <a:r>
              <a:rPr lang="en-US" altLang="en-US" sz="2800" dirty="0" err="1" smtClean="0"/>
              <a:t>taj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proces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ponovi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za</a:t>
            </a:r>
            <a:r>
              <a:rPr lang="en-US" altLang="en-US" sz="2800" dirty="0" smtClean="0"/>
              <a:t> </a:t>
            </a:r>
            <a:r>
              <a:rPr lang="sr-Latn-CS" altLang="en-US" sz="2800" dirty="0" smtClean="0"/>
              <a:t>veliki broj </a:t>
            </a:r>
            <a:r>
              <a:rPr lang="en-US" altLang="en-US" sz="2800" dirty="0" err="1" smtClean="0"/>
              <a:t>nov</a:t>
            </a:r>
            <a:r>
              <a:rPr lang="sr-Latn-CS" altLang="en-US" sz="2800" dirty="0" smtClean="0"/>
              <a:t>ih r</a:t>
            </a:r>
            <a:r>
              <a:rPr lang="en-US" altLang="en-US" sz="2800" dirty="0" err="1" smtClean="0"/>
              <a:t>asto</a:t>
            </a:r>
            <a:r>
              <a:rPr lang="sr-Latn-RS" altLang="en-US" sz="2800" dirty="0" smtClean="0"/>
              <a:t>j</a:t>
            </a:r>
            <a:r>
              <a:rPr lang="en-US" altLang="en-US" sz="2800" dirty="0" err="1" smtClean="0"/>
              <a:t>anje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medju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jezgrima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dobice</a:t>
            </a:r>
            <a:r>
              <a:rPr lang="en-US" altLang="en-US" sz="2800" dirty="0" smtClean="0"/>
              <a:t> se </a:t>
            </a:r>
            <a:r>
              <a:rPr lang="en-US" altLang="en-US" sz="2800" dirty="0" err="1" smtClean="0"/>
              <a:t>potencijalna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energija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funkcija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medjuatomskih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rastojanja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Dobijena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povr</a:t>
            </a:r>
            <a:r>
              <a:rPr lang="sr-Latn-CS" altLang="en-US" sz="2800" dirty="0" smtClean="0"/>
              <a:t>š</a:t>
            </a:r>
            <a:r>
              <a:rPr lang="en-US" altLang="en-US" sz="2800" dirty="0" smtClean="0"/>
              <a:t> se </a:t>
            </a:r>
            <a:r>
              <a:rPr lang="en-US" altLang="en-US" sz="2800" dirty="0" err="1" smtClean="0"/>
              <a:t>naziva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povr</a:t>
            </a:r>
            <a:r>
              <a:rPr lang="sr-Latn-CS" altLang="en-US" sz="2800" dirty="0" smtClean="0"/>
              <a:t>š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potencijalne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energije</a:t>
            </a:r>
            <a:r>
              <a:rPr lang="en-US" altLang="en-US" sz="2800" dirty="0" smtClean="0"/>
              <a:t> PES.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smtClean="0"/>
              <a:t>Da bi se </a:t>
            </a:r>
            <a:r>
              <a:rPr lang="en-US" altLang="en-US" sz="2800" dirty="0" err="1" smtClean="0"/>
              <a:t>definisala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povrs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potencijalne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energije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potrebno</a:t>
            </a:r>
            <a:r>
              <a:rPr lang="en-US" altLang="en-US" sz="2800" dirty="0" smtClean="0"/>
              <a:t> je </a:t>
            </a:r>
            <a:r>
              <a:rPr lang="en-US" altLang="en-US" sz="2800" dirty="0" err="1" smtClean="0"/>
              <a:t>za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neki</a:t>
            </a:r>
            <a:r>
              <a:rPr lang="en-US" altLang="en-US" sz="2800" dirty="0" smtClean="0"/>
              <a:t> N </a:t>
            </a:r>
            <a:r>
              <a:rPr lang="en-US" altLang="en-US" sz="2800" dirty="0" err="1" smtClean="0"/>
              <a:t>atomski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molekul</a:t>
            </a:r>
            <a:endParaRPr lang="en-US" altLang="en-US" sz="28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dirty="0" smtClean="0"/>
              <a:t>3N-6 </a:t>
            </a:r>
            <a:r>
              <a:rPr lang="sr-Latn-RS" altLang="en-US" dirty="0"/>
              <a:t>k</a:t>
            </a:r>
            <a:r>
              <a:rPr lang="en-US" altLang="en-US" dirty="0" err="1" smtClean="0"/>
              <a:t>oordinata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nelineran</a:t>
            </a:r>
            <a:r>
              <a:rPr lang="en-US" altLang="en-US" dirty="0" smtClean="0"/>
              <a:t> 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dirty="0" smtClean="0"/>
              <a:t>3N-5 </a:t>
            </a:r>
            <a:r>
              <a:rPr lang="sr-Latn-RS" altLang="en-US" dirty="0" err="1"/>
              <a:t>k</a:t>
            </a:r>
            <a:r>
              <a:rPr lang="en-US" altLang="en-US" dirty="0" err="1" smtClean="0"/>
              <a:t>oordinata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linerni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molekul</a:t>
            </a:r>
            <a:r>
              <a:rPr lang="en-US" altLang="en-US" dirty="0" smtClean="0"/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1700213"/>
            <a:ext cx="9144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PES </a:t>
            </a:r>
            <a:r>
              <a:rPr lang="sr-Latn-C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pokazuje energiju molekula u funkciji njegove geometrije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sr-Latn-C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Realno 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PES </a:t>
            </a:r>
            <a:r>
              <a:rPr lang="sr-Latn-C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je višedimenzionalna površ, ali se radi vizuelizacije najčešće svodi na tri dimenzije, što se postiže na taj način što se samo dva parametra u konfiguraciji molekula menjaju dok se ostali drže nepromenjeni. </a:t>
            </a:r>
            <a:endParaRPr lang="en-US" altLang="en-US" sz="24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Energ</a:t>
            </a:r>
            <a:r>
              <a:rPr lang="sr-Latn-C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ija se predstavlja na Z osi, dok su geometrijske koordinate ( kao što su dužine veza, uglovi izmedju veza, itd.) nanose na x i y osu. </a:t>
            </a:r>
            <a:endParaRPr lang="en-US" altLang="en-US" sz="24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PES </a:t>
            </a:r>
            <a:r>
              <a:rPr lang="sr-Latn-C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u tom slučaju izgleda kao brdoviti predeo, koji ima doline, prevoje i vrhove. </a:t>
            </a:r>
            <a:endParaRPr lang="en-US" altLang="en-US" sz="2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547813" y="404813"/>
            <a:ext cx="6985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79388" y="1628775"/>
            <a:ext cx="8686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sr-Latn-CS" altLang="en-US" sz="2400">
                <a:solidFill>
                  <a:schemeClr val="tx2"/>
                </a:solidFill>
                <a:latin typeface="Arial" panose="020B0604020202020204" pitchFamily="34" charset="0"/>
              </a:rPr>
              <a:t>Naje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g</a:t>
            </a:r>
            <a:r>
              <a:rPr lang="sr-Latn-CS" altLang="en-US" sz="2400">
                <a:solidFill>
                  <a:schemeClr val="tx2"/>
                </a:solidFill>
                <a:latin typeface="Arial" panose="020B0604020202020204" pitchFamily="34" charset="0"/>
              </a:rPr>
              <a:t>zaktniji pristup: Potencijalna energija molekula se dobija rešavanjem elektronske Šredingerove jednačine za dati molekul.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sr-Latn-CS" altLang="en-US" sz="2400">
                <a:solidFill>
                  <a:schemeClr val="tx2"/>
                </a:solidFill>
                <a:latin typeface="Arial" panose="020B0604020202020204" pitchFamily="34" charset="0"/>
              </a:rPr>
              <a:t>Svako elektronsko stanje molekula ima svoju potencijalnu površ, razlika izmedju različitih elektronskih stanja definiše elektronski spektar molekula. </a:t>
            </a: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476375" y="0"/>
            <a:ext cx="7667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>
                <a:solidFill>
                  <a:srgbClr val="CC0000"/>
                </a:solidFill>
                <a:latin typeface="Arial" panose="020B0604020202020204" pitchFamily="34" charset="0"/>
              </a:rPr>
              <a:t>2 </a:t>
            </a: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</a:rPr>
              <a:t>Po</a:t>
            </a:r>
            <a:r>
              <a:rPr lang="sr-Latn-CS" altLang="en-US" sz="2800">
                <a:solidFill>
                  <a:srgbClr val="CC0000"/>
                </a:solidFill>
                <a:latin typeface="Arial" panose="020B0604020202020204" pitchFamily="34" charset="0"/>
              </a:rPr>
              <a:t>vrišina potencijalne energije molekula kvantno mehaničkim računom</a:t>
            </a:r>
            <a:endParaRPr lang="en-US" altLang="en-US" sz="2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28600" y="3644900"/>
            <a:ext cx="8915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sr-Latn-CS" altLang="en-US" sz="2400">
                <a:solidFill>
                  <a:schemeClr val="tx2"/>
                </a:solidFill>
                <a:latin typeface="Arial" panose="020B0604020202020204" pitchFamily="34" charset="0"/>
              </a:rPr>
              <a:t>Zbog mnogo bržeg kretanja elektrona u odnosu na jezgra primenjuje se 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Born-Oppenheimer ap</a:t>
            </a:r>
            <a:r>
              <a:rPr lang="sr-Latn-CS" altLang="en-US" sz="2400">
                <a:solidFill>
                  <a:schemeClr val="tx2"/>
                </a:solidFill>
                <a:latin typeface="Arial" panose="020B0604020202020204" pitchFamily="34" charset="0"/>
              </a:rPr>
              <a:t>roksimacija</a:t>
            </a:r>
            <a:r>
              <a:rPr lang="sr-Latn-CS" altLang="en-US" sz="2400">
                <a:latin typeface="Arial" panose="020B0604020202020204" pitchFamily="34" charset="0"/>
              </a:rPr>
              <a:t> odnosno, rešava se elektronska Šredingerova jednačina za fiksirani položaj jezgara.</a:t>
            </a: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sr-Latn-CS" altLang="en-US" sz="2400">
                <a:solidFill>
                  <a:schemeClr val="tx2"/>
                </a:solidFill>
                <a:latin typeface="Arial" panose="020B0604020202020204" pitchFamily="34" charset="0"/>
              </a:rPr>
              <a:t>Ovaj proces se ponavlja za različite položaje jezgara i dobija 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547813" y="260350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solidFill>
                  <a:srgbClr val="CC0000"/>
                </a:solidFill>
                <a:latin typeface="Arial" panose="020B0604020202020204" pitchFamily="34" charset="0"/>
              </a:rPr>
              <a:t>PES </a:t>
            </a:r>
            <a:r>
              <a:rPr lang="sr-Latn-CS" altLang="en-US" sz="4200">
                <a:solidFill>
                  <a:srgbClr val="CC0000"/>
                </a:solidFill>
                <a:latin typeface="Arial" panose="020B0604020202020204" pitchFamily="34" charset="0"/>
              </a:rPr>
              <a:t>i </a:t>
            </a:r>
            <a:r>
              <a:rPr lang="en-US" altLang="en-US" sz="4200">
                <a:solidFill>
                  <a:srgbClr val="CC0000"/>
                </a:solidFill>
                <a:latin typeface="Arial" panose="020B0604020202020204" pitchFamily="34" charset="0"/>
              </a:rPr>
              <a:t>hemijska reakcija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850" y="1196975"/>
            <a:ext cx="81470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45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sr-Latn-CS" altLang="en-US" sz="2600">
                <a:solidFill>
                  <a:schemeClr val="tx2"/>
                </a:solidFill>
                <a:latin typeface="Arial" panose="020B0604020202020204" pitchFamily="34" charset="0"/>
              </a:rPr>
              <a:t>Svako kretanje unutar molekula koje dovodi do hemijske reakcije se može prikazati kao menjanje površi potencijalne energije tokom reakcije. </a:t>
            </a:r>
          </a:p>
          <a:p>
            <a:pPr eaLnBrk="1" hangingPunct="1">
              <a:spcBef>
                <a:spcPct val="45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sr-Latn-CS" altLang="en-US" sz="2600">
                <a:solidFill>
                  <a:schemeClr val="tx2"/>
                </a:solidFill>
                <a:latin typeface="Arial" panose="020B0604020202020204" pitchFamily="34" charset="0"/>
              </a:rPr>
              <a:t>Dimnamika molekula se može tretirati molekulskom dinamikom  (jako veliki molekuli) i kvantomehanički (manji molekuli). </a:t>
            </a:r>
          </a:p>
          <a:p>
            <a:pPr eaLnBrk="1" hangingPunct="1">
              <a:spcBef>
                <a:spcPct val="45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sr-Latn-RS" altLang="en-US" sz="2600">
                <a:solidFill>
                  <a:schemeClr val="tx2"/>
                </a:solidFill>
                <a:latin typeface="Arial" panose="020B0604020202020204" pitchFamily="34" charset="0"/>
              </a:rPr>
              <a:t>Za hemijsku kinetiku su bitna </a:t>
            </a:r>
            <a:r>
              <a:rPr lang="sr-Latn-CS" altLang="en-US" sz="2600">
                <a:solidFill>
                  <a:schemeClr val="tx2"/>
                </a:solidFill>
                <a:latin typeface="Arial" panose="020B0604020202020204" pitchFamily="34" charset="0"/>
              </a:rPr>
              <a:t>pomeranja atoma koja odgovaraju molekulskim vibracijama. </a:t>
            </a:r>
            <a:endParaRPr lang="en-US" altLang="en-US" sz="2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45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sr-Latn-CS" altLang="en-US" sz="2600">
                <a:solidFill>
                  <a:schemeClr val="tx2"/>
                </a:solidFill>
                <a:latin typeface="Arial" panose="020B0604020202020204" pitchFamily="34" charset="0"/>
              </a:rPr>
              <a:t>Velike amplitude pomeranja će dovesti do reakcije. </a:t>
            </a:r>
          </a:p>
          <a:p>
            <a:pPr eaLnBrk="1" hangingPunct="1">
              <a:spcBef>
                <a:spcPct val="45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sr-Latn-CS" altLang="en-US" sz="2600">
                <a:solidFill>
                  <a:schemeClr val="tx2"/>
                </a:solidFill>
                <a:latin typeface="Arial" panose="020B0604020202020204" pitchFamily="34" charset="0"/>
              </a:rPr>
              <a:t>Statistička mehanika će povezati dinamiku pojedinačnog molekula sa makroskopskim osobinanma sistema. </a:t>
            </a:r>
            <a:endParaRPr lang="en-US" altLang="en-US" sz="2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1628775"/>
            <a:ext cx="7010400" cy="1817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mtClean="0"/>
              <a:t>Realna Potencijalska kriva (površ) dvoatomskog molekula-Morzeova kriva</a:t>
            </a:r>
            <a:endParaRPr lang="en-US" altLang="en-US" smtClean="0"/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814388" y="4122738"/>
            <a:ext cx="75977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R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Ukoliko se posmatraju hem reakcije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sr-Latn-R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dolazi do velikih pomeranja atoma u odnosu na ravnotežni položaj pa harmonijska aproksimacija nije dobar opis potencijalne energije sistema.</a:t>
            </a:r>
            <a:endParaRPr lang="en-US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916238" y="1484313"/>
            <a:ext cx="5907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800">
                <a:solidFill>
                  <a:schemeClr val="tx2"/>
                </a:solidFill>
                <a:latin typeface="Arial" panose="020B0604020202020204" pitchFamily="34" charset="0"/>
              </a:rPr>
              <a:t>Potencijal (dvoatomskog) molekula,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CS" altLang="en-US" sz="2800">
                <a:solidFill>
                  <a:schemeClr val="tx2"/>
                </a:solidFill>
                <a:latin typeface="Arial" panose="020B0604020202020204" pitchFamily="34" charset="0"/>
              </a:rPr>
              <a:t>Morzeova empirijska jednačina</a:t>
            </a:r>
            <a:endParaRPr lang="en-US" altLang="en-US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547813" y="333375"/>
            <a:ext cx="701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N=2 ta</a:t>
            </a:r>
            <a:r>
              <a:rPr lang="sr-Latn-CS" altLang="en-US" sz="2800">
                <a:solidFill>
                  <a:schemeClr val="tx2"/>
                </a:solidFill>
                <a:latin typeface="Arial" panose="020B0604020202020204" pitchFamily="34" charset="0"/>
              </a:rPr>
              <a:t>da</a:t>
            </a: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 je potrebn</a:t>
            </a:r>
            <a:r>
              <a:rPr lang="sr-Latn-CS" altLang="en-US" sz="280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 3(2)-5=1 koordinata da se opise potencijalna energija ovog sistema</a:t>
            </a:r>
            <a:r>
              <a:rPr lang="sr-Latn-CS" altLang="en-US" sz="280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en-US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395288" y="2636838"/>
            <a:ext cx="3887787" cy="3392487"/>
            <a:chOff x="1680" y="1296"/>
            <a:chExt cx="2301" cy="2929"/>
          </a:xfrm>
        </p:grpSpPr>
        <p:pic>
          <p:nvPicPr>
            <p:cNvPr id="16397" name="Picture 10" descr="F16_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96"/>
              <a:ext cx="2253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2593" y="3934"/>
              <a:ext cx="73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       R           </a:t>
              </a:r>
            </a:p>
          </p:txBody>
        </p:sp>
        <p:sp>
          <p:nvSpPr>
            <p:cNvPr id="16399" name="Text Box 12"/>
            <p:cNvSpPr txBox="1">
              <a:spLocks noChangeArrowheads="1"/>
            </p:cNvSpPr>
            <p:nvPr/>
          </p:nvSpPr>
          <p:spPr bwMode="auto">
            <a:xfrm rot="-5400000">
              <a:off x="1161" y="2388"/>
              <a:ext cx="1238" cy="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    V(R)     </a:t>
              </a:r>
            </a:p>
          </p:txBody>
        </p:sp>
        <p:sp>
          <p:nvSpPr>
            <p:cNvPr id="16400" name="Text Box 13"/>
            <p:cNvSpPr txBox="1">
              <a:spLocks noChangeArrowheads="1"/>
            </p:cNvSpPr>
            <p:nvPr/>
          </p:nvSpPr>
          <p:spPr bwMode="auto">
            <a:xfrm>
              <a:off x="1766" y="1972"/>
              <a:ext cx="17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401" name="Rectangle 14"/>
            <p:cNvSpPr>
              <a:spLocks noChangeArrowheads="1"/>
            </p:cNvSpPr>
            <p:nvPr/>
          </p:nvSpPr>
          <p:spPr bwMode="auto">
            <a:xfrm>
              <a:off x="1728" y="3504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2" name="Rectangle 15"/>
            <p:cNvSpPr>
              <a:spLocks noChangeArrowheads="1"/>
            </p:cNvSpPr>
            <p:nvPr/>
          </p:nvSpPr>
          <p:spPr bwMode="auto">
            <a:xfrm>
              <a:off x="3072" y="1680"/>
              <a:ext cx="432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6389" name="Group 22"/>
          <p:cNvGrpSpPr>
            <a:grpSpLocks/>
          </p:cNvGrpSpPr>
          <p:nvPr/>
        </p:nvGrpSpPr>
        <p:grpSpPr bwMode="auto">
          <a:xfrm rot="2222420">
            <a:off x="5580063" y="3429000"/>
            <a:ext cx="1352550" cy="1277938"/>
            <a:chOff x="3361" y="566"/>
            <a:chExt cx="852" cy="805"/>
          </a:xfrm>
        </p:grpSpPr>
        <p:sp>
          <p:nvSpPr>
            <p:cNvPr id="16394" name="Oval 23"/>
            <p:cNvSpPr>
              <a:spLocks noChangeArrowheads="1"/>
            </p:cNvSpPr>
            <p:nvPr/>
          </p:nvSpPr>
          <p:spPr bwMode="auto">
            <a:xfrm>
              <a:off x="3742" y="566"/>
              <a:ext cx="471" cy="471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5" name="AutoShape 24"/>
            <p:cNvSpPr>
              <a:spLocks noChangeArrowheads="1"/>
            </p:cNvSpPr>
            <p:nvPr/>
          </p:nvSpPr>
          <p:spPr bwMode="auto">
            <a:xfrm rot="-7890315">
              <a:off x="3731" y="753"/>
              <a:ext cx="164" cy="393"/>
            </a:xfrm>
            <a:prstGeom prst="can">
              <a:avLst>
                <a:gd name="adj" fmla="val 59909"/>
              </a:avLst>
            </a:prstGeom>
            <a:gradFill rotWithShape="0">
              <a:gsLst>
                <a:gs pos="0">
                  <a:srgbClr val="082574"/>
                </a:gs>
                <a:gs pos="50000">
                  <a:srgbClr val="114FFB"/>
                </a:gs>
                <a:gs pos="100000">
                  <a:srgbClr val="08257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6" name="Oval 25"/>
            <p:cNvSpPr>
              <a:spLocks noChangeArrowheads="1"/>
            </p:cNvSpPr>
            <p:nvPr/>
          </p:nvSpPr>
          <p:spPr bwMode="auto">
            <a:xfrm>
              <a:off x="3361" y="900"/>
              <a:ext cx="471" cy="471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390" name="Line 26"/>
          <p:cNvSpPr>
            <a:spLocks noChangeShapeType="1"/>
          </p:cNvSpPr>
          <p:nvPr/>
        </p:nvSpPr>
        <p:spPr bwMode="auto">
          <a:xfrm>
            <a:off x="5867400" y="40767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28"/>
          <p:cNvSpPr>
            <a:spLocks noChangeShapeType="1"/>
          </p:cNvSpPr>
          <p:nvPr/>
        </p:nvSpPr>
        <p:spPr bwMode="auto">
          <a:xfrm>
            <a:off x="6804025" y="400526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29"/>
          <p:cNvSpPr txBox="1">
            <a:spLocks noChangeArrowheads="1"/>
          </p:cNvSpPr>
          <p:nvPr/>
        </p:nvSpPr>
        <p:spPr bwMode="auto">
          <a:xfrm>
            <a:off x="6227763" y="4652963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r</a:t>
            </a:r>
            <a:endParaRPr lang="en-US" altLang="en-US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393" name="Object 30"/>
          <p:cNvGraphicFramePr>
            <a:graphicFrameLocks noChangeAspect="1"/>
          </p:cNvGraphicFramePr>
          <p:nvPr/>
        </p:nvGraphicFramePr>
        <p:xfrm>
          <a:off x="755650" y="5795963"/>
          <a:ext cx="763270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4" imgW="1828800" imgH="254000" progId="Equation.3">
                  <p:embed/>
                </p:oleObj>
              </mc:Choice>
              <mc:Fallback>
                <p:oleObj name="Equation" r:id="rId4" imgW="1828800" imgH="2540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795963"/>
                        <a:ext cx="7632700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7561262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en-US" sz="3200" smtClean="0"/>
              <a:t>Površ potencijalne energije troato</a:t>
            </a:r>
            <a:r>
              <a:rPr lang="en-US" altLang="en-US" sz="3200" smtClean="0"/>
              <a:t>m</a:t>
            </a:r>
            <a:r>
              <a:rPr lang="sl-SI" altLang="en-US" sz="3200" smtClean="0"/>
              <a:t>skog molekula</a:t>
            </a:r>
            <a:r>
              <a:rPr lang="en-US" altLang="en-US" sz="3200" smtClean="0"/>
              <a:t> 			3x3-6=3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79613" y="1125538"/>
            <a:ext cx="66976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Molekul ozona  O—O—O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dva medjuatomska rastojanja i ugao izmedju veza . Dijagram potencijalne energije molekula ozona pri uglu izmedju veza  117°, duz veza.  </a:t>
            </a:r>
          </a:p>
        </p:txBody>
      </p:sp>
      <p:pic>
        <p:nvPicPr>
          <p:cNvPr id="17412" name="Picture 6" descr="Figure 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583247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7"/>
          <p:cNvSpPr>
            <a:spLocks noChangeArrowheads="1"/>
          </p:cNvSpPr>
          <p:nvPr/>
        </p:nvSpPr>
        <p:spPr bwMode="auto">
          <a:xfrm rot="-5667894">
            <a:off x="7704932" y="3344069"/>
            <a:ext cx="260350" cy="623887"/>
          </a:xfrm>
          <a:prstGeom prst="can">
            <a:avLst>
              <a:gd name="adj" fmla="val 59908"/>
            </a:avLst>
          </a:prstGeom>
          <a:gradFill rotWithShape="0">
            <a:gsLst>
              <a:gs pos="0">
                <a:srgbClr val="082574"/>
              </a:gs>
              <a:gs pos="50000">
                <a:srgbClr val="114FFB"/>
              </a:gs>
              <a:gs pos="100000">
                <a:srgbClr val="08257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4" name="Oval 8"/>
          <p:cNvSpPr>
            <a:spLocks noChangeArrowheads="1"/>
          </p:cNvSpPr>
          <p:nvPr/>
        </p:nvSpPr>
        <p:spPr bwMode="auto">
          <a:xfrm rot="2222420">
            <a:off x="8056563" y="3221038"/>
            <a:ext cx="747712" cy="747712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7415" name="Group 9"/>
          <p:cNvGrpSpPr>
            <a:grpSpLocks/>
          </p:cNvGrpSpPr>
          <p:nvPr/>
        </p:nvGrpSpPr>
        <p:grpSpPr bwMode="auto">
          <a:xfrm rot="2543299">
            <a:off x="6227763" y="2997200"/>
            <a:ext cx="1352550" cy="1277938"/>
            <a:chOff x="3361" y="566"/>
            <a:chExt cx="852" cy="805"/>
          </a:xfrm>
        </p:grpSpPr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3740" y="566"/>
              <a:ext cx="471" cy="471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21" name="AutoShape 11"/>
            <p:cNvSpPr>
              <a:spLocks noChangeArrowheads="1"/>
            </p:cNvSpPr>
            <p:nvPr/>
          </p:nvSpPr>
          <p:spPr bwMode="auto">
            <a:xfrm rot="-7890315">
              <a:off x="3731" y="753"/>
              <a:ext cx="164" cy="393"/>
            </a:xfrm>
            <a:prstGeom prst="can">
              <a:avLst>
                <a:gd name="adj" fmla="val 59909"/>
              </a:avLst>
            </a:prstGeom>
            <a:gradFill rotWithShape="0">
              <a:gsLst>
                <a:gs pos="0">
                  <a:srgbClr val="082574"/>
                </a:gs>
                <a:gs pos="50000">
                  <a:srgbClr val="114FFB"/>
                </a:gs>
                <a:gs pos="100000">
                  <a:srgbClr val="08257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3361" y="900"/>
              <a:ext cx="471" cy="471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7416" name="Line 13"/>
          <p:cNvSpPr>
            <a:spLocks noChangeShapeType="1"/>
          </p:cNvSpPr>
          <p:nvPr/>
        </p:nvSpPr>
        <p:spPr bwMode="auto">
          <a:xfrm flipV="1">
            <a:off x="3924300" y="6165850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 flipH="1">
            <a:off x="2051050" y="659765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1331913" y="5300663"/>
            <a:ext cx="287337" cy="792162"/>
          </a:xfrm>
          <a:prstGeom prst="upArrow">
            <a:avLst>
              <a:gd name="adj1" fmla="val 50000"/>
              <a:gd name="adj2" fmla="val 689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5956300" y="4581525"/>
            <a:ext cx="3187700" cy="1917700"/>
          </a:xfrm>
          <a:prstGeom prst="rect">
            <a:avLst/>
          </a:prstGeom>
          <a:solidFill>
            <a:srgbClr val="D4E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400">
                <a:solidFill>
                  <a:schemeClr val="tx2"/>
                </a:solidFill>
                <a:latin typeface="Arial" panose="020B0604020202020204" pitchFamily="34" charset="0"/>
              </a:rPr>
              <a:t>Ravnotežnoj molekulskoj strukturi će odgovarati minimum potencijalne energije</a:t>
            </a: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en-US" sz="3800" smtClean="0"/>
              <a:t>Površ potencijalne energije za višeatomske molekule, za solvataciju</a:t>
            </a:r>
            <a:endParaRPr lang="en-US" altLang="en-US" sz="38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844675"/>
            <a:ext cx="7848600" cy="720725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hlinkClick r:id="rId2"/>
              </a:rPr>
              <a:t>http://www.ch.ic.ac.uk/rzepa/vrml/panel3.html</a:t>
            </a:r>
            <a:endParaRPr lang="sl-SI" altLang="en-US" sz="2600" smtClean="0"/>
          </a:p>
        </p:txBody>
      </p:sp>
      <p:pic>
        <p:nvPicPr>
          <p:cNvPr id="18436" name="Picture 11" descr="panel3d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349500"/>
            <a:ext cx="5832475" cy="4341813"/>
          </a:xfrm>
        </p:spPr>
      </p:pic>
      <p:pic>
        <p:nvPicPr>
          <p:cNvPr id="18437" name="Picture 5" descr="panel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409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7010400" cy="719138"/>
          </a:xfrm>
        </p:spPr>
        <p:txBody>
          <a:bodyPr/>
          <a:lstStyle/>
          <a:p>
            <a:pPr eaLnBrk="1" hangingPunct="1"/>
            <a:r>
              <a:rPr lang="sr-Latn-RS" altLang="en-US" sz="3800" dirty="0" smtClean="0"/>
              <a:t>PES za reakciju</a:t>
            </a:r>
            <a:r>
              <a:rPr lang="en-US" altLang="en-US" sz="3800" dirty="0" smtClean="0"/>
              <a:t> atom-mole</a:t>
            </a:r>
            <a:r>
              <a:rPr lang="sr-Latn-CS" altLang="en-US" sz="3800" dirty="0" smtClean="0"/>
              <a:t>k</a:t>
            </a:r>
            <a:r>
              <a:rPr lang="en-US" altLang="en-US" sz="3800" dirty="0" err="1" smtClean="0"/>
              <a:t>ul</a:t>
            </a:r>
            <a:endParaRPr lang="en-US" altLang="en-US" sz="38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096963"/>
            <a:ext cx="8785225" cy="5284787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 smtClean="0"/>
              <a:t>H</a:t>
            </a:r>
            <a:r>
              <a:rPr lang="en-US" altLang="en-US" sz="2800" baseline="-25000" dirty="0" smtClean="0"/>
              <a:t>a</a:t>
            </a:r>
            <a:r>
              <a:rPr lang="en-US" altLang="en-US" sz="2800" dirty="0" smtClean="0"/>
              <a:t> + </a:t>
            </a:r>
            <a:r>
              <a:rPr lang="en-US" altLang="en-US" sz="2800" dirty="0" err="1" smtClean="0"/>
              <a:t>H</a:t>
            </a:r>
            <a:r>
              <a:rPr lang="en-US" altLang="en-US" sz="2800" baseline="-25000" dirty="0" err="1" smtClean="0"/>
              <a:t>b</a:t>
            </a:r>
            <a:r>
              <a:rPr lang="en-US" altLang="en-US" sz="2800" dirty="0" err="1" smtClean="0"/>
              <a:t>H</a:t>
            </a:r>
            <a:r>
              <a:rPr lang="en-US" altLang="en-US" sz="2800" baseline="-25000" dirty="0" err="1" smtClean="0"/>
              <a:t>c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Wingdings" pitchFamily="2" charset="2"/>
              </a:rPr>
              <a:t> </a:t>
            </a:r>
            <a:r>
              <a:rPr lang="en-US" altLang="en-US" sz="2800" dirty="0" err="1" smtClean="0">
                <a:sym typeface="Wingdings" pitchFamily="2" charset="2"/>
              </a:rPr>
              <a:t>H</a:t>
            </a:r>
            <a:r>
              <a:rPr lang="en-US" altLang="en-US" sz="2800" baseline="-25000" dirty="0" err="1" smtClean="0">
                <a:sym typeface="Wingdings" pitchFamily="2" charset="2"/>
              </a:rPr>
              <a:t>a</a:t>
            </a:r>
            <a:r>
              <a:rPr lang="en-US" altLang="en-US" sz="2800" dirty="0" err="1" smtClean="0">
                <a:sym typeface="Wingdings" pitchFamily="2" charset="2"/>
              </a:rPr>
              <a:t>H</a:t>
            </a:r>
            <a:r>
              <a:rPr lang="en-US" altLang="en-US" sz="2800" baseline="-25000" dirty="0" err="1" smtClean="0">
                <a:sym typeface="Wingdings" pitchFamily="2" charset="2"/>
              </a:rPr>
              <a:t>b</a:t>
            </a:r>
            <a:r>
              <a:rPr lang="en-US" altLang="en-US" sz="2800" dirty="0" smtClean="0">
                <a:sym typeface="Wingdings" pitchFamily="2" charset="2"/>
              </a:rPr>
              <a:t> + </a:t>
            </a:r>
            <a:r>
              <a:rPr lang="en-US" altLang="en-US" sz="2800" dirty="0" err="1" smtClean="0">
                <a:sym typeface="Wingdings" pitchFamily="2" charset="2"/>
              </a:rPr>
              <a:t>H</a:t>
            </a:r>
            <a:r>
              <a:rPr lang="en-US" altLang="en-US" sz="2800" baseline="-25000" dirty="0" err="1" smtClean="0">
                <a:sym typeface="Wingdings" pitchFamily="2" charset="2"/>
              </a:rPr>
              <a:t>c</a:t>
            </a:r>
            <a:r>
              <a:rPr lang="en-US" altLang="en-US" sz="2800" baseline="-25000" dirty="0" smtClean="0">
                <a:sym typeface="Wingdings" pitchFamily="2" charset="2"/>
              </a:rPr>
              <a:t>    </a:t>
            </a:r>
            <a:r>
              <a:rPr lang="en-US" altLang="en-US" sz="2800" dirty="0" smtClean="0">
                <a:sym typeface="Wingdings" pitchFamily="2" charset="2"/>
              </a:rPr>
              <a:t>(</a:t>
            </a:r>
            <a:r>
              <a:rPr lang="en-US" altLang="en-US" sz="2800" dirty="0" err="1" smtClean="0">
                <a:sym typeface="Wingdings" pitchFamily="2" charset="2"/>
              </a:rPr>
              <a:t>reakcija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prenosa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protona</a:t>
            </a:r>
            <a:r>
              <a:rPr lang="en-US" altLang="en-US" sz="2800" dirty="0" smtClean="0">
                <a:sym typeface="Wingdings" pitchFamily="2" charset="2"/>
              </a:rPr>
              <a:t>)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baseline="-25000" dirty="0" smtClean="0">
              <a:sym typeface="Wingdings" pitchFamily="2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sym typeface="Wingdings" pitchFamily="2" charset="2"/>
              </a:rPr>
              <a:t> 3(3)-6=3 </a:t>
            </a:r>
            <a:r>
              <a:rPr lang="en-US" altLang="en-US" sz="2800" dirty="0" err="1" smtClean="0">
                <a:sym typeface="Wingdings" pitchFamily="2" charset="2"/>
              </a:rPr>
              <a:t>promenjivih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za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definicju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potencijalne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energije</a:t>
            </a:r>
            <a:r>
              <a:rPr lang="en-US" altLang="en-US" sz="2800" dirty="0" smtClean="0">
                <a:sym typeface="Wingdings" pitchFamily="2" charset="2"/>
              </a:rPr>
              <a:t>, </a:t>
            </a:r>
            <a:r>
              <a:rPr lang="en-US" altLang="en-US" sz="2800" dirty="0" err="1" smtClean="0">
                <a:sym typeface="Wingdings" pitchFamily="2" charset="2"/>
              </a:rPr>
              <a:t>R</a:t>
            </a:r>
            <a:r>
              <a:rPr lang="en-US" altLang="en-US" sz="2800" baseline="-25000" dirty="0" err="1" smtClean="0">
                <a:sym typeface="Wingdings" pitchFamily="2" charset="2"/>
              </a:rPr>
              <a:t>ab</a:t>
            </a:r>
            <a:r>
              <a:rPr lang="en-US" altLang="en-US" sz="2800" dirty="0" smtClean="0">
                <a:sym typeface="Wingdings" pitchFamily="2" charset="2"/>
              </a:rPr>
              <a:t>, </a:t>
            </a:r>
            <a:r>
              <a:rPr lang="en-US" altLang="en-US" sz="2800" dirty="0" err="1" smtClean="0">
                <a:sym typeface="Wingdings" pitchFamily="2" charset="2"/>
              </a:rPr>
              <a:t>R</a:t>
            </a:r>
            <a:r>
              <a:rPr lang="en-US" altLang="en-US" sz="2800" baseline="-25000" dirty="0" err="1" smtClean="0">
                <a:sym typeface="Wingdings" pitchFamily="2" charset="2"/>
              </a:rPr>
              <a:t>bc</a:t>
            </a:r>
            <a:r>
              <a:rPr lang="en-US" altLang="en-US" sz="2800" dirty="0" smtClean="0">
                <a:sym typeface="Wingdings" pitchFamily="2" charset="2"/>
              </a:rPr>
              <a:t>, </a:t>
            </a:r>
            <a:r>
              <a:rPr lang="en-US" altLang="en-US" sz="2800" dirty="0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altLang="en-US" sz="2800" dirty="0" smtClean="0">
                <a:sym typeface="Wingdings" pitchFamily="2" charset="2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 smtClean="0">
              <a:sym typeface="Wingdings" pitchFamily="2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2800" dirty="0" smtClean="0">
              <a:sym typeface="Wingdings" pitchFamily="2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2800" dirty="0" smtClean="0">
              <a:sym typeface="Wingdings" pitchFamily="2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sr-Latn-RS" altLang="en-US" sz="2800" dirty="0" smtClean="0">
              <a:sym typeface="Wingdings" pitchFamily="2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sr-Latn-RS" altLang="en-US" sz="2800" dirty="0" smtClean="0">
              <a:sym typeface="Wingdings" pitchFamily="2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 err="1" smtClean="0">
                <a:sym typeface="Wingdings" pitchFamily="2" charset="2"/>
              </a:rPr>
              <a:t>Ako</a:t>
            </a:r>
            <a:r>
              <a:rPr lang="en-US" altLang="en-US" sz="2800" dirty="0" smtClean="0">
                <a:sym typeface="Wingdings" pitchFamily="2" charset="2"/>
              </a:rPr>
              <a:t> se pre</a:t>
            </a:r>
            <a:r>
              <a:rPr lang="sr-Latn-CS" altLang="en-US" sz="2800" dirty="0" smtClean="0">
                <a:sym typeface="Wingdings" pitchFamily="2" charset="2"/>
              </a:rPr>
              <a:t>t</a:t>
            </a:r>
            <a:r>
              <a:rPr lang="en-US" altLang="en-US" sz="2800" dirty="0" err="1" smtClean="0">
                <a:sym typeface="Wingdings" pitchFamily="2" charset="2"/>
              </a:rPr>
              <a:t>postavi</a:t>
            </a:r>
            <a:r>
              <a:rPr lang="en-US" altLang="en-US" sz="2800" dirty="0" smtClean="0">
                <a:sym typeface="Wingdings" pitchFamily="2" charset="2"/>
              </a:rPr>
              <a:t> da </a:t>
            </a:r>
            <a:r>
              <a:rPr lang="en-US" altLang="en-US" sz="2800" dirty="0" err="1" smtClean="0">
                <a:sym typeface="Wingdings" pitchFamily="2" charset="2"/>
              </a:rPr>
              <a:t>ce</a:t>
            </a:r>
            <a:r>
              <a:rPr lang="en-US" altLang="en-US" sz="2800" dirty="0" smtClean="0">
                <a:sym typeface="Wingdings" pitchFamily="2" charset="2"/>
              </a:rPr>
              <a:t> se </a:t>
            </a:r>
            <a:r>
              <a:rPr lang="en-US" altLang="en-US" sz="2800" dirty="0" err="1" smtClean="0">
                <a:sym typeface="Wingdings" pitchFamily="2" charset="2"/>
              </a:rPr>
              <a:t>reakcija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dogoditi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sudarom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atoma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sa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molekulom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duz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veze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tada</a:t>
            </a:r>
            <a:r>
              <a:rPr lang="en-US" altLang="en-US" sz="2800" dirty="0" smtClean="0">
                <a:sym typeface="Wingdings" pitchFamily="2" charset="2"/>
              </a:rPr>
              <a:t> se </a:t>
            </a:r>
            <a:r>
              <a:rPr lang="en-US" altLang="en-US" sz="2800" dirty="0" err="1" smtClean="0">
                <a:sym typeface="Wingdings" pitchFamily="2" charset="2"/>
              </a:rPr>
              <a:t>ugao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smtClean="0">
                <a:latin typeface="Symbol" pitchFamily="18" charset="2"/>
                <a:sym typeface="Wingdings" pitchFamily="2" charset="2"/>
              </a:rPr>
              <a:t>q</a:t>
            </a:r>
            <a:r>
              <a:rPr lang="sr-Latn-RS" altLang="en-US" sz="28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altLang="en-US" sz="2800" dirty="0" err="1">
                <a:sym typeface="Wingdings" pitchFamily="2" charset="2"/>
              </a:rPr>
              <a:t>nece</a:t>
            </a:r>
            <a:r>
              <a:rPr lang="en-US" altLang="en-US" sz="2800" dirty="0">
                <a:sym typeface="Wingdings" pitchFamily="2" charset="2"/>
              </a:rPr>
              <a:t> </a:t>
            </a:r>
            <a:r>
              <a:rPr lang="en-US" altLang="en-US" sz="2800" dirty="0" err="1">
                <a:sym typeface="Wingdings" pitchFamily="2" charset="2"/>
              </a:rPr>
              <a:t>menjati</a:t>
            </a:r>
            <a:r>
              <a:rPr lang="en-US" altLang="en-US" sz="2800" dirty="0">
                <a:sym typeface="Wingdings" pitchFamily="2" charset="2"/>
              </a:rPr>
              <a:t> </a:t>
            </a:r>
            <a:r>
              <a:rPr lang="en-US" altLang="en-US" sz="2800" dirty="0" smtClean="0">
                <a:sym typeface="Wingdings" pitchFamily="2" charset="2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 err="1" smtClean="0">
                <a:sym typeface="Wingdings" pitchFamily="2" charset="2"/>
              </a:rPr>
              <a:t>Povrs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potencijalne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energije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ce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imati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dve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koordinate</a:t>
            </a:r>
            <a:r>
              <a:rPr lang="en-US" altLang="en-US" sz="2800" dirty="0" smtClean="0">
                <a:sym typeface="Wingdings" pitchFamily="2" charset="2"/>
              </a:rPr>
              <a:t> : </a:t>
            </a:r>
            <a:r>
              <a:rPr lang="en-US" altLang="en-US" sz="2800" dirty="0" err="1" smtClean="0">
                <a:sym typeface="Wingdings" pitchFamily="2" charset="2"/>
              </a:rPr>
              <a:t>R</a:t>
            </a:r>
            <a:r>
              <a:rPr lang="en-US" altLang="en-US" sz="2800" baseline="-25000" dirty="0" err="1" smtClean="0">
                <a:sym typeface="Wingdings" pitchFamily="2" charset="2"/>
              </a:rPr>
              <a:t>ab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sr-Latn-RS" altLang="en-US" sz="2800" dirty="0" smtClean="0">
                <a:sym typeface="Wingdings" pitchFamily="2" charset="2"/>
              </a:rPr>
              <a:t>i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err="1" smtClean="0">
                <a:sym typeface="Wingdings" pitchFamily="2" charset="2"/>
              </a:rPr>
              <a:t>R</a:t>
            </a:r>
            <a:r>
              <a:rPr lang="en-US" altLang="en-US" sz="2800" baseline="-25000" dirty="0" err="1" smtClean="0">
                <a:sym typeface="Wingdings" pitchFamily="2" charset="2"/>
              </a:rPr>
              <a:t>bc</a:t>
            </a:r>
            <a:r>
              <a:rPr lang="en-US" altLang="en-US" sz="2800" dirty="0" smtClean="0">
                <a:sym typeface="Wingdings" pitchFamily="2" charset="2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2800" dirty="0" smtClean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 rot="-1415523">
            <a:off x="1476375" y="2505075"/>
            <a:ext cx="4278313" cy="2436813"/>
            <a:chOff x="1494" y="1361"/>
            <a:chExt cx="3594" cy="2047"/>
          </a:xfrm>
        </p:grpSpPr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1494" y="1361"/>
              <a:ext cx="624" cy="672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H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462" name="Oval 6"/>
            <p:cNvSpPr>
              <a:spLocks noChangeArrowheads="1"/>
            </p:cNvSpPr>
            <p:nvPr/>
          </p:nvSpPr>
          <p:spPr bwMode="auto">
            <a:xfrm>
              <a:off x="3600" y="1872"/>
              <a:ext cx="624" cy="672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H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2197" y="1851"/>
              <a:ext cx="1013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3203" y="1854"/>
              <a:ext cx="5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en-US" sz="2800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4464" y="2736"/>
              <a:ext cx="624" cy="672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H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4176" y="2448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4317" y="2349"/>
              <a:ext cx="48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en-US" sz="2400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bc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-100013"/>
            <a:ext cx="9001125" cy="1527176"/>
          </a:xfrm>
        </p:spPr>
        <p:txBody>
          <a:bodyPr/>
          <a:lstStyle/>
          <a:p>
            <a:pPr eaLnBrk="1" hangingPunct="1"/>
            <a:r>
              <a:rPr lang="sl-SI" altLang="en-US" sz="3800" smtClean="0"/>
              <a:t>Površ potencijalne energije za </a:t>
            </a:r>
            <a:r>
              <a:rPr lang="en-US" altLang="en-US" sz="3800" smtClean="0"/>
              <a:t>reakciju</a:t>
            </a:r>
            <a:r>
              <a:rPr lang="sl-SI" altLang="en-US" sz="3800" smtClean="0"/>
              <a:t> </a:t>
            </a:r>
            <a:r>
              <a:rPr lang="en-US" altLang="en-US" sz="3800" smtClean="0"/>
              <a:t>		</a:t>
            </a:r>
            <a:r>
              <a:rPr lang="en-US" altLang="en-US" sz="4700" smtClean="0"/>
              <a:t>H</a:t>
            </a:r>
            <a:r>
              <a:rPr lang="sr-Latn-CS" altLang="en-US" sz="4700" baseline="-25000" smtClean="0"/>
              <a:t>c</a:t>
            </a:r>
            <a:r>
              <a:rPr lang="en-US" altLang="en-US" sz="4700" smtClean="0"/>
              <a:t> + H</a:t>
            </a:r>
            <a:r>
              <a:rPr lang="en-US" altLang="en-US" sz="4700" baseline="-25000" smtClean="0"/>
              <a:t>b</a:t>
            </a:r>
            <a:r>
              <a:rPr lang="en-US" altLang="en-US" sz="4700" smtClean="0"/>
              <a:t>H</a:t>
            </a:r>
            <a:r>
              <a:rPr lang="sr-Latn-CS" altLang="en-US" sz="4700" baseline="-25000" smtClean="0"/>
              <a:t>a</a:t>
            </a:r>
            <a:r>
              <a:rPr lang="en-US" altLang="en-US" sz="4700" smtClean="0"/>
              <a:t> </a:t>
            </a:r>
            <a:r>
              <a:rPr lang="en-US" altLang="en-US" sz="4700" smtClean="0">
                <a:sym typeface="Wingdings" panose="05000000000000000000" pitchFamily="2" charset="2"/>
              </a:rPr>
              <a:t> H</a:t>
            </a:r>
            <a:r>
              <a:rPr lang="sr-Latn-CS" altLang="en-US" sz="4700" baseline="-25000" smtClean="0">
                <a:sym typeface="Wingdings" panose="05000000000000000000" pitchFamily="2" charset="2"/>
              </a:rPr>
              <a:t>c</a:t>
            </a:r>
            <a:r>
              <a:rPr lang="en-US" altLang="en-US" sz="4700" smtClean="0">
                <a:sym typeface="Wingdings" panose="05000000000000000000" pitchFamily="2" charset="2"/>
              </a:rPr>
              <a:t>H</a:t>
            </a:r>
            <a:r>
              <a:rPr lang="en-US" altLang="en-US" sz="4700" baseline="-25000" smtClean="0">
                <a:sym typeface="Wingdings" panose="05000000000000000000" pitchFamily="2" charset="2"/>
              </a:rPr>
              <a:t>b</a:t>
            </a:r>
            <a:r>
              <a:rPr lang="sr-Latn-CS" altLang="en-US" sz="4700" baseline="-25000" smtClean="0">
                <a:sym typeface="Wingdings" panose="05000000000000000000" pitchFamily="2" charset="2"/>
              </a:rPr>
              <a:t> </a:t>
            </a:r>
            <a:r>
              <a:rPr lang="en-US" altLang="en-US" sz="4700" smtClean="0">
                <a:sym typeface="Wingdings" panose="05000000000000000000" pitchFamily="2" charset="2"/>
              </a:rPr>
              <a:t>+H</a:t>
            </a:r>
            <a:r>
              <a:rPr lang="en-US" altLang="en-US" sz="4700" baseline="-25000" smtClean="0">
                <a:sym typeface="Wingdings" panose="05000000000000000000" pitchFamily="2" charset="2"/>
              </a:rPr>
              <a:t>a</a:t>
            </a:r>
          </a:p>
        </p:txBody>
      </p:sp>
      <p:pic>
        <p:nvPicPr>
          <p:cNvPr id="20483" name="Picture 5" descr="Figure 5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0" y="1600200"/>
            <a:ext cx="4972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Freeform 7"/>
          <p:cNvSpPr>
            <a:spLocks/>
          </p:cNvSpPr>
          <p:nvPr/>
        </p:nvSpPr>
        <p:spPr bwMode="auto">
          <a:xfrm>
            <a:off x="2555875" y="3429000"/>
            <a:ext cx="1008063" cy="1392238"/>
          </a:xfrm>
          <a:custGeom>
            <a:avLst/>
            <a:gdLst>
              <a:gd name="T0" fmla="*/ 2147483647 w 635"/>
              <a:gd name="T1" fmla="*/ 2147483647 h 877"/>
              <a:gd name="T2" fmla="*/ 2147483647 w 635"/>
              <a:gd name="T3" fmla="*/ 2147483647 h 877"/>
              <a:gd name="T4" fmla="*/ 2147483647 w 635"/>
              <a:gd name="T5" fmla="*/ 2147483647 h 877"/>
              <a:gd name="T6" fmla="*/ 2147483647 w 635"/>
              <a:gd name="T7" fmla="*/ 2147483647 h 877"/>
              <a:gd name="T8" fmla="*/ 2147483647 w 635"/>
              <a:gd name="T9" fmla="*/ 2147483647 h 877"/>
              <a:gd name="T10" fmla="*/ 0 w 635"/>
              <a:gd name="T11" fmla="*/ 2147483647 h 8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"/>
              <a:gd name="T19" fmla="*/ 0 h 877"/>
              <a:gd name="T20" fmla="*/ 635 w 635"/>
              <a:gd name="T21" fmla="*/ 877 h 8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" h="877">
                <a:moveTo>
                  <a:pt x="635" y="877"/>
                </a:moveTo>
                <a:cubicBezTo>
                  <a:pt x="589" y="809"/>
                  <a:pt x="544" y="741"/>
                  <a:pt x="499" y="650"/>
                </a:cubicBezTo>
                <a:cubicBezTo>
                  <a:pt x="454" y="559"/>
                  <a:pt x="408" y="424"/>
                  <a:pt x="363" y="333"/>
                </a:cubicBezTo>
                <a:cubicBezTo>
                  <a:pt x="318" y="242"/>
                  <a:pt x="265" y="159"/>
                  <a:pt x="227" y="106"/>
                </a:cubicBezTo>
                <a:cubicBezTo>
                  <a:pt x="189" y="53"/>
                  <a:pt x="174" y="30"/>
                  <a:pt x="136" y="15"/>
                </a:cubicBezTo>
                <a:cubicBezTo>
                  <a:pt x="98" y="0"/>
                  <a:pt x="30" y="15"/>
                  <a:pt x="0" y="15"/>
                </a:cubicBezTo>
              </a:path>
            </a:pathLst>
          </a:cu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Oval 13"/>
          <p:cNvSpPr>
            <a:spLocks noChangeArrowheads="1"/>
          </p:cNvSpPr>
          <p:nvPr/>
        </p:nvSpPr>
        <p:spPr bwMode="auto">
          <a:xfrm rot="-1415523">
            <a:off x="7591575" y="2282015"/>
            <a:ext cx="742950" cy="8001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 dirty="0" err="1">
                <a:latin typeface="Times New Roman" panose="02020603050405020304" pitchFamily="18" charset="0"/>
              </a:rPr>
              <a:t>c</a:t>
            </a:r>
            <a:endParaRPr lang="en-US" altLang="en-US" sz="2400" baseline="-25000" dirty="0">
              <a:latin typeface="Times New Roman" panose="02020603050405020304" pitchFamily="18" charset="0"/>
            </a:endParaRPr>
          </a:p>
        </p:txBody>
      </p:sp>
      <p:sp>
        <p:nvSpPr>
          <p:cNvPr id="20486" name="Text Box 15"/>
          <p:cNvSpPr txBox="1">
            <a:spLocks noChangeArrowheads="1"/>
          </p:cNvSpPr>
          <p:nvPr/>
        </p:nvSpPr>
        <p:spPr bwMode="auto">
          <a:xfrm rot="1030423">
            <a:off x="7058025" y="3989388"/>
            <a:ext cx="5794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400" baseline="-25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bc</a:t>
            </a:r>
            <a:endParaRPr lang="en-US" altLang="en-US" sz="2400" baseline="-250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70028" y="1767292"/>
            <a:ext cx="2052637" cy="1371600"/>
            <a:chOff x="4979988" y="2798763"/>
            <a:chExt cx="2052637" cy="1371600"/>
          </a:xfrm>
        </p:grpSpPr>
        <p:sp>
          <p:nvSpPr>
            <p:cNvPr id="20487" name="Oval 16"/>
            <p:cNvSpPr>
              <a:spLocks noChangeArrowheads="1"/>
            </p:cNvSpPr>
            <p:nvPr/>
          </p:nvSpPr>
          <p:spPr bwMode="auto">
            <a:xfrm rot="-1415523">
              <a:off x="4979988" y="3370263"/>
              <a:ext cx="742950" cy="80010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H</a:t>
              </a:r>
              <a:r>
                <a:rPr lang="en-US" altLang="en-US" sz="2400" baseline="-25000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488" name="Oval 17"/>
            <p:cNvSpPr>
              <a:spLocks noChangeArrowheads="1"/>
            </p:cNvSpPr>
            <p:nvPr/>
          </p:nvSpPr>
          <p:spPr bwMode="auto">
            <a:xfrm rot="-1415523">
              <a:off x="6289675" y="2798763"/>
              <a:ext cx="742950" cy="80010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H</a:t>
              </a:r>
              <a:r>
                <a:rPr lang="en-US" altLang="en-US" sz="2400" baseline="-25000" dirty="0" err="1">
                  <a:latin typeface="Times New Roman" panose="02020603050405020304" pitchFamily="18" charset="0"/>
                </a:rPr>
                <a:t>b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20489" name="Line 18"/>
            <p:cNvSpPr>
              <a:spLocks noChangeShapeType="1"/>
            </p:cNvSpPr>
            <p:nvPr/>
          </p:nvSpPr>
          <p:spPr bwMode="auto">
            <a:xfrm rot="-1415523">
              <a:off x="5664200" y="3484563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0" name="Text Box 19"/>
          <p:cNvSpPr txBox="1">
            <a:spLocks noChangeArrowheads="1"/>
          </p:cNvSpPr>
          <p:nvPr/>
        </p:nvSpPr>
        <p:spPr bwMode="auto">
          <a:xfrm rot="-1415523">
            <a:off x="5561842" y="2511462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800" baseline="-25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ab</a:t>
            </a:r>
            <a:endParaRPr lang="en-US" altLang="en-US" sz="2800" baseline="-250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1" name="Oval 22"/>
          <p:cNvSpPr>
            <a:spLocks noChangeArrowheads="1"/>
          </p:cNvSpPr>
          <p:nvPr/>
        </p:nvSpPr>
        <p:spPr bwMode="auto">
          <a:xfrm rot="-1415523">
            <a:off x="4880977" y="4459767"/>
            <a:ext cx="742950" cy="8001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492" name="Oval 23"/>
          <p:cNvSpPr>
            <a:spLocks noChangeArrowheads="1"/>
          </p:cNvSpPr>
          <p:nvPr/>
        </p:nvSpPr>
        <p:spPr bwMode="auto">
          <a:xfrm rot="-1415523">
            <a:off x="6058531" y="3458518"/>
            <a:ext cx="742950" cy="8001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 dirty="0" err="1">
                <a:latin typeface="Times New Roman" panose="02020603050405020304" pitchFamily="18" charset="0"/>
              </a:rPr>
              <a:t>b</a:t>
            </a:r>
            <a:endParaRPr lang="en-US" altLang="en-US" sz="2400" baseline="-25000" dirty="0">
              <a:latin typeface="Times New Roman" panose="02020603050405020304" pitchFamily="18" charset="0"/>
            </a:endParaRPr>
          </a:p>
        </p:txBody>
      </p:sp>
      <p:sp>
        <p:nvSpPr>
          <p:cNvPr id="20493" name="Line 24"/>
          <p:cNvSpPr>
            <a:spLocks noChangeShapeType="1"/>
          </p:cNvSpPr>
          <p:nvPr/>
        </p:nvSpPr>
        <p:spPr bwMode="auto">
          <a:xfrm rot="-1415523" flipV="1">
            <a:off x="5492175" y="4238937"/>
            <a:ext cx="667827" cy="157498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Text Box 25"/>
          <p:cNvSpPr txBox="1">
            <a:spLocks noChangeArrowheads="1"/>
          </p:cNvSpPr>
          <p:nvPr/>
        </p:nvSpPr>
        <p:spPr bwMode="auto">
          <a:xfrm rot="19797868">
            <a:off x="5741569" y="4340671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800" baseline="-25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ab</a:t>
            </a:r>
            <a:endParaRPr lang="en-US" altLang="en-US" sz="2800" baseline="-250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5" name="Line 26"/>
          <p:cNvSpPr>
            <a:spLocks noChangeShapeType="1"/>
          </p:cNvSpPr>
          <p:nvPr/>
        </p:nvSpPr>
        <p:spPr bwMode="auto">
          <a:xfrm rot="20184477">
            <a:off x="6991643" y="3834297"/>
            <a:ext cx="633618" cy="465077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Oval 27"/>
          <p:cNvSpPr>
            <a:spLocks noChangeArrowheads="1"/>
          </p:cNvSpPr>
          <p:nvPr/>
        </p:nvSpPr>
        <p:spPr bwMode="auto">
          <a:xfrm rot="-1415523">
            <a:off x="7891929" y="3772951"/>
            <a:ext cx="742950" cy="8001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0497" name="Oval 28"/>
          <p:cNvSpPr>
            <a:spLocks noChangeArrowheads="1"/>
          </p:cNvSpPr>
          <p:nvPr/>
        </p:nvSpPr>
        <p:spPr bwMode="auto">
          <a:xfrm rot="-1415523">
            <a:off x="4839640" y="6219083"/>
            <a:ext cx="742950" cy="8001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498" name="Oval 29"/>
          <p:cNvSpPr>
            <a:spLocks noChangeArrowheads="1"/>
          </p:cNvSpPr>
          <p:nvPr/>
        </p:nvSpPr>
        <p:spPr bwMode="auto">
          <a:xfrm rot="-1415523">
            <a:off x="6041775" y="5260680"/>
            <a:ext cx="742950" cy="8001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 dirty="0" err="1">
                <a:latin typeface="Times New Roman" panose="02020603050405020304" pitchFamily="18" charset="0"/>
              </a:rPr>
              <a:t>b</a:t>
            </a:r>
            <a:endParaRPr lang="en-US" altLang="en-US" sz="2400" baseline="-25000" dirty="0">
              <a:latin typeface="Times New Roman" panose="02020603050405020304" pitchFamily="18" charset="0"/>
            </a:endParaRPr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 rot="-1415523">
            <a:off x="7694613" y="5218113"/>
            <a:ext cx="742950" cy="8001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0500" name="Line 33"/>
          <p:cNvSpPr>
            <a:spLocks noChangeShapeType="1"/>
          </p:cNvSpPr>
          <p:nvPr/>
        </p:nvSpPr>
        <p:spPr bwMode="auto">
          <a:xfrm rot="-1415523">
            <a:off x="6967448" y="5505261"/>
            <a:ext cx="590516" cy="335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Text Box 34"/>
          <p:cNvSpPr txBox="1">
            <a:spLocks noChangeArrowheads="1"/>
          </p:cNvSpPr>
          <p:nvPr/>
        </p:nvSpPr>
        <p:spPr bwMode="auto">
          <a:xfrm rot="230670">
            <a:off x="6959390" y="5592232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400" baseline="-25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bc</a:t>
            </a:r>
            <a:endParaRPr lang="en-US" altLang="en-US" sz="2400" baseline="-250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502" name="Group 45"/>
          <p:cNvGrpSpPr>
            <a:grpSpLocks/>
          </p:cNvGrpSpPr>
          <p:nvPr/>
        </p:nvGrpSpPr>
        <p:grpSpPr bwMode="auto">
          <a:xfrm rot="4364679">
            <a:off x="2525992" y="4297671"/>
            <a:ext cx="464851" cy="1039018"/>
            <a:chOff x="4552" y="5"/>
            <a:chExt cx="587" cy="1309"/>
          </a:xfrm>
        </p:grpSpPr>
        <p:sp>
          <p:nvSpPr>
            <p:cNvPr id="20510" name="Oval 40"/>
            <p:cNvSpPr>
              <a:spLocks noChangeArrowheads="1"/>
            </p:cNvSpPr>
            <p:nvPr/>
          </p:nvSpPr>
          <p:spPr bwMode="auto">
            <a:xfrm rot="20184477">
              <a:off x="4552" y="810"/>
              <a:ext cx="468" cy="504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H</a:t>
              </a:r>
              <a:r>
                <a:rPr lang="en-US" altLang="en-US" sz="2400" baseline="-25000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511" name="Oval 41"/>
            <p:cNvSpPr>
              <a:spLocks noChangeArrowheads="1"/>
            </p:cNvSpPr>
            <p:nvPr/>
          </p:nvSpPr>
          <p:spPr bwMode="auto">
            <a:xfrm rot="20184477">
              <a:off x="4671" y="5"/>
              <a:ext cx="468" cy="504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H</a:t>
              </a:r>
              <a:r>
                <a:rPr lang="en-US" altLang="en-US" sz="2400" baseline="-25000" dirty="0" err="1">
                  <a:latin typeface="Times New Roman" panose="02020603050405020304" pitchFamily="18" charset="0"/>
                </a:rPr>
                <a:t>b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20512" name="Line 42"/>
            <p:cNvSpPr>
              <a:spLocks noChangeShapeType="1"/>
            </p:cNvSpPr>
            <p:nvPr/>
          </p:nvSpPr>
          <p:spPr bwMode="auto">
            <a:xfrm rot="20184477" flipV="1">
              <a:off x="4805" y="502"/>
              <a:ext cx="177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3" name="Text Box 43"/>
          <p:cNvSpPr txBox="1">
            <a:spLocks noChangeArrowheads="1"/>
          </p:cNvSpPr>
          <p:nvPr/>
        </p:nvSpPr>
        <p:spPr bwMode="auto">
          <a:xfrm rot="2548533">
            <a:off x="3662359" y="4967752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r>
              <a:rPr lang="sr-Latn-CS" altLang="en-US" sz="2800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0509" name="Oval 47"/>
          <p:cNvSpPr>
            <a:spLocks noChangeArrowheads="1"/>
          </p:cNvSpPr>
          <p:nvPr/>
        </p:nvSpPr>
        <p:spPr bwMode="auto">
          <a:xfrm rot="1444181">
            <a:off x="3457065" y="5501378"/>
            <a:ext cx="371475" cy="4000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 dirty="0" err="1">
                <a:latin typeface="Times New Roman" panose="02020603050405020304" pitchFamily="18" charset="0"/>
              </a:rPr>
              <a:t>c</a:t>
            </a:r>
            <a:endParaRPr lang="en-US" altLang="en-US" sz="2400" baseline="-25000" dirty="0">
              <a:latin typeface="Times New Roman" panose="02020603050405020304" pitchFamily="18" charset="0"/>
            </a:endParaRPr>
          </a:p>
        </p:txBody>
      </p:sp>
      <p:sp>
        <p:nvSpPr>
          <p:cNvPr id="20506" name="Text Box 49"/>
          <p:cNvSpPr txBox="1">
            <a:spLocks noChangeArrowheads="1"/>
          </p:cNvSpPr>
          <p:nvPr/>
        </p:nvSpPr>
        <p:spPr bwMode="auto">
          <a:xfrm>
            <a:off x="834349" y="4614825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r>
              <a:rPr lang="sr-Latn-CS" altLang="en-US" sz="2400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ab</a:t>
            </a:r>
            <a:endParaRPr lang="en-US" altLang="en-US" sz="2400" baseline="-250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7" name="Freeform 59"/>
          <p:cNvSpPr>
            <a:spLocks/>
          </p:cNvSpPr>
          <p:nvPr/>
        </p:nvSpPr>
        <p:spPr bwMode="auto">
          <a:xfrm>
            <a:off x="684213" y="2852738"/>
            <a:ext cx="3455987" cy="2016125"/>
          </a:xfrm>
          <a:custGeom>
            <a:avLst/>
            <a:gdLst>
              <a:gd name="T0" fmla="*/ 2147483647 w 2177"/>
              <a:gd name="T1" fmla="*/ 0 h 1270"/>
              <a:gd name="T2" fmla="*/ 2147483647 w 2177"/>
              <a:gd name="T3" fmla="*/ 2147483647 h 1270"/>
              <a:gd name="T4" fmla="*/ 2147483647 w 2177"/>
              <a:gd name="T5" fmla="*/ 2147483647 h 1270"/>
              <a:gd name="T6" fmla="*/ 2147483647 w 2177"/>
              <a:gd name="T7" fmla="*/ 2147483647 h 1270"/>
              <a:gd name="T8" fmla="*/ 2147483647 w 2177"/>
              <a:gd name="T9" fmla="*/ 2147483647 h 1270"/>
              <a:gd name="T10" fmla="*/ 2147483647 w 2177"/>
              <a:gd name="T11" fmla="*/ 2147483647 h 1270"/>
              <a:gd name="T12" fmla="*/ 2147483647 w 2177"/>
              <a:gd name="T13" fmla="*/ 2147483647 h 1270"/>
              <a:gd name="T14" fmla="*/ 2147483647 w 2177"/>
              <a:gd name="T15" fmla="*/ 2147483647 h 1270"/>
              <a:gd name="T16" fmla="*/ 0 w 2177"/>
              <a:gd name="T17" fmla="*/ 2147483647 h 12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77"/>
              <a:gd name="T28" fmla="*/ 0 h 1270"/>
              <a:gd name="T29" fmla="*/ 2177 w 2177"/>
              <a:gd name="T30" fmla="*/ 1270 h 12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77" h="1270">
                <a:moveTo>
                  <a:pt x="2177" y="0"/>
                </a:moveTo>
                <a:cubicBezTo>
                  <a:pt x="2112" y="370"/>
                  <a:pt x="2048" y="741"/>
                  <a:pt x="1995" y="953"/>
                </a:cubicBezTo>
                <a:cubicBezTo>
                  <a:pt x="1942" y="1165"/>
                  <a:pt x="1934" y="1270"/>
                  <a:pt x="1859" y="1270"/>
                </a:cubicBezTo>
                <a:cubicBezTo>
                  <a:pt x="1784" y="1270"/>
                  <a:pt x="1632" y="1051"/>
                  <a:pt x="1542" y="953"/>
                </a:cubicBezTo>
                <a:cubicBezTo>
                  <a:pt x="1452" y="855"/>
                  <a:pt x="1413" y="772"/>
                  <a:pt x="1315" y="681"/>
                </a:cubicBezTo>
                <a:cubicBezTo>
                  <a:pt x="1217" y="590"/>
                  <a:pt x="1050" y="468"/>
                  <a:pt x="952" y="408"/>
                </a:cubicBezTo>
                <a:cubicBezTo>
                  <a:pt x="854" y="348"/>
                  <a:pt x="808" y="348"/>
                  <a:pt x="725" y="318"/>
                </a:cubicBezTo>
                <a:cubicBezTo>
                  <a:pt x="642" y="288"/>
                  <a:pt x="574" y="242"/>
                  <a:pt x="453" y="227"/>
                </a:cubicBezTo>
                <a:cubicBezTo>
                  <a:pt x="332" y="212"/>
                  <a:pt x="75" y="227"/>
                  <a:pt x="0" y="227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190500"/>
            <a:ext cx="8877300" cy="15271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altLang="en-US" sz="2800" dirty="0" smtClean="0"/>
              <a:t/>
            </a:r>
            <a:br>
              <a:rPr lang="sr-Latn-RS" altLang="en-US" sz="2800" dirty="0" smtClean="0"/>
            </a:br>
            <a:r>
              <a:rPr lang="en-US" altLang="en-US" sz="2800" dirty="0" smtClean="0"/>
              <a:t>Ra</a:t>
            </a:r>
            <a:r>
              <a:rPr lang="sr-Latn-CS" altLang="en-US" sz="2800" dirty="0" smtClean="0"/>
              <a:t>z</a:t>
            </a:r>
            <a:r>
              <a:rPr lang="en-US" altLang="en-US" sz="2800" dirty="0" err="1" smtClean="0"/>
              <a:t>matranje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reakcije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energije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aktivacije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se </a:t>
            </a:r>
            <a:r>
              <a:rPr lang="en-US" altLang="en-US" sz="2800" dirty="0" err="1" smtClean="0"/>
              <a:t>mo</a:t>
            </a:r>
            <a:r>
              <a:rPr lang="sr-Latn-CS" altLang="en-US" sz="2800" dirty="0" smtClean="0"/>
              <a:t>ž</a:t>
            </a:r>
            <a:r>
              <a:rPr lang="en-US" altLang="en-US" sz="2800" dirty="0" smtClean="0"/>
              <a:t>e </a:t>
            </a:r>
            <a:r>
              <a:rPr lang="en-US" altLang="en-US" sz="2800" dirty="0" err="1" smtClean="0"/>
              <a:t>teorijski</a:t>
            </a:r>
            <a:r>
              <a:rPr lang="en-US" altLang="en-US" sz="2800" dirty="0" smtClean="0"/>
              <a:t> v</a:t>
            </a:r>
            <a:r>
              <a:rPr lang="sr-Latn-CS" altLang="en-US" sz="2800" dirty="0" smtClean="0"/>
              <a:t>ršiti </a:t>
            </a:r>
            <a:r>
              <a:rPr lang="en-US" altLang="en-US" sz="2800" dirty="0" err="1" smtClean="0"/>
              <a:t>analizom</a:t>
            </a:r>
            <a:r>
              <a:rPr lang="sr-Latn-CS" altLang="en-US" sz="2800" dirty="0" smtClean="0"/>
              <a:t> promene </a:t>
            </a:r>
            <a:r>
              <a:rPr lang="sr-Latn-CS" altLang="en-US" sz="2800" b="1" dirty="0" smtClean="0">
                <a:solidFill>
                  <a:srgbClr val="FF0000"/>
                </a:solidFill>
              </a:rPr>
              <a:t>potencijalne energije sistema </a:t>
            </a:r>
            <a:r>
              <a:rPr lang="sr-Latn-CS" altLang="en-US" sz="2800" dirty="0" smtClean="0"/>
              <a:t>u funkciji dužine veza i uglova u molekulima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tokom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reakcije</a:t>
            </a:r>
            <a:r>
              <a:rPr lang="sr-Latn-CS" altLang="en-US" sz="3800" dirty="0" smtClean="0"/>
              <a:t>.</a:t>
            </a:r>
            <a:r>
              <a:rPr lang="en-US" altLang="en-US" sz="3800" dirty="0" smtClean="0"/>
              <a:t/>
            </a:r>
            <a:br>
              <a:rPr lang="en-US" altLang="en-US" sz="3800" dirty="0" smtClean="0"/>
            </a:br>
            <a:r>
              <a:rPr lang="en-US" altLang="en-US" sz="3800" dirty="0" err="1" smtClean="0"/>
              <a:t>Ovaj</a:t>
            </a:r>
            <a:r>
              <a:rPr lang="en-US" altLang="en-US" sz="3800" dirty="0" smtClean="0"/>
              <a:t> </a:t>
            </a:r>
            <a:r>
              <a:rPr lang="en-US" altLang="en-US" sz="3800" dirty="0" err="1" smtClean="0"/>
              <a:t>dijagram</a:t>
            </a:r>
            <a:r>
              <a:rPr lang="en-US" altLang="en-US" sz="3800" dirty="0" smtClean="0"/>
              <a:t> se </a:t>
            </a:r>
            <a:r>
              <a:rPr lang="en-US" altLang="en-US" sz="3800" dirty="0" err="1" smtClean="0"/>
              <a:t>zove</a:t>
            </a:r>
            <a:r>
              <a:rPr lang="en-US" altLang="en-US" sz="3800" dirty="0" smtClean="0"/>
              <a:t> </a:t>
            </a:r>
            <a:r>
              <a:rPr lang="sr-Latn-RS" altLang="en-US" sz="3800" dirty="0" smtClean="0"/>
              <a:t>površ potencijalne energije PES</a:t>
            </a:r>
            <a:endParaRPr lang="en-US" altLang="en-US" sz="3800" dirty="0" smtClean="0"/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11388"/>
            <a:ext cx="9144000" cy="4646612"/>
          </a:xfrm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800" dirty="0" smtClean="0"/>
              <a:t>Za </a:t>
            </a:r>
            <a:r>
              <a:rPr lang="en-US" altLang="en-US" sz="2800" dirty="0" err="1" smtClean="0"/>
              <a:t>opis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toka</a:t>
            </a:r>
            <a:r>
              <a:rPr lang="en-US" altLang="en-US" sz="2800" dirty="0" smtClean="0"/>
              <a:t> </a:t>
            </a:r>
            <a:r>
              <a:rPr lang="sr-Latn-CS" altLang="en-US" sz="2800" dirty="0" smtClean="0"/>
              <a:t>reakcij</a:t>
            </a:r>
            <a:r>
              <a:rPr lang="en-US" altLang="en-US" sz="2800" dirty="0" smtClean="0"/>
              <a:t>e </a:t>
            </a:r>
            <a:r>
              <a:rPr lang="en-US" altLang="en-US" sz="2800" dirty="0" err="1" smtClean="0"/>
              <a:t>atoma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dvoatomskog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molekula</a:t>
            </a:r>
            <a:r>
              <a:rPr lang="sr-Latn-CS" altLang="en-US" sz="2800" dirty="0" smtClean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800" dirty="0" smtClean="0"/>
              <a:t>A + B-C </a:t>
            </a:r>
            <a:r>
              <a:rPr lang="sr-Latn-CS" altLang="en-US" sz="2800" dirty="0" smtClean="0">
                <a:sym typeface="Wingdings" panose="05000000000000000000" pitchFamily="2" charset="2"/>
              </a:rPr>
              <a:t>A-B  +C parametri za opis Epot mogu biti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800" dirty="0" smtClean="0">
                <a:sym typeface="Wingdings" panose="05000000000000000000" pitchFamily="2" charset="2"/>
              </a:rPr>
              <a:t>ili A-B, A-C, B-C rastojanja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800" dirty="0" smtClean="0">
                <a:sym typeface="Wingdings" panose="05000000000000000000" pitchFamily="2" charset="2"/>
              </a:rPr>
              <a:t>Ili dva rastojanja i ugao</a:t>
            </a:r>
            <a:r>
              <a:rPr lang="en-US" altLang="en-US" sz="2800" dirty="0" smtClean="0">
                <a:sym typeface="Wingdings" panose="05000000000000000000" pitchFamily="2" charset="2"/>
              </a:rPr>
              <a:t> </a:t>
            </a:r>
            <a:r>
              <a:rPr lang="sr-Latn-CS" altLang="en-US" sz="2800" dirty="0" smtClean="0">
                <a:sym typeface="Wingdings" panose="05000000000000000000" pitchFamily="2" charset="2"/>
              </a:rPr>
              <a:t>        </a:t>
            </a:r>
            <a:r>
              <a:rPr lang="en-US" altLang="en-US" sz="2800" dirty="0" smtClean="0">
                <a:sym typeface="Wingdings" panose="05000000000000000000" pitchFamily="2" charset="2"/>
              </a:rPr>
              <a:t>   </a:t>
            </a:r>
            <a:r>
              <a:rPr lang="sr-Latn-CS" altLang="en-US" sz="2800" dirty="0" smtClean="0">
                <a:sym typeface="Wingdings" panose="05000000000000000000" pitchFamily="2" charset="2"/>
              </a:rPr>
              <a:t>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800" dirty="0" smtClean="0">
                <a:sym typeface="Wingdings" panose="05000000000000000000" pitchFamily="2" charset="2"/>
              </a:rPr>
              <a:t>-Posledica: potreban (PES) di</a:t>
            </a:r>
            <a:r>
              <a:rPr lang="en-US" altLang="en-US" sz="2800" dirty="0" smtClean="0">
                <a:sym typeface="Wingdings" panose="05000000000000000000" pitchFamily="2" charset="2"/>
              </a:rPr>
              <a:t>j</a:t>
            </a:r>
            <a:r>
              <a:rPr lang="sr-Latn-CS" altLang="en-US" sz="2800" dirty="0" smtClean="0">
                <a:sym typeface="Wingdings" panose="05000000000000000000" pitchFamily="2" charset="2"/>
              </a:rPr>
              <a:t>agram je 4-dimenzionalan.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 smtClean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800" dirty="0" smtClean="0">
                <a:sym typeface="Wingdings" panose="05000000000000000000" pitchFamily="2" charset="2"/>
              </a:rPr>
              <a:t>(pojednostavljenje </a:t>
            </a:r>
            <a:r>
              <a:rPr lang="en-US" altLang="en-US" sz="2800" dirty="0" smtClean="0">
                <a:sym typeface="Wingdings" panose="05000000000000000000" pitchFamily="2" charset="2"/>
              </a:rPr>
              <a:t>se </a:t>
            </a:r>
            <a:r>
              <a:rPr lang="en-US" altLang="en-US" sz="2800" dirty="0" err="1" smtClean="0">
                <a:sym typeface="Wingdings" panose="05000000000000000000" pitchFamily="2" charset="2"/>
              </a:rPr>
              <a:t>mo</a:t>
            </a:r>
            <a:r>
              <a:rPr lang="sr-Latn-RS" altLang="en-US" sz="2800" dirty="0" smtClean="0">
                <a:sym typeface="Wingdings" panose="05000000000000000000" pitchFamily="2" charset="2"/>
              </a:rPr>
              <a:t>ž</a:t>
            </a:r>
            <a:r>
              <a:rPr lang="en-US" altLang="en-US" sz="2800" dirty="0" smtClean="0">
                <a:sym typeface="Wingdings" panose="05000000000000000000" pitchFamily="2" charset="2"/>
              </a:rPr>
              <a:t>e </a:t>
            </a:r>
            <a:r>
              <a:rPr lang="en-US" altLang="en-US" sz="2800" dirty="0" err="1" smtClean="0">
                <a:sym typeface="Wingdings" panose="05000000000000000000" pitchFamily="2" charset="2"/>
              </a:rPr>
              <a:t>posti</a:t>
            </a:r>
            <a:r>
              <a:rPr lang="sr-Latn-RS" altLang="en-US" sz="2800" dirty="0" smtClean="0">
                <a:sym typeface="Wingdings" panose="05000000000000000000" pitchFamily="2" charset="2"/>
              </a:rPr>
              <a:t>ći</a:t>
            </a:r>
            <a:r>
              <a:rPr lang="sr-Latn-CS" altLang="en-US" sz="2800" dirty="0" smtClean="0">
                <a:sym typeface="Wingdings" panose="05000000000000000000" pitchFamily="2" charset="2"/>
              </a:rPr>
              <a:t> ako je ugao sudara konstantan)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 smtClean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</p:txBody>
      </p:sp>
      <p:sp>
        <p:nvSpPr>
          <p:cNvPr id="4100" name="Line 10"/>
          <p:cNvSpPr>
            <a:spLocks noChangeShapeType="1"/>
          </p:cNvSpPr>
          <p:nvPr/>
        </p:nvSpPr>
        <p:spPr bwMode="auto">
          <a:xfrm flipV="1">
            <a:off x="4758531" y="4190471"/>
            <a:ext cx="922338" cy="280988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6116638" y="3940175"/>
            <a:ext cx="363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B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5826125" y="3940175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6575425" y="4149725"/>
            <a:ext cx="549275" cy="3159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7315200" y="4389438"/>
            <a:ext cx="515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27600" y="4572794"/>
            <a:ext cx="1370806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39750" y="333375"/>
            <a:ext cx="81375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Reakcija se može posmatrati kao promena potencijalne energije sistema, ili porast energije u odnosu na minimalnu energiju reaktanata i produkata. </a:t>
            </a: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Reakcioni </a:t>
            </a:r>
            <a:r>
              <a:rPr lang="sr-Latn-C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put je niz stanja koji </a:t>
            </a:r>
            <a:r>
              <a:rPr lang="sr-Latn-C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povezuje reaktante i produkte. Potencijalna energija na ovom putu se menja, rastući od stanja u kome se nalaze reaktanti, a zatim opada prema stanjima u kojima se nalaze produkti reakcije. Ima ih beskonačno mnogo.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Najpovoljniji Reakcioni put povezuje reaktante i produkte bas preko prevoja je </a:t>
            </a: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put minimalne vrednosti potencijalne energije</a:t>
            </a:r>
            <a:r>
              <a:rPr lang="sr-Latn-C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r-Latn-C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PMVPE</a:t>
            </a:r>
            <a:r>
              <a:rPr lang="sr-Latn-C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U okolini prevoja, u oblasti najvećih vrednosti potencijalne energije na </a:t>
            </a:r>
            <a:r>
              <a:rPr lang="sr-Latn-C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PMVPE</a:t>
            </a:r>
            <a:r>
              <a:rPr lang="sr-Latn-CS" altLang="en-US" sz="1800" dirty="0">
                <a:latin typeface="Arial" panose="020B0604020202020204" pitchFamily="34" charset="0"/>
              </a:rPr>
              <a:t> </a:t>
            </a:r>
            <a:r>
              <a:rPr lang="sr-Latn-C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formira se </a:t>
            </a: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prelazna struktura,</a:t>
            </a:r>
            <a:r>
              <a:rPr lang="sr-Latn-C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često poznata pod imenom </a:t>
            </a:r>
            <a:r>
              <a:rPr lang="sr-Latn-C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aktivirani kompleks.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Brzina reakcije će zavisiti od visine i profila površi potencijalne energije u okolini prelaznog stanja. </a:t>
            </a: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317625" y="333375"/>
            <a:ext cx="7826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Konturni dijagram potencijalne energije</a:t>
            </a:r>
          </a:p>
        </p:txBody>
      </p:sp>
      <p:pic>
        <p:nvPicPr>
          <p:cNvPr id="22531" name="Picture 6" descr="konturni dij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18" y="1319848"/>
            <a:ext cx="6097588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igure 5.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0" y="3360420"/>
            <a:ext cx="3912787" cy="413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2891790" y="3360420"/>
            <a:ext cx="297180" cy="1714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4096506" y="3632931"/>
            <a:ext cx="361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Reakcioni</a:t>
            </a:r>
            <a:r>
              <a:rPr lang="en-US" dirty="0" smtClean="0"/>
              <a:t> put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4555906" y="3172260"/>
            <a:ext cx="672994" cy="52733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2741991" y="4182533"/>
            <a:ext cx="0" cy="2116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2741991" y="601838"/>
            <a:ext cx="5229225" cy="3400425"/>
            <a:chOff x="0" y="0"/>
            <a:chExt cx="5229225" cy="3400425"/>
          </a:xfrm>
        </p:grpSpPr>
        <p:grpSp>
          <p:nvGrpSpPr>
            <p:cNvPr id="100" name="Group 99"/>
            <p:cNvGrpSpPr/>
            <p:nvPr/>
          </p:nvGrpSpPr>
          <p:grpSpPr>
            <a:xfrm>
              <a:off x="0" y="276224"/>
              <a:ext cx="5229225" cy="3124201"/>
              <a:chOff x="0" y="-1"/>
              <a:chExt cx="5229225" cy="2971801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0" y="-1"/>
                <a:ext cx="5229225" cy="2895596"/>
                <a:chOff x="0" y="0"/>
                <a:chExt cx="5229225" cy="2858766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 flipH="1">
                  <a:off x="0" y="1314450"/>
                  <a:ext cx="2971800" cy="457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>
                  <a:off x="3009900" y="1333500"/>
                  <a:ext cx="2219325" cy="11715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6" name="Freeform 105"/>
                <p:cNvSpPr/>
                <p:nvPr/>
              </p:nvSpPr>
              <p:spPr>
                <a:xfrm>
                  <a:off x="428625" y="381000"/>
                  <a:ext cx="3954790" cy="2477766"/>
                </a:xfrm>
                <a:custGeom>
                  <a:avLst/>
                  <a:gdLst>
                    <a:gd name="connsiteX0" fmla="*/ 0 w 3954790"/>
                    <a:gd name="connsiteY0" fmla="*/ 1226796 h 2477766"/>
                    <a:gd name="connsiteX1" fmla="*/ 1743075 w 3954790"/>
                    <a:gd name="connsiteY1" fmla="*/ 26646 h 2477766"/>
                    <a:gd name="connsiteX2" fmla="*/ 3743325 w 3954790"/>
                    <a:gd name="connsiteY2" fmla="*/ 2255496 h 2477766"/>
                    <a:gd name="connsiteX3" fmla="*/ 3895725 w 3954790"/>
                    <a:gd name="connsiteY3" fmla="*/ 2398371 h 2477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54790" h="2477766">
                      <a:moveTo>
                        <a:pt x="0" y="1226796"/>
                      </a:moveTo>
                      <a:cubicBezTo>
                        <a:pt x="559594" y="540996"/>
                        <a:pt x="1119188" y="-144804"/>
                        <a:pt x="1743075" y="26646"/>
                      </a:cubicBezTo>
                      <a:cubicBezTo>
                        <a:pt x="2366962" y="198096"/>
                        <a:pt x="3384550" y="1860209"/>
                        <a:pt x="3743325" y="2255496"/>
                      </a:cubicBezTo>
                      <a:cubicBezTo>
                        <a:pt x="4102100" y="2650783"/>
                        <a:pt x="3895725" y="2398371"/>
                        <a:pt x="3895725" y="2398371"/>
                      </a:cubicBezTo>
                    </a:path>
                  </a:pathLst>
                </a:custGeom>
                <a:ln w="34925">
                  <a:solidFill>
                    <a:srgbClr val="FF0000"/>
                  </a:solidFill>
                  <a:prstDash val="sysDot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704850" y="1257300"/>
                  <a:ext cx="28575" cy="74295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914400" y="1038225"/>
                  <a:ext cx="9525" cy="9239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 flipV="1">
                  <a:off x="1152525" y="819150"/>
                  <a:ext cx="19050" cy="120015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 flipV="1">
                  <a:off x="1390650" y="638175"/>
                  <a:ext cx="38100" cy="14001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 flipV="1">
                  <a:off x="1609725" y="485775"/>
                  <a:ext cx="57150" cy="15621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 flipV="1">
                  <a:off x="1819275" y="400050"/>
                  <a:ext cx="76200" cy="16859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 flipV="1">
                  <a:off x="2038350" y="400050"/>
                  <a:ext cx="85725" cy="17240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 flipV="1">
                  <a:off x="2266950" y="457200"/>
                  <a:ext cx="104775" cy="17049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H="1" flipV="1">
                  <a:off x="2457450" y="590550"/>
                  <a:ext cx="123825" cy="1628775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 flipV="1">
                  <a:off x="2676525" y="752475"/>
                  <a:ext cx="142875" cy="15335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 flipV="1">
                  <a:off x="2943225" y="1066800"/>
                  <a:ext cx="133350" cy="13049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 flipV="1">
                  <a:off x="3133725" y="1133475"/>
                  <a:ext cx="95250" cy="1143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 flipV="1">
                  <a:off x="3305175" y="1476375"/>
                  <a:ext cx="76200" cy="990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H="1" flipV="1">
                  <a:off x="3476625" y="1724025"/>
                  <a:ext cx="66675" cy="8286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flipH="1" flipV="1">
                  <a:off x="3619500" y="1914525"/>
                  <a:ext cx="76200" cy="66675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 flipV="1">
                  <a:off x="3781425" y="2171700"/>
                  <a:ext cx="47625" cy="533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 flipV="1">
                  <a:off x="3924300" y="2352675"/>
                  <a:ext cx="19050" cy="4095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4029075" y="2543175"/>
                  <a:ext cx="9525" cy="24765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Freeform 124"/>
                <p:cNvSpPr/>
                <p:nvPr/>
              </p:nvSpPr>
              <p:spPr>
                <a:xfrm>
                  <a:off x="3248025" y="1828800"/>
                  <a:ext cx="1019175" cy="635000"/>
                </a:xfrm>
                <a:custGeom>
                  <a:avLst/>
                  <a:gdLst>
                    <a:gd name="connsiteX0" fmla="*/ 0 w 1000125"/>
                    <a:gd name="connsiteY0" fmla="*/ 428625 h 997091"/>
                    <a:gd name="connsiteX1" fmla="*/ 571500 w 1000125"/>
                    <a:gd name="connsiteY1" fmla="*/ 428625 h 997091"/>
                    <a:gd name="connsiteX2" fmla="*/ 790575 w 1000125"/>
                    <a:gd name="connsiteY2" fmla="*/ 990600 h 997091"/>
                    <a:gd name="connsiteX3" fmla="*/ 1000125 w 1000125"/>
                    <a:gd name="connsiteY3" fmla="*/ 0 h 997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125" h="997091">
                      <a:moveTo>
                        <a:pt x="0" y="428625"/>
                      </a:moveTo>
                      <a:cubicBezTo>
                        <a:pt x="219869" y="381794"/>
                        <a:pt x="439738" y="334963"/>
                        <a:pt x="571500" y="428625"/>
                      </a:cubicBezTo>
                      <a:cubicBezTo>
                        <a:pt x="703262" y="522287"/>
                        <a:pt x="719138" y="1062037"/>
                        <a:pt x="790575" y="990600"/>
                      </a:cubicBezTo>
                      <a:cubicBezTo>
                        <a:pt x="862012" y="919163"/>
                        <a:pt x="931068" y="459581"/>
                        <a:pt x="1000125" y="0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2667000" y="1143000"/>
                  <a:ext cx="1019175" cy="635000"/>
                </a:xfrm>
                <a:custGeom>
                  <a:avLst/>
                  <a:gdLst>
                    <a:gd name="connsiteX0" fmla="*/ 0 w 1000125"/>
                    <a:gd name="connsiteY0" fmla="*/ 428625 h 997091"/>
                    <a:gd name="connsiteX1" fmla="*/ 571500 w 1000125"/>
                    <a:gd name="connsiteY1" fmla="*/ 428625 h 997091"/>
                    <a:gd name="connsiteX2" fmla="*/ 790575 w 1000125"/>
                    <a:gd name="connsiteY2" fmla="*/ 990600 h 997091"/>
                    <a:gd name="connsiteX3" fmla="*/ 1000125 w 1000125"/>
                    <a:gd name="connsiteY3" fmla="*/ 0 h 997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125" h="997091">
                      <a:moveTo>
                        <a:pt x="0" y="428625"/>
                      </a:moveTo>
                      <a:cubicBezTo>
                        <a:pt x="219869" y="381794"/>
                        <a:pt x="439738" y="334963"/>
                        <a:pt x="571500" y="428625"/>
                      </a:cubicBezTo>
                      <a:cubicBezTo>
                        <a:pt x="703262" y="522287"/>
                        <a:pt x="719138" y="1062037"/>
                        <a:pt x="790575" y="990600"/>
                      </a:cubicBezTo>
                      <a:cubicBezTo>
                        <a:pt x="862012" y="919163"/>
                        <a:pt x="931068" y="459581"/>
                        <a:pt x="1000125" y="0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2352675" y="647700"/>
                  <a:ext cx="1019175" cy="635000"/>
                </a:xfrm>
                <a:custGeom>
                  <a:avLst/>
                  <a:gdLst>
                    <a:gd name="connsiteX0" fmla="*/ 0 w 1000125"/>
                    <a:gd name="connsiteY0" fmla="*/ 428625 h 997091"/>
                    <a:gd name="connsiteX1" fmla="*/ 571500 w 1000125"/>
                    <a:gd name="connsiteY1" fmla="*/ 428625 h 997091"/>
                    <a:gd name="connsiteX2" fmla="*/ 790575 w 1000125"/>
                    <a:gd name="connsiteY2" fmla="*/ 990600 h 997091"/>
                    <a:gd name="connsiteX3" fmla="*/ 1000125 w 1000125"/>
                    <a:gd name="connsiteY3" fmla="*/ 0 h 997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125" h="997091">
                      <a:moveTo>
                        <a:pt x="0" y="428625"/>
                      </a:moveTo>
                      <a:cubicBezTo>
                        <a:pt x="219869" y="381794"/>
                        <a:pt x="439738" y="334963"/>
                        <a:pt x="571500" y="428625"/>
                      </a:cubicBezTo>
                      <a:cubicBezTo>
                        <a:pt x="703262" y="522287"/>
                        <a:pt x="719138" y="1062037"/>
                        <a:pt x="790575" y="990600"/>
                      </a:cubicBezTo>
                      <a:cubicBezTo>
                        <a:pt x="862012" y="919163"/>
                        <a:pt x="931068" y="459581"/>
                        <a:pt x="1000125" y="0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876425" y="104775"/>
                  <a:ext cx="1019175" cy="635000"/>
                </a:xfrm>
                <a:custGeom>
                  <a:avLst/>
                  <a:gdLst>
                    <a:gd name="connsiteX0" fmla="*/ 0 w 1000125"/>
                    <a:gd name="connsiteY0" fmla="*/ 428625 h 997091"/>
                    <a:gd name="connsiteX1" fmla="*/ 571500 w 1000125"/>
                    <a:gd name="connsiteY1" fmla="*/ 428625 h 997091"/>
                    <a:gd name="connsiteX2" fmla="*/ 790575 w 1000125"/>
                    <a:gd name="connsiteY2" fmla="*/ 990600 h 997091"/>
                    <a:gd name="connsiteX3" fmla="*/ 1000125 w 1000125"/>
                    <a:gd name="connsiteY3" fmla="*/ 0 h 997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125" h="997091">
                      <a:moveTo>
                        <a:pt x="0" y="428625"/>
                      </a:moveTo>
                      <a:cubicBezTo>
                        <a:pt x="219869" y="381794"/>
                        <a:pt x="439738" y="334963"/>
                        <a:pt x="571500" y="428625"/>
                      </a:cubicBezTo>
                      <a:cubicBezTo>
                        <a:pt x="703262" y="522287"/>
                        <a:pt x="719138" y="1062037"/>
                        <a:pt x="790575" y="990600"/>
                      </a:cubicBezTo>
                      <a:cubicBezTo>
                        <a:pt x="862012" y="919163"/>
                        <a:pt x="931068" y="459581"/>
                        <a:pt x="1000125" y="0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914400" y="0"/>
                  <a:ext cx="788998" cy="778428"/>
                </a:xfrm>
                <a:custGeom>
                  <a:avLst/>
                  <a:gdLst>
                    <a:gd name="connsiteX0" fmla="*/ 788998 w 788998"/>
                    <a:gd name="connsiteY0" fmla="*/ 391674 h 778428"/>
                    <a:gd name="connsiteX1" fmla="*/ 369898 w 788998"/>
                    <a:gd name="connsiteY1" fmla="*/ 401199 h 778428"/>
                    <a:gd name="connsiteX2" fmla="*/ 255598 w 788998"/>
                    <a:gd name="connsiteY2" fmla="*/ 772674 h 778428"/>
                    <a:gd name="connsiteX3" fmla="*/ 17473 w 788998"/>
                    <a:gd name="connsiteY3" fmla="*/ 67824 h 778428"/>
                    <a:gd name="connsiteX4" fmla="*/ 36523 w 788998"/>
                    <a:gd name="connsiteY4" fmla="*/ 67824 h 778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8998" h="778428">
                      <a:moveTo>
                        <a:pt x="788998" y="391674"/>
                      </a:moveTo>
                      <a:cubicBezTo>
                        <a:pt x="623898" y="364686"/>
                        <a:pt x="458798" y="337699"/>
                        <a:pt x="369898" y="401199"/>
                      </a:cubicBezTo>
                      <a:cubicBezTo>
                        <a:pt x="280998" y="464699"/>
                        <a:pt x="314335" y="828236"/>
                        <a:pt x="255598" y="772674"/>
                      </a:cubicBezTo>
                      <a:cubicBezTo>
                        <a:pt x="196861" y="717112"/>
                        <a:pt x="53986" y="185299"/>
                        <a:pt x="17473" y="67824"/>
                      </a:cubicBezTo>
                      <a:cubicBezTo>
                        <a:pt x="-19040" y="-49651"/>
                        <a:pt x="8741" y="9086"/>
                        <a:pt x="36523" y="67824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638175" y="285750"/>
                  <a:ext cx="788998" cy="778428"/>
                </a:xfrm>
                <a:custGeom>
                  <a:avLst/>
                  <a:gdLst>
                    <a:gd name="connsiteX0" fmla="*/ 788998 w 788998"/>
                    <a:gd name="connsiteY0" fmla="*/ 391674 h 778428"/>
                    <a:gd name="connsiteX1" fmla="*/ 369898 w 788998"/>
                    <a:gd name="connsiteY1" fmla="*/ 401199 h 778428"/>
                    <a:gd name="connsiteX2" fmla="*/ 255598 w 788998"/>
                    <a:gd name="connsiteY2" fmla="*/ 772674 h 778428"/>
                    <a:gd name="connsiteX3" fmla="*/ 17473 w 788998"/>
                    <a:gd name="connsiteY3" fmla="*/ 67824 h 778428"/>
                    <a:gd name="connsiteX4" fmla="*/ 36523 w 788998"/>
                    <a:gd name="connsiteY4" fmla="*/ 67824 h 778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8998" h="778428">
                      <a:moveTo>
                        <a:pt x="788998" y="391674"/>
                      </a:moveTo>
                      <a:cubicBezTo>
                        <a:pt x="623898" y="364686"/>
                        <a:pt x="458798" y="337699"/>
                        <a:pt x="369898" y="401199"/>
                      </a:cubicBezTo>
                      <a:cubicBezTo>
                        <a:pt x="280998" y="464699"/>
                        <a:pt x="314335" y="828236"/>
                        <a:pt x="255598" y="772674"/>
                      </a:cubicBezTo>
                      <a:cubicBezTo>
                        <a:pt x="196861" y="717112"/>
                        <a:pt x="53986" y="185299"/>
                        <a:pt x="17473" y="67824"/>
                      </a:cubicBezTo>
                      <a:cubicBezTo>
                        <a:pt x="-19040" y="-49651"/>
                        <a:pt x="8741" y="9086"/>
                        <a:pt x="36523" y="67824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257175" y="685800"/>
                  <a:ext cx="788998" cy="778428"/>
                </a:xfrm>
                <a:custGeom>
                  <a:avLst/>
                  <a:gdLst>
                    <a:gd name="connsiteX0" fmla="*/ 788998 w 788998"/>
                    <a:gd name="connsiteY0" fmla="*/ 391674 h 778428"/>
                    <a:gd name="connsiteX1" fmla="*/ 369898 w 788998"/>
                    <a:gd name="connsiteY1" fmla="*/ 401199 h 778428"/>
                    <a:gd name="connsiteX2" fmla="*/ 255598 w 788998"/>
                    <a:gd name="connsiteY2" fmla="*/ 772674 h 778428"/>
                    <a:gd name="connsiteX3" fmla="*/ 17473 w 788998"/>
                    <a:gd name="connsiteY3" fmla="*/ 67824 h 778428"/>
                    <a:gd name="connsiteX4" fmla="*/ 36523 w 788998"/>
                    <a:gd name="connsiteY4" fmla="*/ 67824 h 778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8998" h="778428">
                      <a:moveTo>
                        <a:pt x="788998" y="391674"/>
                      </a:moveTo>
                      <a:cubicBezTo>
                        <a:pt x="623898" y="364686"/>
                        <a:pt x="458798" y="337699"/>
                        <a:pt x="369898" y="401199"/>
                      </a:cubicBezTo>
                      <a:cubicBezTo>
                        <a:pt x="280998" y="464699"/>
                        <a:pt x="314335" y="828236"/>
                        <a:pt x="255598" y="772674"/>
                      </a:cubicBezTo>
                      <a:cubicBezTo>
                        <a:pt x="196861" y="717112"/>
                        <a:pt x="53986" y="185299"/>
                        <a:pt x="17473" y="67824"/>
                      </a:cubicBezTo>
                      <a:cubicBezTo>
                        <a:pt x="-19040" y="-49651"/>
                        <a:pt x="8741" y="9086"/>
                        <a:pt x="36523" y="67824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" name="Freeform 102"/>
              <p:cNvSpPr/>
              <p:nvPr/>
            </p:nvSpPr>
            <p:spPr>
              <a:xfrm>
                <a:off x="428625" y="1962150"/>
                <a:ext cx="3724275" cy="1009650"/>
              </a:xfrm>
              <a:custGeom>
                <a:avLst/>
                <a:gdLst>
                  <a:gd name="connsiteX0" fmla="*/ 0 w 3571875"/>
                  <a:gd name="connsiteY0" fmla="*/ 0 h 1066800"/>
                  <a:gd name="connsiteX1" fmla="*/ 1657350 w 3571875"/>
                  <a:gd name="connsiteY1" fmla="*/ 171450 h 1066800"/>
                  <a:gd name="connsiteX2" fmla="*/ 3028950 w 3571875"/>
                  <a:gd name="connsiteY2" fmla="*/ 628650 h 1066800"/>
                  <a:gd name="connsiteX3" fmla="*/ 3571875 w 3571875"/>
                  <a:gd name="connsiteY3" fmla="*/ 106680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1875" h="1066800">
                    <a:moveTo>
                      <a:pt x="0" y="0"/>
                    </a:moveTo>
                    <a:cubicBezTo>
                      <a:pt x="576262" y="33337"/>
                      <a:pt x="1152525" y="66675"/>
                      <a:pt x="1657350" y="171450"/>
                    </a:cubicBezTo>
                    <a:cubicBezTo>
                      <a:pt x="2162175" y="276225"/>
                      <a:pt x="2709863" y="479425"/>
                      <a:pt x="3028950" y="628650"/>
                    </a:cubicBezTo>
                    <a:cubicBezTo>
                      <a:pt x="3348037" y="777875"/>
                      <a:pt x="3459956" y="922337"/>
                      <a:pt x="3571875" y="1066800"/>
                    </a:cubicBezTo>
                  </a:path>
                </a:pathLst>
              </a:cu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H="1" flipV="1">
              <a:off x="2943225" y="0"/>
              <a:ext cx="19050" cy="17409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/>
          <p:nvPr/>
        </p:nvSpPr>
        <p:spPr>
          <a:xfrm>
            <a:off x="5842378" y="655796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2281391" y="1856009"/>
            <a:ext cx="93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A-B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68097" y="2858298"/>
            <a:ext cx="728220" cy="3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B-C</a:t>
            </a:r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2741991" y="6299200"/>
            <a:ext cx="41195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3985003" y="6379313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Reakcioni</a:t>
            </a:r>
            <a:r>
              <a:rPr lang="en-US" dirty="0" smtClean="0"/>
              <a:t> put</a:t>
            </a:r>
            <a:endParaRPr lang="en-US" dirty="0"/>
          </a:p>
        </p:txBody>
      </p:sp>
      <p:sp>
        <p:nvSpPr>
          <p:cNvPr id="171" name="Freeform 170"/>
          <p:cNvSpPr/>
          <p:nvPr/>
        </p:nvSpPr>
        <p:spPr>
          <a:xfrm>
            <a:off x="3115733" y="4267049"/>
            <a:ext cx="3928534" cy="1890496"/>
          </a:xfrm>
          <a:custGeom>
            <a:avLst/>
            <a:gdLst>
              <a:gd name="connsiteX0" fmla="*/ 0 w 3928534"/>
              <a:gd name="connsiteY0" fmla="*/ 1558018 h 1890496"/>
              <a:gd name="connsiteX1" fmla="*/ 270934 w 3928534"/>
              <a:gd name="connsiteY1" fmla="*/ 1778151 h 1890496"/>
              <a:gd name="connsiteX2" fmla="*/ 1456267 w 3928534"/>
              <a:gd name="connsiteY2" fmla="*/ 151 h 1890496"/>
              <a:gd name="connsiteX3" fmla="*/ 3318934 w 3928534"/>
              <a:gd name="connsiteY3" fmla="*/ 1676551 h 1890496"/>
              <a:gd name="connsiteX4" fmla="*/ 3928534 w 3928534"/>
              <a:gd name="connsiteY4" fmla="*/ 1710418 h 1890496"/>
              <a:gd name="connsiteX5" fmla="*/ 3928534 w 3928534"/>
              <a:gd name="connsiteY5" fmla="*/ 1710418 h 189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8534" h="1890496">
                <a:moveTo>
                  <a:pt x="0" y="1558018"/>
                </a:moveTo>
                <a:cubicBezTo>
                  <a:pt x="14111" y="1797907"/>
                  <a:pt x="28223" y="2037796"/>
                  <a:pt x="270934" y="1778151"/>
                </a:cubicBezTo>
                <a:cubicBezTo>
                  <a:pt x="513645" y="1518506"/>
                  <a:pt x="948267" y="17084"/>
                  <a:pt x="1456267" y="151"/>
                </a:cubicBezTo>
                <a:cubicBezTo>
                  <a:pt x="1964267" y="-16782"/>
                  <a:pt x="2906890" y="1391507"/>
                  <a:pt x="3318934" y="1676551"/>
                </a:cubicBezTo>
                <a:cubicBezTo>
                  <a:pt x="3730978" y="1961595"/>
                  <a:pt x="3928534" y="1710418"/>
                  <a:pt x="3928534" y="1710418"/>
                </a:cubicBezTo>
                <a:lnTo>
                  <a:pt x="3928534" y="17104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2178093" y="4255381"/>
            <a:ext cx="82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7044267" y="443672"/>
            <a:ext cx="1838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Crvrna</a:t>
            </a:r>
            <a:r>
              <a:rPr lang="en-US" dirty="0" smtClean="0"/>
              <a:t> </a:t>
            </a:r>
            <a:r>
              <a:rPr lang="en-US" dirty="0" err="1" smtClean="0"/>
              <a:t>tackasta</a:t>
            </a:r>
            <a:r>
              <a:rPr lang="en-US" dirty="0" smtClean="0"/>
              <a:t> </a:t>
            </a:r>
            <a:r>
              <a:rPr lang="en-US" dirty="0" err="1" smtClean="0"/>
              <a:t>linija</a:t>
            </a:r>
            <a:r>
              <a:rPr lang="en-US" dirty="0" smtClean="0"/>
              <a:t> </a:t>
            </a:r>
            <a:r>
              <a:rPr lang="en-US" dirty="0" err="1" smtClean="0"/>
              <a:t>spaja</a:t>
            </a:r>
            <a:r>
              <a:rPr lang="en-US" dirty="0" smtClean="0"/>
              <a:t> </a:t>
            </a:r>
            <a:r>
              <a:rPr lang="en-US" dirty="0" err="1" smtClean="0"/>
              <a:t>minimume</a:t>
            </a:r>
            <a:r>
              <a:rPr lang="en-US" dirty="0" smtClean="0"/>
              <a:t> </a:t>
            </a:r>
            <a:r>
              <a:rPr lang="en-US" dirty="0" err="1" smtClean="0"/>
              <a:t>Morzeovih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endParaRPr lang="en-US" dirty="0"/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6380541" y="2073147"/>
            <a:ext cx="909638" cy="827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300498" y="239209"/>
            <a:ext cx="425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Dobijanje</a:t>
            </a:r>
            <a:r>
              <a:rPr lang="en-US" sz="2400" dirty="0" smtClean="0"/>
              <a:t> </a:t>
            </a:r>
            <a:r>
              <a:rPr lang="sr-Latn-RS" sz="2400" dirty="0" smtClean="0"/>
              <a:t>šeme energetskog puta reakcije</a:t>
            </a:r>
            <a:endParaRPr lang="en-US" sz="2400" dirty="0"/>
          </a:p>
        </p:txBody>
      </p:sp>
      <p:sp>
        <p:nvSpPr>
          <p:cNvPr id="180" name="TextBox 179"/>
          <p:cNvSpPr txBox="1"/>
          <p:nvPr/>
        </p:nvSpPr>
        <p:spPr>
          <a:xfrm>
            <a:off x="5905273" y="4062264"/>
            <a:ext cx="3301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Minimumi energije </a:t>
            </a:r>
            <a:r>
              <a:rPr lang="sr-Latn-RS" dirty="0"/>
              <a:t>z</a:t>
            </a:r>
            <a:r>
              <a:rPr lang="sr-Latn-RS" dirty="0" smtClean="0"/>
              <a:t>a produkte i reaktnte samo naglašavaju energetski stabilna stanja. Crvena linija nema minimuma na ovim mestima. </a:t>
            </a:r>
            <a:endParaRPr lang="en-US" dirty="0"/>
          </a:p>
        </p:txBody>
      </p:sp>
      <p:cxnSp>
        <p:nvCxnSpPr>
          <p:cNvPr id="182" name="Straight Arrow Connector 181"/>
          <p:cNvCxnSpPr/>
          <p:nvPr/>
        </p:nvCxnSpPr>
        <p:spPr>
          <a:xfrm flipV="1">
            <a:off x="3380166" y="5575473"/>
            <a:ext cx="3438827" cy="589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2929467" y="4436511"/>
            <a:ext cx="4436533" cy="1586386"/>
          </a:xfrm>
          <a:custGeom>
            <a:avLst/>
            <a:gdLst>
              <a:gd name="connsiteX0" fmla="*/ 0 w 4436533"/>
              <a:gd name="connsiteY0" fmla="*/ 1574822 h 1586386"/>
              <a:gd name="connsiteX1" fmla="*/ 778933 w 4436533"/>
              <a:gd name="connsiteY1" fmla="*/ 1354689 h 1586386"/>
              <a:gd name="connsiteX2" fmla="*/ 1405466 w 4436533"/>
              <a:gd name="connsiteY2" fmla="*/ 22 h 1586386"/>
              <a:gd name="connsiteX3" fmla="*/ 3098800 w 4436533"/>
              <a:gd name="connsiteY3" fmla="*/ 1320822 h 1586386"/>
              <a:gd name="connsiteX4" fmla="*/ 4436533 w 4436533"/>
              <a:gd name="connsiteY4" fmla="*/ 1557889 h 158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6533" h="1586386">
                <a:moveTo>
                  <a:pt x="0" y="1574822"/>
                </a:moveTo>
                <a:cubicBezTo>
                  <a:pt x="272344" y="1595989"/>
                  <a:pt x="544689" y="1617156"/>
                  <a:pt x="778933" y="1354689"/>
                </a:cubicBezTo>
                <a:cubicBezTo>
                  <a:pt x="1013177" y="1092222"/>
                  <a:pt x="1018822" y="5666"/>
                  <a:pt x="1405466" y="22"/>
                </a:cubicBezTo>
                <a:cubicBezTo>
                  <a:pt x="1792110" y="-5622"/>
                  <a:pt x="2593622" y="1061177"/>
                  <a:pt x="3098800" y="1320822"/>
                </a:cubicBezTo>
                <a:cubicBezTo>
                  <a:pt x="3603978" y="1580467"/>
                  <a:pt x="4020255" y="1569178"/>
                  <a:pt x="4436533" y="1557889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Arrow Connector 188"/>
          <p:cNvCxnSpPr/>
          <p:nvPr/>
        </p:nvCxnSpPr>
        <p:spPr>
          <a:xfrm flipV="1">
            <a:off x="6771066" y="5539592"/>
            <a:ext cx="123825" cy="483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107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4289425" cy="29511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smtClean="0">
                <a:solidFill>
                  <a:srgbClr val="FF0000"/>
                </a:solidFill>
              </a:rPr>
              <a:t>C</a:t>
            </a:r>
            <a:r>
              <a:rPr lang="en-US" altLang="en-US" sz="2400" b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‡ </a:t>
            </a:r>
            <a:r>
              <a:rPr lang="en-US" altLang="en-US" sz="2400" b="1" smtClean="0">
                <a:cs typeface="Times New Roman" panose="02020603050405020304" pitchFamily="18" charset="0"/>
              </a:rPr>
              <a:t>predstavlja prelazno stanj</a:t>
            </a:r>
            <a:r>
              <a:rPr lang="sr-Latn-CS" altLang="en-US" sz="2400" b="1" smtClean="0">
                <a:cs typeface="Times New Roman" panose="02020603050405020304" pitchFamily="18" charset="0"/>
              </a:rPr>
              <a:t>e</a:t>
            </a:r>
            <a:r>
              <a:rPr lang="en-US" altLang="en-US" sz="2400" b="1" smtClean="0">
                <a:cs typeface="Times New Roman" panose="02020603050405020304" pitchFamily="18" charset="0"/>
              </a:rPr>
              <a:t> (aktivirani kompleks) </a:t>
            </a:r>
            <a:r>
              <a:rPr lang="sr-Latn-CS" altLang="en-US" sz="2400" b="1" smtClean="0">
                <a:cs typeface="Times New Roman" panose="02020603050405020304" pitchFamily="18" charset="0"/>
              </a:rPr>
              <a:t>koji nastaje na </a:t>
            </a:r>
            <a:r>
              <a:rPr lang="en-US" altLang="en-US" sz="2400" b="1" smtClean="0">
                <a:cs typeface="Times New Roman" panose="02020603050405020304" pitchFamily="18" charset="0"/>
              </a:rPr>
              <a:t>prevoj</a:t>
            </a:r>
            <a:r>
              <a:rPr lang="sr-Latn-CS" altLang="en-US" sz="2400" b="1" smtClean="0">
                <a:cs typeface="Times New Roman" panose="02020603050405020304" pitchFamily="18" charset="0"/>
              </a:rPr>
              <a:t>u</a:t>
            </a:r>
            <a:r>
              <a:rPr lang="en-US" altLang="en-US" sz="2400" b="1" smtClean="0">
                <a:cs typeface="Times New Roman" panose="02020603050405020304" pitchFamily="18" charset="0"/>
              </a:rPr>
              <a:t> ili tack</a:t>
            </a:r>
            <a:r>
              <a:rPr lang="sr-Latn-CS" altLang="en-US" sz="2400" b="1" smtClean="0">
                <a:cs typeface="Times New Roman" panose="02020603050405020304" pitchFamily="18" charset="0"/>
              </a:rPr>
              <a:t>i</a:t>
            </a:r>
            <a:r>
              <a:rPr lang="en-US" altLang="en-US" sz="2400" b="1" smtClean="0">
                <a:cs typeface="Times New Roman" panose="02020603050405020304" pitchFamily="18" charset="0"/>
              </a:rPr>
              <a:t> maksimuma energije du</a:t>
            </a:r>
            <a:r>
              <a:rPr lang="sr-Latn-CS" altLang="en-US" sz="2400" b="1" smtClean="0">
                <a:cs typeface="Times New Roman" panose="02020603050405020304" pitchFamily="18" charset="0"/>
              </a:rPr>
              <a:t>ž</a:t>
            </a:r>
            <a:r>
              <a:rPr lang="en-US" altLang="en-US" sz="2400" b="1" smtClean="0">
                <a:cs typeface="Times New Roman" panose="02020603050405020304" pitchFamily="18" charset="0"/>
              </a:rPr>
              <a:t> puta sa minimalnom promenom energije </a:t>
            </a:r>
            <a:r>
              <a:rPr lang="en-US" altLang="en-US" sz="24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PMVPE</a:t>
            </a:r>
            <a:r>
              <a:rPr lang="en-US" altLang="en-US" sz="2400" b="1" smtClean="0">
                <a:cs typeface="Times New Roman" panose="02020603050405020304" pitchFamily="18" charset="0"/>
              </a:rPr>
              <a:t>. </a:t>
            </a:r>
            <a:endParaRPr lang="en-US" altLang="en-US" sz="2400" b="1" smtClean="0"/>
          </a:p>
        </p:txBody>
      </p:sp>
      <p:pic>
        <p:nvPicPr>
          <p:cNvPr id="23555" name="Picture 4" descr="F27_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557338"/>
            <a:ext cx="3603625" cy="3505200"/>
          </a:xfrm>
          <a:noFill/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07950" y="5084763"/>
            <a:ext cx="9036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Konture reprezentuju jednake vrednosti potencijalne energije.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79388" y="5734050"/>
            <a:ext cx="89646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en-US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i="1" baseline="-2500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 predstavljaju odgovaraju</a:t>
            </a:r>
            <a:r>
              <a:rPr lang="sr-Latn-CS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ća ravnotežna rastojanja u molekulu </a:t>
            </a:r>
            <a:r>
              <a:rPr lang="sr-Latn-CS" altLang="en-US" sz="2400">
                <a:solidFill>
                  <a:schemeClr val="tx2"/>
                </a:solidFill>
                <a:latin typeface="Arial" panose="020B0604020202020204" pitchFamily="34" charset="0"/>
              </a:rPr>
              <a:t>kada se treći atom nalazi na beskonačnom rastojanju. </a:t>
            </a: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478338" y="34163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Re BC</a:t>
            </a:r>
            <a:endParaRPr lang="en-US" altLang="en-US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002338" y="4818063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Re AB</a:t>
            </a:r>
            <a:endParaRPr lang="en-US" altLang="en-US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1946275" y="0"/>
            <a:ext cx="6400800" cy="1889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A-put pri kome je </a:t>
            </a:r>
            <a:r>
              <a:rPr lang="en-US" altLang="en-US" sz="1800">
                <a:latin typeface="Arial" panose="020B0604020202020204" pitchFamily="34" charset="0"/>
              </a:rPr>
              <a:t>prvo </a:t>
            </a:r>
            <a:r>
              <a:rPr lang="sr-Latn-CS" altLang="en-US" sz="1800">
                <a:latin typeface="Arial" panose="020B0604020202020204" pitchFamily="34" charset="0"/>
              </a:rPr>
              <a:t>R</a:t>
            </a:r>
            <a:r>
              <a:rPr lang="sr-Latn-CS" altLang="en-US" sz="1800" baseline="-25000">
                <a:latin typeface="Arial" panose="020B0604020202020204" pitchFamily="34" charset="0"/>
              </a:rPr>
              <a:t>BC </a:t>
            </a:r>
            <a:r>
              <a:rPr lang="sr-Latn-CS" altLang="en-US" sz="1800">
                <a:latin typeface="Arial" panose="020B0604020202020204" pitchFamily="34" charset="0"/>
              </a:rPr>
              <a:t>konstantno dok se A približava</a:t>
            </a:r>
            <a:r>
              <a:rPr lang="en-US" altLang="en-US" sz="1800">
                <a:latin typeface="Arial" panose="020B0604020202020204" pitchFamily="34" charset="0"/>
              </a:rPr>
              <a:t> a zatim R</a:t>
            </a:r>
            <a:r>
              <a:rPr lang="en-US" altLang="en-US" sz="1800" baseline="-25000">
                <a:latin typeface="Arial" panose="020B0604020202020204" pitchFamily="34" charset="0"/>
              </a:rPr>
              <a:t>AB</a:t>
            </a:r>
            <a:r>
              <a:rPr lang="en-US" altLang="en-US" sz="1800">
                <a:latin typeface="Arial" panose="020B0604020202020204" pitchFamily="34" charset="0"/>
              </a:rPr>
              <a:t> konstanto dok se C udaljava</a:t>
            </a:r>
            <a:r>
              <a:rPr lang="sr-Latn-CS" altLang="en-US" sz="1800">
                <a:latin typeface="Arial" panose="020B0604020202020204" pitchFamily="34" charset="0"/>
              </a:rPr>
              <a:t>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B-put pri kome R</a:t>
            </a:r>
            <a:r>
              <a:rPr lang="sr-Latn-CS" altLang="en-US" sz="1800" baseline="-25000">
                <a:latin typeface="Arial" panose="020B0604020202020204" pitchFamily="34" charset="0"/>
              </a:rPr>
              <a:t>BC </a:t>
            </a:r>
            <a:r>
              <a:rPr lang="sr-Latn-CS" altLang="en-US" sz="1800">
                <a:latin typeface="Arial" panose="020B0604020202020204" pitchFamily="34" charset="0"/>
              </a:rPr>
              <a:t>raste sa približavanjem 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C-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Put minimalne energije.</a:t>
            </a:r>
            <a:endParaRPr lang="sr-Latn-CS" altLang="en-US" sz="1800" baseline="-250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6251575" y="3967163"/>
            <a:ext cx="0" cy="74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>
            <a:off x="5270500" y="3598863"/>
            <a:ext cx="515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BS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1613"/>
            <a:ext cx="7561262" cy="66563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0" y="0"/>
            <a:ext cx="4500563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Potencijalna površ hemijske reakcije</a:t>
            </a:r>
            <a:endParaRPr lang="en-US" altLang="en-US" sz="2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0" y="2060575"/>
            <a:ext cx="163195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000">
                <a:latin typeface="Arial" panose="020B0604020202020204" pitchFamily="34" charset="0"/>
              </a:rPr>
              <a:t>Minimum za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CS" altLang="en-US" sz="2000">
                <a:latin typeface="Arial" panose="020B0604020202020204" pitchFamily="34" charset="0"/>
              </a:rPr>
              <a:t>produkt A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7512050" y="1773238"/>
            <a:ext cx="163195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000">
                <a:latin typeface="Arial" panose="020B0604020202020204" pitchFamily="34" charset="0"/>
              </a:rPr>
              <a:t>Minimum za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CS" altLang="en-US" sz="2000">
                <a:latin typeface="Arial" panose="020B0604020202020204" pitchFamily="34" charset="0"/>
              </a:rPr>
              <a:t>produkt </a:t>
            </a:r>
            <a:r>
              <a:rPr lang="sr-Latn-CS" altLang="en-US" sz="2000" b="1">
                <a:latin typeface="Arial" panose="020B0604020202020204" pitchFamily="34" charset="0"/>
              </a:rPr>
              <a:t>B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323850" y="5805488"/>
            <a:ext cx="254793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000">
                <a:latin typeface="Arial" panose="020B0604020202020204" pitchFamily="34" charset="0"/>
              </a:rPr>
              <a:t>Minimum za reaktant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5867400" y="765175"/>
            <a:ext cx="1419225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000">
                <a:latin typeface="Arial" panose="020B0604020202020204" pitchFamily="34" charset="0"/>
              </a:rPr>
              <a:t>Prelazna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CS" altLang="en-US" sz="2000">
                <a:latin typeface="Arial" panose="020B0604020202020204" pitchFamily="34" charset="0"/>
              </a:rPr>
              <a:t>struktura B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2195513" y="836613"/>
            <a:ext cx="1419225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000">
                <a:latin typeface="Arial" panose="020B0604020202020204" pitchFamily="34" charset="0"/>
              </a:rPr>
              <a:t>Prelazna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CS" altLang="en-US" sz="2000">
                <a:latin typeface="Arial" panose="020B0604020202020204" pitchFamily="34" charset="0"/>
              </a:rPr>
              <a:t>struktura A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 flipV="1">
            <a:off x="2411413" y="5157788"/>
            <a:ext cx="504825" cy="647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8"/>
          <p:cNvSpPr>
            <a:spLocks noChangeShapeType="1"/>
          </p:cNvSpPr>
          <p:nvPr/>
        </p:nvSpPr>
        <p:spPr bwMode="auto">
          <a:xfrm flipH="1">
            <a:off x="6516688" y="1484313"/>
            <a:ext cx="71437" cy="17287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9"/>
          <p:cNvSpPr>
            <a:spLocks noChangeShapeType="1"/>
          </p:cNvSpPr>
          <p:nvPr/>
        </p:nvSpPr>
        <p:spPr bwMode="auto">
          <a:xfrm flipH="1">
            <a:off x="7451725" y="2492375"/>
            <a:ext cx="360363" cy="8651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20"/>
          <p:cNvSpPr>
            <a:spLocks noChangeShapeType="1"/>
          </p:cNvSpPr>
          <p:nvPr/>
        </p:nvSpPr>
        <p:spPr bwMode="auto">
          <a:xfrm>
            <a:off x="2843213" y="1557338"/>
            <a:ext cx="720725" cy="1655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1"/>
          <p:cNvSpPr>
            <a:spLocks noChangeShapeType="1"/>
          </p:cNvSpPr>
          <p:nvPr/>
        </p:nvSpPr>
        <p:spPr bwMode="auto">
          <a:xfrm>
            <a:off x="1619250" y="2565400"/>
            <a:ext cx="576263" cy="142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Freeform 26"/>
          <p:cNvSpPr>
            <a:spLocks/>
          </p:cNvSpPr>
          <p:nvPr/>
        </p:nvSpPr>
        <p:spPr bwMode="auto">
          <a:xfrm>
            <a:off x="3059113" y="3141663"/>
            <a:ext cx="3889375" cy="2087562"/>
          </a:xfrm>
          <a:custGeom>
            <a:avLst/>
            <a:gdLst>
              <a:gd name="T0" fmla="*/ 0 w 2450"/>
              <a:gd name="T1" fmla="*/ 2147483647 h 1315"/>
              <a:gd name="T2" fmla="*/ 2147483647 w 2450"/>
              <a:gd name="T3" fmla="*/ 2147483647 h 1315"/>
              <a:gd name="T4" fmla="*/ 2147483647 w 2450"/>
              <a:gd name="T5" fmla="*/ 2147483647 h 1315"/>
              <a:gd name="T6" fmla="*/ 2147483647 w 2450"/>
              <a:gd name="T7" fmla="*/ 2147483647 h 1315"/>
              <a:gd name="T8" fmla="*/ 2147483647 w 2450"/>
              <a:gd name="T9" fmla="*/ 2147483647 h 1315"/>
              <a:gd name="T10" fmla="*/ 2147483647 w 2450"/>
              <a:gd name="T11" fmla="*/ 0 h 1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50"/>
              <a:gd name="T19" fmla="*/ 0 h 1315"/>
              <a:gd name="T20" fmla="*/ 2450 w 2450"/>
              <a:gd name="T21" fmla="*/ 1315 h 1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50" h="1315">
                <a:moveTo>
                  <a:pt x="0" y="1315"/>
                </a:moveTo>
                <a:cubicBezTo>
                  <a:pt x="91" y="1307"/>
                  <a:pt x="182" y="1300"/>
                  <a:pt x="273" y="1270"/>
                </a:cubicBezTo>
                <a:cubicBezTo>
                  <a:pt x="364" y="1240"/>
                  <a:pt x="326" y="1278"/>
                  <a:pt x="545" y="1134"/>
                </a:cubicBezTo>
                <a:cubicBezTo>
                  <a:pt x="764" y="990"/>
                  <a:pt x="1339" y="582"/>
                  <a:pt x="1588" y="408"/>
                </a:cubicBezTo>
                <a:cubicBezTo>
                  <a:pt x="1837" y="234"/>
                  <a:pt x="1898" y="158"/>
                  <a:pt x="2042" y="90"/>
                </a:cubicBezTo>
                <a:cubicBezTo>
                  <a:pt x="2186" y="22"/>
                  <a:pt x="2318" y="11"/>
                  <a:pt x="2450" y="0"/>
                </a:cubicBezTo>
              </a:path>
            </a:pathLst>
          </a:cu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Freeform 27"/>
          <p:cNvSpPr>
            <a:spLocks/>
          </p:cNvSpPr>
          <p:nvPr/>
        </p:nvSpPr>
        <p:spPr bwMode="auto">
          <a:xfrm>
            <a:off x="2268538" y="2708275"/>
            <a:ext cx="2014537" cy="2520950"/>
          </a:xfrm>
          <a:custGeom>
            <a:avLst/>
            <a:gdLst>
              <a:gd name="T0" fmla="*/ 2147483647 w 1269"/>
              <a:gd name="T1" fmla="*/ 2147483647 h 1588"/>
              <a:gd name="T2" fmla="*/ 2147483647 w 1269"/>
              <a:gd name="T3" fmla="*/ 2147483647 h 1588"/>
              <a:gd name="T4" fmla="*/ 2147483647 w 1269"/>
              <a:gd name="T5" fmla="*/ 2147483647 h 1588"/>
              <a:gd name="T6" fmla="*/ 2147483647 w 1269"/>
              <a:gd name="T7" fmla="*/ 2147483647 h 1588"/>
              <a:gd name="T8" fmla="*/ 2147483647 w 1269"/>
              <a:gd name="T9" fmla="*/ 2147483647 h 1588"/>
              <a:gd name="T10" fmla="*/ 2147483647 w 1269"/>
              <a:gd name="T11" fmla="*/ 2147483647 h 1588"/>
              <a:gd name="T12" fmla="*/ 2147483647 w 1269"/>
              <a:gd name="T13" fmla="*/ 2147483647 h 1588"/>
              <a:gd name="T14" fmla="*/ 2147483647 w 1269"/>
              <a:gd name="T15" fmla="*/ 2147483647 h 1588"/>
              <a:gd name="T16" fmla="*/ 2147483647 w 1269"/>
              <a:gd name="T17" fmla="*/ 2147483647 h 1588"/>
              <a:gd name="T18" fmla="*/ 0 w 1269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69"/>
              <a:gd name="T31" fmla="*/ 0 h 1588"/>
              <a:gd name="T32" fmla="*/ 1269 w 1269"/>
              <a:gd name="T33" fmla="*/ 1588 h 15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69" h="1588">
                <a:moveTo>
                  <a:pt x="498" y="1588"/>
                </a:moveTo>
                <a:cubicBezTo>
                  <a:pt x="593" y="1577"/>
                  <a:pt x="688" y="1566"/>
                  <a:pt x="771" y="1543"/>
                </a:cubicBezTo>
                <a:cubicBezTo>
                  <a:pt x="854" y="1520"/>
                  <a:pt x="937" y="1482"/>
                  <a:pt x="997" y="1452"/>
                </a:cubicBezTo>
                <a:cubicBezTo>
                  <a:pt x="1057" y="1422"/>
                  <a:pt x="1095" y="1399"/>
                  <a:pt x="1133" y="1361"/>
                </a:cubicBezTo>
                <a:cubicBezTo>
                  <a:pt x="1171" y="1323"/>
                  <a:pt x="1209" y="1270"/>
                  <a:pt x="1224" y="1225"/>
                </a:cubicBezTo>
                <a:cubicBezTo>
                  <a:pt x="1239" y="1180"/>
                  <a:pt x="1269" y="1210"/>
                  <a:pt x="1224" y="1089"/>
                </a:cubicBezTo>
                <a:cubicBezTo>
                  <a:pt x="1179" y="968"/>
                  <a:pt x="1043" y="643"/>
                  <a:pt x="952" y="499"/>
                </a:cubicBezTo>
                <a:cubicBezTo>
                  <a:pt x="861" y="355"/>
                  <a:pt x="771" y="280"/>
                  <a:pt x="680" y="227"/>
                </a:cubicBezTo>
                <a:cubicBezTo>
                  <a:pt x="589" y="174"/>
                  <a:pt x="521" y="220"/>
                  <a:pt x="408" y="182"/>
                </a:cubicBezTo>
                <a:cubicBezTo>
                  <a:pt x="295" y="144"/>
                  <a:pt x="68" y="30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28"/>
          <p:cNvSpPr txBox="1">
            <a:spLocks noChangeArrowheads="1"/>
          </p:cNvSpPr>
          <p:nvPr/>
        </p:nvSpPr>
        <p:spPr bwMode="auto">
          <a:xfrm>
            <a:off x="6011863" y="5661025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R</a:t>
            </a:r>
            <a:endParaRPr lang="en-US" altLang="en-US" sz="2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593" name="Text Box 29"/>
          <p:cNvSpPr txBox="1">
            <a:spLocks noChangeArrowheads="1"/>
          </p:cNvSpPr>
          <p:nvPr/>
        </p:nvSpPr>
        <p:spPr bwMode="auto">
          <a:xfrm>
            <a:off x="7235825" y="5876925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  <a:endParaRPr lang="en-US" altLang="en-US" sz="2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594" name="Text Box 30"/>
          <p:cNvSpPr txBox="1">
            <a:spLocks noChangeArrowheads="1"/>
          </p:cNvSpPr>
          <p:nvPr/>
        </p:nvSpPr>
        <p:spPr bwMode="auto">
          <a:xfrm>
            <a:off x="7164388" y="5229225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n-US" altLang="en-US" sz="2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595" name="Line 31"/>
          <p:cNvSpPr>
            <a:spLocks noChangeShapeType="1"/>
          </p:cNvSpPr>
          <p:nvPr/>
        </p:nvSpPr>
        <p:spPr bwMode="auto">
          <a:xfrm flipV="1">
            <a:off x="6443663" y="5516563"/>
            <a:ext cx="720725" cy="3603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32"/>
          <p:cNvSpPr>
            <a:spLocks noChangeShapeType="1"/>
          </p:cNvSpPr>
          <p:nvPr/>
        </p:nvSpPr>
        <p:spPr bwMode="auto">
          <a:xfrm>
            <a:off x="6443663" y="5949950"/>
            <a:ext cx="792162" cy="21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Teorija prela</a:t>
            </a:r>
            <a:r>
              <a:rPr lang="sl-SI" altLang="en-US" smtClean="0"/>
              <a:t>znog stanja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73238"/>
            <a:ext cx="8208962" cy="4694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sl-SI" altLang="en-US" sz="2800" dirty="0" smtClean="0"/>
              <a:t>Prelaznim stanjem se označava stanje u kome dolazi do nastanka </a:t>
            </a:r>
            <a:r>
              <a:rPr lang="sl-SI" altLang="en-US" sz="2800" b="1" dirty="0" smtClean="0">
                <a:solidFill>
                  <a:srgbClr val="FF3399"/>
                </a:solidFill>
              </a:rPr>
              <a:t>“aktiviranog kompleksa”</a:t>
            </a:r>
            <a:r>
              <a:rPr lang="en-US" altLang="en-US" sz="2800" dirty="0" smtClean="0"/>
              <a:t> </a:t>
            </a:r>
            <a:r>
              <a:rPr lang="sl-SI" altLang="en-US" sz="2800" dirty="0" smtClean="0"/>
              <a:t>koji nastaje u oblasti maksimalne vrednosti potencijalne energije-MaxPE, na putu PMVPE od reaktanata prema produktima. 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/>
              <a:t>  </a:t>
            </a:r>
            <a:r>
              <a:rPr lang="sl-SI" altLang="en-US" sz="2800" dirty="0" smtClean="0"/>
              <a:t>Prelazno stanje nije </a:t>
            </a:r>
            <a:r>
              <a:rPr lang="en-US" altLang="en-US" sz="2800" dirty="0" err="1" smtClean="0"/>
              <a:t>jedinstveno</a:t>
            </a:r>
            <a:r>
              <a:rPr lang="sl-SI" altLang="en-US" sz="2800" dirty="0" smtClean="0"/>
              <a:t> stanje već niz konfiguracija sisistema od jednog do drugog  stanja u oblasti M</a:t>
            </a:r>
            <a:r>
              <a:rPr lang="en-US" altLang="en-US" sz="2800" dirty="0" smtClean="0"/>
              <a:t>a</a:t>
            </a:r>
            <a:r>
              <a:rPr lang="sl-SI" altLang="en-US" sz="2800" dirty="0" smtClean="0"/>
              <a:t>xPE.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/>
              <a:t>  </a:t>
            </a:r>
            <a:r>
              <a:rPr lang="sl-SI" altLang="en-US" sz="2800" dirty="0" smtClean="0"/>
              <a:t>Aktivirani kompleks nije stabilna vrsta već nestabilna vrsta za koju se postulira da poseduje termodinamič</a:t>
            </a:r>
            <a:r>
              <a:rPr lang="en-US" altLang="en-US" sz="2800" dirty="0" smtClean="0"/>
              <a:t>k</a:t>
            </a:r>
            <a:r>
              <a:rPr lang="sl-SI" altLang="en-US" sz="2800" dirty="0" smtClean="0"/>
              <a:t>e osobine i molekulsku strukturu.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905000"/>
            <a:ext cx="49530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+ BC </a:t>
            </a:r>
            <a:r>
              <a:rPr lang="en-US" altLang="en-US" dirty="0" smtClean="0">
                <a:sym typeface="Symbol" panose="05050102010706020507" pitchFamily="18" charset="2"/>
              </a:rPr>
              <a:t> AB + C</a:t>
            </a:r>
          </a:p>
          <a:p>
            <a:pPr eaLnBrk="1" hangingPunct="1"/>
            <a:r>
              <a:rPr lang="en-US" altLang="en-US" dirty="0" smtClean="0">
                <a:sym typeface="Symbol" panose="05050102010706020507" pitchFamily="18" charset="2"/>
              </a:rPr>
              <a:t>N</a:t>
            </a:r>
            <a:r>
              <a:rPr lang="sr-Latn-RS" altLang="en-US" dirty="0" smtClean="0">
                <a:sym typeface="Symbol" panose="05050102010706020507" pitchFamily="18" charset="2"/>
              </a:rPr>
              <a:t>a velikom </a:t>
            </a:r>
            <a:r>
              <a:rPr lang="en-US" altLang="en-US" dirty="0" smtClean="0">
                <a:sym typeface="Symbol" panose="05050102010706020507" pitchFamily="18" charset="2"/>
              </a:rPr>
              <a:t>R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AB</a:t>
            </a:r>
            <a:r>
              <a:rPr lang="en-US" altLang="en-US" dirty="0" smtClean="0">
                <a:sym typeface="Symbol" panose="05050102010706020507" pitchFamily="18" charset="2"/>
              </a:rPr>
              <a:t>, V = V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BC</a:t>
            </a:r>
          </a:p>
          <a:p>
            <a:pPr eaLnBrk="1" hangingPunct="1"/>
            <a:r>
              <a:rPr lang="en-US" altLang="en-US" dirty="0" smtClean="0">
                <a:sym typeface="Symbol" panose="05050102010706020507" pitchFamily="18" charset="2"/>
              </a:rPr>
              <a:t>N</a:t>
            </a:r>
            <a:r>
              <a:rPr lang="sr-Latn-RS" altLang="en-US" dirty="0" smtClean="0">
                <a:sym typeface="Symbol" panose="05050102010706020507" pitchFamily="18" charset="2"/>
              </a:rPr>
              <a:t>a velikom </a:t>
            </a:r>
            <a:r>
              <a:rPr lang="en-US" altLang="en-US" dirty="0" smtClean="0">
                <a:sym typeface="Symbol" panose="05050102010706020507" pitchFamily="18" charset="2"/>
              </a:rPr>
              <a:t> R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BC</a:t>
            </a:r>
            <a:r>
              <a:rPr lang="en-US" altLang="en-US" dirty="0" smtClean="0">
                <a:sym typeface="Symbol" panose="05050102010706020507" pitchFamily="18" charset="2"/>
              </a:rPr>
              <a:t>, V = V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AB</a:t>
            </a:r>
          </a:p>
          <a:p>
            <a:pPr eaLnBrk="1" hangingPunct="1"/>
            <a:r>
              <a:rPr lang="sr-Latn-RS" altLang="en-US" dirty="0" smtClean="0">
                <a:sym typeface="Symbol" panose="05050102010706020507" pitchFamily="18" charset="2"/>
              </a:rPr>
              <a:t>Na ovom dijagramu se ne vidi pozicija aktiviranog kompleksa </a:t>
            </a:r>
            <a:r>
              <a:rPr lang="en-US" altLang="en-US" dirty="0" smtClean="0">
                <a:sym typeface="Symbol" panose="05050102010706020507" pitchFamily="18" charset="2"/>
              </a:rPr>
              <a:t>ABC.</a:t>
            </a:r>
          </a:p>
        </p:txBody>
      </p:sp>
      <p:sp>
        <p:nvSpPr>
          <p:cNvPr id="26627" name="Line 6"/>
          <p:cNvSpPr>
            <a:spLocks noChangeShapeType="1"/>
          </p:cNvSpPr>
          <p:nvPr/>
        </p:nvSpPr>
        <p:spPr bwMode="auto">
          <a:xfrm flipH="1" flipV="1">
            <a:off x="6400800" y="2984500"/>
            <a:ext cx="137160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 flipH="1" flipV="1">
            <a:off x="6400800" y="4279900"/>
            <a:ext cx="137160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 flipV="1">
            <a:off x="6400800" y="2971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Freeform 9"/>
          <p:cNvSpPr>
            <a:spLocks/>
          </p:cNvSpPr>
          <p:nvPr/>
        </p:nvSpPr>
        <p:spPr bwMode="auto">
          <a:xfrm>
            <a:off x="6477000" y="3048000"/>
            <a:ext cx="1295400" cy="1219200"/>
          </a:xfrm>
          <a:custGeom>
            <a:avLst/>
            <a:gdLst>
              <a:gd name="T0" fmla="*/ 2147483647 w 816"/>
              <a:gd name="T1" fmla="*/ 2147483647 h 768"/>
              <a:gd name="T2" fmla="*/ 2147483647 w 816"/>
              <a:gd name="T3" fmla="*/ 2147483647 h 768"/>
              <a:gd name="T4" fmla="*/ 2147483647 w 816"/>
              <a:gd name="T5" fmla="*/ 2147483647 h 768"/>
              <a:gd name="T6" fmla="*/ 0 w 816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768"/>
              <a:gd name="T14" fmla="*/ 816 w 816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768">
                <a:moveTo>
                  <a:pt x="816" y="672"/>
                </a:moveTo>
                <a:cubicBezTo>
                  <a:pt x="656" y="624"/>
                  <a:pt x="496" y="576"/>
                  <a:pt x="384" y="576"/>
                </a:cubicBezTo>
                <a:cubicBezTo>
                  <a:pt x="272" y="576"/>
                  <a:pt x="208" y="768"/>
                  <a:pt x="144" y="672"/>
                </a:cubicBezTo>
                <a:cubicBezTo>
                  <a:pt x="80" y="576"/>
                  <a:pt x="24" y="112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 flipH="1">
            <a:off x="6858000" y="4648200"/>
            <a:ext cx="914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 flipV="1">
            <a:off x="7772400" y="3352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Freeform 12"/>
          <p:cNvSpPr>
            <a:spLocks/>
          </p:cNvSpPr>
          <p:nvPr/>
        </p:nvSpPr>
        <p:spPr bwMode="auto">
          <a:xfrm>
            <a:off x="7010400" y="4114800"/>
            <a:ext cx="762000" cy="1066800"/>
          </a:xfrm>
          <a:custGeom>
            <a:avLst/>
            <a:gdLst>
              <a:gd name="T0" fmla="*/ 2147483647 w 720"/>
              <a:gd name="T1" fmla="*/ 0 h 960"/>
              <a:gd name="T2" fmla="*/ 2147483647 w 720"/>
              <a:gd name="T3" fmla="*/ 2147483647 h 960"/>
              <a:gd name="T4" fmla="*/ 2147483647 w 720"/>
              <a:gd name="T5" fmla="*/ 2147483647 h 960"/>
              <a:gd name="T6" fmla="*/ 2147483647 w 720"/>
              <a:gd name="T7" fmla="*/ 2147483647 h 960"/>
              <a:gd name="T8" fmla="*/ 0 w 72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960"/>
              <a:gd name="T17" fmla="*/ 720 w 72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960">
                <a:moveTo>
                  <a:pt x="720" y="0"/>
                </a:moveTo>
                <a:cubicBezTo>
                  <a:pt x="568" y="120"/>
                  <a:pt x="416" y="240"/>
                  <a:pt x="336" y="384"/>
                </a:cubicBezTo>
                <a:cubicBezTo>
                  <a:pt x="256" y="528"/>
                  <a:pt x="280" y="792"/>
                  <a:pt x="240" y="864"/>
                </a:cubicBezTo>
                <a:cubicBezTo>
                  <a:pt x="200" y="936"/>
                  <a:pt x="136" y="960"/>
                  <a:pt x="96" y="816"/>
                </a:cubicBezTo>
                <a:cubicBezTo>
                  <a:pt x="56" y="672"/>
                  <a:pt x="28" y="336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4" name="Group 13"/>
          <p:cNvGrpSpPr>
            <a:grpSpLocks/>
          </p:cNvGrpSpPr>
          <p:nvPr/>
        </p:nvGrpSpPr>
        <p:grpSpPr bwMode="auto">
          <a:xfrm>
            <a:off x="5486400" y="2971800"/>
            <a:ext cx="1676400" cy="2590800"/>
            <a:chOff x="3456" y="1872"/>
            <a:chExt cx="1056" cy="1632"/>
          </a:xfrm>
        </p:grpSpPr>
        <p:sp>
          <p:nvSpPr>
            <p:cNvPr id="26640" name="Line 14"/>
            <p:cNvSpPr>
              <a:spLocks noChangeShapeType="1"/>
            </p:cNvSpPr>
            <p:nvPr/>
          </p:nvSpPr>
          <p:spPr bwMode="auto">
            <a:xfrm flipH="1">
              <a:off x="3456" y="2688"/>
              <a:ext cx="57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Freeform 15"/>
            <p:cNvSpPr>
              <a:spLocks/>
            </p:cNvSpPr>
            <p:nvPr/>
          </p:nvSpPr>
          <p:spPr bwMode="auto">
            <a:xfrm>
              <a:off x="3792" y="2304"/>
              <a:ext cx="720" cy="912"/>
            </a:xfrm>
            <a:custGeom>
              <a:avLst/>
              <a:gdLst>
                <a:gd name="T0" fmla="*/ 720 w 720"/>
                <a:gd name="T1" fmla="*/ 912 h 912"/>
                <a:gd name="T2" fmla="*/ 192 w 720"/>
                <a:gd name="T3" fmla="*/ 720 h 912"/>
                <a:gd name="T4" fmla="*/ 0 w 720"/>
                <a:gd name="T5" fmla="*/ 0 h 912"/>
                <a:gd name="T6" fmla="*/ 0 60000 65536"/>
                <a:gd name="T7" fmla="*/ 0 60000 65536"/>
                <a:gd name="T8" fmla="*/ 0 60000 65536"/>
                <a:gd name="T9" fmla="*/ 0 w 720"/>
                <a:gd name="T10" fmla="*/ 0 h 912"/>
                <a:gd name="T11" fmla="*/ 720 w 720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912">
                  <a:moveTo>
                    <a:pt x="720" y="912"/>
                  </a:moveTo>
                  <a:cubicBezTo>
                    <a:pt x="516" y="892"/>
                    <a:pt x="312" y="872"/>
                    <a:pt x="192" y="720"/>
                  </a:cubicBezTo>
                  <a:cubicBezTo>
                    <a:pt x="72" y="568"/>
                    <a:pt x="36" y="28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Freeform 16"/>
            <p:cNvSpPr>
              <a:spLocks/>
            </p:cNvSpPr>
            <p:nvPr/>
          </p:nvSpPr>
          <p:spPr bwMode="auto">
            <a:xfrm>
              <a:off x="3736" y="1920"/>
              <a:ext cx="680" cy="672"/>
            </a:xfrm>
            <a:custGeom>
              <a:avLst/>
              <a:gdLst>
                <a:gd name="T0" fmla="*/ 344 w 680"/>
                <a:gd name="T1" fmla="*/ 0 h 672"/>
                <a:gd name="T2" fmla="*/ 56 w 680"/>
                <a:gd name="T3" fmla="*/ 432 h 672"/>
                <a:gd name="T4" fmla="*/ 680 w 680"/>
                <a:gd name="T5" fmla="*/ 672 h 672"/>
                <a:gd name="T6" fmla="*/ 0 60000 65536"/>
                <a:gd name="T7" fmla="*/ 0 60000 65536"/>
                <a:gd name="T8" fmla="*/ 0 60000 65536"/>
                <a:gd name="T9" fmla="*/ 0 w 680"/>
                <a:gd name="T10" fmla="*/ 0 h 672"/>
                <a:gd name="T11" fmla="*/ 680 w 68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0" h="672">
                  <a:moveTo>
                    <a:pt x="344" y="0"/>
                  </a:moveTo>
                  <a:cubicBezTo>
                    <a:pt x="172" y="160"/>
                    <a:pt x="0" y="320"/>
                    <a:pt x="56" y="432"/>
                  </a:cubicBezTo>
                  <a:cubicBezTo>
                    <a:pt x="112" y="544"/>
                    <a:pt x="396" y="608"/>
                    <a:pt x="680" y="67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 flipH="1">
              <a:off x="3456" y="1872"/>
              <a:ext cx="57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Line 18"/>
            <p:cNvSpPr>
              <a:spLocks noChangeShapeType="1"/>
            </p:cNvSpPr>
            <p:nvPr/>
          </p:nvSpPr>
          <p:spPr bwMode="auto">
            <a:xfrm flipH="1" flipV="1">
              <a:off x="3456" y="3272"/>
              <a:ext cx="864" cy="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19"/>
            <p:cNvSpPr>
              <a:spLocks noChangeShapeType="1"/>
            </p:cNvSpPr>
            <p:nvPr/>
          </p:nvSpPr>
          <p:spPr bwMode="auto">
            <a:xfrm>
              <a:off x="3456" y="2448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Line 20"/>
            <p:cNvSpPr>
              <a:spLocks noChangeShapeType="1"/>
            </p:cNvSpPr>
            <p:nvPr/>
          </p:nvSpPr>
          <p:spPr bwMode="auto">
            <a:xfrm>
              <a:off x="3456" y="2448"/>
              <a:ext cx="864" cy="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5" name="Line 21"/>
          <p:cNvSpPr>
            <a:spLocks noChangeShapeType="1"/>
          </p:cNvSpPr>
          <p:nvPr/>
        </p:nvSpPr>
        <p:spPr bwMode="auto">
          <a:xfrm flipV="1">
            <a:off x="6858000" y="42672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22"/>
          <p:cNvSpPr>
            <a:spLocks noChangeShapeType="1"/>
          </p:cNvSpPr>
          <p:nvPr/>
        </p:nvSpPr>
        <p:spPr bwMode="auto">
          <a:xfrm flipH="1">
            <a:off x="6858000" y="3352800"/>
            <a:ext cx="914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23"/>
          <p:cNvSpPr txBox="1">
            <a:spLocks noChangeArrowheads="1"/>
          </p:cNvSpPr>
          <p:nvPr/>
        </p:nvSpPr>
        <p:spPr bwMode="auto">
          <a:xfrm>
            <a:off x="6553200" y="3276600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2400">
                <a:latin typeface="Arial" panose="020B0604020202020204" pitchFamily="34" charset="0"/>
              </a:rPr>
              <a:t>AB+C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638" name="Text Box 26"/>
          <p:cNvSpPr txBox="1">
            <a:spLocks noChangeArrowheads="1"/>
          </p:cNvSpPr>
          <p:nvPr/>
        </p:nvSpPr>
        <p:spPr bwMode="auto">
          <a:xfrm>
            <a:off x="7772400" y="4800600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2400">
                <a:latin typeface="Arial" panose="020B0604020202020204" pitchFamily="34" charset="0"/>
              </a:rPr>
              <a:t>A+BC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639" name="TextBox 25"/>
          <p:cNvSpPr txBox="1">
            <a:spLocks noChangeArrowheads="1"/>
          </p:cNvSpPr>
          <p:nvPr/>
        </p:nvSpPr>
        <p:spPr bwMode="auto">
          <a:xfrm>
            <a:off x="1643063" y="785813"/>
            <a:ext cx="74478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P</a:t>
            </a:r>
            <a:r>
              <a:rPr lang="sr-Latn-RS" altLang="en-US" b="1" dirty="0" smtClean="0">
                <a:latin typeface="Arial" panose="020B0604020202020204" pitchFamily="34" charset="0"/>
              </a:rPr>
              <a:t>otencijana </a:t>
            </a:r>
            <a:r>
              <a:rPr lang="sr-Latn-RS" altLang="en-US" b="1" dirty="0">
                <a:latin typeface="Arial" panose="020B0604020202020204" pitchFamily="34" charset="0"/>
              </a:rPr>
              <a:t>površ  hemijske reakcije 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6120" y="1291104"/>
            <a:ext cx="539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(Ista reakcija ali sa Pojednostavljenom prezentacijom koja je lakša za crtanje)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652260" y="1905000"/>
            <a:ext cx="358140" cy="963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mtClean="0"/>
              <a:t>Trajektorija kojom se kreće reagujući sistem preko PS</a:t>
            </a:r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/>
              <a:t>Pogodnim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</a:t>
            </a:r>
            <a:r>
              <a:rPr lang="sr-Latn-CS" altLang="en-US" sz="2400" dirty="0" smtClean="0"/>
              <a:t>z</a:t>
            </a:r>
            <a:r>
              <a:rPr lang="en-US" altLang="en-US" sz="2400" dirty="0" err="1" smtClean="0"/>
              <a:t>borom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koordinata</a:t>
            </a:r>
            <a:r>
              <a:rPr lang="sr-Latn-CS" altLang="en-US" sz="2400" dirty="0" smtClean="0"/>
              <a:t> (</a:t>
            </a:r>
            <a:r>
              <a:rPr lang="sr-Latn-CS" altLang="en-US" sz="2400" dirty="0" smtClean="0">
                <a:solidFill>
                  <a:srgbClr val="FF0000"/>
                </a:solidFill>
              </a:rPr>
              <a:t>jakobijeve koordinate</a:t>
            </a:r>
            <a:r>
              <a:rPr lang="sr-Latn-CS" altLang="en-US" sz="2400" dirty="0" smtClean="0"/>
              <a:t>), trajektorija kojom se opisuje kretanje celog sistema preko PS se svodi na </a:t>
            </a:r>
            <a:r>
              <a:rPr lang="sr-Latn-CS" altLang="en-US" sz="2400" dirty="0" smtClean="0">
                <a:solidFill>
                  <a:srgbClr val="FF0000"/>
                </a:solidFill>
              </a:rPr>
              <a:t>kretanje tačke po PS</a:t>
            </a:r>
            <a:r>
              <a:rPr lang="sr-Latn-CS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sz="2400" dirty="0" smtClean="0"/>
              <a:t>Ukoliko se ova tacka preko PS krece pravolinijski – translatorno kretanje reaktanata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ili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produkata</a:t>
            </a:r>
            <a:r>
              <a:rPr lang="en-US" altLang="en-US" sz="2400" dirty="0" smtClean="0"/>
              <a:t>)</a:t>
            </a:r>
            <a:endParaRPr lang="sr-Latn-C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dirty="0" smtClean="0"/>
              <a:t>Ukoliko se tacka kreće oscilatorno u “dolini” reaktanata ili produkata, to označava vibraciono pobudjene molekule reaktanta ili produkta.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06045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Da li je povoljnije da reaktanti imaju veću konetičku ili vibracionu energiju?</a:t>
            </a:r>
            <a:endParaRPr lang="en-US" altLang="en-US" sz="2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438275"/>
            <a:ext cx="2651125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528763"/>
            <a:ext cx="2386012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81050" y="4256088"/>
            <a:ext cx="3508375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Rana barijera</a:t>
            </a:r>
            <a:r>
              <a:rPr lang="sr-Latn-CS" altLang="en-US" sz="1800">
                <a:latin typeface="Arial" panose="020B0604020202020204" pitchFamily="34" charset="0"/>
              </a:rPr>
              <a:t> (bliže reaktantima)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Za reakciju je Povoljniji kinetički ubzan reaktanat BC.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Oscilatorno pobudjen </a:t>
            </a:r>
            <a:r>
              <a:rPr lang="en-US" altLang="en-US" sz="1800">
                <a:latin typeface="Arial" panose="020B0604020202020204" pitchFamily="34" charset="0"/>
              </a:rPr>
              <a:t>reaktant </a:t>
            </a:r>
            <a:r>
              <a:rPr lang="sr-Latn-CS" altLang="en-US" sz="1800">
                <a:latin typeface="Arial" panose="020B0604020202020204" pitchFamily="34" charset="0"/>
              </a:rPr>
              <a:t>BC ne dovodi do reakcije.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937125" y="4306888"/>
            <a:ext cx="35083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kasna barijera</a:t>
            </a:r>
            <a:r>
              <a:rPr lang="sr-Latn-CS" altLang="en-US" sz="1800">
                <a:latin typeface="Arial" panose="020B0604020202020204" pitchFamily="34" charset="0"/>
              </a:rPr>
              <a:t> (bliže produktima)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Za reakciju je Povoljniji vibracion</a:t>
            </a:r>
            <a:r>
              <a:rPr lang="en-US" altLang="en-US" sz="1800">
                <a:latin typeface="Arial" panose="020B0604020202020204" pitchFamily="34" charset="0"/>
              </a:rPr>
              <a:t>o pobudjen</a:t>
            </a:r>
            <a:r>
              <a:rPr lang="sr-Latn-CS" altLang="en-US" sz="1800">
                <a:latin typeface="Arial" panose="020B0604020202020204" pitchFamily="34" charset="0"/>
              </a:rPr>
              <a:t> reaktanat BC.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Translatorna enrgija ne dovodi do reakcije.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9538" y="3260507"/>
            <a:ext cx="73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reaktanti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9700" y="961122"/>
            <a:ext cx="75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produkti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919288" y="1258888"/>
            <a:ext cx="6948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translatorna energija</a:t>
            </a:r>
            <a:r>
              <a:rPr lang="sr-Latn-R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 povoljna za reakciju</a:t>
            </a:r>
            <a:endParaRPr lang="en-US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07950" y="-100013"/>
            <a:ext cx="9001125" cy="1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3800">
                <a:solidFill>
                  <a:schemeClr val="tx2"/>
                </a:solidFill>
                <a:latin typeface="Arial" panose="020B0604020202020204" pitchFamily="34" charset="0"/>
              </a:rPr>
              <a:t>Površ potencijalne energije za </a:t>
            </a:r>
            <a:r>
              <a:rPr lang="en-US" altLang="en-US" sz="3800">
                <a:solidFill>
                  <a:schemeClr val="tx2"/>
                </a:solidFill>
                <a:latin typeface="Arial" panose="020B0604020202020204" pitchFamily="34" charset="0"/>
              </a:rPr>
              <a:t>reakciju</a:t>
            </a:r>
            <a:r>
              <a:rPr lang="sl-SI" altLang="en-US" sz="3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800">
                <a:solidFill>
                  <a:schemeClr val="tx2"/>
                </a:solidFill>
                <a:latin typeface="Arial" panose="020B0604020202020204" pitchFamily="34" charset="0"/>
              </a:rPr>
              <a:t>		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lang="sr-Latn-CS" altLang="en-US" sz="4700" baseline="-2500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</a:rPr>
              <a:t> + H</a:t>
            </a:r>
            <a:r>
              <a:rPr lang="en-US" altLang="en-US" sz="4700" baseline="-25000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lang="sr-Latn-CS" altLang="en-US" sz="4700" baseline="-2500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sr-Latn-CS" altLang="en-US" sz="4700" baseline="-250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altLang="en-US" sz="4700" baseline="-250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sr-Latn-CS" altLang="en-US" sz="4700" baseline="-250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+H</a:t>
            </a:r>
            <a:r>
              <a:rPr lang="en-US" altLang="en-US" sz="4700" baseline="-250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</a:t>
            </a:r>
          </a:p>
        </p:txBody>
      </p:sp>
      <p:pic>
        <p:nvPicPr>
          <p:cNvPr id="2" name="H3 dodatna translatorna energija reaguje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781175"/>
            <a:ext cx="63627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8" y="387350"/>
            <a:ext cx="7740650" cy="1103313"/>
          </a:xfrm>
        </p:spPr>
        <p:txBody>
          <a:bodyPr/>
          <a:lstStyle/>
          <a:p>
            <a:pPr eaLnBrk="1" hangingPunct="1"/>
            <a:r>
              <a:rPr lang="en-US" altLang="en-US" sz="2900" smtClean="0"/>
              <a:t>Ra</a:t>
            </a:r>
            <a:r>
              <a:rPr lang="sr-Latn-RS" altLang="en-US" sz="2900" smtClean="0"/>
              <a:t>č</a:t>
            </a:r>
            <a:r>
              <a:rPr lang="en-US" altLang="en-US" sz="2900" smtClean="0"/>
              <a:t>unanje potencijalne povr</a:t>
            </a:r>
            <a:r>
              <a:rPr lang="sr-Latn-RS" altLang="en-US" sz="2900" smtClean="0"/>
              <a:t>ši</a:t>
            </a:r>
            <a:r>
              <a:rPr lang="en-US" altLang="en-US" sz="2900" smtClean="0"/>
              <a:t> na</a:t>
            </a:r>
            <a:r>
              <a:rPr lang="sr-Latn-CS" altLang="en-US" sz="2900" smtClean="0"/>
              <a:t> molekulskom nivou</a:t>
            </a:r>
            <a:r>
              <a:rPr lang="en-US" altLang="en-US" sz="2900" smtClean="0"/>
              <a:t> pri hemijsk</a:t>
            </a:r>
            <a:r>
              <a:rPr lang="sr-Latn-CS" altLang="en-US" sz="2900" smtClean="0"/>
              <a:t>oj</a:t>
            </a:r>
            <a:r>
              <a:rPr lang="en-US" altLang="en-US" sz="2900" smtClean="0"/>
              <a:t> reakcij</a:t>
            </a:r>
            <a:r>
              <a:rPr lang="sr-Latn-RS" altLang="en-US" sz="2900" smtClean="0"/>
              <a:t>i</a:t>
            </a:r>
            <a:endParaRPr lang="en-US" altLang="en-US" sz="29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73063" y="1978025"/>
            <a:ext cx="8458200" cy="4397375"/>
          </a:xfrm>
        </p:spPr>
        <p:txBody>
          <a:bodyPr/>
          <a:lstStyle/>
          <a:p>
            <a:pPr marL="571500" indent="-571500" eaLnBrk="1" hangingPunct="1"/>
            <a:r>
              <a:rPr lang="en-US" altLang="en-US" b="1" dirty="0" smtClean="0"/>
              <a:t>Rea</a:t>
            </a:r>
            <a:r>
              <a:rPr lang="sr-Latn-CS" altLang="en-US" b="1" dirty="0" smtClean="0"/>
              <a:t>ktivni sudar</a:t>
            </a:r>
            <a:r>
              <a:rPr lang="en-US" altLang="en-US" b="1" dirty="0" smtClean="0"/>
              <a:t>:</a:t>
            </a:r>
          </a:p>
          <a:p>
            <a:pPr marL="990600" lvl="1" indent="-533400" algn="ctr" eaLnBrk="1" hangingPunct="1"/>
            <a:r>
              <a:rPr lang="en-US" altLang="en-US" dirty="0" smtClean="0"/>
              <a:t>A+BC</a:t>
            </a:r>
            <a:r>
              <a:rPr lang="en-US" altLang="en-US" dirty="0" smtClean="0">
                <a:sym typeface="Wingdings" panose="05000000000000000000" pitchFamily="2" charset="2"/>
              </a:rPr>
              <a:t>AB+C</a:t>
            </a:r>
          </a:p>
          <a:p>
            <a:pPr marL="990600" lvl="1" indent="-533400" algn="ctr" eaLnBrk="1" hangingPunct="1"/>
            <a:endParaRPr lang="en-US" altLang="en-US" sz="2400" b="1" dirty="0" smtClean="0">
              <a:sym typeface="Wingdings" panose="05000000000000000000" pitchFamily="2" charset="2"/>
            </a:endParaRPr>
          </a:p>
          <a:p>
            <a:pPr marL="571500" indent="-571500" eaLnBrk="1" hangingPunct="1"/>
            <a:r>
              <a:rPr lang="sr-Latn-CS" altLang="en-US" sz="2500" dirty="0" smtClean="0"/>
              <a:t>Možemo razumeti šta se dešava u toku sudara ako poznajemo sile koje svo vreme deluju izmedju atoma</a:t>
            </a:r>
            <a:r>
              <a:rPr lang="en-US" altLang="en-US" sz="2500" dirty="0" smtClean="0"/>
              <a:t>/</a:t>
            </a:r>
            <a:r>
              <a:rPr lang="en-US" altLang="en-US" sz="2500" dirty="0" err="1" smtClean="0"/>
              <a:t>molekula</a:t>
            </a:r>
            <a:r>
              <a:rPr lang="sr-Latn-CS" altLang="en-US" sz="2500" dirty="0" smtClean="0"/>
              <a:t>.</a:t>
            </a:r>
            <a:r>
              <a:rPr lang="en-US" altLang="en-US" sz="2500" dirty="0" smtClean="0"/>
              <a:t> </a:t>
            </a:r>
            <a:r>
              <a:rPr lang="sr-Latn-RS" altLang="en-US" sz="2500" dirty="0" smtClean="0"/>
              <a:t>Sile definišu  potencijalnu energiju sistema. </a:t>
            </a:r>
            <a:r>
              <a:rPr lang="en-US" altLang="en-US" sz="2500" dirty="0" err="1" smtClean="0"/>
              <a:t>Ovim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problemom</a:t>
            </a:r>
            <a:r>
              <a:rPr lang="en-US" altLang="en-US" sz="2500" dirty="0" smtClean="0"/>
              <a:t> se </a:t>
            </a:r>
            <a:r>
              <a:rPr lang="en-US" altLang="en-US" sz="2500" dirty="0" err="1" smtClean="0"/>
              <a:t>bavi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posebna</a:t>
            </a:r>
            <a:r>
              <a:rPr lang="en-US" altLang="en-US" sz="2500" dirty="0" smtClean="0"/>
              <a:t> oblast </a:t>
            </a:r>
            <a:r>
              <a:rPr lang="en-US" altLang="en-US" sz="2500" dirty="0" err="1" smtClean="0"/>
              <a:t>kompjutacione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hemije</a:t>
            </a:r>
            <a:r>
              <a:rPr lang="sr-Latn-CS" altLang="en-US" sz="2500" dirty="0" smtClean="0"/>
              <a:t> </a:t>
            </a:r>
            <a:r>
              <a:rPr lang="en-US" altLang="en-US" sz="2500" dirty="0" smtClean="0"/>
              <a:t>- </a:t>
            </a:r>
            <a:r>
              <a:rPr lang="en-US" altLang="en-US" sz="2400" dirty="0" smtClean="0"/>
              <a:t>Mole</a:t>
            </a:r>
            <a:r>
              <a:rPr lang="sr-Latn-CS" altLang="en-US" sz="2400" dirty="0" smtClean="0"/>
              <a:t>kularna reakciona dinamika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endParaRPr lang="en-US" alt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373063" y="1479550"/>
            <a:ext cx="9005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Energija u vidu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vibraci</a:t>
            </a:r>
            <a:r>
              <a:rPr lang="sr-Latn-R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ja molekula-</a:t>
            </a:r>
            <a:r>
              <a:rPr lang="sr-Latn-C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ne dolazi do reakcije</a:t>
            </a:r>
            <a:endParaRPr lang="en-US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107950" y="-100013"/>
            <a:ext cx="9001125" cy="1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3800">
                <a:solidFill>
                  <a:schemeClr val="tx2"/>
                </a:solidFill>
                <a:latin typeface="Arial" panose="020B0604020202020204" pitchFamily="34" charset="0"/>
              </a:rPr>
              <a:t>Površ potencijalne energije za </a:t>
            </a:r>
            <a:r>
              <a:rPr lang="en-US" altLang="en-US" sz="3800">
                <a:solidFill>
                  <a:schemeClr val="tx2"/>
                </a:solidFill>
                <a:latin typeface="Arial" panose="020B0604020202020204" pitchFamily="34" charset="0"/>
              </a:rPr>
              <a:t>reakciju</a:t>
            </a:r>
            <a:r>
              <a:rPr lang="sl-SI" altLang="en-US" sz="3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800">
                <a:solidFill>
                  <a:schemeClr val="tx2"/>
                </a:solidFill>
                <a:latin typeface="Arial" panose="020B0604020202020204" pitchFamily="34" charset="0"/>
              </a:rPr>
              <a:t>		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lang="sr-Latn-CS" altLang="en-US" sz="4700" baseline="-2500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</a:rPr>
              <a:t> + H</a:t>
            </a:r>
            <a:r>
              <a:rPr lang="en-US" altLang="en-US" sz="4700" baseline="-25000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lang="sr-Latn-CS" altLang="en-US" sz="4700" baseline="-2500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sr-Latn-CS" altLang="en-US" sz="4700" baseline="-250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altLang="en-US" sz="4700" baseline="-250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sr-Latn-CS" altLang="en-US" sz="4700" baseline="-250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47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+H</a:t>
            </a:r>
            <a:r>
              <a:rPr lang="en-US" altLang="en-US" sz="4700" baseline="-250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</a:t>
            </a:r>
          </a:p>
        </p:txBody>
      </p:sp>
      <p:pic>
        <p:nvPicPr>
          <p:cNvPr id="2" name="H3 ne reaguje dodatna vibraciona energija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003425"/>
            <a:ext cx="579755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/>
          <p:cNvSpPr>
            <a:spLocks noChangeShapeType="1"/>
          </p:cNvSpPr>
          <p:nvPr/>
        </p:nvSpPr>
        <p:spPr bwMode="auto">
          <a:xfrm flipV="1">
            <a:off x="828675" y="1652588"/>
            <a:ext cx="0" cy="42497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Freeform 5"/>
          <p:cNvSpPr>
            <a:spLocks/>
          </p:cNvSpPr>
          <p:nvPr/>
        </p:nvSpPr>
        <p:spPr bwMode="auto">
          <a:xfrm>
            <a:off x="1187450" y="2997200"/>
            <a:ext cx="2665413" cy="2173288"/>
          </a:xfrm>
          <a:custGeom>
            <a:avLst/>
            <a:gdLst>
              <a:gd name="T0" fmla="*/ 0 w 1679"/>
              <a:gd name="T1" fmla="*/ 2147483647 h 1369"/>
              <a:gd name="T2" fmla="*/ 2147483647 w 1679"/>
              <a:gd name="T3" fmla="*/ 2147483647 h 1369"/>
              <a:gd name="T4" fmla="*/ 2147483647 w 1679"/>
              <a:gd name="T5" fmla="*/ 2147483647 h 1369"/>
              <a:gd name="T6" fmla="*/ 2147483647 w 1679"/>
              <a:gd name="T7" fmla="*/ 2147483647 h 1369"/>
              <a:gd name="T8" fmla="*/ 2147483647 w 1679"/>
              <a:gd name="T9" fmla="*/ 2147483647 h 1369"/>
              <a:gd name="T10" fmla="*/ 2147483647 w 1679"/>
              <a:gd name="T11" fmla="*/ 2147483647 h 1369"/>
              <a:gd name="T12" fmla="*/ 2147483647 w 1679"/>
              <a:gd name="T13" fmla="*/ 2147483647 h 1369"/>
              <a:gd name="T14" fmla="*/ 2147483647 w 1679"/>
              <a:gd name="T15" fmla="*/ 2147483647 h 1369"/>
              <a:gd name="T16" fmla="*/ 2147483647 w 1679"/>
              <a:gd name="T17" fmla="*/ 2147483647 h 1369"/>
              <a:gd name="T18" fmla="*/ 2147483647 w 1679"/>
              <a:gd name="T19" fmla="*/ 2147483647 h 1369"/>
              <a:gd name="T20" fmla="*/ 2147483647 w 1679"/>
              <a:gd name="T21" fmla="*/ 2147483647 h 1369"/>
              <a:gd name="T22" fmla="*/ 2147483647 w 1679"/>
              <a:gd name="T23" fmla="*/ 2147483647 h 1369"/>
              <a:gd name="T24" fmla="*/ 2147483647 w 1679"/>
              <a:gd name="T25" fmla="*/ 2147483647 h 13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9"/>
              <a:gd name="T40" fmla="*/ 0 h 1369"/>
              <a:gd name="T41" fmla="*/ 1679 w 1679"/>
              <a:gd name="T42" fmla="*/ 1369 h 13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9" h="1369">
                <a:moveTo>
                  <a:pt x="0" y="1058"/>
                </a:moveTo>
                <a:cubicBezTo>
                  <a:pt x="15" y="1126"/>
                  <a:pt x="31" y="1195"/>
                  <a:pt x="46" y="1240"/>
                </a:cubicBezTo>
                <a:cubicBezTo>
                  <a:pt x="61" y="1285"/>
                  <a:pt x="68" y="1316"/>
                  <a:pt x="91" y="1331"/>
                </a:cubicBezTo>
                <a:cubicBezTo>
                  <a:pt x="114" y="1346"/>
                  <a:pt x="137" y="1369"/>
                  <a:pt x="182" y="1331"/>
                </a:cubicBezTo>
                <a:cubicBezTo>
                  <a:pt x="227" y="1293"/>
                  <a:pt x="235" y="1293"/>
                  <a:pt x="363" y="1104"/>
                </a:cubicBezTo>
                <a:cubicBezTo>
                  <a:pt x="491" y="915"/>
                  <a:pt x="825" y="378"/>
                  <a:pt x="953" y="197"/>
                </a:cubicBezTo>
                <a:cubicBezTo>
                  <a:pt x="1081" y="16"/>
                  <a:pt x="1081" y="30"/>
                  <a:pt x="1134" y="15"/>
                </a:cubicBezTo>
                <a:cubicBezTo>
                  <a:pt x="1187" y="0"/>
                  <a:pt x="1232" y="31"/>
                  <a:pt x="1270" y="106"/>
                </a:cubicBezTo>
                <a:cubicBezTo>
                  <a:pt x="1308" y="181"/>
                  <a:pt x="1338" y="371"/>
                  <a:pt x="1361" y="469"/>
                </a:cubicBezTo>
                <a:cubicBezTo>
                  <a:pt x="1384" y="567"/>
                  <a:pt x="1391" y="643"/>
                  <a:pt x="1406" y="696"/>
                </a:cubicBezTo>
                <a:cubicBezTo>
                  <a:pt x="1421" y="749"/>
                  <a:pt x="1429" y="771"/>
                  <a:pt x="1452" y="786"/>
                </a:cubicBezTo>
                <a:cubicBezTo>
                  <a:pt x="1475" y="801"/>
                  <a:pt x="1505" y="824"/>
                  <a:pt x="1543" y="786"/>
                </a:cubicBezTo>
                <a:cubicBezTo>
                  <a:pt x="1581" y="748"/>
                  <a:pt x="1630" y="654"/>
                  <a:pt x="1679" y="56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1260475" y="48942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3397250" y="4140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3419475" y="40290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Freeform 9"/>
          <p:cNvSpPr>
            <a:spLocks/>
          </p:cNvSpPr>
          <p:nvPr/>
        </p:nvSpPr>
        <p:spPr bwMode="auto">
          <a:xfrm>
            <a:off x="2700338" y="2589213"/>
            <a:ext cx="684212" cy="406400"/>
          </a:xfrm>
          <a:custGeom>
            <a:avLst/>
            <a:gdLst>
              <a:gd name="T0" fmla="*/ 0 w 431"/>
              <a:gd name="T1" fmla="*/ 0 h 256"/>
              <a:gd name="T2" fmla="*/ 2147483647 w 431"/>
              <a:gd name="T3" fmla="*/ 2147483647 h 256"/>
              <a:gd name="T4" fmla="*/ 2147483647 w 431"/>
              <a:gd name="T5" fmla="*/ 2147483647 h 256"/>
              <a:gd name="T6" fmla="*/ 2147483647 w 431"/>
              <a:gd name="T7" fmla="*/ 2147483647 h 256"/>
              <a:gd name="T8" fmla="*/ 2147483647 w 431"/>
              <a:gd name="T9" fmla="*/ 2147483647 h 256"/>
              <a:gd name="T10" fmla="*/ 2147483647 w 431"/>
              <a:gd name="T11" fmla="*/ 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1"/>
              <a:gd name="T19" fmla="*/ 0 h 256"/>
              <a:gd name="T20" fmla="*/ 431 w 431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1" h="256">
                <a:moveTo>
                  <a:pt x="0" y="0"/>
                </a:moveTo>
                <a:cubicBezTo>
                  <a:pt x="11" y="49"/>
                  <a:pt x="22" y="99"/>
                  <a:pt x="45" y="136"/>
                </a:cubicBezTo>
                <a:cubicBezTo>
                  <a:pt x="68" y="173"/>
                  <a:pt x="98" y="211"/>
                  <a:pt x="136" y="226"/>
                </a:cubicBezTo>
                <a:cubicBezTo>
                  <a:pt x="174" y="241"/>
                  <a:pt x="227" y="256"/>
                  <a:pt x="272" y="226"/>
                </a:cubicBezTo>
                <a:cubicBezTo>
                  <a:pt x="317" y="196"/>
                  <a:pt x="385" y="82"/>
                  <a:pt x="408" y="45"/>
                </a:cubicBezTo>
                <a:cubicBezTo>
                  <a:pt x="431" y="8"/>
                  <a:pt x="419" y="4"/>
                  <a:pt x="408" y="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2863850" y="28448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252413" y="16525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Ep</a:t>
            </a:r>
            <a:endParaRPr lang="en-US" altLang="en-US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1547813" y="604520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Reakciona koordinata</a:t>
            </a:r>
            <a:endParaRPr lang="en-US" altLang="en-US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828675" y="5902325"/>
            <a:ext cx="44640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3321050" y="43688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produkti</a:t>
            </a:r>
            <a:endParaRPr lang="en-US" altLang="en-US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1044575" y="52530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reaktanti</a:t>
            </a:r>
            <a:endParaRPr lang="en-US" altLang="en-US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2482850" y="1701800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Prelazno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stanje</a:t>
            </a:r>
            <a:endParaRPr lang="en-US" altLang="en-US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>
            <a:off x="1260475" y="50371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8"/>
          <p:cNvSpPr>
            <a:spLocks noChangeShapeType="1"/>
          </p:cNvSpPr>
          <p:nvPr/>
        </p:nvSpPr>
        <p:spPr bwMode="auto">
          <a:xfrm flipH="1">
            <a:off x="1263650" y="28448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9"/>
          <p:cNvSpPr>
            <a:spLocks noChangeShapeType="1"/>
          </p:cNvSpPr>
          <p:nvPr/>
        </p:nvSpPr>
        <p:spPr bwMode="auto">
          <a:xfrm flipH="1">
            <a:off x="1403350" y="2844800"/>
            <a:ext cx="12700" cy="2192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20"/>
          <p:cNvSpPr>
            <a:spLocks noChangeShapeType="1"/>
          </p:cNvSpPr>
          <p:nvPr/>
        </p:nvSpPr>
        <p:spPr bwMode="auto">
          <a:xfrm>
            <a:off x="1506538" y="2438400"/>
            <a:ext cx="0" cy="2443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21"/>
          <p:cNvSpPr>
            <a:spLocks noChangeShapeType="1"/>
          </p:cNvSpPr>
          <p:nvPr/>
        </p:nvSpPr>
        <p:spPr bwMode="auto">
          <a:xfrm flipV="1">
            <a:off x="3549650" y="2844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2"/>
          <p:cNvSpPr>
            <a:spLocks noChangeShapeType="1"/>
          </p:cNvSpPr>
          <p:nvPr/>
        </p:nvSpPr>
        <p:spPr bwMode="auto">
          <a:xfrm>
            <a:off x="3244850" y="2844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3"/>
          <p:cNvSpPr>
            <a:spLocks noChangeShapeType="1"/>
          </p:cNvSpPr>
          <p:nvPr/>
        </p:nvSpPr>
        <p:spPr bwMode="auto">
          <a:xfrm flipV="1">
            <a:off x="3648075" y="2560638"/>
            <a:ext cx="0" cy="1468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Text Box 24"/>
          <p:cNvSpPr txBox="1">
            <a:spLocks noChangeArrowheads="1"/>
          </p:cNvSpPr>
          <p:nvPr/>
        </p:nvSpPr>
        <p:spPr bwMode="auto">
          <a:xfrm>
            <a:off x="1042988" y="3716338"/>
            <a:ext cx="420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latin typeface="Arial" panose="020B0604020202020204" pitchFamily="34" charset="0"/>
              </a:rPr>
              <a:t>1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31767" name="Text Box 25"/>
          <p:cNvSpPr txBox="1">
            <a:spLocks noChangeArrowheads="1"/>
          </p:cNvSpPr>
          <p:nvPr/>
        </p:nvSpPr>
        <p:spPr bwMode="auto">
          <a:xfrm>
            <a:off x="3702050" y="3225800"/>
            <a:ext cx="471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latin typeface="Arial" panose="020B0604020202020204" pitchFamily="34" charset="0"/>
              </a:rPr>
              <a:t>-1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31768" name="Text Box 26"/>
          <p:cNvSpPr txBox="1">
            <a:spLocks noChangeArrowheads="1"/>
          </p:cNvSpPr>
          <p:nvPr/>
        </p:nvSpPr>
        <p:spPr bwMode="auto">
          <a:xfrm>
            <a:off x="1568450" y="3302000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latin typeface="Arial" panose="020B0604020202020204" pitchFamily="34" charset="0"/>
              </a:rPr>
              <a:t>1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31769" name="Text Box 27"/>
          <p:cNvSpPr txBox="1">
            <a:spLocks noChangeArrowheads="1"/>
          </p:cNvSpPr>
          <p:nvPr/>
        </p:nvSpPr>
        <p:spPr bwMode="auto">
          <a:xfrm>
            <a:off x="3244850" y="2997200"/>
            <a:ext cx="471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latin typeface="Arial" panose="020B0604020202020204" pitchFamily="34" charset="0"/>
              </a:rPr>
              <a:t>-1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31770" name="Line 28"/>
          <p:cNvSpPr>
            <a:spLocks noChangeShapeType="1"/>
          </p:cNvSpPr>
          <p:nvPr/>
        </p:nvSpPr>
        <p:spPr bwMode="auto">
          <a:xfrm>
            <a:off x="1568450" y="5054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9"/>
          <p:cNvSpPr>
            <a:spLocks noChangeShapeType="1"/>
          </p:cNvSpPr>
          <p:nvPr/>
        </p:nvSpPr>
        <p:spPr bwMode="auto">
          <a:xfrm flipH="1">
            <a:off x="3092450" y="414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30"/>
          <p:cNvSpPr>
            <a:spLocks noChangeShapeType="1"/>
          </p:cNvSpPr>
          <p:nvPr/>
        </p:nvSpPr>
        <p:spPr bwMode="auto">
          <a:xfrm>
            <a:off x="3168650" y="414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Text Box 31"/>
          <p:cNvSpPr txBox="1">
            <a:spLocks noChangeArrowheads="1"/>
          </p:cNvSpPr>
          <p:nvPr/>
        </p:nvSpPr>
        <p:spPr bwMode="auto">
          <a:xfrm>
            <a:off x="2559050" y="4445000"/>
            <a:ext cx="573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Symbol" panose="05050102010706020507" pitchFamily="18" charset="2"/>
              </a:rPr>
              <a:t>D</a:t>
            </a:r>
            <a:r>
              <a:rPr lang="sr-Latn-CS" altLang="en-US" sz="1800">
                <a:latin typeface="Arial" panose="020B0604020202020204" pitchFamily="34" charset="0"/>
              </a:rPr>
              <a:t>U</a:t>
            </a:r>
            <a:r>
              <a:rPr lang="sr-Latn-CS" altLang="en-US" sz="1800" baseline="30000">
                <a:latin typeface="Arial" panose="020B0604020202020204" pitchFamily="34" charset="0"/>
              </a:rPr>
              <a:t>o</a:t>
            </a:r>
            <a:endParaRPr lang="en-US" altLang="en-US" sz="1800" baseline="30000">
              <a:latin typeface="Arial" panose="020B0604020202020204" pitchFamily="34" charset="0"/>
            </a:endParaRPr>
          </a:p>
        </p:txBody>
      </p:sp>
      <p:sp>
        <p:nvSpPr>
          <p:cNvPr id="31774" name="Rectangle 32"/>
          <p:cNvSpPr>
            <a:spLocks noChangeArrowheads="1"/>
          </p:cNvSpPr>
          <p:nvPr/>
        </p:nvSpPr>
        <p:spPr bwMode="auto">
          <a:xfrm>
            <a:off x="1547813" y="260350"/>
            <a:ext cx="701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>
                <a:solidFill>
                  <a:schemeClr val="tx2"/>
                </a:solidFill>
                <a:latin typeface="Arial" panose="020B0604020202020204" pitchFamily="34" charset="0"/>
              </a:rPr>
              <a:t>Reakciona ko</a:t>
            </a:r>
            <a:r>
              <a:rPr lang="sr-Latn-CS" altLang="en-US" sz="380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800">
                <a:solidFill>
                  <a:schemeClr val="tx2"/>
                </a:solidFill>
                <a:latin typeface="Arial" panose="020B0604020202020204" pitchFamily="34" charset="0"/>
              </a:rPr>
              <a:t>rdinata</a:t>
            </a:r>
          </a:p>
        </p:txBody>
      </p:sp>
      <p:sp>
        <p:nvSpPr>
          <p:cNvPr id="31775" name="Rectangle 33"/>
          <p:cNvSpPr>
            <a:spLocks noChangeArrowheads="1"/>
          </p:cNvSpPr>
          <p:nvPr/>
        </p:nvSpPr>
        <p:spPr bwMode="auto">
          <a:xfrm>
            <a:off x="1476375" y="836613"/>
            <a:ext cx="701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3800">
                <a:solidFill>
                  <a:schemeClr val="tx2"/>
                </a:solidFill>
                <a:latin typeface="Arial" panose="020B0604020202020204" pitchFamily="34" charset="0"/>
              </a:rPr>
              <a:t>A+ BC </a:t>
            </a:r>
            <a:r>
              <a:rPr lang="sl-SI" altLang="en-US" sz="3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↔(</a:t>
            </a:r>
            <a:r>
              <a:rPr lang="sl-SI" altLang="en-US" sz="3800">
                <a:solidFill>
                  <a:schemeClr val="tx2"/>
                </a:solidFill>
                <a:latin typeface="Arial" panose="020B0604020202020204" pitchFamily="34" charset="0"/>
              </a:rPr>
              <a:t>ABC)</a:t>
            </a:r>
            <a:r>
              <a:rPr lang="en-US" altLang="en-US" sz="38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sl-SI" altLang="en-US" sz="3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l-SI" altLang="en-US" sz="3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sl-SI" altLang="en-US" sz="3800">
                <a:solidFill>
                  <a:schemeClr val="tx2"/>
                </a:solidFill>
                <a:latin typeface="Arial" panose="020B0604020202020204" pitchFamily="34" charset="0"/>
              </a:rPr>
              <a:t>AB + C</a:t>
            </a:r>
            <a:endParaRPr lang="en-US" altLang="en-US" sz="3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76" name="Text Box 36"/>
          <p:cNvSpPr txBox="1">
            <a:spLocks noChangeArrowheads="1"/>
          </p:cNvSpPr>
          <p:nvPr/>
        </p:nvSpPr>
        <p:spPr bwMode="auto">
          <a:xfrm>
            <a:off x="228600" y="6392863"/>
            <a:ext cx="1231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Monotype Corsiva" panose="03010101010201010101" pitchFamily="66" charset="0"/>
              </a:rPr>
              <a:t>V</a:t>
            </a:r>
            <a:r>
              <a:rPr lang="sr-Latn-CS" altLang="en-US" sz="1400" b="1" dirty="0">
                <a:latin typeface="Monotype Corsiva" panose="03010101010201010101" pitchFamily="66" charset="0"/>
              </a:rPr>
              <a:t>.</a:t>
            </a:r>
            <a:r>
              <a:rPr lang="en-US" altLang="en-US" sz="1400" b="1" dirty="0">
                <a:latin typeface="Monotype Corsiva" panose="03010101010201010101" pitchFamily="66" charset="0"/>
              </a:rPr>
              <a:t>D</a:t>
            </a:r>
            <a:r>
              <a:rPr lang="sr-Latn-CS" altLang="en-US" sz="1400" b="1" dirty="0">
                <a:latin typeface="Monotype Corsiva" panose="03010101010201010101" pitchFamily="66" charset="0"/>
              </a:rPr>
              <a:t>ondur, 200</a:t>
            </a:r>
            <a:r>
              <a:rPr lang="en-US" altLang="en-US" sz="1400" b="1" dirty="0" smtClean="0">
                <a:latin typeface="Monotype Corsiva" panose="03010101010201010101" pitchFamily="66" charset="0"/>
              </a:rPr>
              <a:t>8</a:t>
            </a:r>
            <a:endParaRPr lang="en-US" altLang="en-US" sz="1400" b="1" dirty="0">
              <a:latin typeface="Monotype Corsiva" panose="03010101010201010101" pitchFamily="66" charset="0"/>
            </a:endParaRPr>
          </a:p>
        </p:txBody>
      </p:sp>
      <p:sp>
        <p:nvSpPr>
          <p:cNvPr id="31777" name="Rectangle 37"/>
          <p:cNvSpPr>
            <a:spLocks noChangeArrowheads="1"/>
          </p:cNvSpPr>
          <p:nvPr/>
        </p:nvSpPr>
        <p:spPr bwMode="auto">
          <a:xfrm>
            <a:off x="4981575" y="4094956"/>
            <a:ext cx="213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400" b="1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2400" b="1" i="1" dirty="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400" b="1" baseline="-250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2400" b="1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= </a:t>
            </a:r>
            <a:r>
              <a:rPr lang="en-US" altLang="en-US" sz="2400" b="1" i="1" dirty="0" err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400" b="1" baseline="30000" dirty="0" err="1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1778" name="Rectangle 39"/>
          <p:cNvSpPr>
            <a:spLocks noChangeArrowheads="1"/>
          </p:cNvSpPr>
          <p:nvPr/>
        </p:nvSpPr>
        <p:spPr bwMode="auto">
          <a:xfrm>
            <a:off x="4643438" y="2349500"/>
            <a:ext cx="41767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chemeClr val="tx2"/>
                </a:solidFill>
                <a:latin typeface="Arial" panose="020B0604020202020204" pitchFamily="34" charset="0"/>
              </a:rPr>
              <a:t>Put minimalne energije  = reakcioni put ili reakciona </a:t>
            </a:r>
            <a:r>
              <a:rPr lang="sr-Latn-CS" altLang="en-US" sz="3400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en-US" altLang="en-US" sz="3400">
                <a:solidFill>
                  <a:schemeClr val="tx2"/>
                </a:solidFill>
                <a:latin typeface="Arial" panose="020B0604020202020204" pitchFamily="34" charset="0"/>
              </a:rPr>
              <a:t>oordinata.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2565" y="4792425"/>
            <a:ext cx="3982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Na y-osi se često prikazuje umesto E , slobodna energija G. Veza izmedju ove dve veličine se može uspostaviti preko statističke termodinamike korišćenjem odgovarajućih particionih funkcija molekula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Primer reakcije</a:t>
            </a:r>
          </a:p>
        </p:txBody>
      </p:sp>
      <p:pic>
        <p:nvPicPr>
          <p:cNvPr id="32771" name="Picture 3" descr="FG15_10_1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963" y="1600200"/>
            <a:ext cx="6442075" cy="4525963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3768725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en-US" sz="3800" smtClean="0"/>
              <a:t>Primeri reakcija</a:t>
            </a:r>
            <a:endParaRPr lang="en-US" altLang="en-US" sz="3800" smtClean="0"/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76375" y="933450"/>
          <a:ext cx="6034088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933450"/>
                        <a:ext cx="6034088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55650" y="5734050"/>
            <a:ext cx="7580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Aktivirani kompleks je struktura koja se postulira, i koja se menja duž prelaznog stanja. </a:t>
            </a:r>
            <a:endParaRPr lang="en-US" altLang="en-US" sz="2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3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179388" y="214313"/>
          <a:ext cx="8856662" cy="664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14313"/>
                        <a:ext cx="8856662" cy="664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Aktivirani kompleks - prelazno stanje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010400" cy="1527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smtClean="0"/>
              <a:t>Elementarna reakcija je ona reakcija u kojoj se formira samo jedan aktivirani kompleks</a:t>
            </a:r>
          </a:p>
        </p:txBody>
      </p:sp>
      <p:pic>
        <p:nvPicPr>
          <p:cNvPr id="358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14488"/>
            <a:ext cx="7777163" cy="5243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dirty="0" smtClean="0"/>
              <a:t>Odlučujući stupanj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</a:t>
            </a:r>
            <a:r>
              <a:rPr lang="sr-Latn-RS" altLang="en-US" dirty="0" smtClean="0"/>
              <a:t>za </a:t>
            </a:r>
            <a:r>
              <a:rPr lang="en-US" altLang="en-US" dirty="0" err="1" smtClean="0"/>
              <a:t>konsekutivnih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err="1" smtClean="0"/>
              <a:t>reakcija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4"/>
          <p:cNvSpPr>
            <a:spLocks noChangeShapeType="1"/>
          </p:cNvSpPr>
          <p:nvPr/>
        </p:nvSpPr>
        <p:spPr bwMode="auto">
          <a:xfrm>
            <a:off x="5334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Freeform 6"/>
          <p:cNvSpPr>
            <a:spLocks/>
          </p:cNvSpPr>
          <p:nvPr/>
        </p:nvSpPr>
        <p:spPr bwMode="auto">
          <a:xfrm>
            <a:off x="685800" y="927100"/>
            <a:ext cx="6629400" cy="4495800"/>
          </a:xfrm>
          <a:custGeom>
            <a:avLst/>
            <a:gdLst>
              <a:gd name="T0" fmla="*/ 0 w 4176"/>
              <a:gd name="T1" fmla="*/ 2147483647 h 2832"/>
              <a:gd name="T2" fmla="*/ 2147483647 w 4176"/>
              <a:gd name="T3" fmla="*/ 2147483647 h 2832"/>
              <a:gd name="T4" fmla="*/ 2147483647 w 4176"/>
              <a:gd name="T5" fmla="*/ 2147483647 h 2832"/>
              <a:gd name="T6" fmla="*/ 2147483647 w 4176"/>
              <a:gd name="T7" fmla="*/ 2147483647 h 2832"/>
              <a:gd name="T8" fmla="*/ 2147483647 w 4176"/>
              <a:gd name="T9" fmla="*/ 2147483647 h 2832"/>
              <a:gd name="T10" fmla="*/ 2147483647 w 4176"/>
              <a:gd name="T11" fmla="*/ 2147483647 h 2832"/>
              <a:gd name="T12" fmla="*/ 2147483647 w 4176"/>
              <a:gd name="T13" fmla="*/ 2147483647 h 2832"/>
              <a:gd name="T14" fmla="*/ 2147483647 w 4176"/>
              <a:gd name="T15" fmla="*/ 2147483647 h 2832"/>
              <a:gd name="T16" fmla="*/ 2147483647 w 4176"/>
              <a:gd name="T17" fmla="*/ 2147483647 h 2832"/>
              <a:gd name="T18" fmla="*/ 2147483647 w 4176"/>
              <a:gd name="T19" fmla="*/ 2147483647 h 2832"/>
              <a:gd name="T20" fmla="*/ 2147483647 w 4176"/>
              <a:gd name="T21" fmla="*/ 2147483647 h 2832"/>
              <a:gd name="T22" fmla="*/ 2147483647 w 4176"/>
              <a:gd name="T23" fmla="*/ 2147483647 h 2832"/>
              <a:gd name="T24" fmla="*/ 2147483647 w 4176"/>
              <a:gd name="T25" fmla="*/ 2147483647 h 2832"/>
              <a:gd name="T26" fmla="*/ 2147483647 w 4176"/>
              <a:gd name="T27" fmla="*/ 2147483647 h 2832"/>
              <a:gd name="T28" fmla="*/ 2147483647 w 4176"/>
              <a:gd name="T29" fmla="*/ 2147483647 h 2832"/>
              <a:gd name="T30" fmla="*/ 2147483647 w 4176"/>
              <a:gd name="T31" fmla="*/ 2147483647 h 2832"/>
              <a:gd name="T32" fmla="*/ 2147483647 w 4176"/>
              <a:gd name="T33" fmla="*/ 2147483647 h 2832"/>
              <a:gd name="T34" fmla="*/ 2147483647 w 4176"/>
              <a:gd name="T35" fmla="*/ 2147483647 h 2832"/>
              <a:gd name="T36" fmla="*/ 2147483647 w 4176"/>
              <a:gd name="T37" fmla="*/ 2147483647 h 2832"/>
              <a:gd name="T38" fmla="*/ 2147483647 w 4176"/>
              <a:gd name="T39" fmla="*/ 2147483647 h 28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76"/>
              <a:gd name="T61" fmla="*/ 0 h 2832"/>
              <a:gd name="T62" fmla="*/ 4176 w 4176"/>
              <a:gd name="T63" fmla="*/ 2832 h 28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76" h="2832">
                <a:moveTo>
                  <a:pt x="0" y="1048"/>
                </a:moveTo>
                <a:cubicBezTo>
                  <a:pt x="64" y="1064"/>
                  <a:pt x="128" y="1080"/>
                  <a:pt x="192" y="1000"/>
                </a:cubicBezTo>
                <a:cubicBezTo>
                  <a:pt x="256" y="920"/>
                  <a:pt x="328" y="600"/>
                  <a:pt x="384" y="568"/>
                </a:cubicBezTo>
                <a:cubicBezTo>
                  <a:pt x="440" y="536"/>
                  <a:pt x="480" y="800"/>
                  <a:pt x="528" y="808"/>
                </a:cubicBezTo>
                <a:cubicBezTo>
                  <a:pt x="576" y="816"/>
                  <a:pt x="608" y="728"/>
                  <a:pt x="672" y="616"/>
                </a:cubicBezTo>
                <a:cubicBezTo>
                  <a:pt x="736" y="504"/>
                  <a:pt x="824" y="0"/>
                  <a:pt x="912" y="136"/>
                </a:cubicBezTo>
                <a:cubicBezTo>
                  <a:pt x="1000" y="272"/>
                  <a:pt x="1104" y="1328"/>
                  <a:pt x="1200" y="1432"/>
                </a:cubicBezTo>
                <a:cubicBezTo>
                  <a:pt x="1296" y="1536"/>
                  <a:pt x="1416" y="856"/>
                  <a:pt x="1488" y="760"/>
                </a:cubicBezTo>
                <a:cubicBezTo>
                  <a:pt x="1560" y="664"/>
                  <a:pt x="1576" y="936"/>
                  <a:pt x="1632" y="856"/>
                </a:cubicBezTo>
                <a:cubicBezTo>
                  <a:pt x="1688" y="776"/>
                  <a:pt x="1776" y="392"/>
                  <a:pt x="1824" y="280"/>
                </a:cubicBezTo>
                <a:cubicBezTo>
                  <a:pt x="1872" y="168"/>
                  <a:pt x="1880" y="136"/>
                  <a:pt x="1920" y="184"/>
                </a:cubicBezTo>
                <a:cubicBezTo>
                  <a:pt x="1960" y="232"/>
                  <a:pt x="2016" y="432"/>
                  <a:pt x="2064" y="568"/>
                </a:cubicBezTo>
                <a:cubicBezTo>
                  <a:pt x="2112" y="704"/>
                  <a:pt x="2160" y="984"/>
                  <a:pt x="2208" y="1000"/>
                </a:cubicBezTo>
                <a:cubicBezTo>
                  <a:pt x="2256" y="1016"/>
                  <a:pt x="2264" y="496"/>
                  <a:pt x="2352" y="664"/>
                </a:cubicBezTo>
                <a:cubicBezTo>
                  <a:pt x="2440" y="832"/>
                  <a:pt x="2608" y="1880"/>
                  <a:pt x="2736" y="2008"/>
                </a:cubicBezTo>
                <a:cubicBezTo>
                  <a:pt x="2864" y="2136"/>
                  <a:pt x="3024" y="1472"/>
                  <a:pt x="3120" y="1432"/>
                </a:cubicBezTo>
                <a:cubicBezTo>
                  <a:pt x="3216" y="1392"/>
                  <a:pt x="3248" y="1752"/>
                  <a:pt x="3312" y="1768"/>
                </a:cubicBezTo>
                <a:cubicBezTo>
                  <a:pt x="3376" y="1784"/>
                  <a:pt x="3400" y="1384"/>
                  <a:pt x="3504" y="1528"/>
                </a:cubicBezTo>
                <a:cubicBezTo>
                  <a:pt x="3608" y="1672"/>
                  <a:pt x="3824" y="2432"/>
                  <a:pt x="3936" y="2632"/>
                </a:cubicBezTo>
                <a:cubicBezTo>
                  <a:pt x="4048" y="2832"/>
                  <a:pt x="4112" y="2780"/>
                  <a:pt x="4176" y="27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2590800" y="381000"/>
            <a:ext cx="0" cy="5105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5105400" y="457200"/>
            <a:ext cx="0" cy="5105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13716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dirty="0">
                <a:latin typeface="Arial" panose="020B0604020202020204" pitchFamily="34" charset="0"/>
              </a:rPr>
              <a:t>I</a:t>
            </a:r>
            <a:r>
              <a:rPr lang="sr-Latn-CS" altLang="en-US" sz="2400" b="1" baseline="-25000" dirty="0">
                <a:latin typeface="Arial" panose="020B0604020202020204" pitchFamily="34" charset="0"/>
              </a:rPr>
              <a:t>1</a:t>
            </a:r>
            <a:endParaRPr lang="en-US" altLang="en-US" sz="2400" b="1" baseline="-25000" dirty="0">
              <a:latin typeface="Arial" panose="020B0604020202020204" pitchFamily="34" charset="0"/>
            </a:endParaRP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685800" y="2667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R</a:t>
            </a:r>
            <a:endParaRPr lang="en-US" altLang="en-US" sz="2400" b="1" baseline="-25000">
              <a:latin typeface="Arial" panose="020B0604020202020204" pitchFamily="34" charset="0"/>
            </a:endParaRPr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58674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="1" baseline="-25000">
                <a:latin typeface="Arial" panose="020B0604020202020204" pitchFamily="34" charset="0"/>
              </a:rPr>
              <a:t>6</a:t>
            </a:r>
            <a:endParaRPr lang="en-US" altLang="en-US" sz="2400" b="1" baseline="-25000">
              <a:latin typeface="Arial" panose="020B0604020202020204" pitchFamily="34" charset="0"/>
            </a:endParaRPr>
          </a:p>
        </p:txBody>
      </p:sp>
      <p:sp>
        <p:nvSpPr>
          <p:cNvPr id="37897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="1" baseline="-25000">
                <a:latin typeface="Arial" panose="020B0604020202020204" pitchFamily="34" charset="0"/>
              </a:rPr>
              <a:t>5</a:t>
            </a:r>
            <a:endParaRPr lang="en-US" altLang="en-US" sz="2400" b="1" baseline="-25000">
              <a:latin typeface="Arial" panose="020B0604020202020204" pitchFamily="34" charset="0"/>
            </a:endParaRPr>
          </a:p>
        </p:txBody>
      </p:sp>
      <p:sp>
        <p:nvSpPr>
          <p:cNvPr id="37898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="1" baseline="-25000">
                <a:latin typeface="Arial" panose="020B0604020202020204" pitchFamily="34" charset="0"/>
              </a:rPr>
              <a:t>4</a:t>
            </a:r>
            <a:endParaRPr lang="en-US" altLang="en-US" sz="2400" b="1" baseline="-25000">
              <a:latin typeface="Arial" panose="020B0604020202020204" pitchFamily="34" charset="0"/>
            </a:endParaRPr>
          </a:p>
        </p:txBody>
      </p:sp>
      <p:sp>
        <p:nvSpPr>
          <p:cNvPr id="37899" name="Text Box 14"/>
          <p:cNvSpPr txBox="1">
            <a:spLocks noChangeArrowheads="1"/>
          </p:cNvSpPr>
          <p:nvPr/>
        </p:nvSpPr>
        <p:spPr bwMode="auto">
          <a:xfrm>
            <a:off x="31242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="1" baseline="-25000">
                <a:latin typeface="Arial" panose="020B0604020202020204" pitchFamily="34" charset="0"/>
              </a:rPr>
              <a:t>3</a:t>
            </a:r>
            <a:endParaRPr lang="en-US" altLang="en-US" sz="2400" b="1" baseline="-25000">
              <a:latin typeface="Arial" panose="020B0604020202020204" pitchFamily="34" charset="0"/>
            </a:endParaRPr>
          </a:p>
        </p:txBody>
      </p:sp>
      <p:sp>
        <p:nvSpPr>
          <p:cNvPr id="37900" name="Text Box 15"/>
          <p:cNvSpPr txBox="1">
            <a:spLocks noChangeArrowheads="1"/>
          </p:cNvSpPr>
          <p:nvPr/>
        </p:nvSpPr>
        <p:spPr bwMode="auto">
          <a:xfrm>
            <a:off x="2590800" y="3276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="1" baseline="-25000">
                <a:latin typeface="Arial" panose="020B0604020202020204" pitchFamily="34" charset="0"/>
              </a:rPr>
              <a:t>2</a:t>
            </a:r>
            <a:endParaRPr lang="en-US" altLang="en-US" sz="2400" b="1" baseline="-25000">
              <a:latin typeface="Arial" panose="020B0604020202020204" pitchFamily="34" charset="0"/>
            </a:endParaRPr>
          </a:p>
        </p:txBody>
      </p:sp>
      <p:sp>
        <p:nvSpPr>
          <p:cNvPr id="37901" name="Line 16"/>
          <p:cNvSpPr>
            <a:spLocks noChangeShapeType="1"/>
          </p:cNvSpPr>
          <p:nvPr/>
        </p:nvSpPr>
        <p:spPr bwMode="auto">
          <a:xfrm>
            <a:off x="6934200" y="5334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Text Box 17"/>
          <p:cNvSpPr txBox="1">
            <a:spLocks noChangeArrowheads="1"/>
          </p:cNvSpPr>
          <p:nvPr/>
        </p:nvSpPr>
        <p:spPr bwMode="auto">
          <a:xfrm>
            <a:off x="7010400" y="5410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P</a:t>
            </a:r>
            <a:endParaRPr lang="en-US" altLang="en-US" sz="2400" b="1" baseline="-25000">
              <a:latin typeface="Arial" panose="020B0604020202020204" pitchFamily="34" charset="0"/>
            </a:endParaRPr>
          </a:p>
        </p:txBody>
      </p:sp>
      <p:sp>
        <p:nvSpPr>
          <p:cNvPr id="37903" name="Line 18"/>
          <p:cNvSpPr>
            <a:spLocks noChangeShapeType="1"/>
          </p:cNvSpPr>
          <p:nvPr/>
        </p:nvSpPr>
        <p:spPr bwMode="auto">
          <a:xfrm>
            <a:off x="990600" y="2590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9"/>
          <p:cNvSpPr>
            <a:spLocks noChangeShapeType="1"/>
          </p:cNvSpPr>
          <p:nvPr/>
        </p:nvSpPr>
        <p:spPr bwMode="auto">
          <a:xfrm>
            <a:off x="2590800" y="3200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20"/>
          <p:cNvSpPr>
            <a:spLocks noChangeShapeType="1"/>
          </p:cNvSpPr>
          <p:nvPr/>
        </p:nvSpPr>
        <p:spPr bwMode="auto">
          <a:xfrm>
            <a:off x="5029200" y="4114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906" name="Object 21"/>
          <p:cNvGraphicFramePr>
            <a:graphicFrameLocks noChangeAspect="1"/>
          </p:cNvGraphicFramePr>
          <p:nvPr/>
        </p:nvGraphicFramePr>
        <p:xfrm>
          <a:off x="1219200" y="1524000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4" name="Equation" r:id="rId3" imgW="241300" imgH="228600" progId="Equation.3">
                  <p:embed/>
                </p:oleObj>
              </mc:Choice>
              <mc:Fallback>
                <p:oleObj name="Equation" r:id="rId3" imgW="2413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24000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7" name="Object 28"/>
          <p:cNvGraphicFramePr>
            <a:graphicFrameLocks noChangeAspect="1"/>
          </p:cNvGraphicFramePr>
          <p:nvPr/>
        </p:nvGraphicFramePr>
        <p:xfrm>
          <a:off x="1905000" y="838200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5" name="Equation" r:id="rId5" imgW="241300" imgH="228600" progId="Equation.3">
                  <p:embed/>
                </p:oleObj>
              </mc:Choice>
              <mc:Fallback>
                <p:oleObj name="Equation" r:id="rId5" imgW="2413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838200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8" name="Object 29"/>
          <p:cNvGraphicFramePr>
            <a:graphicFrameLocks noChangeAspect="1"/>
          </p:cNvGraphicFramePr>
          <p:nvPr/>
        </p:nvGraphicFramePr>
        <p:xfrm>
          <a:off x="2971800" y="1828800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6" name="Equation" r:id="rId7" imgW="241195" imgH="241195" progId="Equation.3">
                  <p:embed/>
                </p:oleObj>
              </mc:Choice>
              <mc:Fallback>
                <p:oleObj name="Equation" r:id="rId7" imgW="241195" imgH="241195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241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9" name="Object 30"/>
          <p:cNvGraphicFramePr>
            <a:graphicFrameLocks noChangeAspect="1"/>
          </p:cNvGraphicFramePr>
          <p:nvPr/>
        </p:nvGraphicFramePr>
        <p:xfrm>
          <a:off x="3505200" y="838200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9" imgW="241300" imgH="228600" progId="Equation.3">
                  <p:embed/>
                </p:oleObj>
              </mc:Choice>
              <mc:Fallback>
                <p:oleObj name="Equation" r:id="rId9" imgW="2413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838200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31"/>
          <p:cNvGraphicFramePr>
            <a:graphicFrameLocks noChangeAspect="1"/>
          </p:cNvGraphicFramePr>
          <p:nvPr/>
        </p:nvGraphicFramePr>
        <p:xfrm>
          <a:off x="4267200" y="1676400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8" name="Equation" r:id="rId11" imgW="241195" imgH="241195" progId="Equation.3">
                  <p:embed/>
                </p:oleObj>
              </mc:Choice>
              <mc:Fallback>
                <p:oleObj name="Equation" r:id="rId11" imgW="241195" imgH="241195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76400"/>
                        <a:ext cx="241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1" name="Object 32"/>
          <p:cNvGraphicFramePr>
            <a:graphicFrameLocks noChangeAspect="1"/>
          </p:cNvGraphicFramePr>
          <p:nvPr/>
        </p:nvGraphicFramePr>
        <p:xfrm>
          <a:off x="5486400" y="2819400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9" name="Equation" r:id="rId13" imgW="241195" imgH="241195" progId="Equation.3">
                  <p:embed/>
                </p:oleObj>
              </mc:Choice>
              <mc:Fallback>
                <p:oleObj name="Equation" r:id="rId13" imgW="241195" imgH="241195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0"/>
                        <a:ext cx="241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33"/>
          <p:cNvGraphicFramePr>
            <a:graphicFrameLocks noChangeAspect="1"/>
          </p:cNvGraphicFramePr>
          <p:nvPr/>
        </p:nvGraphicFramePr>
        <p:xfrm>
          <a:off x="6019800" y="3048000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0" name="Equation" r:id="rId15" imgW="241195" imgH="241195" progId="Equation.3">
                  <p:embed/>
                </p:oleObj>
              </mc:Choice>
              <mc:Fallback>
                <p:oleObj name="Equation" r:id="rId15" imgW="241195" imgH="24119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48000"/>
                        <a:ext cx="241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3" name="Object 38"/>
          <p:cNvGraphicFramePr>
            <a:graphicFrameLocks noChangeAspect="1"/>
          </p:cNvGraphicFramePr>
          <p:nvPr/>
        </p:nvGraphicFramePr>
        <p:xfrm>
          <a:off x="5486400" y="3657600"/>
          <a:ext cx="381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1" name="Equation" r:id="rId17" imgW="380835" imgH="241195" progId="Equation.3">
                  <p:embed/>
                </p:oleObj>
              </mc:Choice>
              <mc:Fallback>
                <p:oleObj name="Equation" r:id="rId17" imgW="380835" imgH="241195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657600"/>
                        <a:ext cx="381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4" name="Object 39"/>
          <p:cNvGraphicFramePr>
            <a:graphicFrameLocks noChangeAspect="1"/>
          </p:cNvGraphicFramePr>
          <p:nvPr/>
        </p:nvGraphicFramePr>
        <p:xfrm>
          <a:off x="3505200" y="1676400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2" name="Equation" r:id="rId19" imgW="368300" imgH="228600" progId="Equation.3">
                  <p:embed/>
                </p:oleObj>
              </mc:Choice>
              <mc:Fallback>
                <p:oleObj name="Equation" r:id="rId19" imgW="368300" imgH="2286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76400"/>
                        <a:ext cx="36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5" name="Object 40"/>
          <p:cNvGraphicFramePr>
            <a:graphicFrameLocks noChangeAspect="1"/>
          </p:cNvGraphicFramePr>
          <p:nvPr/>
        </p:nvGraphicFramePr>
        <p:xfrm>
          <a:off x="1905000" y="1600200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3" name="Equation" r:id="rId21" imgW="368300" imgH="228600" progId="Equation.3">
                  <p:embed/>
                </p:oleObj>
              </mc:Choice>
              <mc:Fallback>
                <p:oleObj name="Equation" r:id="rId21" imgW="368300" imgH="228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36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6" name="Line 41"/>
          <p:cNvSpPr>
            <a:spLocks noChangeShapeType="1"/>
          </p:cNvSpPr>
          <p:nvPr/>
        </p:nvSpPr>
        <p:spPr bwMode="auto">
          <a:xfrm>
            <a:off x="533400" y="5181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42"/>
          <p:cNvSpPr>
            <a:spLocks noChangeShapeType="1"/>
          </p:cNvSpPr>
          <p:nvPr/>
        </p:nvSpPr>
        <p:spPr bwMode="auto">
          <a:xfrm>
            <a:off x="2667000" y="5486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43"/>
          <p:cNvSpPr>
            <a:spLocks noChangeShapeType="1"/>
          </p:cNvSpPr>
          <p:nvPr/>
        </p:nvSpPr>
        <p:spPr bwMode="auto">
          <a:xfrm>
            <a:off x="51054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44"/>
          <p:cNvSpPr>
            <a:spLocks noChangeShapeType="1"/>
          </p:cNvSpPr>
          <p:nvPr/>
        </p:nvSpPr>
        <p:spPr bwMode="auto">
          <a:xfrm>
            <a:off x="2057400" y="106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45"/>
          <p:cNvSpPr>
            <a:spLocks noChangeShapeType="1"/>
          </p:cNvSpPr>
          <p:nvPr/>
        </p:nvSpPr>
        <p:spPr bwMode="auto">
          <a:xfrm>
            <a:off x="5638800" y="3200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46"/>
          <p:cNvSpPr>
            <a:spLocks noChangeShapeType="1"/>
          </p:cNvSpPr>
          <p:nvPr/>
        </p:nvSpPr>
        <p:spPr bwMode="auto">
          <a:xfrm>
            <a:off x="3657600" y="1143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47"/>
          <p:cNvSpPr txBox="1">
            <a:spLocks noChangeArrowheads="1"/>
          </p:cNvSpPr>
          <p:nvPr/>
        </p:nvSpPr>
        <p:spPr bwMode="auto">
          <a:xfrm>
            <a:off x="990600" y="487680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Sektor 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23" name="Text Box 48"/>
          <p:cNvSpPr txBox="1">
            <a:spLocks noChangeArrowheads="1"/>
          </p:cNvSpPr>
          <p:nvPr/>
        </p:nvSpPr>
        <p:spPr bwMode="auto">
          <a:xfrm>
            <a:off x="3200400" y="518160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Sektor B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24" name="Text Box 49"/>
          <p:cNvSpPr txBox="1">
            <a:spLocks noChangeArrowheads="1"/>
          </p:cNvSpPr>
          <p:nvPr/>
        </p:nvSpPr>
        <p:spPr bwMode="auto">
          <a:xfrm>
            <a:off x="5410200" y="50292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Sektor 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25" name="Text Box 50"/>
          <p:cNvSpPr txBox="1">
            <a:spLocks noChangeArrowheads="1"/>
          </p:cNvSpPr>
          <p:nvPr/>
        </p:nvSpPr>
        <p:spPr bwMode="auto">
          <a:xfrm>
            <a:off x="914400" y="0"/>
            <a:ext cx="427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dirty="0">
                <a:latin typeface="Arial" panose="020B0604020202020204" pitchFamily="34" charset="0"/>
              </a:rPr>
              <a:t>R </a:t>
            </a:r>
            <a:r>
              <a:rPr lang="sr-Latn-CS" altLang="en-US" sz="2400" dirty="0">
                <a:latin typeface="Wingdings 3" panose="05040102010807070707" pitchFamily="18" charset="2"/>
              </a:rPr>
              <a:t>D</a:t>
            </a:r>
            <a:r>
              <a:rPr lang="sr-Latn-CS" altLang="en-US" sz="2400" dirty="0">
                <a:latin typeface="Arial" panose="020B0604020202020204" pitchFamily="34" charset="0"/>
              </a:rPr>
              <a:t>I</a:t>
            </a:r>
            <a:r>
              <a:rPr lang="sr-Latn-CS" altLang="en-US" sz="2400" baseline="-25000" dirty="0">
                <a:latin typeface="Arial" panose="020B0604020202020204" pitchFamily="34" charset="0"/>
              </a:rPr>
              <a:t>1</a:t>
            </a:r>
            <a:r>
              <a:rPr lang="sr-Latn-CS" altLang="en-US" sz="2400" dirty="0">
                <a:latin typeface="Arial" panose="020B0604020202020204" pitchFamily="34" charset="0"/>
              </a:rPr>
              <a:t> </a:t>
            </a:r>
            <a:r>
              <a:rPr lang="sr-Latn-CS" altLang="en-US" sz="2400" dirty="0">
                <a:latin typeface="Wingdings 3" panose="05040102010807070707" pitchFamily="18" charset="2"/>
              </a:rPr>
              <a:t>D</a:t>
            </a:r>
            <a:r>
              <a:rPr lang="sr-Latn-CS" altLang="en-US" sz="2400" dirty="0">
                <a:latin typeface="Arial" panose="020B0604020202020204" pitchFamily="34" charset="0"/>
              </a:rPr>
              <a:t>I</a:t>
            </a:r>
            <a:r>
              <a:rPr lang="sr-Latn-CS" altLang="en-US" sz="2400" baseline="-25000" dirty="0">
                <a:latin typeface="Arial" panose="020B0604020202020204" pitchFamily="34" charset="0"/>
              </a:rPr>
              <a:t>2</a:t>
            </a:r>
            <a:r>
              <a:rPr lang="sr-Latn-CS" altLang="en-US" sz="2400" dirty="0">
                <a:latin typeface="Arial" panose="020B0604020202020204" pitchFamily="34" charset="0"/>
              </a:rPr>
              <a:t> </a:t>
            </a:r>
            <a:r>
              <a:rPr lang="sr-Latn-CS" altLang="en-US" sz="2400" dirty="0">
                <a:latin typeface="Wingdings 3" panose="05040102010807070707" pitchFamily="18" charset="2"/>
              </a:rPr>
              <a:t>D</a:t>
            </a:r>
            <a:r>
              <a:rPr lang="sr-Latn-CS" altLang="en-US" sz="2400" dirty="0">
                <a:latin typeface="Arial" panose="020B0604020202020204" pitchFamily="34" charset="0"/>
              </a:rPr>
              <a:t>I</a:t>
            </a:r>
            <a:r>
              <a:rPr lang="sr-Latn-CS" altLang="en-US" sz="2400" baseline="-25000" dirty="0">
                <a:latin typeface="Arial" panose="020B0604020202020204" pitchFamily="34" charset="0"/>
              </a:rPr>
              <a:t>3</a:t>
            </a:r>
            <a:r>
              <a:rPr lang="sr-Latn-CS" altLang="en-US" sz="2400" dirty="0">
                <a:latin typeface="Arial" panose="020B0604020202020204" pitchFamily="34" charset="0"/>
              </a:rPr>
              <a:t> </a:t>
            </a:r>
            <a:r>
              <a:rPr lang="sr-Latn-CS" altLang="en-US" sz="2400" dirty="0">
                <a:latin typeface="Wingdings 3" panose="05040102010807070707" pitchFamily="18" charset="2"/>
              </a:rPr>
              <a:t>D</a:t>
            </a:r>
            <a:r>
              <a:rPr lang="sr-Latn-CS" altLang="en-US" sz="2400" dirty="0">
                <a:latin typeface="Arial" panose="020B0604020202020204" pitchFamily="34" charset="0"/>
              </a:rPr>
              <a:t>I</a:t>
            </a:r>
            <a:r>
              <a:rPr lang="sr-Latn-CS" altLang="en-US" sz="2400" baseline="-25000" dirty="0">
                <a:latin typeface="Arial" panose="020B0604020202020204" pitchFamily="34" charset="0"/>
              </a:rPr>
              <a:t>4</a:t>
            </a:r>
            <a:r>
              <a:rPr lang="sr-Latn-CS" altLang="en-US" sz="2400" dirty="0">
                <a:latin typeface="Arial" panose="020B0604020202020204" pitchFamily="34" charset="0"/>
              </a:rPr>
              <a:t> </a:t>
            </a:r>
            <a:r>
              <a:rPr lang="sr-Latn-CS" altLang="en-US" sz="2400" dirty="0">
                <a:latin typeface="Wingdings 3" panose="05040102010807070707" pitchFamily="18" charset="2"/>
              </a:rPr>
              <a:t>D</a:t>
            </a:r>
            <a:r>
              <a:rPr lang="sr-Latn-CS" altLang="en-US" sz="2400" dirty="0">
                <a:latin typeface="Arial" panose="020B0604020202020204" pitchFamily="34" charset="0"/>
              </a:rPr>
              <a:t>I</a:t>
            </a:r>
            <a:r>
              <a:rPr lang="sr-Latn-CS" altLang="en-US" sz="2400" baseline="-25000" dirty="0">
                <a:latin typeface="Arial" panose="020B0604020202020204" pitchFamily="34" charset="0"/>
              </a:rPr>
              <a:t>5</a:t>
            </a:r>
            <a:r>
              <a:rPr lang="sr-Latn-CS" altLang="en-US" sz="2400" dirty="0">
                <a:latin typeface="Arial" panose="020B0604020202020204" pitchFamily="34" charset="0"/>
              </a:rPr>
              <a:t> </a:t>
            </a:r>
            <a:r>
              <a:rPr lang="sr-Latn-CS" altLang="en-US" sz="2400" dirty="0">
                <a:latin typeface="Wingdings 3" panose="05040102010807070707" pitchFamily="18" charset="2"/>
              </a:rPr>
              <a:t>D</a:t>
            </a:r>
            <a:r>
              <a:rPr lang="sr-Latn-CS" altLang="en-US" sz="2400" dirty="0">
                <a:latin typeface="Arial" panose="020B0604020202020204" pitchFamily="34" charset="0"/>
              </a:rPr>
              <a:t>I</a:t>
            </a:r>
            <a:r>
              <a:rPr lang="sr-Latn-CS" altLang="en-US" sz="2400" baseline="-25000" dirty="0">
                <a:latin typeface="Arial" panose="020B0604020202020204" pitchFamily="34" charset="0"/>
              </a:rPr>
              <a:t>6</a:t>
            </a:r>
            <a:r>
              <a:rPr lang="sr-Latn-CS" altLang="en-US" sz="2400" dirty="0">
                <a:latin typeface="Arial" panose="020B0604020202020204" pitchFamily="34" charset="0"/>
              </a:rPr>
              <a:t> </a:t>
            </a:r>
            <a:r>
              <a:rPr lang="sr-Latn-CS" altLang="en-US" sz="2400" dirty="0">
                <a:latin typeface="Wingdings 3" panose="05040102010807070707" pitchFamily="18" charset="2"/>
              </a:rPr>
              <a:t>D</a:t>
            </a:r>
            <a:r>
              <a:rPr lang="sr-Latn-CS" altLang="en-US" sz="2400" dirty="0">
                <a:latin typeface="Arial" panose="020B0604020202020204" pitchFamily="34" charset="0"/>
              </a:rPr>
              <a:t>P</a:t>
            </a:r>
            <a:endParaRPr lang="en-US" altLang="en-US" sz="2400" dirty="0">
              <a:latin typeface="Wingdings 3" panose="05040102010807070707" pitchFamily="18" charset="2"/>
            </a:endParaRPr>
          </a:p>
        </p:txBody>
      </p:sp>
      <p:sp>
        <p:nvSpPr>
          <p:cNvPr id="37926" name="Text Box 52"/>
          <p:cNvSpPr txBox="1">
            <a:spLocks noChangeArrowheads="1"/>
          </p:cNvSpPr>
          <p:nvPr/>
        </p:nvSpPr>
        <p:spPr bwMode="auto">
          <a:xfrm>
            <a:off x="2895600" y="6096000"/>
            <a:ext cx="206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latin typeface="Arial" panose="020B0604020202020204" pitchFamily="34" charset="0"/>
              </a:rPr>
              <a:t>R </a:t>
            </a:r>
            <a:r>
              <a:rPr lang="sr-Latn-CS" altLang="en-US" sz="2400" b="1">
                <a:latin typeface="Wingdings 3" panose="05040102010807070707" pitchFamily="18" charset="2"/>
              </a:rPr>
              <a:t>D</a:t>
            </a:r>
            <a:r>
              <a:rPr lang="sr-Latn-CS" altLang="en-US" sz="2400" b="1">
                <a:latin typeface="Arial" panose="020B0604020202020204" pitchFamily="34" charset="0"/>
              </a:rPr>
              <a:t>I</a:t>
            </a:r>
            <a:r>
              <a:rPr lang="sr-Latn-CS" altLang="en-US" sz="2400" b="1" baseline="-25000">
                <a:latin typeface="Arial" panose="020B0604020202020204" pitchFamily="34" charset="0"/>
              </a:rPr>
              <a:t>2</a:t>
            </a:r>
            <a:r>
              <a:rPr lang="sr-Latn-CS" altLang="en-US" sz="2400" b="1">
                <a:latin typeface="Arial" panose="020B0604020202020204" pitchFamily="34" charset="0"/>
              </a:rPr>
              <a:t> </a:t>
            </a:r>
            <a:r>
              <a:rPr lang="sr-Latn-CS" altLang="en-US" sz="2400" b="1">
                <a:latin typeface="Wingdings 3" panose="05040102010807070707" pitchFamily="18" charset="2"/>
              </a:rPr>
              <a:t>D</a:t>
            </a:r>
            <a:r>
              <a:rPr lang="sr-Latn-CS" altLang="en-US" sz="2400" b="1">
                <a:latin typeface="Arial" panose="020B0604020202020204" pitchFamily="34" charset="0"/>
              </a:rPr>
              <a:t>I</a:t>
            </a:r>
            <a:r>
              <a:rPr lang="sr-Latn-CS" altLang="en-US" sz="2400" b="1" baseline="-25000">
                <a:latin typeface="Arial" panose="020B0604020202020204" pitchFamily="34" charset="0"/>
              </a:rPr>
              <a:t>5</a:t>
            </a:r>
            <a:r>
              <a:rPr lang="sr-Latn-CS" altLang="en-US" sz="2400" b="1">
                <a:latin typeface="Arial" panose="020B0604020202020204" pitchFamily="34" charset="0"/>
              </a:rPr>
              <a:t> </a:t>
            </a:r>
            <a:r>
              <a:rPr lang="sr-Latn-CS" altLang="en-US" sz="2400" b="1">
                <a:latin typeface="Wingdings 3" panose="05040102010807070707" pitchFamily="18" charset="2"/>
              </a:rPr>
              <a:t>D</a:t>
            </a:r>
            <a:r>
              <a:rPr lang="sr-Latn-CS" altLang="en-US" sz="2400" b="1">
                <a:latin typeface="Arial" panose="020B0604020202020204" pitchFamily="34" charset="0"/>
              </a:rPr>
              <a:t>P</a:t>
            </a:r>
            <a:endParaRPr lang="en-US" altLang="en-US" sz="2400" b="1">
              <a:latin typeface="Wingdings 3" panose="05040102010807070707" pitchFamily="18" charset="2"/>
            </a:endParaRPr>
          </a:p>
        </p:txBody>
      </p:sp>
      <p:sp>
        <p:nvSpPr>
          <p:cNvPr id="37928" name="Text Box 55"/>
          <p:cNvSpPr txBox="1">
            <a:spLocks noChangeArrowheads="1"/>
          </p:cNvSpPr>
          <p:nvPr/>
        </p:nvSpPr>
        <p:spPr bwMode="auto">
          <a:xfrm>
            <a:off x="5791200" y="0"/>
            <a:ext cx="307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>
                <a:latin typeface="Arial" panose="020B0604020202020204" pitchFamily="34" charset="0"/>
              </a:rPr>
              <a:t>Mikro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sr-Latn-CS" altLang="en-US">
                <a:latin typeface="Arial" panose="020B0604020202020204" pitchFamily="34" charset="0"/>
              </a:rPr>
              <a:t>ravnoteže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929" name="Text Box 57"/>
          <p:cNvSpPr txBox="1">
            <a:spLocks noChangeArrowheads="1"/>
          </p:cNvSpPr>
          <p:nvPr/>
        </p:nvSpPr>
        <p:spPr bwMode="auto">
          <a:xfrm>
            <a:off x="304800" y="3733800"/>
            <a:ext cx="237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Intermedijer I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stabilniji od reaktanta</a:t>
            </a:r>
          </a:p>
        </p:txBody>
      </p:sp>
      <p:sp>
        <p:nvSpPr>
          <p:cNvPr id="37930" name="Text Box 58"/>
          <p:cNvSpPr txBox="1">
            <a:spLocks noChangeArrowheads="1"/>
          </p:cNvSpPr>
          <p:nvPr/>
        </p:nvSpPr>
        <p:spPr bwMode="auto">
          <a:xfrm>
            <a:off x="2667000" y="4191000"/>
            <a:ext cx="237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Intermedijer I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stabilniji od I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931" name="Text Box 59"/>
          <p:cNvSpPr txBox="1">
            <a:spLocks noChangeArrowheads="1"/>
          </p:cNvSpPr>
          <p:nvPr/>
        </p:nvSpPr>
        <p:spPr bwMode="auto">
          <a:xfrm>
            <a:off x="5679282" y="842309"/>
            <a:ext cx="3830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sr-Latn-RS" altLang="en-US" sz="2400" dirty="0">
                <a:latin typeface="Arial" panose="020B0604020202020204" pitchFamily="34" charset="0"/>
              </a:rPr>
              <a:t>Tek 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ovako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odredjenim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segmentima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potra</a:t>
            </a:r>
            <a:r>
              <a:rPr lang="sr-Latn-RS" altLang="en-US" sz="2400" dirty="0">
                <a:latin typeface="Arial" panose="020B0604020202020204" pitchFamily="34" charset="0"/>
              </a:rPr>
              <a:t>ži se najviša energija aktivacije koja odredjuje odlučujući stupanj</a:t>
            </a:r>
            <a:r>
              <a:rPr lang="sr-Latn-RS" altLang="en-US" sz="2400" dirty="0" smtClean="0">
                <a:latin typeface="Arial" panose="020B0604020202020204" pitchFamily="34" charset="0"/>
              </a:rPr>
              <a:t>: </a:t>
            </a:r>
            <a:r>
              <a:rPr lang="sr-Latn-RS" altLang="en-US" sz="2400" dirty="0">
                <a:latin typeface="Arial" panose="020B0604020202020204" pitchFamily="34" charset="0"/>
              </a:rPr>
              <a:t>I</a:t>
            </a:r>
            <a:r>
              <a:rPr lang="sr-Latn-RS" altLang="en-US" sz="2400" baseline="-25000" dirty="0">
                <a:latin typeface="Arial" panose="020B0604020202020204" pitchFamily="34" charset="0"/>
              </a:rPr>
              <a:t>3</a:t>
            </a:r>
            <a:r>
              <a:rPr lang="sr-Latn-RS" altLang="en-US" sz="2400" dirty="0">
                <a:latin typeface="Arial" panose="020B0604020202020204" pitchFamily="34" charset="0"/>
              </a:rPr>
              <a:t> </a:t>
            </a:r>
            <a:r>
              <a:rPr lang="sr-Latn-R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I</a:t>
            </a:r>
            <a:r>
              <a:rPr lang="sr-Latn-RS" altLang="en-US" sz="2400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4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400" dirty="0" smtClean="0">
                <a:latin typeface="Arial" panose="020B0604020202020204" pitchFamily="34" charset="0"/>
              </a:rPr>
              <a:t> </a:t>
            </a:r>
            <a:endParaRPr lang="sr-Latn-RS" altLang="en-US" sz="2400" dirty="0">
              <a:latin typeface="Arial" panose="020B0604020202020204" pitchFamily="34" charset="0"/>
            </a:endParaRPr>
          </a:p>
        </p:txBody>
      </p:sp>
      <p:sp>
        <p:nvSpPr>
          <p:cNvPr id="37932" name="Line 60"/>
          <p:cNvSpPr>
            <a:spLocks noChangeShapeType="1"/>
          </p:cNvSpPr>
          <p:nvPr/>
        </p:nvSpPr>
        <p:spPr bwMode="auto">
          <a:xfrm flipH="1">
            <a:off x="3657600" y="12192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3" name="Text Box 46"/>
          <p:cNvSpPr txBox="1">
            <a:spLocks noChangeArrowheads="1"/>
          </p:cNvSpPr>
          <p:nvPr/>
        </p:nvSpPr>
        <p:spPr bwMode="auto">
          <a:xfrm>
            <a:off x="5181600" y="5867400"/>
            <a:ext cx="3429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CS" altLang="en-US" sz="1800" dirty="0">
                <a:latin typeface="Arial" panose="020B0604020202020204" pitchFamily="34" charset="0"/>
              </a:rPr>
              <a:t>U sistemu bi se nakupljali intermedijeri I</a:t>
            </a:r>
            <a:r>
              <a:rPr lang="sr-Latn-CS" altLang="en-US" sz="1800" baseline="-25000" dirty="0">
                <a:latin typeface="Arial" panose="020B0604020202020204" pitchFamily="34" charset="0"/>
              </a:rPr>
              <a:t>2</a:t>
            </a:r>
            <a:r>
              <a:rPr lang="sr-Latn-CS" altLang="en-US" sz="1800" dirty="0">
                <a:latin typeface="Arial" panose="020B0604020202020204" pitchFamily="34" charset="0"/>
              </a:rPr>
              <a:t> i </a:t>
            </a:r>
            <a:r>
              <a:rPr lang="sr-Latn-CS" altLang="en-US" sz="1800" dirty="0" smtClean="0">
                <a:latin typeface="Arial" panose="020B0604020202020204" pitchFamily="34" charset="0"/>
              </a:rPr>
              <a:t>I</a:t>
            </a:r>
            <a:r>
              <a:rPr lang="sr-Latn-CS" altLang="en-US" sz="1800" baseline="-25000" dirty="0" smtClean="0">
                <a:latin typeface="Arial" panose="020B0604020202020204" pitchFamily="34" charset="0"/>
              </a:rPr>
              <a:t>5</a:t>
            </a:r>
            <a:r>
              <a:rPr lang="sr-Latn-CS" altLang="en-US" sz="1800" dirty="0" smtClean="0">
                <a:latin typeface="Arial" panose="020B0604020202020204" pitchFamily="34" charset="0"/>
              </a:rPr>
              <a:t> jer su najstab. intermedijeri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427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R </a:t>
            </a:r>
            <a:r>
              <a:rPr lang="sr-Latn-CS" altLang="en-US" sz="2400">
                <a:latin typeface="Wingdings 3" panose="05040102010807070707" pitchFamily="18" charset="2"/>
              </a:rPr>
              <a:t>D</a:t>
            </a: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aseline="-25000">
                <a:latin typeface="Arial" panose="020B0604020202020204" pitchFamily="34" charset="0"/>
              </a:rPr>
              <a:t>1</a:t>
            </a:r>
            <a:r>
              <a:rPr lang="sr-Latn-CS" altLang="en-US" sz="2400">
                <a:latin typeface="Arial" panose="020B0604020202020204" pitchFamily="34" charset="0"/>
              </a:rPr>
              <a:t> </a:t>
            </a:r>
            <a:r>
              <a:rPr lang="sr-Latn-CS" altLang="en-US" sz="2400">
                <a:latin typeface="Wingdings 3" panose="05040102010807070707" pitchFamily="18" charset="2"/>
              </a:rPr>
              <a:t>D</a:t>
            </a: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aseline="-25000">
                <a:latin typeface="Arial" panose="020B0604020202020204" pitchFamily="34" charset="0"/>
              </a:rPr>
              <a:t>2</a:t>
            </a:r>
            <a:r>
              <a:rPr lang="sr-Latn-CS" altLang="en-US" sz="2400">
                <a:latin typeface="Arial" panose="020B0604020202020204" pitchFamily="34" charset="0"/>
              </a:rPr>
              <a:t> </a:t>
            </a:r>
            <a:r>
              <a:rPr lang="sr-Latn-CS" altLang="en-US" sz="2400">
                <a:latin typeface="Wingdings 3" panose="05040102010807070707" pitchFamily="18" charset="2"/>
              </a:rPr>
              <a:t>D</a:t>
            </a: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aseline="-25000">
                <a:latin typeface="Arial" panose="020B0604020202020204" pitchFamily="34" charset="0"/>
              </a:rPr>
              <a:t>3</a:t>
            </a:r>
            <a:r>
              <a:rPr lang="sr-Latn-CS" altLang="en-US" sz="2400">
                <a:latin typeface="Arial" panose="020B0604020202020204" pitchFamily="34" charset="0"/>
              </a:rPr>
              <a:t> </a:t>
            </a:r>
            <a:r>
              <a:rPr lang="sr-Latn-CS" altLang="en-US" sz="2400">
                <a:latin typeface="Wingdings 3" panose="05040102010807070707" pitchFamily="18" charset="2"/>
              </a:rPr>
              <a:t>D</a:t>
            </a: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aseline="-25000">
                <a:latin typeface="Arial" panose="020B0604020202020204" pitchFamily="34" charset="0"/>
              </a:rPr>
              <a:t>4</a:t>
            </a:r>
            <a:r>
              <a:rPr lang="sr-Latn-CS" altLang="en-US" sz="2400">
                <a:latin typeface="Arial" panose="020B0604020202020204" pitchFamily="34" charset="0"/>
              </a:rPr>
              <a:t> </a:t>
            </a:r>
            <a:r>
              <a:rPr lang="sr-Latn-CS" altLang="en-US" sz="2400">
                <a:latin typeface="Wingdings 3" panose="05040102010807070707" pitchFamily="18" charset="2"/>
              </a:rPr>
              <a:t>D</a:t>
            </a: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aseline="-25000">
                <a:latin typeface="Arial" panose="020B0604020202020204" pitchFamily="34" charset="0"/>
              </a:rPr>
              <a:t>5</a:t>
            </a:r>
            <a:r>
              <a:rPr lang="sr-Latn-CS" altLang="en-US" sz="2400">
                <a:latin typeface="Arial" panose="020B0604020202020204" pitchFamily="34" charset="0"/>
              </a:rPr>
              <a:t> </a:t>
            </a:r>
            <a:r>
              <a:rPr lang="sr-Latn-CS" altLang="en-US" sz="2400">
                <a:latin typeface="Wingdings 3" panose="05040102010807070707" pitchFamily="18" charset="2"/>
              </a:rPr>
              <a:t>D</a:t>
            </a:r>
            <a:r>
              <a:rPr lang="sr-Latn-CS" altLang="en-US" sz="2400">
                <a:latin typeface="Arial" panose="020B0604020202020204" pitchFamily="34" charset="0"/>
              </a:rPr>
              <a:t>I</a:t>
            </a:r>
            <a:r>
              <a:rPr lang="sr-Latn-CS" altLang="en-US" sz="2400" baseline="-25000">
                <a:latin typeface="Arial" panose="020B0604020202020204" pitchFamily="34" charset="0"/>
              </a:rPr>
              <a:t>6</a:t>
            </a:r>
            <a:r>
              <a:rPr lang="sr-Latn-CS" altLang="en-US" sz="2400">
                <a:latin typeface="Arial" panose="020B0604020202020204" pitchFamily="34" charset="0"/>
              </a:rPr>
              <a:t> </a:t>
            </a:r>
            <a:r>
              <a:rPr lang="sr-Latn-CS" altLang="en-US" sz="2400">
                <a:latin typeface="Wingdings 3" panose="05040102010807070707" pitchFamily="18" charset="2"/>
              </a:rPr>
              <a:t>D</a:t>
            </a:r>
            <a:r>
              <a:rPr lang="sr-Latn-CS" altLang="en-US" sz="2400">
                <a:latin typeface="Arial" panose="020B0604020202020204" pitchFamily="34" charset="0"/>
              </a:rPr>
              <a:t>P</a:t>
            </a:r>
            <a:endParaRPr lang="en-US" altLang="en-US" sz="2400">
              <a:latin typeface="Wingdings 3" panose="05040102010807070707" pitchFamily="18" charset="2"/>
            </a:endParaRPr>
          </a:p>
        </p:txBody>
      </p:sp>
      <p:graphicFrame>
        <p:nvGraphicFramePr>
          <p:cNvPr id="39939" name="Object 7"/>
          <p:cNvGraphicFramePr>
            <a:graphicFrameLocks noChangeAspect="1"/>
          </p:cNvGraphicFramePr>
          <p:nvPr/>
        </p:nvGraphicFramePr>
        <p:xfrm>
          <a:off x="1600200" y="1066800"/>
          <a:ext cx="1016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5" name="Equation" r:id="rId3" imgW="1015559" imgH="444307" progId="Equation.3">
                  <p:embed/>
                </p:oleObj>
              </mc:Choice>
              <mc:Fallback>
                <p:oleObj name="Equation" r:id="rId3" imgW="1015559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66800"/>
                        <a:ext cx="1016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8"/>
          <p:cNvGraphicFramePr>
            <a:graphicFrameLocks noChangeAspect="1"/>
          </p:cNvGraphicFramePr>
          <p:nvPr/>
        </p:nvGraphicFramePr>
        <p:xfrm>
          <a:off x="304800" y="1066800"/>
          <a:ext cx="927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6" name="Equation" r:id="rId5" imgW="927100" imgH="431800" progId="Equation.3">
                  <p:embed/>
                </p:oleObj>
              </mc:Choice>
              <mc:Fallback>
                <p:oleObj name="Equation" r:id="rId5" imgW="9271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927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9"/>
          <p:cNvGraphicFramePr>
            <a:graphicFrameLocks noChangeAspect="1"/>
          </p:cNvGraphicFramePr>
          <p:nvPr/>
        </p:nvGraphicFramePr>
        <p:xfrm>
          <a:off x="2819400" y="1066800"/>
          <a:ext cx="1003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7" name="Equation" r:id="rId7" imgW="1002865" imgH="444307" progId="Equation.3">
                  <p:embed/>
                </p:oleObj>
              </mc:Choice>
              <mc:Fallback>
                <p:oleObj name="Equation" r:id="rId7" imgW="1002865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066800"/>
                        <a:ext cx="1003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0"/>
          <p:cNvGraphicFramePr>
            <a:graphicFrameLocks noChangeAspect="1"/>
          </p:cNvGraphicFramePr>
          <p:nvPr/>
        </p:nvGraphicFramePr>
        <p:xfrm>
          <a:off x="4191000" y="1066800"/>
          <a:ext cx="1016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8" name="Equation" r:id="rId9" imgW="1015559" imgH="444307" progId="Equation.3">
                  <p:embed/>
                </p:oleObj>
              </mc:Choice>
              <mc:Fallback>
                <p:oleObj name="Equation" r:id="rId9" imgW="1015559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66800"/>
                        <a:ext cx="1016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11"/>
          <p:cNvGraphicFramePr>
            <a:graphicFrameLocks noChangeAspect="1"/>
          </p:cNvGraphicFramePr>
          <p:nvPr/>
        </p:nvGraphicFramePr>
        <p:xfrm>
          <a:off x="5410200" y="1066800"/>
          <a:ext cx="1016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9" name="Equation" r:id="rId11" imgW="1015559" imgH="444307" progId="Equation.3">
                  <p:embed/>
                </p:oleObj>
              </mc:Choice>
              <mc:Fallback>
                <p:oleObj name="Equation" r:id="rId11" imgW="1015559" imgH="44430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1016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14"/>
          <p:cNvGraphicFramePr>
            <a:graphicFrameLocks noChangeAspect="1"/>
          </p:cNvGraphicFramePr>
          <p:nvPr/>
        </p:nvGraphicFramePr>
        <p:xfrm>
          <a:off x="6705600" y="1066800"/>
          <a:ext cx="96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0" name="Equation" r:id="rId13" imgW="965200" imgH="431800" progId="Equation.3">
                  <p:embed/>
                </p:oleObj>
              </mc:Choice>
              <mc:Fallback>
                <p:oleObj name="Equation" r:id="rId13" imgW="965200" imgH="431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066800"/>
                        <a:ext cx="965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16"/>
          <p:cNvGraphicFramePr>
            <a:graphicFrameLocks noChangeAspect="1"/>
          </p:cNvGraphicFramePr>
          <p:nvPr/>
        </p:nvGraphicFramePr>
        <p:xfrm>
          <a:off x="7924800" y="1066800"/>
          <a:ext cx="96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1" name="Equation" r:id="rId15" imgW="965200" imgH="431800" progId="Equation.3">
                  <p:embed/>
                </p:oleObj>
              </mc:Choice>
              <mc:Fallback>
                <p:oleObj name="Equation" r:id="rId15" imgW="965200" imgH="431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066800"/>
                        <a:ext cx="965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7"/>
          <p:cNvGraphicFramePr>
            <a:graphicFrameLocks noChangeAspect="1"/>
          </p:cNvGraphicFramePr>
          <p:nvPr/>
        </p:nvGraphicFramePr>
        <p:xfrm>
          <a:off x="762000" y="1828800"/>
          <a:ext cx="16002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2" name="Equation" r:id="rId17" imgW="698197" imgH="431613" progId="Equation.3">
                  <p:embed/>
                </p:oleObj>
              </mc:Choice>
              <mc:Fallback>
                <p:oleObj name="Equation" r:id="rId17" imgW="698197" imgH="43161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16002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59219"/>
              </p:ext>
            </p:extLst>
          </p:nvPr>
        </p:nvGraphicFramePr>
        <p:xfrm>
          <a:off x="2819400" y="1882884"/>
          <a:ext cx="51927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3" name="Equation" r:id="rId19" imgW="2755800" imgH="431640" progId="Equation.DSMT4">
                  <p:embed/>
                </p:oleObj>
              </mc:Choice>
              <mc:Fallback>
                <p:oleObj name="Equation" r:id="rId19" imgW="2755800" imgH="431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82884"/>
                        <a:ext cx="5192713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9"/>
          <p:cNvGraphicFramePr>
            <a:graphicFrameLocks noChangeAspect="1"/>
          </p:cNvGraphicFramePr>
          <p:nvPr/>
        </p:nvGraphicFramePr>
        <p:xfrm>
          <a:off x="1371600" y="2971800"/>
          <a:ext cx="50292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4" name="Equation" r:id="rId21" imgW="2019300" imgH="444500" progId="Equation.3">
                  <p:embed/>
                </p:oleObj>
              </mc:Choice>
              <mc:Fallback>
                <p:oleObj name="Equation" r:id="rId21" imgW="2019300" imgH="4445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50292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20"/>
          <p:cNvGraphicFramePr>
            <a:graphicFrameLocks noChangeAspect="1"/>
          </p:cNvGraphicFramePr>
          <p:nvPr/>
        </p:nvGraphicFramePr>
        <p:xfrm>
          <a:off x="1676400" y="4267200"/>
          <a:ext cx="4495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5" name="Equation" r:id="rId23" imgW="1879600" imgH="419100" progId="Equation.3">
                  <p:embed/>
                </p:oleObj>
              </mc:Choice>
              <mc:Fallback>
                <p:oleObj name="Equation" r:id="rId23" imgW="1879600" imgH="4191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4495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Text Box 21"/>
          <p:cNvSpPr txBox="1">
            <a:spLocks noChangeArrowheads="1"/>
          </p:cNvSpPr>
          <p:nvPr/>
        </p:nvSpPr>
        <p:spPr bwMode="auto">
          <a:xfrm>
            <a:off x="6918325" y="247491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...........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4648200" y="304800"/>
            <a:ext cx="403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Ako</a:t>
            </a:r>
            <a:r>
              <a:rPr lang="en-US" altLang="en-US" sz="1800" dirty="0">
                <a:latin typeface="Arial" panose="020B0604020202020204" pitchFamily="34" charset="0"/>
              </a:rPr>
              <a:t> je </a:t>
            </a:r>
            <a:r>
              <a:rPr lang="sr-Latn-RS" altLang="en-US" sz="1800" dirty="0" smtClean="0">
                <a:latin typeface="Arial" panose="020B0604020202020204" pitchFamily="34" charset="0"/>
              </a:rPr>
              <a:t>ceo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sitem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u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ravnotezi</a:t>
            </a:r>
            <a:r>
              <a:rPr lang="sr-Latn-RS" altLang="en-US" sz="1800" dirty="0" smtClean="0">
                <a:latin typeface="Arial" panose="020B0604020202020204" pitchFamily="34" charset="0"/>
              </a:rPr>
              <a:t> svi supnjevi su u ravnoteži</a:t>
            </a:r>
            <a:r>
              <a:rPr lang="en-US" altLang="en-US" sz="1800" dirty="0" smtClean="0">
                <a:latin typeface="Arial" panose="020B0604020202020204" pitchFamily="34" charset="0"/>
              </a:rPr>
              <a:t>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914400" y="5486400"/>
            <a:ext cx="541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Moguce greske pri odredjivanju konstante ravnoteze iz konstanti brzina odredjenih van ravnoteze</a:t>
            </a:r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6400800" y="5715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1608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800" b="1">
                <a:latin typeface="Arial" panose="020B0604020202020204" pitchFamily="34" charset="0"/>
              </a:rPr>
              <a:t>R </a:t>
            </a:r>
            <a:r>
              <a:rPr lang="sr-Latn-CS" altLang="en-US" sz="2800" b="1">
                <a:latin typeface="Wingdings 3" panose="05040102010807070707" pitchFamily="18" charset="2"/>
              </a:rPr>
              <a:t>D</a:t>
            </a:r>
            <a:r>
              <a:rPr lang="sr-Latn-CS" altLang="en-US" sz="2800" b="1">
                <a:latin typeface="Arial" panose="020B0604020202020204" pitchFamily="34" charset="0"/>
              </a:rPr>
              <a:t>I </a:t>
            </a:r>
            <a:r>
              <a:rPr lang="sr-Latn-CS" altLang="en-US" sz="2800" b="1">
                <a:latin typeface="Wingdings 3" panose="05040102010807070707" pitchFamily="18" charset="2"/>
              </a:rPr>
              <a:t>D</a:t>
            </a:r>
            <a:r>
              <a:rPr lang="sr-Latn-CS" altLang="en-US" sz="2800" b="1">
                <a:latin typeface="Arial" panose="020B0604020202020204" pitchFamily="34" charset="0"/>
              </a:rPr>
              <a:t>P</a:t>
            </a:r>
            <a:endParaRPr lang="en-US" altLang="en-US" sz="2800" b="1">
              <a:latin typeface="Wingdings 3" panose="05040102010807070707" pitchFamily="18" charset="2"/>
            </a:endParaRPr>
          </a:p>
        </p:txBody>
      </p:sp>
      <p:graphicFrame>
        <p:nvGraphicFramePr>
          <p:cNvPr id="40963" name="Object 10"/>
          <p:cNvGraphicFramePr>
            <a:graphicFrameLocks noChangeAspect="1"/>
          </p:cNvGraphicFramePr>
          <p:nvPr/>
        </p:nvGraphicFramePr>
        <p:xfrm>
          <a:off x="2667000" y="228600"/>
          <a:ext cx="11684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2" name="Equation" r:id="rId3" imgW="596900" imgH="431800" progId="Equation.3">
                  <p:embed/>
                </p:oleObj>
              </mc:Choice>
              <mc:Fallback>
                <p:oleObj name="Equation" r:id="rId3" imgW="5969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8600"/>
                        <a:ext cx="11684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12"/>
          <p:cNvGraphicFramePr>
            <a:graphicFrameLocks noChangeAspect="1"/>
          </p:cNvGraphicFramePr>
          <p:nvPr/>
        </p:nvGraphicFramePr>
        <p:xfrm>
          <a:off x="4267200" y="228600"/>
          <a:ext cx="1143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3" name="Equation" r:id="rId5" imgW="634725" imgH="444307" progId="Equation.3">
                  <p:embed/>
                </p:oleObj>
              </mc:Choice>
              <mc:Fallback>
                <p:oleObj name="Equation" r:id="rId5" imgW="634725" imgH="44430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143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13"/>
          <p:cNvGraphicFramePr>
            <a:graphicFrameLocks noChangeAspect="1"/>
          </p:cNvGraphicFramePr>
          <p:nvPr/>
        </p:nvGraphicFramePr>
        <p:xfrm>
          <a:off x="6553200" y="228600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4" name="Equation" r:id="rId7" imgW="1143000" imgH="444500" progId="Equation.3">
                  <p:embed/>
                </p:oleObj>
              </mc:Choice>
              <mc:Fallback>
                <p:oleObj name="Equation" r:id="rId7" imgW="1143000" imgH="444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19"/>
          <p:cNvGraphicFramePr>
            <a:graphicFrameLocks noChangeAspect="1"/>
          </p:cNvGraphicFramePr>
          <p:nvPr/>
        </p:nvGraphicFramePr>
        <p:xfrm>
          <a:off x="3886200" y="1295400"/>
          <a:ext cx="1676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5" name="Equation" r:id="rId9" imgW="723586" imgH="393529" progId="Equation.3">
                  <p:embed/>
                </p:oleObj>
              </mc:Choice>
              <mc:Fallback>
                <p:oleObj name="Equation" r:id="rId9" imgW="723586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95400"/>
                        <a:ext cx="16764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24"/>
          <p:cNvGraphicFramePr>
            <a:graphicFrameLocks noChangeAspect="1"/>
          </p:cNvGraphicFramePr>
          <p:nvPr/>
        </p:nvGraphicFramePr>
        <p:xfrm>
          <a:off x="468313" y="4038600"/>
          <a:ext cx="32766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6" name="Equation" r:id="rId11" imgW="1143000" imgH="393700" progId="Equation.3">
                  <p:embed/>
                </p:oleObj>
              </mc:Choice>
              <mc:Fallback>
                <p:oleObj name="Equation" r:id="rId11" imgW="1143000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38600"/>
                        <a:ext cx="32766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25"/>
          <p:cNvGraphicFramePr>
            <a:graphicFrameLocks noChangeAspect="1"/>
          </p:cNvGraphicFramePr>
          <p:nvPr/>
        </p:nvGraphicFramePr>
        <p:xfrm>
          <a:off x="5867400" y="3186113"/>
          <a:ext cx="289560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7" name="Equation" r:id="rId13" imgW="977900" imgH="431800" progId="Equation.3">
                  <p:embed/>
                </p:oleObj>
              </mc:Choice>
              <mc:Fallback>
                <p:oleObj name="Equation" r:id="rId13" imgW="977900" imgH="431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186113"/>
                        <a:ext cx="2895600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26"/>
          <p:cNvGraphicFramePr>
            <a:graphicFrameLocks noChangeAspect="1"/>
          </p:cNvGraphicFramePr>
          <p:nvPr/>
        </p:nvGraphicFramePr>
        <p:xfrm>
          <a:off x="342900" y="5257800"/>
          <a:ext cx="57150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8" name="Equation" r:id="rId15" imgW="1816100" imgH="431800" progId="Equation.DSMT4">
                  <p:embed/>
                </p:oleObj>
              </mc:Choice>
              <mc:Fallback>
                <p:oleObj name="Equation" r:id="rId15" imgW="1816100" imgH="431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257800"/>
                        <a:ext cx="5715000" cy="1357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29"/>
          <p:cNvGraphicFramePr>
            <a:graphicFrameLocks noChangeAspect="1"/>
          </p:cNvGraphicFramePr>
          <p:nvPr/>
        </p:nvGraphicFramePr>
        <p:xfrm>
          <a:off x="5880100" y="46037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9" name="Equation" r:id="rId17" imgW="114151" imgH="215619" progId="Equation.3">
                  <p:embed/>
                </p:oleObj>
              </mc:Choice>
              <mc:Fallback>
                <p:oleObj name="Equation" r:id="rId17" imgW="114151" imgH="21561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6037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32"/>
          <p:cNvGraphicFramePr>
            <a:graphicFrameLocks noChangeAspect="1"/>
          </p:cNvGraphicFramePr>
          <p:nvPr/>
        </p:nvGraphicFramePr>
        <p:xfrm>
          <a:off x="0" y="3200400"/>
          <a:ext cx="49530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0" name="Equation" r:id="rId19" imgW="1981200" imgH="393700" progId="Equation.3">
                  <p:embed/>
                </p:oleObj>
              </mc:Choice>
              <mc:Fallback>
                <p:oleObj name="Equation" r:id="rId19" imgW="1981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49530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Text Box 33"/>
          <p:cNvSpPr txBox="1">
            <a:spLocks noChangeArrowheads="1"/>
          </p:cNvSpPr>
          <p:nvPr/>
        </p:nvSpPr>
        <p:spPr bwMode="auto">
          <a:xfrm>
            <a:off x="3657600" y="1524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Wingdings 3" panose="05040102010807070707" pitchFamily="18" charset="2"/>
            </a:endParaRPr>
          </a:p>
        </p:txBody>
      </p:sp>
      <p:sp>
        <p:nvSpPr>
          <p:cNvPr id="40973" name="Text Box 34"/>
          <p:cNvSpPr txBox="1">
            <a:spLocks noChangeArrowheads="1"/>
          </p:cNvSpPr>
          <p:nvPr/>
        </p:nvSpPr>
        <p:spPr bwMode="auto">
          <a:xfrm>
            <a:off x="0" y="1295400"/>
            <a:ext cx="371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 b="1">
                <a:latin typeface="Arial" panose="020B0604020202020204" pitchFamily="34" charset="0"/>
              </a:rPr>
              <a:t>Na samom početku reakcije</a:t>
            </a:r>
            <a:r>
              <a:rPr lang="en-US" altLang="en-US" sz="1800" b="1">
                <a:latin typeface="Arial" panose="020B0604020202020204" pitchFamily="34" charset="0"/>
              </a:rPr>
              <a:t> ako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se krene Od cistog rekatanta R</a:t>
            </a:r>
          </a:p>
        </p:txBody>
      </p:sp>
      <p:sp>
        <p:nvSpPr>
          <p:cNvPr id="40974" name="AutoShape 39"/>
          <p:cNvSpPr>
            <a:spLocks noChangeArrowheads="1"/>
          </p:cNvSpPr>
          <p:nvPr/>
        </p:nvSpPr>
        <p:spPr bwMode="auto">
          <a:xfrm>
            <a:off x="5715000" y="533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75" name="Text Box 22"/>
          <p:cNvSpPr txBox="1">
            <a:spLocks noChangeArrowheads="1"/>
          </p:cNvSpPr>
          <p:nvPr/>
        </p:nvSpPr>
        <p:spPr bwMode="auto">
          <a:xfrm>
            <a:off x="5715000" y="1219200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Ili cistog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produkta</a:t>
            </a:r>
          </a:p>
        </p:txBody>
      </p:sp>
      <p:graphicFrame>
        <p:nvGraphicFramePr>
          <p:cNvPr id="40976" name="Object 19"/>
          <p:cNvGraphicFramePr>
            <a:graphicFrameLocks noChangeAspect="1"/>
          </p:cNvGraphicFramePr>
          <p:nvPr/>
        </p:nvGraphicFramePr>
        <p:xfrm>
          <a:off x="6799263" y="1219200"/>
          <a:ext cx="17938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" name="Equation" r:id="rId21" imgW="774364" imgH="393529" progId="Equation.DSMT4">
                  <p:embed/>
                </p:oleObj>
              </mc:Choice>
              <mc:Fallback>
                <p:oleObj name="Equation" r:id="rId21" imgW="774364" imgH="39352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1219200"/>
                        <a:ext cx="17938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7" name="Text Box 24"/>
          <p:cNvSpPr txBox="1">
            <a:spLocks noChangeArrowheads="1"/>
          </p:cNvSpPr>
          <p:nvPr/>
        </p:nvSpPr>
        <p:spPr bwMode="auto">
          <a:xfrm>
            <a:off x="381000" y="28194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C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Samo ako se odrede konstante brzine u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ravnote</a:t>
            </a:r>
            <a:r>
              <a:rPr lang="sr-Latn-C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ži-ispravan pristup</a:t>
            </a:r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78" name="Freeform 27"/>
          <p:cNvSpPr>
            <a:spLocks/>
          </p:cNvSpPr>
          <p:nvPr/>
        </p:nvSpPr>
        <p:spPr bwMode="auto">
          <a:xfrm>
            <a:off x="4724400" y="3200400"/>
            <a:ext cx="254000" cy="304800"/>
          </a:xfrm>
          <a:custGeom>
            <a:avLst/>
            <a:gdLst>
              <a:gd name="T0" fmla="*/ 0 w 160"/>
              <a:gd name="T1" fmla="*/ 0 h 192"/>
              <a:gd name="T2" fmla="*/ 2147483647 w 160"/>
              <a:gd name="T3" fmla="*/ 2147483647 h 192"/>
              <a:gd name="T4" fmla="*/ 2147483647 w 160"/>
              <a:gd name="T5" fmla="*/ 2147483647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192">
                <a:moveTo>
                  <a:pt x="0" y="0"/>
                </a:moveTo>
                <a:cubicBezTo>
                  <a:pt x="64" y="8"/>
                  <a:pt x="128" y="16"/>
                  <a:pt x="144" y="48"/>
                </a:cubicBezTo>
                <a:cubicBezTo>
                  <a:pt x="160" y="80"/>
                  <a:pt x="128" y="136"/>
                  <a:pt x="96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0" y="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Posmatrajmo primer  d</a:t>
            </a:r>
            <a:r>
              <a:rPr lang="sr-Latn-CS" altLang="en-US" sz="1800">
                <a:latin typeface="Arial" panose="020B0604020202020204" pitchFamily="34" charset="0"/>
              </a:rPr>
              <a:t>ve mikroravnoteže: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0" y="2209800"/>
            <a:ext cx="8915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C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Najćešća greška je da se uzme P/R=K=k</a:t>
            </a:r>
            <a:r>
              <a:rPr lang="sr-Latn-C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sr-Latn-C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/k</a:t>
            </a:r>
            <a:r>
              <a:rPr lang="sr-Latn-C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sr-Latn-C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što je pogrešno (sem za elem. reakcije</a:t>
            </a:r>
            <a:r>
              <a:rPr lang="sr-Latn-C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 koristi </a:t>
            </a:r>
            <a:r>
              <a:rPr lang="sr-Latn-R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za odredjivanje konstanti brzina.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57800" y="3657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81175" y="949325"/>
            <a:ext cx="66325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240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Za računanje potencijalne enrgije sistema može se koristiti klasična mehanika. Potrebno je poznavati doprinos svih sila koje deluju u sitemu potencijalnoj energiji</a:t>
            </a: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5123" name="Object 5"/>
          <p:cNvGraphicFramePr>
            <a:graphicFrameLocks noGrp="1" noChangeAspect="1"/>
          </p:cNvGraphicFramePr>
          <p:nvPr>
            <p:ph/>
          </p:nvPr>
        </p:nvGraphicFramePr>
        <p:xfrm>
          <a:off x="2619375" y="2884488"/>
          <a:ext cx="31527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3" imgW="1524000" imgH="393700" progId="Equation.DSMT4">
                  <p:embed/>
                </p:oleObj>
              </mc:Choice>
              <mc:Fallback>
                <p:oleObj name="Equation" r:id="rId3" imgW="1524000" imgH="393700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2884488"/>
                        <a:ext cx="315277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2878138" y="4213225"/>
          <a:ext cx="24257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5" imgW="825142" imgH="495085" progId="Equation.DSMT4">
                  <p:embed/>
                </p:oleObj>
              </mc:Choice>
              <mc:Fallback>
                <p:oleObj name="Equation" r:id="rId5" imgW="825142" imgH="49508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213225"/>
                        <a:ext cx="2425700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"/>
          <p:cNvGraphicFramePr>
            <a:graphicFrameLocks noChangeAspect="1"/>
          </p:cNvGraphicFramePr>
          <p:nvPr/>
        </p:nvGraphicFramePr>
        <p:xfrm>
          <a:off x="990600" y="533400"/>
          <a:ext cx="1371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3" imgW="520474" imgH="431613" progId="Equation.3">
                  <p:embed/>
                </p:oleObj>
              </mc:Choice>
              <mc:Fallback>
                <p:oleObj name="Equation" r:id="rId3" imgW="520474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1371600" cy="1136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990600" y="2438400"/>
          <a:ext cx="12954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5" imgW="520474" imgH="431613" progId="Equation.3">
                  <p:embed/>
                </p:oleObj>
              </mc:Choice>
              <mc:Fallback>
                <p:oleObj name="Equation" r:id="rId5" imgW="520474" imgH="4316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1295400" cy="1074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3048000" y="457200"/>
            <a:ext cx="533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Exp.odr. K</a:t>
            </a:r>
            <a:r>
              <a:rPr lang="sr-Latn-RS" altLang="en-US" sz="1800">
                <a:latin typeface="Arial" panose="020B0604020202020204" pitchFamily="34" charset="0"/>
              </a:rPr>
              <a:t>onstanta </a:t>
            </a:r>
            <a:r>
              <a:rPr lang="en-US" altLang="en-US" sz="1800">
                <a:latin typeface="Arial" panose="020B0604020202020204" pitchFamily="34" charset="0"/>
              </a:rPr>
              <a:t>  gubljenja R u </a:t>
            </a:r>
            <a:r>
              <a:rPr lang="sr-Latn-RS" altLang="en-US" sz="1800">
                <a:latin typeface="Arial" panose="020B0604020202020204" pitchFamily="34" charset="0"/>
              </a:rPr>
              <a:t>za male otklone od </a:t>
            </a:r>
            <a:r>
              <a:rPr lang="en-US" altLang="en-US" sz="1800">
                <a:latin typeface="Arial" panose="020B0604020202020204" pitchFamily="34" charset="0"/>
              </a:rPr>
              <a:t>ravn</a:t>
            </a:r>
            <a:r>
              <a:rPr lang="sr-Latn-RS" altLang="en-US" sz="1800">
                <a:latin typeface="Arial" panose="020B0604020202020204" pitchFamily="34" charset="0"/>
              </a:rPr>
              <a:t>oteže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3200400" y="2438400"/>
            <a:ext cx="518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Exp.odr. K</a:t>
            </a:r>
            <a:r>
              <a:rPr lang="sr-Latn-RS" altLang="en-US" sz="1800">
                <a:latin typeface="Arial" panose="020B0604020202020204" pitchFamily="34" charset="0"/>
              </a:rPr>
              <a:t>onstanta </a:t>
            </a:r>
            <a:r>
              <a:rPr lang="en-US" altLang="en-US" sz="1800">
                <a:latin typeface="Arial" panose="020B0604020202020204" pitchFamily="34" charset="0"/>
              </a:rPr>
              <a:t>  gubljenja </a:t>
            </a:r>
            <a:r>
              <a:rPr lang="sr-Latn-RS" altLang="en-US" sz="1800">
                <a:latin typeface="Arial" panose="020B0604020202020204" pitchFamily="34" charset="0"/>
              </a:rPr>
              <a:t>P</a:t>
            </a:r>
            <a:r>
              <a:rPr lang="en-US" altLang="en-US" sz="1800">
                <a:latin typeface="Arial" panose="020B0604020202020204" pitchFamily="34" charset="0"/>
              </a:rPr>
              <a:t> u </a:t>
            </a:r>
            <a:r>
              <a:rPr lang="sr-Latn-RS" altLang="en-US" sz="1800">
                <a:latin typeface="Arial" panose="020B0604020202020204" pitchFamily="34" charset="0"/>
              </a:rPr>
              <a:t>za male otklone od </a:t>
            </a:r>
            <a:r>
              <a:rPr lang="en-US" altLang="en-US" sz="1800">
                <a:latin typeface="Arial" panose="020B0604020202020204" pitchFamily="34" charset="0"/>
              </a:rPr>
              <a:t>ravn</a:t>
            </a:r>
            <a:r>
              <a:rPr lang="sr-Latn-RS" altLang="en-US" sz="1800">
                <a:latin typeface="Arial" panose="020B0604020202020204" pitchFamily="34" charset="0"/>
              </a:rPr>
              <a:t>oteže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762000" y="446405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400">
                <a:latin typeface="Arial" panose="020B0604020202020204" pitchFamily="34" charset="0"/>
              </a:rPr>
              <a:t> –dR/dT  postaje 0 ako se u izraz ubaci ravnotežna koncentracija P (ili R)  što pokazuje ispravnost procedure.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847725" y="1662113"/>
            <a:ext cx="7032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RA</a:t>
            </a:r>
            <a:r>
              <a:rPr lang="sr-Latn-RS" altLang="en-US" sz="2400" b="1">
                <a:latin typeface="Arial" panose="020B0604020202020204" pitchFamily="34" charset="0"/>
              </a:rPr>
              <a:t>ZMATRANJE VANTHOFOVOG I ARENIJUSOVOG INTERMEDIJERA PREKO ENERGETSKOG DIJAGRAMA  HEMIJSKE REAKCIJE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"/>
          <p:cNvSpPr>
            <a:spLocks noChangeShapeType="1"/>
          </p:cNvSpPr>
          <p:nvPr/>
        </p:nvSpPr>
        <p:spPr bwMode="auto">
          <a:xfrm flipV="1">
            <a:off x="685800" y="304800"/>
            <a:ext cx="1588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>
            <a:off x="685800" y="2971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914400" y="2286000"/>
            <a:ext cx="434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>
            <a:off x="1981200" y="1143000"/>
            <a:ext cx="434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3048000" y="1676400"/>
            <a:ext cx="434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Freeform 14"/>
          <p:cNvSpPr>
            <a:spLocks/>
          </p:cNvSpPr>
          <p:nvPr/>
        </p:nvSpPr>
        <p:spPr bwMode="auto">
          <a:xfrm>
            <a:off x="1066800" y="609600"/>
            <a:ext cx="2286000" cy="1714500"/>
          </a:xfrm>
          <a:custGeom>
            <a:avLst/>
            <a:gdLst>
              <a:gd name="T0" fmla="*/ 0 w 2016"/>
              <a:gd name="T1" fmla="*/ 2147483647 h 1464"/>
              <a:gd name="T2" fmla="*/ 2147483647 w 2016"/>
              <a:gd name="T3" fmla="*/ 2147483647 h 1464"/>
              <a:gd name="T4" fmla="*/ 2147483647 w 2016"/>
              <a:gd name="T5" fmla="*/ 2147483647 h 1464"/>
              <a:gd name="T6" fmla="*/ 2147483647 w 2016"/>
              <a:gd name="T7" fmla="*/ 2147483647 h 1464"/>
              <a:gd name="T8" fmla="*/ 2147483647 w 2016"/>
              <a:gd name="T9" fmla="*/ 2147483647 h 1464"/>
              <a:gd name="T10" fmla="*/ 2147483647 w 2016"/>
              <a:gd name="T11" fmla="*/ 2147483647 h 1464"/>
              <a:gd name="T12" fmla="*/ 2147483647 w 2016"/>
              <a:gd name="T13" fmla="*/ 2147483647 h 1464"/>
              <a:gd name="T14" fmla="*/ 2147483647 w 2016"/>
              <a:gd name="T15" fmla="*/ 2147483647 h 1464"/>
              <a:gd name="T16" fmla="*/ 2147483647 w 2016"/>
              <a:gd name="T17" fmla="*/ 2147483647 h 1464"/>
              <a:gd name="T18" fmla="*/ 2147483647 w 2016"/>
              <a:gd name="T19" fmla="*/ 2147483647 h 1464"/>
              <a:gd name="T20" fmla="*/ 2147483647 w 2016"/>
              <a:gd name="T21" fmla="*/ 2147483647 h 1464"/>
              <a:gd name="T22" fmla="*/ 2147483647 w 2016"/>
              <a:gd name="T23" fmla="*/ 2147483647 h 14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16"/>
              <a:gd name="T37" fmla="*/ 0 h 1464"/>
              <a:gd name="T38" fmla="*/ 2016 w 2016"/>
              <a:gd name="T39" fmla="*/ 1464 h 14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16" h="1464">
                <a:moveTo>
                  <a:pt x="0" y="1328"/>
                </a:moveTo>
                <a:cubicBezTo>
                  <a:pt x="12" y="1368"/>
                  <a:pt x="24" y="1408"/>
                  <a:pt x="48" y="1424"/>
                </a:cubicBezTo>
                <a:cubicBezTo>
                  <a:pt x="72" y="1440"/>
                  <a:pt x="104" y="1464"/>
                  <a:pt x="144" y="1424"/>
                </a:cubicBezTo>
                <a:cubicBezTo>
                  <a:pt x="184" y="1384"/>
                  <a:pt x="208" y="1384"/>
                  <a:pt x="288" y="1184"/>
                </a:cubicBezTo>
                <a:cubicBezTo>
                  <a:pt x="368" y="984"/>
                  <a:pt x="528" y="352"/>
                  <a:pt x="624" y="224"/>
                </a:cubicBezTo>
                <a:cubicBezTo>
                  <a:pt x="720" y="96"/>
                  <a:pt x="800" y="376"/>
                  <a:pt x="864" y="416"/>
                </a:cubicBezTo>
                <a:cubicBezTo>
                  <a:pt x="928" y="456"/>
                  <a:pt x="944" y="520"/>
                  <a:pt x="1008" y="464"/>
                </a:cubicBezTo>
                <a:cubicBezTo>
                  <a:pt x="1072" y="408"/>
                  <a:pt x="1184" y="144"/>
                  <a:pt x="1248" y="80"/>
                </a:cubicBezTo>
                <a:cubicBezTo>
                  <a:pt x="1312" y="16"/>
                  <a:pt x="1328" y="0"/>
                  <a:pt x="1392" y="80"/>
                </a:cubicBezTo>
                <a:cubicBezTo>
                  <a:pt x="1456" y="160"/>
                  <a:pt x="1560" y="424"/>
                  <a:pt x="1632" y="560"/>
                </a:cubicBezTo>
                <a:cubicBezTo>
                  <a:pt x="1704" y="696"/>
                  <a:pt x="1760" y="840"/>
                  <a:pt x="1824" y="896"/>
                </a:cubicBezTo>
                <a:cubicBezTo>
                  <a:pt x="1888" y="952"/>
                  <a:pt x="1952" y="924"/>
                  <a:pt x="2016" y="8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28"/>
          <p:cNvSpPr>
            <a:spLocks noChangeShapeType="1"/>
          </p:cNvSpPr>
          <p:nvPr/>
        </p:nvSpPr>
        <p:spPr bwMode="auto">
          <a:xfrm flipV="1">
            <a:off x="685800" y="137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29"/>
          <p:cNvSpPr>
            <a:spLocks noChangeShapeType="1"/>
          </p:cNvSpPr>
          <p:nvPr/>
        </p:nvSpPr>
        <p:spPr bwMode="auto">
          <a:xfrm flipV="1">
            <a:off x="1219200" y="838200"/>
            <a:ext cx="0" cy="1447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30"/>
          <p:cNvSpPr>
            <a:spLocks noChangeShapeType="1"/>
          </p:cNvSpPr>
          <p:nvPr/>
        </p:nvSpPr>
        <p:spPr bwMode="auto">
          <a:xfrm flipH="1">
            <a:off x="1143000" y="8382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31"/>
          <p:cNvSpPr>
            <a:spLocks noChangeShapeType="1"/>
          </p:cNvSpPr>
          <p:nvPr/>
        </p:nvSpPr>
        <p:spPr bwMode="auto">
          <a:xfrm flipH="1">
            <a:off x="838200" y="6096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32"/>
          <p:cNvSpPr>
            <a:spLocks noChangeShapeType="1"/>
          </p:cNvSpPr>
          <p:nvPr/>
        </p:nvSpPr>
        <p:spPr bwMode="auto">
          <a:xfrm>
            <a:off x="914400" y="609600"/>
            <a:ext cx="0" cy="16764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33"/>
          <p:cNvSpPr>
            <a:spLocks noChangeShapeType="1"/>
          </p:cNvSpPr>
          <p:nvPr/>
        </p:nvSpPr>
        <p:spPr bwMode="auto">
          <a:xfrm>
            <a:off x="2133600" y="6096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34"/>
          <p:cNvSpPr>
            <a:spLocks noChangeShapeType="1"/>
          </p:cNvSpPr>
          <p:nvPr/>
        </p:nvSpPr>
        <p:spPr bwMode="auto">
          <a:xfrm>
            <a:off x="1295400" y="2286000"/>
            <a:ext cx="91440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35"/>
          <p:cNvSpPr>
            <a:spLocks noChangeShapeType="1"/>
          </p:cNvSpPr>
          <p:nvPr/>
        </p:nvSpPr>
        <p:spPr bwMode="auto">
          <a:xfrm flipH="1">
            <a:off x="2133600" y="1676400"/>
            <a:ext cx="99060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36"/>
          <p:cNvSpPr>
            <a:spLocks noChangeShapeType="1"/>
          </p:cNvSpPr>
          <p:nvPr/>
        </p:nvSpPr>
        <p:spPr bwMode="auto">
          <a:xfrm flipH="1">
            <a:off x="1828800" y="1143000"/>
            <a:ext cx="15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37"/>
          <p:cNvSpPr>
            <a:spLocks noChangeShapeType="1"/>
          </p:cNvSpPr>
          <p:nvPr/>
        </p:nvSpPr>
        <p:spPr bwMode="auto">
          <a:xfrm>
            <a:off x="1828800" y="838200"/>
            <a:ext cx="0" cy="3048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38"/>
          <p:cNvSpPr>
            <a:spLocks noChangeShapeType="1"/>
          </p:cNvSpPr>
          <p:nvPr/>
        </p:nvSpPr>
        <p:spPr bwMode="auto">
          <a:xfrm>
            <a:off x="2590800" y="6096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39"/>
          <p:cNvSpPr>
            <a:spLocks noChangeShapeType="1"/>
          </p:cNvSpPr>
          <p:nvPr/>
        </p:nvSpPr>
        <p:spPr bwMode="auto">
          <a:xfrm>
            <a:off x="3200400" y="609600"/>
            <a:ext cx="0" cy="10668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Text Box 40"/>
          <p:cNvSpPr txBox="1">
            <a:spLocks noChangeArrowheads="1"/>
          </p:cNvSpPr>
          <p:nvPr/>
        </p:nvSpPr>
        <p:spPr bwMode="auto">
          <a:xfrm>
            <a:off x="1143000" y="1295400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3" name="Text Box 41"/>
          <p:cNvSpPr txBox="1">
            <a:spLocks noChangeArrowheads="1"/>
          </p:cNvSpPr>
          <p:nvPr/>
        </p:nvSpPr>
        <p:spPr bwMode="auto">
          <a:xfrm>
            <a:off x="4419600" y="228600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800">
                <a:latin typeface="Arial" panose="020B0604020202020204" pitchFamily="34" charset="0"/>
              </a:rPr>
              <a:t>E</a:t>
            </a:r>
            <a:r>
              <a:rPr lang="sr-Latn-CS" altLang="en-US" sz="2800" baseline="-25000">
                <a:latin typeface="Arial" panose="020B0604020202020204" pitchFamily="34" charset="0"/>
              </a:rPr>
              <a:t>2</a:t>
            </a:r>
            <a:endParaRPr lang="en-US" altLang="en-US" sz="2800" baseline="-25000">
              <a:latin typeface="Arial" panose="020B0604020202020204" pitchFamily="34" charset="0"/>
            </a:endParaRPr>
          </a:p>
        </p:txBody>
      </p:sp>
      <p:sp>
        <p:nvSpPr>
          <p:cNvPr id="44054" name="Text Box 42"/>
          <p:cNvSpPr txBox="1">
            <a:spLocks noChangeArrowheads="1"/>
          </p:cNvSpPr>
          <p:nvPr/>
        </p:nvSpPr>
        <p:spPr bwMode="auto">
          <a:xfrm>
            <a:off x="3657600" y="228600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800">
                <a:latin typeface="Arial" panose="020B0604020202020204" pitchFamily="34" charset="0"/>
              </a:rPr>
              <a:t>E</a:t>
            </a:r>
            <a:r>
              <a:rPr lang="sr-Latn-CS" altLang="en-US" sz="2800" baseline="-25000">
                <a:latin typeface="Arial" panose="020B0604020202020204" pitchFamily="34" charset="0"/>
              </a:rPr>
              <a:t>1</a:t>
            </a:r>
            <a:endParaRPr lang="en-US" altLang="en-US" sz="2800" baseline="-25000">
              <a:latin typeface="Arial" panose="020B0604020202020204" pitchFamily="34" charset="0"/>
            </a:endParaRPr>
          </a:p>
        </p:txBody>
      </p:sp>
      <p:sp>
        <p:nvSpPr>
          <p:cNvPr id="44055" name="Text Box 45"/>
          <p:cNvSpPr txBox="1">
            <a:spLocks noChangeArrowheads="1"/>
          </p:cNvSpPr>
          <p:nvPr/>
        </p:nvSpPr>
        <p:spPr bwMode="auto">
          <a:xfrm>
            <a:off x="1600200" y="990600"/>
            <a:ext cx="471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solidFill>
                  <a:schemeClr val="accent2"/>
                </a:solidFill>
                <a:latin typeface="Arial" panose="020B0604020202020204" pitchFamily="34" charset="0"/>
              </a:rPr>
              <a:t>-1</a:t>
            </a:r>
            <a:endParaRPr lang="en-US" altLang="en-US" sz="1800" baseline="-25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4056" name="Text Box 46"/>
          <p:cNvSpPr txBox="1">
            <a:spLocks noChangeArrowheads="1"/>
          </p:cNvSpPr>
          <p:nvPr/>
        </p:nvSpPr>
        <p:spPr bwMode="auto">
          <a:xfrm>
            <a:off x="1905000" y="685800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7" name="Text Box 49"/>
          <p:cNvSpPr txBox="1">
            <a:spLocks noChangeArrowheads="1"/>
          </p:cNvSpPr>
          <p:nvPr/>
        </p:nvSpPr>
        <p:spPr bwMode="auto">
          <a:xfrm>
            <a:off x="3124200" y="914400"/>
            <a:ext cx="471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solidFill>
                  <a:schemeClr val="accent2"/>
                </a:solidFill>
                <a:latin typeface="Arial" panose="020B0604020202020204" pitchFamily="34" charset="0"/>
              </a:rPr>
              <a:t>-2</a:t>
            </a:r>
            <a:endParaRPr lang="en-US" altLang="en-US" sz="1800" baseline="-25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4058" name="Text Box 54"/>
          <p:cNvSpPr txBox="1">
            <a:spLocks noChangeArrowheads="1"/>
          </p:cNvSpPr>
          <p:nvPr/>
        </p:nvSpPr>
        <p:spPr bwMode="auto">
          <a:xfrm>
            <a:off x="4038600" y="2286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&gt;</a:t>
            </a:r>
            <a:endParaRPr lang="en-US" altLang="en-US" sz="2800" b="1" baseline="-25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4059" name="Text Box 55"/>
          <p:cNvSpPr txBox="1">
            <a:spLocks noChangeArrowheads="1"/>
          </p:cNvSpPr>
          <p:nvPr/>
        </p:nvSpPr>
        <p:spPr bwMode="auto">
          <a:xfrm>
            <a:off x="1905000" y="17526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Symbol" panose="05050102010706020507" pitchFamily="18" charset="2"/>
              </a:rPr>
              <a:t>D</a:t>
            </a:r>
            <a:r>
              <a:rPr lang="sr-Latn-CS" altLang="en-US" sz="1800">
                <a:latin typeface="Arial" panose="020B0604020202020204" pitchFamily="34" charset="0"/>
              </a:rPr>
              <a:t>H</a:t>
            </a:r>
            <a:r>
              <a:rPr lang="sr-Latn-CS" altLang="en-US" sz="1800" baseline="-25000">
                <a:latin typeface="Arial" panose="020B0604020202020204" pitchFamily="34" charset="0"/>
              </a:rPr>
              <a:t>reakc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44060" name="Line 56"/>
          <p:cNvSpPr>
            <a:spLocks noChangeShapeType="1"/>
          </p:cNvSpPr>
          <p:nvPr/>
        </p:nvSpPr>
        <p:spPr bwMode="auto">
          <a:xfrm flipV="1">
            <a:off x="762000" y="3505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57"/>
          <p:cNvSpPr>
            <a:spLocks noChangeShapeType="1"/>
          </p:cNvSpPr>
          <p:nvPr/>
        </p:nvSpPr>
        <p:spPr bwMode="auto">
          <a:xfrm>
            <a:off x="762000" y="6172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58"/>
          <p:cNvSpPr>
            <a:spLocks noChangeShapeType="1"/>
          </p:cNvSpPr>
          <p:nvPr/>
        </p:nvSpPr>
        <p:spPr bwMode="auto">
          <a:xfrm>
            <a:off x="914400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59"/>
          <p:cNvSpPr>
            <a:spLocks noChangeShapeType="1"/>
          </p:cNvSpPr>
          <p:nvPr/>
        </p:nvSpPr>
        <p:spPr bwMode="auto">
          <a:xfrm>
            <a:off x="17526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60"/>
          <p:cNvSpPr>
            <a:spLocks noChangeShapeType="1"/>
          </p:cNvSpPr>
          <p:nvPr/>
        </p:nvSpPr>
        <p:spPr bwMode="auto">
          <a:xfrm>
            <a:off x="32766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Freeform 61"/>
          <p:cNvSpPr>
            <a:spLocks/>
          </p:cNvSpPr>
          <p:nvPr/>
        </p:nvSpPr>
        <p:spPr bwMode="auto">
          <a:xfrm>
            <a:off x="914400" y="3683000"/>
            <a:ext cx="2667000" cy="2159000"/>
          </a:xfrm>
          <a:custGeom>
            <a:avLst/>
            <a:gdLst>
              <a:gd name="T0" fmla="*/ 0 w 1680"/>
              <a:gd name="T1" fmla="*/ 2147483647 h 1360"/>
              <a:gd name="T2" fmla="*/ 2147483647 w 1680"/>
              <a:gd name="T3" fmla="*/ 2147483647 h 1360"/>
              <a:gd name="T4" fmla="*/ 2147483647 w 1680"/>
              <a:gd name="T5" fmla="*/ 2147483647 h 1360"/>
              <a:gd name="T6" fmla="*/ 2147483647 w 1680"/>
              <a:gd name="T7" fmla="*/ 2147483647 h 1360"/>
              <a:gd name="T8" fmla="*/ 2147483647 w 1680"/>
              <a:gd name="T9" fmla="*/ 2147483647 h 1360"/>
              <a:gd name="T10" fmla="*/ 2147483647 w 1680"/>
              <a:gd name="T11" fmla="*/ 2147483647 h 1360"/>
              <a:gd name="T12" fmla="*/ 2147483647 w 1680"/>
              <a:gd name="T13" fmla="*/ 2147483647 h 1360"/>
              <a:gd name="T14" fmla="*/ 2147483647 w 1680"/>
              <a:gd name="T15" fmla="*/ 2147483647 h 1360"/>
              <a:gd name="T16" fmla="*/ 2147483647 w 1680"/>
              <a:gd name="T17" fmla="*/ 2147483647 h 1360"/>
              <a:gd name="T18" fmla="*/ 2147483647 w 1680"/>
              <a:gd name="T19" fmla="*/ 2147483647 h 1360"/>
              <a:gd name="T20" fmla="*/ 2147483647 w 1680"/>
              <a:gd name="T21" fmla="*/ 2147483647 h 1360"/>
              <a:gd name="T22" fmla="*/ 2147483647 w 1680"/>
              <a:gd name="T23" fmla="*/ 2147483647 h 1360"/>
              <a:gd name="T24" fmla="*/ 2147483647 w 1680"/>
              <a:gd name="T25" fmla="*/ 2147483647 h 1360"/>
              <a:gd name="T26" fmla="*/ 2147483647 w 1680"/>
              <a:gd name="T27" fmla="*/ 2147483647 h 1360"/>
              <a:gd name="T28" fmla="*/ 2147483647 w 1680"/>
              <a:gd name="T29" fmla="*/ 2147483647 h 1360"/>
              <a:gd name="T30" fmla="*/ 2147483647 w 1680"/>
              <a:gd name="T31" fmla="*/ 2147483647 h 13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80"/>
              <a:gd name="T49" fmla="*/ 0 h 1360"/>
              <a:gd name="T50" fmla="*/ 1680 w 1680"/>
              <a:gd name="T51" fmla="*/ 1360 h 13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80" h="1360">
                <a:moveTo>
                  <a:pt x="0" y="656"/>
                </a:moveTo>
                <a:cubicBezTo>
                  <a:pt x="16" y="692"/>
                  <a:pt x="32" y="728"/>
                  <a:pt x="48" y="752"/>
                </a:cubicBezTo>
                <a:cubicBezTo>
                  <a:pt x="64" y="776"/>
                  <a:pt x="72" y="800"/>
                  <a:pt x="96" y="800"/>
                </a:cubicBezTo>
                <a:cubicBezTo>
                  <a:pt x="120" y="800"/>
                  <a:pt x="160" y="792"/>
                  <a:pt x="192" y="752"/>
                </a:cubicBezTo>
                <a:cubicBezTo>
                  <a:pt x="224" y="712"/>
                  <a:pt x="256" y="592"/>
                  <a:pt x="288" y="560"/>
                </a:cubicBezTo>
                <a:cubicBezTo>
                  <a:pt x="320" y="528"/>
                  <a:pt x="360" y="544"/>
                  <a:pt x="384" y="560"/>
                </a:cubicBezTo>
                <a:cubicBezTo>
                  <a:pt x="408" y="576"/>
                  <a:pt x="408" y="592"/>
                  <a:pt x="432" y="656"/>
                </a:cubicBezTo>
                <a:cubicBezTo>
                  <a:pt x="456" y="720"/>
                  <a:pt x="496" y="880"/>
                  <a:pt x="528" y="944"/>
                </a:cubicBezTo>
                <a:cubicBezTo>
                  <a:pt x="560" y="1008"/>
                  <a:pt x="592" y="1032"/>
                  <a:pt x="624" y="1040"/>
                </a:cubicBezTo>
                <a:cubicBezTo>
                  <a:pt x="656" y="1048"/>
                  <a:pt x="680" y="1072"/>
                  <a:pt x="720" y="992"/>
                </a:cubicBezTo>
                <a:cubicBezTo>
                  <a:pt x="760" y="912"/>
                  <a:pt x="816" y="712"/>
                  <a:pt x="864" y="560"/>
                </a:cubicBezTo>
                <a:cubicBezTo>
                  <a:pt x="912" y="408"/>
                  <a:pt x="960" y="160"/>
                  <a:pt x="1008" y="80"/>
                </a:cubicBezTo>
                <a:cubicBezTo>
                  <a:pt x="1056" y="0"/>
                  <a:pt x="1104" y="0"/>
                  <a:pt x="1152" y="80"/>
                </a:cubicBezTo>
                <a:cubicBezTo>
                  <a:pt x="1200" y="160"/>
                  <a:pt x="1240" y="368"/>
                  <a:pt x="1296" y="560"/>
                </a:cubicBezTo>
                <a:cubicBezTo>
                  <a:pt x="1352" y="752"/>
                  <a:pt x="1424" y="1104"/>
                  <a:pt x="1488" y="1232"/>
                </a:cubicBezTo>
                <a:cubicBezTo>
                  <a:pt x="1552" y="1360"/>
                  <a:pt x="1616" y="1344"/>
                  <a:pt x="1680" y="132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Line 62"/>
          <p:cNvSpPr>
            <a:spLocks noChangeShapeType="1"/>
          </p:cNvSpPr>
          <p:nvPr/>
        </p:nvSpPr>
        <p:spPr bwMode="auto">
          <a:xfrm flipH="1">
            <a:off x="914400" y="3657600"/>
            <a:ext cx="3352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63"/>
          <p:cNvSpPr>
            <a:spLocks noChangeShapeType="1"/>
          </p:cNvSpPr>
          <p:nvPr/>
        </p:nvSpPr>
        <p:spPr bwMode="auto">
          <a:xfrm flipH="1">
            <a:off x="1066800" y="449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Line 64"/>
          <p:cNvSpPr>
            <a:spLocks noChangeShapeType="1"/>
          </p:cNvSpPr>
          <p:nvPr/>
        </p:nvSpPr>
        <p:spPr bwMode="auto">
          <a:xfrm flipV="1">
            <a:off x="1905000" y="3657600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Line 65"/>
          <p:cNvSpPr>
            <a:spLocks noChangeShapeType="1"/>
          </p:cNvSpPr>
          <p:nvPr/>
        </p:nvSpPr>
        <p:spPr bwMode="auto">
          <a:xfrm>
            <a:off x="1066800" y="4495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0" name="Line 66"/>
          <p:cNvSpPr>
            <a:spLocks noChangeShapeType="1"/>
          </p:cNvSpPr>
          <p:nvPr/>
        </p:nvSpPr>
        <p:spPr bwMode="auto">
          <a:xfrm flipH="1">
            <a:off x="1371600" y="53340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1" name="Line 67"/>
          <p:cNvSpPr>
            <a:spLocks noChangeShapeType="1"/>
          </p:cNvSpPr>
          <p:nvPr/>
        </p:nvSpPr>
        <p:spPr bwMode="auto">
          <a:xfrm>
            <a:off x="1447800" y="4495800"/>
            <a:ext cx="0" cy="8382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2" name="Line 68"/>
          <p:cNvSpPr>
            <a:spLocks noChangeShapeType="1"/>
          </p:cNvSpPr>
          <p:nvPr/>
        </p:nvSpPr>
        <p:spPr bwMode="auto">
          <a:xfrm>
            <a:off x="3505200" y="3657600"/>
            <a:ext cx="0" cy="21336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Line 69"/>
          <p:cNvSpPr>
            <a:spLocks noChangeShapeType="1"/>
          </p:cNvSpPr>
          <p:nvPr/>
        </p:nvSpPr>
        <p:spPr bwMode="auto">
          <a:xfrm flipH="1">
            <a:off x="990600" y="5791200"/>
            <a:ext cx="228600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70"/>
          <p:cNvSpPr>
            <a:spLocks noChangeShapeType="1"/>
          </p:cNvSpPr>
          <p:nvPr/>
        </p:nvSpPr>
        <p:spPr bwMode="auto">
          <a:xfrm>
            <a:off x="1066800" y="4953000"/>
            <a:ext cx="0" cy="8382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Text Box 71"/>
          <p:cNvSpPr txBox="1">
            <a:spLocks noChangeArrowheads="1"/>
          </p:cNvSpPr>
          <p:nvPr/>
        </p:nvSpPr>
        <p:spPr bwMode="auto">
          <a:xfrm>
            <a:off x="838200" y="4419600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76" name="Text Box 72"/>
          <p:cNvSpPr txBox="1">
            <a:spLocks noChangeArrowheads="1"/>
          </p:cNvSpPr>
          <p:nvPr/>
        </p:nvSpPr>
        <p:spPr bwMode="auto">
          <a:xfrm>
            <a:off x="1524000" y="4114800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77" name="Text Box 73"/>
          <p:cNvSpPr txBox="1">
            <a:spLocks noChangeArrowheads="1"/>
          </p:cNvSpPr>
          <p:nvPr/>
        </p:nvSpPr>
        <p:spPr bwMode="auto">
          <a:xfrm>
            <a:off x="3429000" y="4495800"/>
            <a:ext cx="471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solidFill>
                  <a:schemeClr val="accent2"/>
                </a:solidFill>
                <a:latin typeface="Arial" panose="020B0604020202020204" pitchFamily="34" charset="0"/>
              </a:rPr>
              <a:t>-2</a:t>
            </a:r>
            <a:endParaRPr lang="en-US" altLang="en-US" sz="1800" baseline="-25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4078" name="Text Box 74"/>
          <p:cNvSpPr txBox="1">
            <a:spLocks noChangeArrowheads="1"/>
          </p:cNvSpPr>
          <p:nvPr/>
        </p:nvSpPr>
        <p:spPr bwMode="auto">
          <a:xfrm>
            <a:off x="1371600" y="4876800"/>
            <a:ext cx="471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solidFill>
                  <a:schemeClr val="accent2"/>
                </a:solidFill>
                <a:latin typeface="Arial" panose="020B0604020202020204" pitchFamily="34" charset="0"/>
              </a:rPr>
              <a:t>-1</a:t>
            </a:r>
            <a:endParaRPr lang="en-US" altLang="en-US" sz="1800" baseline="-25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4079" name="Text Box 75"/>
          <p:cNvSpPr txBox="1">
            <a:spLocks noChangeArrowheads="1"/>
          </p:cNvSpPr>
          <p:nvPr/>
        </p:nvSpPr>
        <p:spPr bwMode="auto">
          <a:xfrm>
            <a:off x="838200" y="53340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Symbol" panose="05050102010706020507" pitchFamily="18" charset="2"/>
              </a:rPr>
              <a:t>D</a:t>
            </a:r>
            <a:r>
              <a:rPr lang="sr-Latn-CS" altLang="en-US" sz="1800">
                <a:latin typeface="Arial" panose="020B0604020202020204" pitchFamily="34" charset="0"/>
              </a:rPr>
              <a:t>H</a:t>
            </a:r>
            <a:r>
              <a:rPr lang="sr-Latn-CS" altLang="en-US" sz="1800" baseline="-25000">
                <a:latin typeface="Arial" panose="020B0604020202020204" pitchFamily="34" charset="0"/>
              </a:rPr>
              <a:t>reakc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44080" name="Line 76"/>
          <p:cNvSpPr>
            <a:spLocks noChangeShapeType="1"/>
          </p:cNvSpPr>
          <p:nvPr/>
        </p:nvSpPr>
        <p:spPr bwMode="auto">
          <a:xfrm flipV="1">
            <a:off x="5410200" y="3505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Line 77"/>
          <p:cNvSpPr>
            <a:spLocks noChangeShapeType="1"/>
          </p:cNvSpPr>
          <p:nvPr/>
        </p:nvSpPr>
        <p:spPr bwMode="auto">
          <a:xfrm>
            <a:off x="5410200" y="6172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2" name="Line 78"/>
          <p:cNvSpPr>
            <a:spLocks noChangeShapeType="1"/>
          </p:cNvSpPr>
          <p:nvPr/>
        </p:nvSpPr>
        <p:spPr bwMode="auto">
          <a:xfrm>
            <a:off x="55626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3" name="Line 79"/>
          <p:cNvSpPr>
            <a:spLocks noChangeShapeType="1"/>
          </p:cNvSpPr>
          <p:nvPr/>
        </p:nvSpPr>
        <p:spPr bwMode="auto">
          <a:xfrm>
            <a:off x="6477000" y="5029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4" name="Line 80"/>
          <p:cNvSpPr>
            <a:spLocks noChangeShapeType="1"/>
          </p:cNvSpPr>
          <p:nvPr/>
        </p:nvSpPr>
        <p:spPr bwMode="auto">
          <a:xfrm>
            <a:off x="77724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5" name="Freeform 81"/>
          <p:cNvSpPr>
            <a:spLocks/>
          </p:cNvSpPr>
          <p:nvPr/>
        </p:nvSpPr>
        <p:spPr bwMode="auto">
          <a:xfrm>
            <a:off x="5562600" y="3492500"/>
            <a:ext cx="2590800" cy="2197100"/>
          </a:xfrm>
          <a:custGeom>
            <a:avLst/>
            <a:gdLst>
              <a:gd name="T0" fmla="*/ 0 w 1632"/>
              <a:gd name="T1" fmla="*/ 2147483647 h 1384"/>
              <a:gd name="T2" fmla="*/ 2147483647 w 1632"/>
              <a:gd name="T3" fmla="*/ 2147483647 h 1384"/>
              <a:gd name="T4" fmla="*/ 2147483647 w 1632"/>
              <a:gd name="T5" fmla="*/ 2147483647 h 1384"/>
              <a:gd name="T6" fmla="*/ 2147483647 w 1632"/>
              <a:gd name="T7" fmla="*/ 2147483647 h 1384"/>
              <a:gd name="T8" fmla="*/ 2147483647 w 1632"/>
              <a:gd name="T9" fmla="*/ 2147483647 h 1384"/>
              <a:gd name="T10" fmla="*/ 2147483647 w 1632"/>
              <a:gd name="T11" fmla="*/ 2147483647 h 1384"/>
              <a:gd name="T12" fmla="*/ 2147483647 w 1632"/>
              <a:gd name="T13" fmla="*/ 2147483647 h 1384"/>
              <a:gd name="T14" fmla="*/ 2147483647 w 1632"/>
              <a:gd name="T15" fmla="*/ 2147483647 h 1384"/>
              <a:gd name="T16" fmla="*/ 2147483647 w 1632"/>
              <a:gd name="T17" fmla="*/ 2147483647 h 1384"/>
              <a:gd name="T18" fmla="*/ 2147483647 w 1632"/>
              <a:gd name="T19" fmla="*/ 2147483647 h 1384"/>
              <a:gd name="T20" fmla="*/ 2147483647 w 1632"/>
              <a:gd name="T21" fmla="*/ 2147483647 h 1384"/>
              <a:gd name="T22" fmla="*/ 2147483647 w 1632"/>
              <a:gd name="T23" fmla="*/ 2147483647 h 1384"/>
              <a:gd name="T24" fmla="*/ 2147483647 w 1632"/>
              <a:gd name="T25" fmla="*/ 2147483647 h 13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32"/>
              <a:gd name="T40" fmla="*/ 0 h 1384"/>
              <a:gd name="T41" fmla="*/ 1632 w 1632"/>
              <a:gd name="T42" fmla="*/ 1384 h 13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32" h="1384">
                <a:moveTo>
                  <a:pt x="0" y="1256"/>
                </a:moveTo>
                <a:cubicBezTo>
                  <a:pt x="16" y="1272"/>
                  <a:pt x="32" y="1288"/>
                  <a:pt x="48" y="1304"/>
                </a:cubicBezTo>
                <a:cubicBezTo>
                  <a:pt x="64" y="1320"/>
                  <a:pt x="72" y="1352"/>
                  <a:pt x="96" y="1352"/>
                </a:cubicBezTo>
                <a:cubicBezTo>
                  <a:pt x="120" y="1352"/>
                  <a:pt x="136" y="1384"/>
                  <a:pt x="192" y="1304"/>
                </a:cubicBezTo>
                <a:cubicBezTo>
                  <a:pt x="248" y="1224"/>
                  <a:pt x="368" y="936"/>
                  <a:pt x="432" y="872"/>
                </a:cubicBezTo>
                <a:cubicBezTo>
                  <a:pt x="496" y="808"/>
                  <a:pt x="544" y="904"/>
                  <a:pt x="576" y="920"/>
                </a:cubicBezTo>
                <a:cubicBezTo>
                  <a:pt x="608" y="936"/>
                  <a:pt x="600" y="968"/>
                  <a:pt x="624" y="968"/>
                </a:cubicBezTo>
                <a:cubicBezTo>
                  <a:pt x="648" y="968"/>
                  <a:pt x="656" y="1000"/>
                  <a:pt x="720" y="920"/>
                </a:cubicBezTo>
                <a:cubicBezTo>
                  <a:pt x="784" y="840"/>
                  <a:pt x="920" y="632"/>
                  <a:pt x="1008" y="488"/>
                </a:cubicBezTo>
                <a:cubicBezTo>
                  <a:pt x="1096" y="344"/>
                  <a:pt x="1176" y="112"/>
                  <a:pt x="1248" y="56"/>
                </a:cubicBezTo>
                <a:cubicBezTo>
                  <a:pt x="1320" y="0"/>
                  <a:pt x="1392" y="120"/>
                  <a:pt x="1440" y="152"/>
                </a:cubicBezTo>
                <a:cubicBezTo>
                  <a:pt x="1488" y="184"/>
                  <a:pt x="1504" y="232"/>
                  <a:pt x="1536" y="248"/>
                </a:cubicBezTo>
                <a:cubicBezTo>
                  <a:pt x="1568" y="264"/>
                  <a:pt x="1600" y="256"/>
                  <a:pt x="1632" y="2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6" name="Line 82"/>
          <p:cNvSpPr>
            <a:spLocks noChangeShapeType="1"/>
          </p:cNvSpPr>
          <p:nvPr/>
        </p:nvSpPr>
        <p:spPr bwMode="auto">
          <a:xfrm flipH="1">
            <a:off x="5486400" y="3505200"/>
            <a:ext cx="2133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7" name="Line 83"/>
          <p:cNvSpPr>
            <a:spLocks noChangeShapeType="1"/>
          </p:cNvSpPr>
          <p:nvPr/>
        </p:nvSpPr>
        <p:spPr bwMode="auto">
          <a:xfrm flipH="1">
            <a:off x="5562600" y="48006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8" name="Line 84"/>
          <p:cNvSpPr>
            <a:spLocks noChangeShapeType="1"/>
          </p:cNvSpPr>
          <p:nvPr/>
        </p:nvSpPr>
        <p:spPr bwMode="auto">
          <a:xfrm>
            <a:off x="5715000" y="48006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9" name="Line 85"/>
          <p:cNvSpPr>
            <a:spLocks noChangeShapeType="1"/>
          </p:cNvSpPr>
          <p:nvPr/>
        </p:nvSpPr>
        <p:spPr bwMode="auto">
          <a:xfrm>
            <a:off x="6553200" y="3505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0" name="Text Box 86"/>
          <p:cNvSpPr txBox="1">
            <a:spLocks noChangeArrowheads="1"/>
          </p:cNvSpPr>
          <p:nvPr/>
        </p:nvSpPr>
        <p:spPr bwMode="auto">
          <a:xfrm>
            <a:off x="5638800" y="5029200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91" name="Text Box 87"/>
          <p:cNvSpPr txBox="1">
            <a:spLocks noChangeArrowheads="1"/>
          </p:cNvSpPr>
          <p:nvPr/>
        </p:nvSpPr>
        <p:spPr bwMode="auto">
          <a:xfrm>
            <a:off x="6553200" y="4038600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92" name="Line 88"/>
          <p:cNvSpPr>
            <a:spLocks noChangeShapeType="1"/>
          </p:cNvSpPr>
          <p:nvPr/>
        </p:nvSpPr>
        <p:spPr bwMode="auto">
          <a:xfrm>
            <a:off x="5943600" y="5638800"/>
            <a:ext cx="274320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3" name="Line 89"/>
          <p:cNvSpPr>
            <a:spLocks noChangeShapeType="1"/>
          </p:cNvSpPr>
          <p:nvPr/>
        </p:nvSpPr>
        <p:spPr bwMode="auto">
          <a:xfrm>
            <a:off x="8153400" y="3886200"/>
            <a:ext cx="0" cy="17526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4" name="Text Box 90"/>
          <p:cNvSpPr txBox="1">
            <a:spLocks noChangeArrowheads="1"/>
          </p:cNvSpPr>
          <p:nvPr/>
        </p:nvSpPr>
        <p:spPr bwMode="auto">
          <a:xfrm>
            <a:off x="7772400" y="46482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>
                <a:latin typeface="Symbol" panose="05050102010706020507" pitchFamily="18" charset="2"/>
              </a:rPr>
              <a:t>D</a:t>
            </a:r>
            <a:r>
              <a:rPr lang="sr-Latn-CS" altLang="en-US" sz="1800">
                <a:latin typeface="Arial" panose="020B0604020202020204" pitchFamily="34" charset="0"/>
              </a:rPr>
              <a:t>H</a:t>
            </a:r>
            <a:r>
              <a:rPr lang="sr-Latn-CS" altLang="en-US" sz="1800" baseline="-25000">
                <a:latin typeface="Arial" panose="020B0604020202020204" pitchFamily="34" charset="0"/>
              </a:rPr>
              <a:t>reakc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44095" name="Text Box 91"/>
          <p:cNvSpPr txBox="1">
            <a:spLocks noChangeArrowheads="1"/>
          </p:cNvSpPr>
          <p:nvPr/>
        </p:nvSpPr>
        <p:spPr bwMode="auto">
          <a:xfrm>
            <a:off x="4495800" y="3076575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800">
                <a:latin typeface="Arial" panose="020B0604020202020204" pitchFamily="34" charset="0"/>
              </a:rPr>
              <a:t>E</a:t>
            </a:r>
            <a:r>
              <a:rPr lang="sr-Latn-CS" altLang="en-US" sz="2800" baseline="-25000">
                <a:latin typeface="Arial" panose="020B0604020202020204" pitchFamily="34" charset="0"/>
              </a:rPr>
              <a:t>2</a:t>
            </a:r>
            <a:endParaRPr lang="en-US" altLang="en-US" sz="2800" baseline="-25000">
              <a:latin typeface="Arial" panose="020B0604020202020204" pitchFamily="34" charset="0"/>
            </a:endParaRPr>
          </a:p>
        </p:txBody>
      </p:sp>
      <p:sp>
        <p:nvSpPr>
          <p:cNvPr id="44096" name="Text Box 92"/>
          <p:cNvSpPr txBox="1">
            <a:spLocks noChangeArrowheads="1"/>
          </p:cNvSpPr>
          <p:nvPr/>
        </p:nvSpPr>
        <p:spPr bwMode="auto">
          <a:xfrm>
            <a:off x="3733800" y="3076575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800">
                <a:latin typeface="Arial" panose="020B0604020202020204" pitchFamily="34" charset="0"/>
              </a:rPr>
              <a:t>E</a:t>
            </a:r>
            <a:r>
              <a:rPr lang="sr-Latn-CS" altLang="en-US" sz="2800" baseline="-25000">
                <a:latin typeface="Arial" panose="020B0604020202020204" pitchFamily="34" charset="0"/>
              </a:rPr>
              <a:t>1</a:t>
            </a:r>
            <a:endParaRPr lang="en-US" altLang="en-US" sz="2800" baseline="-25000">
              <a:latin typeface="Arial" panose="020B0604020202020204" pitchFamily="34" charset="0"/>
            </a:endParaRPr>
          </a:p>
        </p:txBody>
      </p:sp>
      <p:sp>
        <p:nvSpPr>
          <p:cNvPr id="44097" name="Text Box 93"/>
          <p:cNvSpPr txBox="1">
            <a:spLocks noChangeArrowheads="1"/>
          </p:cNvSpPr>
          <p:nvPr/>
        </p:nvSpPr>
        <p:spPr bwMode="auto">
          <a:xfrm>
            <a:off x="4114800" y="3076575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&lt;</a:t>
            </a:r>
            <a:endParaRPr lang="en-US" altLang="en-US" sz="2800" b="1" baseline="-25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4098" name="Line 118"/>
          <p:cNvSpPr>
            <a:spLocks noChangeShapeType="1"/>
          </p:cNvSpPr>
          <p:nvPr/>
        </p:nvSpPr>
        <p:spPr bwMode="auto">
          <a:xfrm flipV="1">
            <a:off x="5562600" y="152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9" name="Line 119"/>
          <p:cNvSpPr>
            <a:spLocks noChangeShapeType="1"/>
          </p:cNvSpPr>
          <p:nvPr/>
        </p:nvSpPr>
        <p:spPr bwMode="auto">
          <a:xfrm>
            <a:off x="5562600" y="3200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0" name="Line 120"/>
          <p:cNvSpPr>
            <a:spLocks noChangeShapeType="1"/>
          </p:cNvSpPr>
          <p:nvPr/>
        </p:nvSpPr>
        <p:spPr bwMode="auto">
          <a:xfrm>
            <a:off x="57150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1" name="Line 121"/>
          <p:cNvSpPr>
            <a:spLocks noChangeShapeType="1"/>
          </p:cNvSpPr>
          <p:nvPr/>
        </p:nvSpPr>
        <p:spPr bwMode="auto">
          <a:xfrm>
            <a:off x="78486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2" name="Line 122"/>
          <p:cNvSpPr>
            <a:spLocks noChangeShapeType="1"/>
          </p:cNvSpPr>
          <p:nvPr/>
        </p:nvSpPr>
        <p:spPr bwMode="auto">
          <a:xfrm>
            <a:off x="6781800" y="137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3" name="Freeform 123"/>
          <p:cNvSpPr>
            <a:spLocks/>
          </p:cNvSpPr>
          <p:nvPr/>
        </p:nvSpPr>
        <p:spPr bwMode="auto">
          <a:xfrm>
            <a:off x="5715000" y="533400"/>
            <a:ext cx="2514600" cy="2540000"/>
          </a:xfrm>
          <a:custGeom>
            <a:avLst/>
            <a:gdLst>
              <a:gd name="T0" fmla="*/ 0 w 1584"/>
              <a:gd name="T1" fmla="*/ 2147483647 h 1600"/>
              <a:gd name="T2" fmla="*/ 2147483647 w 1584"/>
              <a:gd name="T3" fmla="*/ 2147483647 h 1600"/>
              <a:gd name="T4" fmla="*/ 2147483647 w 1584"/>
              <a:gd name="T5" fmla="*/ 2147483647 h 1600"/>
              <a:gd name="T6" fmla="*/ 2147483647 w 1584"/>
              <a:gd name="T7" fmla="*/ 2147483647 h 1600"/>
              <a:gd name="T8" fmla="*/ 2147483647 w 1584"/>
              <a:gd name="T9" fmla="*/ 2147483647 h 1600"/>
              <a:gd name="T10" fmla="*/ 2147483647 w 1584"/>
              <a:gd name="T11" fmla="*/ 2147483647 h 1600"/>
              <a:gd name="T12" fmla="*/ 2147483647 w 1584"/>
              <a:gd name="T13" fmla="*/ 2147483647 h 1600"/>
              <a:gd name="T14" fmla="*/ 2147483647 w 1584"/>
              <a:gd name="T15" fmla="*/ 2147483647 h 1600"/>
              <a:gd name="T16" fmla="*/ 2147483647 w 1584"/>
              <a:gd name="T17" fmla="*/ 2147483647 h 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1600"/>
              <a:gd name="T29" fmla="*/ 1584 w 1584"/>
              <a:gd name="T30" fmla="*/ 1600 h 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1600">
                <a:moveTo>
                  <a:pt x="0" y="1152"/>
                </a:moveTo>
                <a:cubicBezTo>
                  <a:pt x="16" y="1192"/>
                  <a:pt x="32" y="1232"/>
                  <a:pt x="48" y="1248"/>
                </a:cubicBezTo>
                <a:cubicBezTo>
                  <a:pt x="64" y="1264"/>
                  <a:pt x="80" y="1264"/>
                  <a:pt x="96" y="1248"/>
                </a:cubicBezTo>
                <a:cubicBezTo>
                  <a:pt x="112" y="1232"/>
                  <a:pt x="72" y="1344"/>
                  <a:pt x="144" y="1152"/>
                </a:cubicBezTo>
                <a:cubicBezTo>
                  <a:pt x="216" y="960"/>
                  <a:pt x="432" y="192"/>
                  <a:pt x="528" y="96"/>
                </a:cubicBezTo>
                <a:cubicBezTo>
                  <a:pt x="624" y="0"/>
                  <a:pt x="656" y="520"/>
                  <a:pt x="720" y="576"/>
                </a:cubicBezTo>
                <a:cubicBezTo>
                  <a:pt x="784" y="632"/>
                  <a:pt x="808" y="288"/>
                  <a:pt x="912" y="432"/>
                </a:cubicBezTo>
                <a:cubicBezTo>
                  <a:pt x="1016" y="576"/>
                  <a:pt x="1232" y="1280"/>
                  <a:pt x="1344" y="1440"/>
                </a:cubicBezTo>
                <a:cubicBezTo>
                  <a:pt x="1456" y="1600"/>
                  <a:pt x="1520" y="1496"/>
                  <a:pt x="1584" y="13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4" name="Line 124"/>
          <p:cNvSpPr>
            <a:spLocks noChangeShapeType="1"/>
          </p:cNvSpPr>
          <p:nvPr/>
        </p:nvSpPr>
        <p:spPr bwMode="auto">
          <a:xfrm flipH="1">
            <a:off x="5715000" y="68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5" name="Line 125"/>
          <p:cNvSpPr>
            <a:spLocks noChangeShapeType="1"/>
          </p:cNvSpPr>
          <p:nvPr/>
        </p:nvSpPr>
        <p:spPr bwMode="auto">
          <a:xfrm>
            <a:off x="5791200" y="6858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6" name="Line 126"/>
          <p:cNvSpPr>
            <a:spLocks noChangeShapeType="1"/>
          </p:cNvSpPr>
          <p:nvPr/>
        </p:nvSpPr>
        <p:spPr bwMode="auto">
          <a:xfrm flipV="1">
            <a:off x="6858000" y="685800"/>
            <a:ext cx="0" cy="6858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7" name="Line 127"/>
          <p:cNvSpPr>
            <a:spLocks noChangeShapeType="1"/>
          </p:cNvSpPr>
          <p:nvPr/>
        </p:nvSpPr>
        <p:spPr bwMode="auto">
          <a:xfrm flipV="1">
            <a:off x="7086600" y="11430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8" name="Text Box 128"/>
          <p:cNvSpPr txBox="1">
            <a:spLocks noChangeArrowheads="1"/>
          </p:cNvSpPr>
          <p:nvPr/>
        </p:nvSpPr>
        <p:spPr bwMode="auto">
          <a:xfrm>
            <a:off x="5715000" y="1066800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109" name="Text Box 129"/>
          <p:cNvSpPr txBox="1">
            <a:spLocks noChangeArrowheads="1"/>
          </p:cNvSpPr>
          <p:nvPr/>
        </p:nvSpPr>
        <p:spPr bwMode="auto">
          <a:xfrm>
            <a:off x="6781800" y="685800"/>
            <a:ext cx="471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-1</a:t>
            </a:r>
            <a:endParaRPr lang="en-US" altLang="en-US" sz="1800" b="1" baseline="-25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4110" name="Text Box 130"/>
          <p:cNvSpPr txBox="1">
            <a:spLocks noChangeArrowheads="1"/>
          </p:cNvSpPr>
          <p:nvPr/>
        </p:nvSpPr>
        <p:spPr bwMode="auto">
          <a:xfrm>
            <a:off x="6934200" y="1295400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111" name="Line 131"/>
          <p:cNvSpPr>
            <a:spLocks noChangeShapeType="1"/>
          </p:cNvSpPr>
          <p:nvPr/>
        </p:nvSpPr>
        <p:spPr bwMode="auto">
          <a:xfrm>
            <a:off x="6019800" y="2438400"/>
            <a:ext cx="76200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2" name="Line 132"/>
          <p:cNvSpPr>
            <a:spLocks noChangeShapeType="1"/>
          </p:cNvSpPr>
          <p:nvPr/>
        </p:nvSpPr>
        <p:spPr bwMode="auto">
          <a:xfrm>
            <a:off x="7086600" y="2895600"/>
            <a:ext cx="76200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3" name="Text Box 133"/>
          <p:cNvSpPr txBox="1">
            <a:spLocks noChangeArrowheads="1"/>
          </p:cNvSpPr>
          <p:nvPr/>
        </p:nvSpPr>
        <p:spPr bwMode="auto">
          <a:xfrm>
            <a:off x="6629400" y="2363788"/>
            <a:ext cx="108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latin typeface="Symbol" panose="05050102010706020507" pitchFamily="18" charset="2"/>
              </a:rPr>
              <a:t>D</a:t>
            </a:r>
            <a:r>
              <a:rPr lang="sr-Latn-CS" altLang="en-US" sz="2400">
                <a:latin typeface="Arial" panose="020B0604020202020204" pitchFamily="34" charset="0"/>
              </a:rPr>
              <a:t>H</a:t>
            </a:r>
            <a:r>
              <a:rPr lang="sr-Latn-CS" altLang="en-US" sz="2400" baseline="-25000">
                <a:latin typeface="Arial" panose="020B0604020202020204" pitchFamily="34" charset="0"/>
              </a:rPr>
              <a:t>reakc</a:t>
            </a:r>
            <a:endParaRPr lang="en-US" altLang="en-US" sz="2400" baseline="-25000">
              <a:latin typeface="Arial" panose="020B0604020202020204" pitchFamily="34" charset="0"/>
            </a:endParaRPr>
          </a:p>
        </p:txBody>
      </p:sp>
      <p:sp>
        <p:nvSpPr>
          <p:cNvPr id="44114" name="Text Box 134"/>
          <p:cNvSpPr txBox="1">
            <a:spLocks noChangeArrowheads="1"/>
          </p:cNvSpPr>
          <p:nvPr/>
        </p:nvSpPr>
        <p:spPr bwMode="auto">
          <a:xfrm>
            <a:off x="5943600" y="1066800"/>
            <a:ext cx="39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="1" baseline="-25000">
                <a:solidFill>
                  <a:srgbClr val="009900"/>
                </a:solidFill>
                <a:latin typeface="Arial" panose="020B0604020202020204" pitchFamily="34" charset="0"/>
              </a:rPr>
              <a:t>r</a:t>
            </a:r>
            <a:endParaRPr lang="en-US" altLang="en-US" sz="1800" b="1" baseline="-250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44115" name="Text Box 135"/>
          <p:cNvSpPr txBox="1">
            <a:spLocks noChangeArrowheads="1"/>
          </p:cNvSpPr>
          <p:nvPr/>
        </p:nvSpPr>
        <p:spPr bwMode="auto">
          <a:xfrm>
            <a:off x="5867400" y="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sr-Latn-CS" altLang="en-US" sz="2800">
                <a:latin typeface="Times New Roman" panose="02020603050405020304" pitchFamily="18" charset="0"/>
              </a:rPr>
              <a:t>E</a:t>
            </a:r>
            <a:r>
              <a:rPr lang="sr-Latn-CS" altLang="en-US" sz="2800" baseline="-25000">
                <a:latin typeface="Times New Roman" panose="02020603050405020304" pitchFamily="18" charset="0"/>
              </a:rPr>
              <a:t>-1</a:t>
            </a:r>
            <a:r>
              <a:rPr lang="en-US" altLang="en-US" sz="2800">
                <a:latin typeface="Times New Roman" panose="02020603050405020304" pitchFamily="18" charset="0"/>
              </a:rPr>
              <a:t>&gt;</a:t>
            </a:r>
            <a:r>
              <a:rPr lang="sr-Latn-CS" altLang="en-US" sz="2800">
                <a:latin typeface="Times New Roman" panose="02020603050405020304" pitchFamily="18" charset="0"/>
              </a:rPr>
              <a:t>E</a:t>
            </a:r>
            <a:r>
              <a:rPr lang="sr-Latn-C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116" name="Text Box 136"/>
          <p:cNvSpPr txBox="1">
            <a:spLocks noChangeArrowheads="1"/>
          </p:cNvSpPr>
          <p:nvPr/>
        </p:nvSpPr>
        <p:spPr bwMode="auto">
          <a:xfrm>
            <a:off x="4114800" y="6172200"/>
            <a:ext cx="197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2400" b="1" baseline="-25000">
                <a:solidFill>
                  <a:srgbClr val="009900"/>
                </a:solidFill>
                <a:latin typeface="Arial" panose="020B0604020202020204" pitchFamily="34" charset="0"/>
              </a:rPr>
              <a:t>a</a:t>
            </a:r>
            <a:r>
              <a:rPr lang="sr-Latn-C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=E</a:t>
            </a:r>
            <a:r>
              <a:rPr lang="sr-Latn-CS" altLang="en-US" sz="2400" b="1" baseline="-25000">
                <a:solidFill>
                  <a:srgbClr val="009900"/>
                </a:solidFill>
                <a:latin typeface="Arial" panose="020B0604020202020204" pitchFamily="34" charset="0"/>
              </a:rPr>
              <a:t>1</a:t>
            </a:r>
            <a:r>
              <a:rPr lang="sr-Latn-C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+E</a:t>
            </a:r>
            <a:r>
              <a:rPr lang="sr-Latn-CS" altLang="en-US" sz="2400" b="1" baseline="-25000">
                <a:solidFill>
                  <a:srgbClr val="009900"/>
                </a:solidFill>
                <a:latin typeface="Arial" panose="020B0604020202020204" pitchFamily="34" charset="0"/>
              </a:rPr>
              <a:t>2</a:t>
            </a:r>
            <a:r>
              <a:rPr lang="sr-Latn-C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-E</a:t>
            </a:r>
            <a:r>
              <a:rPr lang="sr-Latn-CS" altLang="en-US" sz="2400" b="1" baseline="-25000">
                <a:solidFill>
                  <a:srgbClr val="009900"/>
                </a:solidFill>
                <a:latin typeface="Arial" panose="020B0604020202020204" pitchFamily="34" charset="0"/>
              </a:rPr>
              <a:t>-1</a:t>
            </a:r>
            <a:endParaRPr lang="en-US" altLang="en-US" sz="2400" b="1" baseline="-250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44117" name="Text Box 137"/>
          <p:cNvSpPr txBox="1">
            <a:spLocks noChangeArrowheads="1"/>
          </p:cNvSpPr>
          <p:nvPr/>
        </p:nvSpPr>
        <p:spPr bwMode="auto">
          <a:xfrm>
            <a:off x="914400" y="1295400"/>
            <a:ext cx="39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E</a:t>
            </a:r>
            <a:r>
              <a:rPr lang="sr-Latn-CS" altLang="en-US" sz="1800" b="1" baseline="-25000">
                <a:solidFill>
                  <a:srgbClr val="009900"/>
                </a:solidFill>
                <a:latin typeface="Arial" panose="020B0604020202020204" pitchFamily="34" charset="0"/>
              </a:rPr>
              <a:t>r</a:t>
            </a:r>
            <a:endParaRPr lang="en-US" altLang="en-US" sz="1800" b="1" baseline="-250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44118" name="Text Box 88"/>
          <p:cNvSpPr txBox="1">
            <a:spLocks noChangeArrowheads="1"/>
          </p:cNvSpPr>
          <p:nvPr/>
        </p:nvSpPr>
        <p:spPr bwMode="auto">
          <a:xfrm>
            <a:off x="3200400" y="243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>
                <a:latin typeface="Arial" panose="020B0604020202020204" pitchFamily="34" charset="0"/>
              </a:rPr>
              <a:t>VH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119" name="Text Box 89"/>
          <p:cNvSpPr txBox="1">
            <a:spLocks noChangeArrowheads="1"/>
          </p:cNvSpPr>
          <p:nvPr/>
        </p:nvSpPr>
        <p:spPr bwMode="auto">
          <a:xfrm>
            <a:off x="3962400" y="5638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</a:t>
            </a:r>
          </a:p>
        </p:txBody>
      </p:sp>
      <p:sp>
        <p:nvSpPr>
          <p:cNvPr id="44120" name="Text Box 90"/>
          <p:cNvSpPr txBox="1">
            <a:spLocks noChangeArrowheads="1"/>
          </p:cNvSpPr>
          <p:nvPr/>
        </p:nvSpPr>
        <p:spPr bwMode="auto">
          <a:xfrm>
            <a:off x="8229600" y="57150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</a:t>
            </a:r>
          </a:p>
        </p:txBody>
      </p:sp>
      <p:sp>
        <p:nvSpPr>
          <p:cNvPr id="44121" name="Text Box 91"/>
          <p:cNvSpPr txBox="1">
            <a:spLocks noChangeArrowheads="1"/>
          </p:cNvSpPr>
          <p:nvPr/>
        </p:nvSpPr>
        <p:spPr bwMode="auto">
          <a:xfrm>
            <a:off x="8077200" y="1752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VH</a:t>
            </a:r>
          </a:p>
        </p:txBody>
      </p:sp>
      <p:sp>
        <p:nvSpPr>
          <p:cNvPr id="44122" name="Text Box 135"/>
          <p:cNvSpPr txBox="1">
            <a:spLocks noChangeArrowheads="1"/>
          </p:cNvSpPr>
          <p:nvPr/>
        </p:nvSpPr>
        <p:spPr bwMode="auto">
          <a:xfrm>
            <a:off x="1295400" y="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sr-Latn-CS" altLang="en-US" sz="2800">
                <a:latin typeface="Times New Roman" panose="02020603050405020304" pitchFamily="18" charset="0"/>
              </a:rPr>
              <a:t>E</a:t>
            </a:r>
            <a:r>
              <a:rPr lang="sr-Latn-CS" altLang="en-US" sz="2800" baseline="-25000">
                <a:latin typeface="Times New Roman" panose="02020603050405020304" pitchFamily="18" charset="0"/>
              </a:rPr>
              <a:t>-1</a:t>
            </a:r>
            <a:r>
              <a:rPr lang="en-US" altLang="en-US" sz="2800">
                <a:latin typeface="Times New Roman" panose="02020603050405020304" pitchFamily="18" charset="0"/>
              </a:rPr>
              <a:t>&lt; </a:t>
            </a:r>
            <a:r>
              <a:rPr lang="sr-Latn-CS" altLang="en-US" sz="2800">
                <a:latin typeface="Times New Roman" panose="02020603050405020304" pitchFamily="18" charset="0"/>
              </a:rPr>
              <a:t>E</a:t>
            </a:r>
            <a:r>
              <a:rPr lang="sr-Latn-C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15900"/>
            <a:ext cx="7772400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2800" b="1" smtClean="0"/>
              <a:t>Sile (potencijali) koje deluju na molekulskom nivou se mogu posmatrati kao:</a:t>
            </a:r>
            <a:r>
              <a:rPr lang="sr-Latn-CS" altLang="en-US" sz="2800" smtClean="0"/>
              <a:t/>
            </a:r>
            <a:br>
              <a:rPr lang="sr-Latn-CS" altLang="en-US" sz="2800" smtClean="0"/>
            </a:br>
            <a:r>
              <a:rPr lang="sr-Latn-CS" altLang="en-US" sz="2800" smtClean="0"/>
              <a:t> </a:t>
            </a:r>
            <a:r>
              <a:rPr lang="sr-Latn-CS" altLang="en-US" sz="1800" smtClean="0"/>
              <a:t>(g</a:t>
            </a:r>
            <a:r>
              <a:rPr lang="en-US" altLang="en-US" sz="2000" smtClean="0"/>
              <a:t>ravita</a:t>
            </a:r>
            <a:r>
              <a:rPr lang="sr-Latn-CS" altLang="en-US" sz="2000" smtClean="0"/>
              <a:t>cione sile su zanemarive na molekulskom nivou)</a:t>
            </a:r>
            <a:r>
              <a:rPr lang="sr-Latn-CS" altLang="en-US" sz="1800" smtClean="0"/>
              <a:t>.</a:t>
            </a:r>
            <a:endParaRPr lang="en-US" altLang="en-US" sz="18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305800" cy="4114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</a:rPr>
              <a:t>Intramole</a:t>
            </a:r>
            <a:r>
              <a:rPr lang="sr-Latn-CS" altLang="en-US" sz="2400" b="1" dirty="0" smtClean="0">
                <a:solidFill>
                  <a:srgbClr val="FF0000"/>
                </a:solidFill>
              </a:rPr>
              <a:t>kulske sile</a:t>
            </a:r>
            <a:r>
              <a:rPr lang="en-US" altLang="en-US" sz="2400" b="1" dirty="0" smtClean="0"/>
              <a:t> – </a:t>
            </a:r>
            <a:r>
              <a:rPr lang="sr-Latn-CS" altLang="en-US" sz="2400" b="1" dirty="0" smtClean="0"/>
              <a:t>Sile </a:t>
            </a:r>
            <a:r>
              <a:rPr lang="sr-Latn-CS" altLang="en-US" sz="2400" b="1" dirty="0" smtClean="0">
                <a:solidFill>
                  <a:srgbClr val="FF0000"/>
                </a:solidFill>
              </a:rPr>
              <a:t>unitar </a:t>
            </a:r>
            <a:r>
              <a:rPr lang="sr-Latn-CS" altLang="en-US" sz="2400" b="1" dirty="0" smtClean="0"/>
              <a:t>molekula</a:t>
            </a:r>
            <a:r>
              <a:rPr lang="en-US" altLang="en-US" sz="2400" b="1" dirty="0" smtClean="0"/>
              <a:t>.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r-Latn-CS" altLang="en-US" sz="2400" b="1" dirty="0" smtClean="0"/>
              <a:t>Prouzrokuju vibraciona </a:t>
            </a:r>
            <a:r>
              <a:rPr lang="en-US" altLang="en-US" sz="2400" b="1" dirty="0" err="1" smtClean="0"/>
              <a:t>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rotaciona</a:t>
            </a:r>
            <a:r>
              <a:rPr lang="en-US" altLang="en-US" sz="2400" b="1" dirty="0" smtClean="0"/>
              <a:t> </a:t>
            </a:r>
            <a:r>
              <a:rPr lang="sr-Latn-CS" altLang="en-US" sz="2400" b="1" dirty="0" smtClean="0"/>
              <a:t>kretanja</a:t>
            </a:r>
            <a:r>
              <a:rPr lang="en-US" altLang="en-US" sz="2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2400" b="1" dirty="0" smtClean="0">
                <a:solidFill>
                  <a:srgbClr val="FF0000"/>
                </a:solidFill>
              </a:rPr>
              <a:t>Medjumolekulske sile </a:t>
            </a:r>
            <a:r>
              <a:rPr lang="en-US" altLang="en-US" sz="2400" b="1" dirty="0" smtClean="0"/>
              <a:t>– </a:t>
            </a:r>
            <a:r>
              <a:rPr lang="sr-Latn-CS" altLang="en-US" sz="2400" b="1" dirty="0" smtClean="0"/>
              <a:t>Sile </a:t>
            </a:r>
            <a:r>
              <a:rPr lang="sr-Latn-CS" altLang="en-US" sz="2400" b="1" dirty="0" smtClean="0">
                <a:solidFill>
                  <a:srgbClr val="FF0000"/>
                </a:solidFill>
              </a:rPr>
              <a:t>izmedju</a:t>
            </a:r>
            <a:r>
              <a:rPr lang="sr-Latn-CS" altLang="en-US" sz="2400" b="1" dirty="0" smtClean="0"/>
              <a:t> molekula.</a:t>
            </a:r>
            <a:r>
              <a:rPr lang="en-US" altLang="en-US" sz="2400" b="1" dirty="0" smtClean="0"/>
              <a:t> </a:t>
            </a:r>
            <a:endParaRPr lang="sr-Latn-CS" altLang="en-US" sz="2400" b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r-Latn-CS" altLang="en-US" sz="2400" b="1" dirty="0" smtClean="0"/>
              <a:t>Interakcija naelektrisanje-naelektrisanje </a:t>
            </a:r>
            <a:endParaRPr lang="en-US" altLang="en-US" sz="2400" b="1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b="1" dirty="0" err="1" smtClean="0"/>
              <a:t>Ele</a:t>
            </a:r>
            <a:r>
              <a:rPr lang="sr-Latn-CS" altLang="en-US" b="1" dirty="0" smtClean="0"/>
              <a:t>k</a:t>
            </a:r>
            <a:r>
              <a:rPr lang="en-US" altLang="en-US" b="1" dirty="0" err="1" smtClean="0"/>
              <a:t>tron-ele</a:t>
            </a:r>
            <a:r>
              <a:rPr lang="sr-Latn-CS" altLang="en-US" b="1" dirty="0" smtClean="0"/>
              <a:t>k</a:t>
            </a:r>
            <a:r>
              <a:rPr lang="en-US" altLang="en-US" b="1" dirty="0" err="1" smtClean="0"/>
              <a:t>tron</a:t>
            </a:r>
            <a:r>
              <a:rPr lang="en-US" altLang="en-US" b="1" dirty="0" smtClean="0"/>
              <a:t> </a:t>
            </a:r>
            <a:r>
              <a:rPr lang="sr-Latn-CS" altLang="en-US" b="1" dirty="0" smtClean="0"/>
              <a:t>odbijanje</a:t>
            </a:r>
            <a:endParaRPr lang="en-US" altLang="en-US" b="1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r-Latn-CS" altLang="en-US" b="1" dirty="0" smtClean="0"/>
              <a:t>jon</a:t>
            </a:r>
            <a:r>
              <a:rPr lang="en-US" altLang="en-US" b="1" dirty="0" smtClean="0"/>
              <a:t>-</a:t>
            </a:r>
            <a:r>
              <a:rPr lang="sr-Latn-CS" altLang="en-US" b="1" dirty="0" smtClean="0"/>
              <a:t>jon</a:t>
            </a:r>
            <a:r>
              <a:rPr lang="en-US" altLang="en-US" b="1" dirty="0" smtClean="0"/>
              <a:t> </a:t>
            </a:r>
            <a:r>
              <a:rPr lang="sr-Latn-CS" altLang="en-US" b="1" dirty="0" smtClean="0"/>
              <a:t>odbijanje</a:t>
            </a:r>
            <a:endParaRPr lang="en-US" altLang="en-US" b="1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r-Latn-CS" altLang="en-US" b="1" dirty="0" smtClean="0"/>
              <a:t>jo</a:t>
            </a:r>
            <a:r>
              <a:rPr lang="en-US" altLang="en-US" b="1" dirty="0" smtClean="0"/>
              <a:t>n-</a:t>
            </a:r>
            <a:r>
              <a:rPr lang="sr-Latn-CS" altLang="en-US" b="1" dirty="0" smtClean="0"/>
              <a:t>jon</a:t>
            </a:r>
            <a:r>
              <a:rPr lang="en-US" altLang="en-US" b="1" dirty="0" smtClean="0"/>
              <a:t> </a:t>
            </a:r>
            <a:r>
              <a:rPr lang="sr-Latn-CS" altLang="en-US" b="1" dirty="0" smtClean="0"/>
              <a:t>privlačenje</a:t>
            </a:r>
            <a:endParaRPr lang="en-US" altLang="en-US" b="1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altLang="en-US" sz="2400" b="1" dirty="0" smtClean="0"/>
              <a:t>          Interakcija jon-dipol</a:t>
            </a:r>
            <a:endParaRPr lang="en-US" altLang="en-US" sz="2400" b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r-Latn-CS" altLang="en-US" sz="2400" b="1" dirty="0" smtClean="0"/>
              <a:t>Interakcija jon-indukovani dipol</a:t>
            </a:r>
            <a:endParaRPr lang="en-US" altLang="en-US" sz="2400" b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b="1" dirty="0" err="1" smtClean="0"/>
              <a:t>Dipol-dipol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intera</a:t>
            </a:r>
            <a:r>
              <a:rPr lang="sr-Latn-CS" altLang="en-US" sz="2400" b="1" dirty="0" smtClean="0"/>
              <a:t>kcija</a:t>
            </a:r>
            <a:endParaRPr lang="en-US" altLang="en-US" sz="2400" b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b="1" dirty="0" err="1" smtClean="0"/>
              <a:t>Dipol-indu</a:t>
            </a:r>
            <a:r>
              <a:rPr lang="sr-Latn-CS" altLang="en-US" sz="2400" b="1" dirty="0" smtClean="0"/>
              <a:t>kovani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dipol</a:t>
            </a:r>
            <a:endParaRPr lang="en-US" altLang="en-US" sz="2400" b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b="1" dirty="0" err="1" smtClean="0"/>
              <a:t>Disper</a:t>
            </a:r>
            <a:r>
              <a:rPr lang="sr-Latn-CS" altLang="en-US" sz="2400" b="1" dirty="0" smtClean="0"/>
              <a:t>zione</a:t>
            </a:r>
            <a:r>
              <a:rPr lang="en-US" altLang="en-US" sz="2400" b="1" dirty="0" smtClean="0"/>
              <a:t> (London)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841375" y="2708275"/>
            <a:ext cx="6192838" cy="1154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7226300" y="2060575"/>
            <a:ext cx="1979613" cy="1008063"/>
          </a:xfrm>
          <a:prstGeom prst="wedgeRoundRectCallout">
            <a:avLst>
              <a:gd name="adj1" fmla="val -123218"/>
              <a:gd name="adj2" fmla="val 67167"/>
              <a:gd name="adj3" fmla="val 16667"/>
            </a:avLst>
          </a:prstGeom>
          <a:solidFill>
            <a:srgbClr val="F9F9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354888" y="2152650"/>
            <a:ext cx="183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Sile dugog dometa</a:t>
            </a:r>
            <a:endParaRPr lang="en-US" altLang="en-US" sz="2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900113" y="3862388"/>
            <a:ext cx="5327650" cy="1682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auto">
          <a:xfrm>
            <a:off x="6604000" y="3862388"/>
            <a:ext cx="2087563" cy="1152525"/>
          </a:xfrm>
          <a:prstGeom prst="wedgeRoundRectCallout">
            <a:avLst>
              <a:gd name="adj1" fmla="val -110685"/>
              <a:gd name="adj2" fmla="val 29750"/>
              <a:gd name="adj3" fmla="val 16667"/>
            </a:avLst>
          </a:prstGeom>
          <a:solidFill>
            <a:srgbClr val="F9F9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6604000" y="4027488"/>
            <a:ext cx="2203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Sile kratkog dometa</a:t>
            </a:r>
            <a:endParaRPr lang="en-US" altLang="en-US" sz="2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750888" y="2492375"/>
            <a:ext cx="179387" cy="43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02" name="Group 38"/>
          <p:cNvGraphicFramePr>
            <a:graphicFrameLocks noGrp="1"/>
          </p:cNvGraphicFramePr>
          <p:nvPr/>
        </p:nvGraphicFramePr>
        <p:xfrm>
          <a:off x="107950" y="1196975"/>
          <a:ext cx="9036050" cy="5111751"/>
        </p:xfrm>
        <a:graphic>
          <a:graphicData uri="http://schemas.openxmlformats.org/drawingml/2006/table">
            <a:tbl>
              <a:tblPr/>
              <a:tblGrid>
                <a:gridCol w="2270125"/>
                <a:gridCol w="3849688"/>
                <a:gridCol w="2916237"/>
              </a:tblGrid>
              <a:tr h="107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potencijal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Interakcija na 5 i 10 A u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Jon-jon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278/139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Jon-dipol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17.4/4.35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Jon-ind.dipol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3.34/021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Dipol-ind.dipol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2.17/0.27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96" name="Object 31"/>
          <p:cNvGraphicFramePr>
            <a:graphicFrameLocks noChangeAspect="1"/>
          </p:cNvGraphicFramePr>
          <p:nvPr/>
        </p:nvGraphicFramePr>
        <p:xfrm>
          <a:off x="3563938" y="2492375"/>
          <a:ext cx="1223962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3" imgW="520700" imgH="419100" progId="Equation.3">
                  <p:embed/>
                </p:oleObj>
              </mc:Choice>
              <mc:Fallback>
                <p:oleObj name="Equation" r:id="rId3" imgW="520700" imgH="4191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92375"/>
                        <a:ext cx="1223962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7" name="Object 32"/>
          <p:cNvGraphicFramePr>
            <a:graphicFrameLocks noChangeAspect="1"/>
          </p:cNvGraphicFramePr>
          <p:nvPr/>
        </p:nvGraphicFramePr>
        <p:xfrm>
          <a:off x="3276600" y="3500438"/>
          <a:ext cx="18716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5" imgW="863225" imgH="418918" progId="Equation.3">
                  <p:embed/>
                </p:oleObj>
              </mc:Choice>
              <mc:Fallback>
                <p:oleObj name="Equation" r:id="rId5" imgW="863225" imgH="418918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0438"/>
                        <a:ext cx="18716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" name="Object 33"/>
          <p:cNvGraphicFramePr>
            <a:graphicFrameLocks noChangeAspect="1"/>
          </p:cNvGraphicFramePr>
          <p:nvPr/>
        </p:nvGraphicFramePr>
        <p:xfrm>
          <a:off x="3419475" y="4437063"/>
          <a:ext cx="16557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7" imgW="761669" imgH="444307" progId="Equation.3">
                  <p:embed/>
                </p:oleObj>
              </mc:Choice>
              <mc:Fallback>
                <p:oleObj name="Equation" r:id="rId7" imgW="761669" imgH="444307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437063"/>
                        <a:ext cx="16557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9" name="Object 34"/>
          <p:cNvGraphicFramePr>
            <a:graphicFrameLocks noChangeAspect="1"/>
          </p:cNvGraphicFramePr>
          <p:nvPr/>
        </p:nvGraphicFramePr>
        <p:xfrm>
          <a:off x="2771775" y="5445125"/>
          <a:ext cx="29511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9" imgW="1371600" imgH="444500" progId="Equation.3">
                  <p:embed/>
                </p:oleObj>
              </mc:Choice>
              <mc:Fallback>
                <p:oleObj name="Equation" r:id="rId9" imgW="1371600" imgH="4445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445125"/>
                        <a:ext cx="295116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612900" y="449263"/>
            <a:ext cx="64500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Pored elektrostatičkih sila, medju molekulima  postoje i Van der Valsove sile koje se modeliraju “6-12 Lenard –Jones-ovim” potencijalom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8195" name="Picture 8" descr="&#10;V_{LJ} = 4\varepsilon \left[ \left(\frac{\sigma}{r}\right)^{12} - \left(\frac{\sigma}{r}\right)^{6} \right] = \varepsilon \left[ \left(\frac{r_{m}}{r}\right)^{12} - 2\left(\frac{r_{m}}{r}\right)^{6} \right],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106613"/>
            <a:ext cx="78374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1463675" y="3457575"/>
            <a:ext cx="6650038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>
                <a:solidFill>
                  <a:srgbClr val="FF0000"/>
                </a:solidFill>
                <a:latin typeface="Arial" panose="020B0604020202020204" pitchFamily="34" charset="0"/>
              </a:rPr>
              <a:t>Intramolekulske sile i potencijali</a:t>
            </a:r>
            <a:r>
              <a:rPr lang="sr-Latn-CS" altLang="en-US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svakoj vezi se pripisuje “virtuelna opruga” sa odgovarafućom konstantom sile istezanja i potencijalnom energijom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2400">
                <a:latin typeface="Arial" panose="020B0604020202020204" pitchFamily="34" charset="0"/>
              </a:rPr>
              <a:t>Svako savijanje veza se takodje opisuje odgovarajućim izrazom za potencijalnu energiju savijanja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812925" y="482600"/>
            <a:ext cx="67484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1800">
                <a:latin typeface="Arial" panose="020B0604020202020204" pitchFamily="34" charset="0"/>
              </a:rPr>
              <a:t>Obično se </a:t>
            </a:r>
            <a:r>
              <a:rPr lang="sr-Latn-R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savijajućim</a:t>
            </a:r>
            <a:r>
              <a:rPr lang="sr-Latn-RS" altLang="en-US" sz="1800">
                <a:latin typeface="Arial" panose="020B0604020202020204" pitchFamily="34" charset="0"/>
              </a:rPr>
              <a:t> i </a:t>
            </a:r>
            <a:r>
              <a:rPr lang="sr-Latn-R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istežućim</a:t>
            </a:r>
            <a:r>
              <a:rPr lang="sr-Latn-RS" altLang="en-US" sz="1800">
                <a:latin typeface="Arial" panose="020B0604020202020204" pitchFamily="34" charset="0"/>
              </a:rPr>
              <a:t> vibracijama pripisuju harmonijski potencijali ukoliko se posmatraju mala odstupanja od ravnotežnog položaja: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1454150" y="1579563"/>
          <a:ext cx="54435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3" imgW="1993900" imgH="241300" progId="Equation.DSMT4">
                  <p:embed/>
                </p:oleObj>
              </mc:Choice>
              <mc:Fallback>
                <p:oleObj name="Equation" r:id="rId3" imgW="19939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1579563"/>
                        <a:ext cx="544353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98513" y="4222750"/>
            <a:ext cx="7880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2400">
                <a:latin typeface="Arial" panose="020B0604020202020204" pitchFamily="34" charset="0"/>
              </a:rPr>
              <a:t>Znajući sve potencijale koji zavise od posmatrane konfiguracije atoma može se izračunati potencijalna energija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sr-Latn-RS" altLang="en-US" sz="2400">
                <a:latin typeface="Arial" panose="020B0604020202020204" pitchFamily="34" charset="0"/>
              </a:rPr>
              <a:t>celog </a:t>
            </a:r>
            <a:r>
              <a:rPr lang="en-US" altLang="en-US" sz="2400">
                <a:latin typeface="Arial" panose="020B0604020202020204" pitchFamily="34" charset="0"/>
              </a:rPr>
              <a:t>posmatranog sistema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681038" y="2360613"/>
            <a:ext cx="7697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1800">
                <a:latin typeface="Arial" panose="020B0604020202020204" pitchFamily="34" charset="0"/>
              </a:rPr>
              <a:t>Parametri k, r</a:t>
            </a:r>
            <a:r>
              <a:rPr lang="sr-Latn-RS" altLang="en-US" sz="1800" baseline="-25000">
                <a:latin typeface="Arial" panose="020B0604020202020204" pitchFamily="34" charset="0"/>
              </a:rPr>
              <a:t>0</a:t>
            </a:r>
            <a:r>
              <a:rPr lang="sr-Latn-RS" altLang="en-US" sz="1800">
                <a:latin typeface="Arial" panose="020B0604020202020204" pitchFamily="34" charset="0"/>
              </a:rPr>
              <a:t> , </a:t>
            </a:r>
            <a:r>
              <a:rPr lang="el-GR" altLang="en-US" sz="1800">
                <a:latin typeface="Arial" panose="020B0604020202020204" pitchFamily="34" charset="0"/>
              </a:rPr>
              <a:t>θ</a:t>
            </a:r>
            <a:r>
              <a:rPr lang="sr-Latn-RS" altLang="en-US" sz="1800" baseline="-25000">
                <a:latin typeface="Arial" panose="020B0604020202020204" pitchFamily="34" charset="0"/>
              </a:rPr>
              <a:t>0</a:t>
            </a:r>
            <a:r>
              <a:rPr lang="sr-Latn-RS" altLang="en-US" sz="1800">
                <a:latin typeface="Arial" panose="020B0604020202020204" pitchFamily="34" charset="0"/>
              </a:rPr>
              <a:t> za svaki tip veze u molekulu su unapred poznati  za svaki moekul tj vezu u molekulu.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681038" y="3125788"/>
            <a:ext cx="75485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1800">
                <a:latin typeface="Arial" panose="020B0604020202020204" pitchFamily="34" charset="0"/>
              </a:rPr>
              <a:t>Molekuli  imaju i odgovarajuće </a:t>
            </a:r>
            <a:r>
              <a:rPr lang="sr-Latn-R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torzione potencijale  </a:t>
            </a:r>
            <a:r>
              <a:rPr lang="sr-Latn-RS" altLang="en-US" sz="1800">
                <a:latin typeface="Arial" panose="020B0604020202020204" pitchFamily="34" charset="0"/>
              </a:rPr>
              <a:t>čiji  parametri moraju biti dati u funkciji konfiguracije atoma.  Moraju biti poznati i potencijali za </a:t>
            </a:r>
            <a:r>
              <a:rPr lang="sr-Latn-R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vodonične veze </a:t>
            </a:r>
            <a:r>
              <a:rPr lang="sr-Latn-RS" altLang="en-US" sz="1800">
                <a:latin typeface="Arial" panose="020B0604020202020204" pitchFamily="34" charset="0"/>
              </a:rPr>
              <a:t>koje postoje ili mogu nastati.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9223" name="Object 9"/>
          <p:cNvGraphicFramePr>
            <a:graphicFrameLocks noChangeAspect="1"/>
          </p:cNvGraphicFramePr>
          <p:nvPr/>
        </p:nvGraphicFramePr>
        <p:xfrm>
          <a:off x="350838" y="5475288"/>
          <a:ext cx="87931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5" imgW="3949700" imgH="254000" progId="Equation.DSMT4">
                  <p:embed/>
                </p:oleObj>
              </mc:Choice>
              <mc:Fallback>
                <p:oleObj name="Equation" r:id="rId5" imgW="39497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5475288"/>
                        <a:ext cx="8793162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2635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mtClean="0"/>
              <a:t>Računaje svih interakcija tokom procesa je zahtevan posao i može se izvršiti samo korišćenjem računara</a:t>
            </a:r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49263" y="3325813"/>
            <a:ext cx="8245475" cy="3259137"/>
          </a:xfrm>
        </p:spPr>
        <p:txBody>
          <a:bodyPr/>
          <a:lstStyle/>
          <a:p>
            <a:pPr eaLnBrk="1" hangingPunct="1"/>
            <a:r>
              <a:rPr lang="sr-Latn-RS" altLang="en-US" dirty="0" smtClean="0"/>
              <a:t>Prvi stupanj </a:t>
            </a:r>
            <a:r>
              <a:rPr lang="en-US" altLang="en-US" dirty="0" smtClean="0"/>
              <a:t>u </a:t>
            </a:r>
            <a:r>
              <a:rPr lang="en-US" altLang="en-US" dirty="0" err="1" smtClean="0"/>
              <a:t>ra</a:t>
            </a:r>
            <a:r>
              <a:rPr lang="sr-Latn-RS" altLang="en-US" dirty="0" smtClean="0"/>
              <a:t>z</a:t>
            </a:r>
            <a:r>
              <a:rPr lang="en-US" altLang="en-US" dirty="0" err="1" smtClean="0"/>
              <a:t>matranju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hemijskih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reakcija</a:t>
            </a:r>
            <a:r>
              <a:rPr lang="en-US" altLang="en-US" dirty="0" smtClean="0"/>
              <a:t> </a:t>
            </a:r>
            <a:r>
              <a:rPr lang="sr-Latn-RS" altLang="en-US" dirty="0" smtClean="0"/>
              <a:t>u svim računima je dobijanje potencijalnih površi samih molekula (reaktanata i produkata)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2800" b="1" dirty="0" smtClean="0"/>
              <a:t>Površ potencijalne energije molekula =(PES)  (Potential Energy Surface)</a:t>
            </a:r>
            <a:endParaRPr lang="en-US" altLang="en-US" sz="2800" b="1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</TotalTime>
  <Words>2013</Words>
  <Application>Microsoft Office PowerPoint</Application>
  <PresentationFormat>On-screen Show (4:3)</PresentationFormat>
  <Paragraphs>290</Paragraphs>
  <Slides>42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</vt:lpstr>
      <vt:lpstr>Photo Editor Photo</vt:lpstr>
      <vt:lpstr>POVRŠ POTENCIJALNE ENERGIJE HEMIJSKE REAKCIJE</vt:lpstr>
      <vt:lpstr> Razmatranje reakcije i energije aktivacije se može teorijski vršiti analizom promene potencijalne energije sistema u funkciji dužine veza i uglova u molekulima tokom reakcije. Ovaj dijagram se zove površ potencijalne energije PES</vt:lpstr>
      <vt:lpstr>Računanje potencijalne površi na molekulskom nivou pri hemijskoj reakciji</vt:lpstr>
      <vt:lpstr>PowerPoint Presentation</vt:lpstr>
      <vt:lpstr>Sile (potencijali) koje deluju na molekulskom nivou se mogu posmatrati kao:  (gravitacione sile su zanemarive na molekulskom nivou).</vt:lpstr>
      <vt:lpstr>PowerPoint Presentation</vt:lpstr>
      <vt:lpstr>PowerPoint Presentation</vt:lpstr>
      <vt:lpstr>PowerPoint Presentation</vt:lpstr>
      <vt:lpstr>Računaje svih interakcija tokom procesa je zahtevan posao i može se izvršiti samo korišćenjem računara</vt:lpstr>
      <vt:lpstr>Kako možemo izračunati  potencijalnu energiju jednog izolovanog molekula? 1.Molekulsko mehanički pristup-baziran na klasičnoj fizici:</vt:lpstr>
      <vt:lpstr>PowerPoint Presentation</vt:lpstr>
      <vt:lpstr>PowerPoint Presentation</vt:lpstr>
      <vt:lpstr>PowerPoint Presentation</vt:lpstr>
      <vt:lpstr>Realna Potencijalska kriva (površ) dvoatomskog molekula-Morzeova kriva</vt:lpstr>
      <vt:lpstr>PowerPoint Presentation</vt:lpstr>
      <vt:lpstr>Površ potencijalne energije troatomskog molekula    3x3-6=3</vt:lpstr>
      <vt:lpstr>Površ potencijalne energije za višeatomske molekule, za solvataciju</vt:lpstr>
      <vt:lpstr>PES za reakciju atom-molekul</vt:lpstr>
      <vt:lpstr>Površ potencijalne energije za reakciju   Hc + HbHa  HcHb +Ha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Teorija prelaznog stanja</vt:lpstr>
      <vt:lpstr>PowerPoint Presentation</vt:lpstr>
      <vt:lpstr>Trajektorija kojom se kreće reagujući sistem preko PS</vt:lpstr>
      <vt:lpstr>Da li je povoljnije da reaktanti imaju veću konetičku ili vibracionu energiju?</vt:lpstr>
      <vt:lpstr>PowerPoint Presentation</vt:lpstr>
      <vt:lpstr>PowerPoint Presentation</vt:lpstr>
      <vt:lpstr>PowerPoint Presentation</vt:lpstr>
      <vt:lpstr>Primer reakcije</vt:lpstr>
      <vt:lpstr>Primeri reakcija</vt:lpstr>
      <vt:lpstr>PowerPoint Presentation</vt:lpstr>
      <vt:lpstr>Elementarna reakcija je ona reakcija u kojoj se formira samo jedan aktivirani kompleks</vt:lpstr>
      <vt:lpstr>Odlučujući stupanj niza konsekutivnih  reakcija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Fakultet za fizicku hemiju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Površ potencijalne energije troatoskog molekula</dc:title>
  <dc:creator>prof.dr Vera Dondur</dc:creator>
  <cp:lastModifiedBy>Dragisa</cp:lastModifiedBy>
  <cp:revision>206</cp:revision>
  <dcterms:created xsi:type="dcterms:W3CDTF">2004-03-12T06:26:40Z</dcterms:created>
  <dcterms:modified xsi:type="dcterms:W3CDTF">2022-05-04T10:06:28Z</dcterms:modified>
</cp:coreProperties>
</file>