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9" r:id="rId3"/>
    <p:sldId id="260" r:id="rId4"/>
    <p:sldId id="263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jana Vasiljevic" userId="d0a26721a11f6f1f" providerId="LiveId" clId="{8A9B92AC-EFC3-4F46-A485-3E4771A71584}"/>
    <pc:docChg chg="modSld">
      <pc:chgData name="Bojana Vasiljevic" userId="d0a26721a11f6f1f" providerId="LiveId" clId="{8A9B92AC-EFC3-4F46-A485-3E4771A71584}" dt="2022-02-23T09:47:42.139" v="1" actId="20577"/>
      <pc:docMkLst>
        <pc:docMk/>
      </pc:docMkLst>
      <pc:sldChg chg="modSp mod">
        <pc:chgData name="Bojana Vasiljevic" userId="d0a26721a11f6f1f" providerId="LiveId" clId="{8A9B92AC-EFC3-4F46-A485-3E4771A71584}" dt="2022-02-23T09:47:42.139" v="1" actId="20577"/>
        <pc:sldMkLst>
          <pc:docMk/>
          <pc:sldMk cId="1646308865" sldId="260"/>
        </pc:sldMkLst>
        <pc:spChg chg="mod">
          <ac:chgData name="Bojana Vasiljevic" userId="d0a26721a11f6f1f" providerId="LiveId" clId="{8A9B92AC-EFC3-4F46-A485-3E4771A71584}" dt="2022-02-23T09:47:42.139" v="1" actId="20577"/>
          <ac:spMkLst>
            <pc:docMk/>
            <pc:sldMk cId="1646308865" sldId="260"/>
            <ac:spMk id="2" creationId="{3A0593BF-D15A-43C3-A144-297DD1811BE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842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/>
          <a:lstStyle/>
          <a:p>
            <a:fld id="{921C6313-5920-4A45-AE54-1137947C318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/>
          <a:lstStyle/>
          <a:p>
            <a:fld id="{154C04EE-CB2C-46F7-9A1D-3CA1D2291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191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/>
          <a:lstStyle/>
          <a:p>
            <a:fld id="{921C6313-5920-4A45-AE54-1137947C318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/>
          <a:lstStyle/>
          <a:p>
            <a:fld id="{154C04EE-CB2C-46F7-9A1D-3CA1D2291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31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/>
          <a:lstStyle/>
          <a:p>
            <a:fld id="{921C6313-5920-4A45-AE54-1137947C318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/>
          <a:lstStyle/>
          <a:p>
            <a:fld id="{154C04EE-CB2C-46F7-9A1D-3CA1D2291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90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/>
          <a:lstStyle/>
          <a:p>
            <a:fld id="{921C6313-5920-4A45-AE54-1137947C318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/>
          <a:lstStyle/>
          <a:p>
            <a:fld id="{154C04EE-CB2C-46F7-9A1D-3CA1D2291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7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/>
          <a:lstStyle/>
          <a:p>
            <a:fld id="{921C6313-5920-4A45-AE54-1137947C318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/>
          <a:lstStyle/>
          <a:p>
            <a:fld id="{154C04EE-CB2C-46F7-9A1D-3CA1D2291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10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/>
          <a:lstStyle/>
          <a:p>
            <a:fld id="{921C6313-5920-4A45-AE54-1137947C318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/>
          <a:lstStyle/>
          <a:p>
            <a:fld id="{154C04EE-CB2C-46F7-9A1D-3CA1D2291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42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5704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25562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20303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31935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921C6313-5920-4A45-AE54-1137947C318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54C04EE-CB2C-46F7-9A1D-3CA1D2291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082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03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ranislav.stankovic@ffh.bg.ac.r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jp-minerals.org/vesta/en/download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5EA4F-FBD1-4AAB-B534-974599578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637" y="1101772"/>
            <a:ext cx="8086725" cy="1645920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 err="1">
                <a:latin typeface="Palatino Linotype" panose="02040502050505030304" pitchFamily="18" charset="0"/>
              </a:rPr>
              <a:t>Fiz</a:t>
            </a:r>
            <a:r>
              <a:rPr lang="sr-Latn-RS" sz="4800" b="1" dirty="0" err="1">
                <a:latin typeface="Palatino Linotype" panose="02040502050505030304" pitchFamily="18" charset="0"/>
              </a:rPr>
              <a:t>ička</a:t>
            </a:r>
            <a:r>
              <a:rPr lang="sr-Latn-RS" sz="4800" b="1" dirty="0">
                <a:latin typeface="Palatino Linotype" panose="02040502050505030304" pitchFamily="18" charset="0"/>
              </a:rPr>
              <a:t> hemija čvrstog stanja</a:t>
            </a:r>
            <a:br>
              <a:rPr lang="sr-Latn-RS" sz="6000" dirty="0">
                <a:latin typeface="Palatino Linotype" panose="02040502050505030304" pitchFamily="18" charset="0"/>
              </a:rPr>
            </a:br>
            <a:r>
              <a:rPr lang="sr-Latn-RS" sz="4000" i="1" dirty="0">
                <a:latin typeface="Palatino Linotype" panose="02040502050505030304" pitchFamily="18" charset="0"/>
              </a:rPr>
              <a:t>07FHCS</a:t>
            </a:r>
            <a:endParaRPr lang="en-GB" sz="6000" i="1" dirty="0">
              <a:latin typeface="Palatino Linotype" panose="0204050205050503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BFC98E-1767-4BE3-B99A-0C7191CD4A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1783" y="3284009"/>
            <a:ext cx="6921151" cy="651887"/>
          </a:xfrm>
        </p:spPr>
        <p:txBody>
          <a:bodyPr/>
          <a:lstStyle/>
          <a:p>
            <a:r>
              <a:rPr lang="sr-Latn-RS" dirty="0">
                <a:latin typeface="+mj-lt"/>
              </a:rPr>
              <a:t>Osnovne informacije za školsku 202</a:t>
            </a:r>
            <a:r>
              <a:rPr lang="en-GB" dirty="0">
                <a:latin typeface="+mj-lt"/>
              </a:rPr>
              <a:t>2</a:t>
            </a:r>
            <a:r>
              <a:rPr lang="sr-Latn-RS" dirty="0">
                <a:latin typeface="+mj-lt"/>
              </a:rPr>
              <a:t>/2</a:t>
            </a:r>
            <a:r>
              <a:rPr lang="en-GB" dirty="0">
                <a:latin typeface="+mj-lt"/>
              </a:rPr>
              <a:t>3.</a:t>
            </a:r>
          </a:p>
        </p:txBody>
      </p:sp>
      <p:pic>
        <p:nvPicPr>
          <p:cNvPr id="5" name="Graphic 4" descr="Handshake">
            <a:extLst>
              <a:ext uri="{FF2B5EF4-FFF2-40B4-BE49-F238E27FC236}">
                <a16:creationId xmlns:a16="http://schemas.microsoft.com/office/drawing/2014/main" id="{FBB98804-E2BF-4CA3-97A7-AC3009A33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39327" y="4864424"/>
            <a:ext cx="1783607" cy="17836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955C0A-0A6F-4061-BA9C-05C4944D06DD}"/>
              </a:ext>
            </a:extLst>
          </p:cNvPr>
          <p:cNvSpPr txBox="1"/>
          <p:nvPr/>
        </p:nvSpPr>
        <p:spPr>
          <a:xfrm>
            <a:off x="1401783" y="5380383"/>
            <a:ext cx="385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b="1" u="sng" dirty="0">
                <a:latin typeface="Segoe Print" panose="02000600000000000000" pitchFamily="2" charset="0"/>
              </a:rPr>
              <a:t>Dobrodošli !!!</a:t>
            </a:r>
            <a:endParaRPr lang="en-GB" sz="3200" b="1" u="sng" dirty="0">
              <a:latin typeface="Segoe Print" panose="020006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549337-2C0D-4927-BA5F-AADC779CA85B}"/>
              </a:ext>
            </a:extLst>
          </p:cNvPr>
          <p:cNvSpPr txBox="1"/>
          <p:nvPr/>
        </p:nvSpPr>
        <p:spPr>
          <a:xfrm>
            <a:off x="3790120" y="279616"/>
            <a:ext cx="1563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07FHCS2223</a:t>
            </a:r>
          </a:p>
        </p:txBody>
      </p:sp>
    </p:spTree>
    <p:extLst>
      <p:ext uri="{BB962C8B-B14F-4D97-AF65-F5344CB8AC3E}">
        <p14:creationId xmlns:p14="http://schemas.microsoft.com/office/powerpoint/2010/main" val="406219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0508B8-183A-4AB1-BD38-B106A8F7BFC3}"/>
              </a:ext>
            </a:extLst>
          </p:cNvPr>
          <p:cNvSpPr txBox="1"/>
          <p:nvPr/>
        </p:nvSpPr>
        <p:spPr>
          <a:xfrm>
            <a:off x="477079" y="887895"/>
            <a:ext cx="754648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Fizi</a:t>
            </a:r>
            <a:r>
              <a:rPr lang="sr-Latn-RS" dirty="0" err="1"/>
              <a:t>čka</a:t>
            </a:r>
            <a:r>
              <a:rPr lang="sr-Latn-RS" dirty="0"/>
              <a:t> hemija čvrstog stanja – obavezan predmet za studente IV godine</a:t>
            </a:r>
          </a:p>
          <a:p>
            <a:endParaRPr lang="sr-Latn-RS" dirty="0"/>
          </a:p>
          <a:p>
            <a:r>
              <a:rPr lang="sr-Latn-RS" dirty="0"/>
              <a:t>Uspešno završen i položen kurs donosi 7 ESPB.</a:t>
            </a:r>
          </a:p>
          <a:p>
            <a:endParaRPr lang="sr-Latn-RS" dirty="0"/>
          </a:p>
          <a:p>
            <a:r>
              <a:rPr lang="sr-Latn-RS" dirty="0"/>
              <a:t>Predmetni nastavnik:</a:t>
            </a:r>
          </a:p>
          <a:p>
            <a:r>
              <a:rPr lang="sr-Latn-RS" b="1" dirty="0"/>
              <a:t>dr Bojana Vasiljević, docent</a:t>
            </a:r>
          </a:p>
          <a:p>
            <a:r>
              <a:rPr lang="sr-Latn-RS" dirty="0" err="1"/>
              <a:t>lab</a:t>
            </a:r>
            <a:r>
              <a:rPr lang="sr-Latn-RS" dirty="0"/>
              <a:t> 361/362</a:t>
            </a:r>
          </a:p>
          <a:p>
            <a:r>
              <a:rPr lang="sr-Latn-RS" b="1" dirty="0"/>
              <a:t>mail: bojana@ffh.bg.ac.rs</a:t>
            </a:r>
          </a:p>
          <a:p>
            <a:endParaRPr lang="sr-Latn-RS" dirty="0"/>
          </a:p>
          <a:p>
            <a:endParaRPr lang="sr-Latn-RS" dirty="0"/>
          </a:p>
          <a:p>
            <a:r>
              <a:rPr lang="sr-Latn-RS" dirty="0"/>
              <a:t>Predmetni asistent</a:t>
            </a:r>
            <a:r>
              <a:rPr lang="en-GB" dirty="0"/>
              <a:t>:</a:t>
            </a:r>
            <a:endParaRPr lang="sr-Latn-RS" dirty="0"/>
          </a:p>
          <a:p>
            <a:r>
              <a:rPr lang="en-GB" b="1" dirty="0" err="1"/>
              <a:t>dr</a:t>
            </a:r>
            <a:r>
              <a:rPr lang="en-GB" b="1" dirty="0"/>
              <a:t> Branislav </a:t>
            </a:r>
            <a:r>
              <a:rPr lang="en-GB" b="1" dirty="0" err="1"/>
              <a:t>Stankovi</a:t>
            </a:r>
            <a:r>
              <a:rPr lang="sr-Latn-RS" b="1" dirty="0"/>
              <a:t>ć, asistent sa doktoratom</a:t>
            </a:r>
          </a:p>
          <a:p>
            <a:r>
              <a:rPr lang="sr-Latn-RS" b="1" dirty="0"/>
              <a:t>mail: </a:t>
            </a:r>
            <a:r>
              <a:rPr lang="sr-Latn-RS" b="1" dirty="0">
                <a:hlinkClick r:id="rId2"/>
              </a:rPr>
              <a:t>branislav.stankovic@ffh.bg.ac.rs</a:t>
            </a:r>
            <a:endParaRPr lang="sr-Latn-RS" b="1" dirty="0"/>
          </a:p>
          <a:p>
            <a:endParaRPr lang="sr-Latn-RS" b="1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651432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132AD1-AEE8-4EE1-93DB-C96024C15C78}"/>
              </a:ext>
            </a:extLst>
          </p:cNvPr>
          <p:cNvSpPr txBox="1"/>
          <p:nvPr/>
        </p:nvSpPr>
        <p:spPr>
          <a:xfrm>
            <a:off x="490330" y="561490"/>
            <a:ext cx="6081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Tri časa predavanja + četiri časa vežbi – </a:t>
            </a:r>
            <a:r>
              <a:rPr lang="sr-Latn-RS" u="sng" dirty="0"/>
              <a:t>prema akreditaciji</a:t>
            </a:r>
            <a:endParaRPr lang="en-GB"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0593BF-D15A-43C3-A144-297DD1811BED}"/>
              </a:ext>
            </a:extLst>
          </p:cNvPr>
          <p:cNvSpPr txBox="1"/>
          <p:nvPr/>
        </p:nvSpPr>
        <p:spPr>
          <a:xfrm>
            <a:off x="490330" y="1113183"/>
            <a:ext cx="7837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err="1"/>
              <a:t>Predavanja</a:t>
            </a:r>
            <a:r>
              <a:rPr lang="en-GB" dirty="0"/>
              <a:t> – </a:t>
            </a:r>
            <a:r>
              <a:rPr lang="en-GB" dirty="0" err="1"/>
              <a:t>svakog</a:t>
            </a:r>
            <a:r>
              <a:rPr lang="en-GB" dirty="0"/>
              <a:t> </a:t>
            </a:r>
            <a:r>
              <a:rPr lang="en-GB" dirty="0" err="1"/>
              <a:t>ponedeljka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svakog</a:t>
            </a:r>
            <a:r>
              <a:rPr lang="en-GB" dirty="0"/>
              <a:t> </a:t>
            </a:r>
            <a:r>
              <a:rPr lang="en-GB" dirty="0" err="1"/>
              <a:t>drugog</a:t>
            </a:r>
            <a:r>
              <a:rPr lang="en-GB" dirty="0"/>
              <a:t> </a:t>
            </a:r>
            <a:r>
              <a:rPr lang="sr-Latn-RS" dirty="0"/>
              <a:t>četvrtka, počevši od 27.2.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04B796-FD07-24F7-4F03-2883F556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218" y="1678751"/>
            <a:ext cx="8211127" cy="350049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AB2AA64-ADA2-8E04-1112-97F72DA62E5B}"/>
              </a:ext>
            </a:extLst>
          </p:cNvPr>
          <p:cNvSpPr/>
          <p:nvPr/>
        </p:nvSpPr>
        <p:spPr>
          <a:xfrm>
            <a:off x="1219200" y="2032000"/>
            <a:ext cx="1376218" cy="1671781"/>
          </a:xfrm>
          <a:prstGeom prst="rect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36187E-C690-86C8-C173-EC32819239A1}"/>
              </a:ext>
            </a:extLst>
          </p:cNvPr>
          <p:cNvSpPr/>
          <p:nvPr/>
        </p:nvSpPr>
        <p:spPr>
          <a:xfrm>
            <a:off x="3646054" y="2032000"/>
            <a:ext cx="1376218" cy="1671781"/>
          </a:xfrm>
          <a:prstGeom prst="rect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F979EE-9E87-3983-FB5E-59B94BBB2DB4}"/>
              </a:ext>
            </a:extLst>
          </p:cNvPr>
          <p:cNvSpPr/>
          <p:nvPr/>
        </p:nvSpPr>
        <p:spPr>
          <a:xfrm>
            <a:off x="5472545" y="2032000"/>
            <a:ext cx="1376218" cy="1671781"/>
          </a:xfrm>
          <a:prstGeom prst="rect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D9F9AB-E6D9-D992-C871-BE43DCC46A00}"/>
              </a:ext>
            </a:extLst>
          </p:cNvPr>
          <p:cNvSpPr/>
          <p:nvPr/>
        </p:nvSpPr>
        <p:spPr>
          <a:xfrm>
            <a:off x="6423891" y="3717594"/>
            <a:ext cx="1376218" cy="678872"/>
          </a:xfrm>
          <a:prstGeom prst="rect">
            <a:avLst/>
          </a:prstGeom>
          <a:solidFill>
            <a:schemeClr val="accent1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19F093-DFE9-2E74-F5D1-B3A09CB73D88}"/>
              </a:ext>
            </a:extLst>
          </p:cNvPr>
          <p:cNvSpPr txBox="1"/>
          <p:nvPr/>
        </p:nvSpPr>
        <p:spPr>
          <a:xfrm>
            <a:off x="1413585" y="5402658"/>
            <a:ext cx="6045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RS" b="1" dirty="0"/>
              <a:t>Vežbe – </a:t>
            </a:r>
            <a:r>
              <a:rPr lang="sr-Latn-RS" dirty="0"/>
              <a:t> dogovor sa asistentom</a:t>
            </a:r>
          </a:p>
        </p:txBody>
      </p:sp>
    </p:spTree>
    <p:extLst>
      <p:ext uri="{BB962C8B-B14F-4D97-AF65-F5344CB8AC3E}">
        <p14:creationId xmlns:p14="http://schemas.microsoft.com/office/powerpoint/2010/main" val="164630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lendar&#10;&#10;Description automatically generated">
            <a:extLst>
              <a:ext uri="{FF2B5EF4-FFF2-40B4-BE49-F238E27FC236}">
                <a16:creationId xmlns:a16="http://schemas.microsoft.com/office/drawing/2014/main" id="{EAF54ABD-A44B-E9A7-3D5B-A8931399E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" y="101303"/>
            <a:ext cx="4401545" cy="311169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17CDA24-35F8-4540-8C52-3096D6D949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7710" y="0"/>
            <a:ext cx="6858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Calendar&#10;&#10;Description automatically generated">
            <a:extLst>
              <a:ext uri="{FF2B5EF4-FFF2-40B4-BE49-F238E27FC236}">
                <a16:creationId xmlns:a16="http://schemas.microsoft.com/office/drawing/2014/main" id="{39896E3D-FFD9-B327-7720-AA18040227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290" y="101303"/>
            <a:ext cx="4401545" cy="3111696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658BFE0-4E65-4174-9C75-687C94E88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459486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A75DFED-A0C1-4A83-BE1D-0271C1826E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9140" y="3383280"/>
            <a:ext cx="459486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Calendar&#10;&#10;Description automatically generated">
            <a:extLst>
              <a:ext uri="{FF2B5EF4-FFF2-40B4-BE49-F238E27FC236}">
                <a16:creationId xmlns:a16="http://schemas.microsoft.com/office/drawing/2014/main" id="{DC770A79-577A-B6F4-E5A0-6DEE15AF0A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" y="3631096"/>
            <a:ext cx="4421212" cy="312560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7ADAEFC-7E8C-8F68-FD8A-E3CF4B702A6B}"/>
              </a:ext>
            </a:extLst>
          </p:cNvPr>
          <p:cNvSpPr txBox="1"/>
          <p:nvPr/>
        </p:nvSpPr>
        <p:spPr>
          <a:xfrm>
            <a:off x="295563" y="5357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1234A2D-6B54-DE37-C215-63A605734516}"/>
              </a:ext>
            </a:extLst>
          </p:cNvPr>
          <p:cNvSpPr txBox="1"/>
          <p:nvPr/>
        </p:nvSpPr>
        <p:spPr>
          <a:xfrm>
            <a:off x="2118814" y="5857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2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4710E8F-15D3-7313-98D0-7EBB5D649983}"/>
              </a:ext>
            </a:extLst>
          </p:cNvPr>
          <p:cNvSpPr txBox="1"/>
          <p:nvPr/>
        </p:nvSpPr>
        <p:spPr>
          <a:xfrm>
            <a:off x="295563" y="107532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3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268D17-E98B-90DF-6A50-1B3FE5BFB925}"/>
              </a:ext>
            </a:extLst>
          </p:cNvPr>
          <p:cNvSpPr txBox="1"/>
          <p:nvPr/>
        </p:nvSpPr>
        <p:spPr>
          <a:xfrm>
            <a:off x="295563" y="16571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4</a:t>
            </a:r>
            <a:endParaRPr lang="en-GB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BD9A49-749C-4A3C-7289-4FF2ADAC978F}"/>
              </a:ext>
            </a:extLst>
          </p:cNvPr>
          <p:cNvSpPr txBox="1"/>
          <p:nvPr/>
        </p:nvSpPr>
        <p:spPr>
          <a:xfrm>
            <a:off x="2118814" y="16571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5</a:t>
            </a:r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701D15A-18C5-54E9-EBA1-2B527CA45E60}"/>
              </a:ext>
            </a:extLst>
          </p:cNvPr>
          <p:cNvSpPr txBox="1"/>
          <p:nvPr/>
        </p:nvSpPr>
        <p:spPr>
          <a:xfrm>
            <a:off x="295563" y="21242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6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D32828-3915-C6DD-10A1-AEAE59CE8445}"/>
              </a:ext>
            </a:extLst>
          </p:cNvPr>
          <p:cNvSpPr txBox="1"/>
          <p:nvPr/>
        </p:nvSpPr>
        <p:spPr>
          <a:xfrm>
            <a:off x="295563" y="26638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7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C56F2CA-975A-E422-D3BE-807CA35B4BC5}"/>
              </a:ext>
            </a:extLst>
          </p:cNvPr>
          <p:cNvSpPr txBox="1"/>
          <p:nvPr/>
        </p:nvSpPr>
        <p:spPr>
          <a:xfrm>
            <a:off x="2118814" y="26638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8</a:t>
            </a:r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7A29650-7D37-8DE2-CE8A-F9B6FBA13972}"/>
              </a:ext>
            </a:extLst>
          </p:cNvPr>
          <p:cNvSpPr txBox="1"/>
          <p:nvPr/>
        </p:nvSpPr>
        <p:spPr>
          <a:xfrm>
            <a:off x="4913746" y="113764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9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9F60B7E-0DD3-B6DB-24F8-449BC16A277E}"/>
              </a:ext>
            </a:extLst>
          </p:cNvPr>
          <p:cNvSpPr txBox="1"/>
          <p:nvPr/>
        </p:nvSpPr>
        <p:spPr>
          <a:xfrm>
            <a:off x="4828299" y="165423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10</a:t>
            </a:r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9E992FC-ACC5-2954-2B8D-DD773FD15FDC}"/>
              </a:ext>
            </a:extLst>
          </p:cNvPr>
          <p:cNvSpPr txBox="1"/>
          <p:nvPr/>
        </p:nvSpPr>
        <p:spPr>
          <a:xfrm>
            <a:off x="4856038" y="26376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11</a:t>
            </a:r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256618C-D4D7-AA8E-86D5-23D528F3BB9A}"/>
              </a:ext>
            </a:extLst>
          </p:cNvPr>
          <p:cNvSpPr txBox="1"/>
          <p:nvPr/>
        </p:nvSpPr>
        <p:spPr>
          <a:xfrm>
            <a:off x="6594740" y="26376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12</a:t>
            </a:r>
            <a:endParaRPr lang="en-GB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AD6A92-5C4C-9439-74F9-0C818CCFED98}"/>
              </a:ext>
            </a:extLst>
          </p:cNvPr>
          <p:cNvSpPr txBox="1"/>
          <p:nvPr/>
        </p:nvSpPr>
        <p:spPr>
          <a:xfrm>
            <a:off x="295563" y="461236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13</a:t>
            </a:r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EBFF320-A443-5955-F833-A79300E009A4}"/>
              </a:ext>
            </a:extLst>
          </p:cNvPr>
          <p:cNvSpPr txBox="1"/>
          <p:nvPr/>
        </p:nvSpPr>
        <p:spPr>
          <a:xfrm>
            <a:off x="2061106" y="461236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14</a:t>
            </a:r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201721-7209-8449-4E8B-5E5AB61B0A02}"/>
              </a:ext>
            </a:extLst>
          </p:cNvPr>
          <p:cNvSpPr txBox="1"/>
          <p:nvPr/>
        </p:nvSpPr>
        <p:spPr>
          <a:xfrm>
            <a:off x="304660" y="513807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15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DEE995D-A578-286C-740B-FB748929EFDD}"/>
              </a:ext>
            </a:extLst>
          </p:cNvPr>
          <p:cNvSpPr txBox="1"/>
          <p:nvPr/>
        </p:nvSpPr>
        <p:spPr>
          <a:xfrm>
            <a:off x="2085657" y="568452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17</a:t>
            </a:r>
            <a:endParaRPr lang="en-GB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C384705-009C-8340-B8CB-0539CB6C01BD}"/>
              </a:ext>
            </a:extLst>
          </p:cNvPr>
          <p:cNvSpPr txBox="1"/>
          <p:nvPr/>
        </p:nvSpPr>
        <p:spPr>
          <a:xfrm>
            <a:off x="322994" y="56165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16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BB5FEA3-EA5F-3158-F0DF-3923C73E0D56}"/>
              </a:ext>
            </a:extLst>
          </p:cNvPr>
          <p:cNvSpPr txBox="1"/>
          <p:nvPr/>
        </p:nvSpPr>
        <p:spPr>
          <a:xfrm>
            <a:off x="304660" y="623454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18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71E81E-BF35-43DD-7D54-A0EEE8F290B2}"/>
              </a:ext>
            </a:extLst>
          </p:cNvPr>
          <p:cNvSpPr txBox="1"/>
          <p:nvPr/>
        </p:nvSpPr>
        <p:spPr>
          <a:xfrm>
            <a:off x="5260683" y="3867424"/>
            <a:ext cx="31717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Nastavi</a:t>
            </a:r>
            <a:r>
              <a:rPr lang="en-GB" dirty="0"/>
              <a:t> </a:t>
            </a:r>
            <a:r>
              <a:rPr lang="en-GB" dirty="0" err="1"/>
              <a:t>kolokvijum</a:t>
            </a:r>
            <a:r>
              <a:rPr lang="en-GB" dirty="0"/>
              <a:t> </a:t>
            </a:r>
            <a:r>
              <a:rPr lang="en-GB" dirty="0" err="1"/>
              <a:t>mo</a:t>
            </a:r>
            <a:r>
              <a:rPr lang="sr-Latn-RS" dirty="0" err="1"/>
              <a:t>že</a:t>
            </a:r>
            <a:r>
              <a:rPr lang="sr-Latn-RS" dirty="0"/>
              <a:t> biti 10.04 (u 12h) ili 13.04. (</a:t>
            </a:r>
            <a:r>
              <a:rPr lang="sr-Latn-RS"/>
              <a:t>u 16h)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11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5A681F-9F74-4D7E-8659-1AB35B19F20E}"/>
              </a:ext>
            </a:extLst>
          </p:cNvPr>
          <p:cNvSpPr txBox="1"/>
          <p:nvPr/>
        </p:nvSpPr>
        <p:spPr>
          <a:xfrm>
            <a:off x="569843" y="543339"/>
            <a:ext cx="72602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Potrebno je da sa interneta preuzmete besplatan program VESTA</a:t>
            </a:r>
          </a:p>
          <a:p>
            <a:r>
              <a:rPr lang="sr-Latn-RS" dirty="0"/>
              <a:t>za crtanje kristalnih struktura</a:t>
            </a:r>
          </a:p>
          <a:p>
            <a:endParaRPr lang="sr-Latn-RS" dirty="0"/>
          </a:p>
          <a:p>
            <a:r>
              <a:rPr lang="en-GB" dirty="0">
                <a:hlinkClick r:id="rId2"/>
              </a:rPr>
              <a:t>https://jp-minerals.org/vesta/en/download.html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Potrebno je da imate </a:t>
            </a:r>
            <a:r>
              <a:rPr lang="sr-Latn-RS" dirty="0" err="1"/>
              <a:t>Gmail</a:t>
            </a:r>
            <a:r>
              <a:rPr lang="sr-Latn-RS" dirty="0"/>
              <a:t> nalog zbog nekih od laboratorijskih vežbi.</a:t>
            </a:r>
          </a:p>
          <a:p>
            <a:endParaRPr lang="sr-Latn-R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2E38CE-8FE8-45E6-BC44-548AF99D1EA3}"/>
              </a:ext>
            </a:extLst>
          </p:cNvPr>
          <p:cNvSpPr txBox="1"/>
          <p:nvPr/>
        </p:nvSpPr>
        <p:spPr>
          <a:xfrm>
            <a:off x="856170" y="2690091"/>
            <a:ext cx="4359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Poeni:</a:t>
            </a:r>
          </a:p>
          <a:p>
            <a:r>
              <a:rPr lang="sr-Latn-RS" dirty="0"/>
              <a:t>Vežbe – 15 poena</a:t>
            </a:r>
          </a:p>
          <a:p>
            <a:r>
              <a:rPr lang="sr-Latn-RS" dirty="0"/>
              <a:t>Nastavni kolokvijum – 40 poena</a:t>
            </a:r>
          </a:p>
          <a:p>
            <a:r>
              <a:rPr lang="sr-Latn-RS" dirty="0"/>
              <a:t>Ispit – 45 poena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545327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latino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1823</TotalTime>
  <Words>201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Palatino Linotype</vt:lpstr>
      <vt:lpstr>Segoe Print</vt:lpstr>
      <vt:lpstr>Metropolitan</vt:lpstr>
      <vt:lpstr>Fizička hemija čvrstog stanja 07FHCS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ff;;;čččšššyyy</dc:title>
  <dc:creator>Bojana Vasiljevic</dc:creator>
  <cp:lastModifiedBy>Bojana Vasiljevic</cp:lastModifiedBy>
  <cp:revision>7</cp:revision>
  <dcterms:created xsi:type="dcterms:W3CDTF">2020-11-03T12:02:03Z</dcterms:created>
  <dcterms:modified xsi:type="dcterms:W3CDTF">2023-02-27T11:43:29Z</dcterms:modified>
</cp:coreProperties>
</file>