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8"/>
  </p:notesMasterIdLst>
  <p:sldIdLst>
    <p:sldId id="310" r:id="rId2"/>
    <p:sldId id="463" r:id="rId3"/>
    <p:sldId id="511" r:id="rId4"/>
    <p:sldId id="512" r:id="rId5"/>
    <p:sldId id="516" r:id="rId6"/>
    <p:sldId id="517" r:id="rId7"/>
    <p:sldId id="518" r:id="rId8"/>
    <p:sldId id="519" r:id="rId9"/>
    <p:sldId id="520" r:id="rId10"/>
    <p:sldId id="521" r:id="rId11"/>
    <p:sldId id="522" r:id="rId12"/>
    <p:sldId id="523" r:id="rId13"/>
    <p:sldId id="524" r:id="rId14"/>
    <p:sldId id="526" r:id="rId15"/>
    <p:sldId id="525" r:id="rId16"/>
    <p:sldId id="527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FFFFFF"/>
    <a:srgbClr val="FF0000"/>
    <a:srgbClr val="FF9933"/>
    <a:srgbClr val="FFFF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3" autoAdjust="0"/>
    <p:restoredTop sz="94607" autoAdjust="0"/>
  </p:normalViewPr>
  <p:slideViewPr>
    <p:cSldViewPr>
      <p:cViewPr varScale="1">
        <p:scale>
          <a:sx n="76" d="100"/>
          <a:sy n="76" d="100"/>
        </p:scale>
        <p:origin x="102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955F902-177B-4212-A0CD-4B032E77BE38}" type="datetimeFigureOut">
              <a:rPr lang="en-US"/>
              <a:pPr>
                <a:defRPr/>
              </a:pPr>
              <a:t>29-Apr-22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FF9B562-8977-40A1-9F08-F390B7ABB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37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17475"/>
            <a:ext cx="9142413" cy="6738938"/>
            <a:chOff x="0" y="74"/>
            <a:chExt cx="5759" cy="424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432" y="4113"/>
              <a:ext cx="2208" cy="206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invGray">
            <a:xfrm>
              <a:off x="432" y="1536"/>
              <a:ext cx="5327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invGray">
            <a:xfrm>
              <a:off x="555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invGray">
            <a:xfrm>
              <a:off x="555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invGray">
            <a:xfrm>
              <a:off x="555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invGray">
            <a:xfrm>
              <a:off x="555" y="65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invGray">
            <a:xfrm>
              <a:off x="555" y="79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invGray">
            <a:xfrm>
              <a:off x="555" y="93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invGray">
            <a:xfrm>
              <a:off x="555" y="108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invGray">
            <a:xfrm>
              <a:off x="555" y="122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invGray">
            <a:xfrm>
              <a:off x="555" y="137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859" y="4202"/>
              <a:ext cx="2729" cy="41"/>
              <a:chOff x="2859" y="4202"/>
              <a:chExt cx="2729" cy="41"/>
            </a:xfrm>
          </p:grpSpPr>
          <p:sp>
            <p:nvSpPr>
              <p:cNvPr id="22" name="Oval 15"/>
              <p:cNvSpPr>
                <a:spLocks noChangeArrowheads="1"/>
              </p:cNvSpPr>
              <p:nvPr/>
            </p:nvSpPr>
            <p:spPr bwMode="invGray">
              <a:xfrm>
                <a:off x="285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invGray">
              <a:xfrm>
                <a:off x="324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invGray">
              <a:xfrm>
                <a:off x="362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invGray">
              <a:xfrm>
                <a:off x="4011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invGray">
              <a:xfrm>
                <a:off x="4395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Oval 20"/>
              <p:cNvSpPr>
                <a:spLocks noChangeArrowheads="1"/>
              </p:cNvSpPr>
              <p:nvPr/>
            </p:nvSpPr>
            <p:spPr bwMode="invGray">
              <a:xfrm>
                <a:off x="477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Oval 21"/>
              <p:cNvSpPr>
                <a:spLocks noChangeArrowheads="1"/>
              </p:cNvSpPr>
              <p:nvPr/>
            </p:nvSpPr>
            <p:spPr bwMode="invGray">
              <a:xfrm>
                <a:off x="516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Oval 22"/>
              <p:cNvSpPr>
                <a:spLocks noChangeArrowheads="1"/>
              </p:cNvSpPr>
              <p:nvPr/>
            </p:nvSpPr>
            <p:spPr bwMode="invGray">
              <a:xfrm>
                <a:off x="554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7" name="Oval 23"/>
            <p:cNvSpPr>
              <a:spLocks noChangeArrowheads="1"/>
            </p:cNvSpPr>
            <p:nvPr/>
          </p:nvSpPr>
          <p:spPr bwMode="invGray">
            <a:xfrm>
              <a:off x="555" y="50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0" y="2327"/>
              <a:ext cx="1203" cy="1203"/>
              <a:chOff x="0" y="2327"/>
              <a:chExt cx="1203" cy="1203"/>
            </a:xfrm>
          </p:grpSpPr>
          <p:sp>
            <p:nvSpPr>
              <p:cNvPr id="19" name="Freeform 25"/>
              <p:cNvSpPr>
                <a:spLocks/>
              </p:cNvSpPr>
              <p:nvPr/>
            </p:nvSpPr>
            <p:spPr bwMode="invGray">
              <a:xfrm>
                <a:off x="0" y="2394"/>
                <a:ext cx="443" cy="1033"/>
              </a:xfrm>
              <a:custGeom>
                <a:avLst/>
                <a:gdLst/>
                <a:ahLst/>
                <a:cxnLst>
                  <a:cxn ang="0">
                    <a:pos x="290" y="1016"/>
                  </a:cxn>
                  <a:cxn ang="0">
                    <a:pos x="316" y="974"/>
                  </a:cxn>
                  <a:cxn ang="0">
                    <a:pos x="354" y="920"/>
                  </a:cxn>
                  <a:cxn ang="0">
                    <a:pos x="384" y="884"/>
                  </a:cxn>
                  <a:cxn ang="0">
                    <a:pos x="381" y="832"/>
                  </a:cxn>
                  <a:cxn ang="0">
                    <a:pos x="370" y="794"/>
                  </a:cxn>
                  <a:cxn ang="0">
                    <a:pos x="361" y="760"/>
                  </a:cxn>
                  <a:cxn ang="0">
                    <a:pos x="361" y="734"/>
                  </a:cxn>
                  <a:cxn ang="0">
                    <a:pos x="359" y="707"/>
                  </a:cxn>
                  <a:cxn ang="0">
                    <a:pos x="373" y="691"/>
                  </a:cxn>
                  <a:cxn ang="0">
                    <a:pos x="391" y="686"/>
                  </a:cxn>
                  <a:cxn ang="0">
                    <a:pos x="395" y="680"/>
                  </a:cxn>
                  <a:cxn ang="0">
                    <a:pos x="390" y="671"/>
                  </a:cxn>
                  <a:cxn ang="0">
                    <a:pos x="386" y="660"/>
                  </a:cxn>
                  <a:cxn ang="0">
                    <a:pos x="437" y="635"/>
                  </a:cxn>
                  <a:cxn ang="0">
                    <a:pos x="442" y="619"/>
                  </a:cxn>
                  <a:cxn ang="0">
                    <a:pos x="438" y="604"/>
                  </a:cxn>
                  <a:cxn ang="0">
                    <a:pos x="400" y="543"/>
                  </a:cxn>
                  <a:cxn ang="0">
                    <a:pos x="384" y="474"/>
                  </a:cxn>
                  <a:cxn ang="0">
                    <a:pos x="354" y="455"/>
                  </a:cxn>
                  <a:cxn ang="0">
                    <a:pos x="326" y="433"/>
                  </a:cxn>
                  <a:cxn ang="0">
                    <a:pos x="312" y="411"/>
                  </a:cxn>
                  <a:cxn ang="0">
                    <a:pos x="307" y="391"/>
                  </a:cxn>
                  <a:cxn ang="0">
                    <a:pos x="290" y="339"/>
                  </a:cxn>
                  <a:cxn ang="0">
                    <a:pos x="308" y="289"/>
                  </a:cxn>
                  <a:cxn ang="0">
                    <a:pos x="298" y="278"/>
                  </a:cxn>
                  <a:cxn ang="0">
                    <a:pos x="280" y="307"/>
                  </a:cxn>
                  <a:cxn ang="0">
                    <a:pos x="269" y="283"/>
                  </a:cxn>
                  <a:cxn ang="0">
                    <a:pos x="272" y="224"/>
                  </a:cxn>
                  <a:cxn ang="0">
                    <a:pos x="280" y="177"/>
                  </a:cxn>
                  <a:cxn ang="0">
                    <a:pos x="280" y="146"/>
                  </a:cxn>
                  <a:cxn ang="0">
                    <a:pos x="281" y="123"/>
                  </a:cxn>
                  <a:cxn ang="0">
                    <a:pos x="290" y="104"/>
                  </a:cxn>
                  <a:cxn ang="0">
                    <a:pos x="296" y="97"/>
                  </a:cxn>
                  <a:cxn ang="0">
                    <a:pos x="298" y="94"/>
                  </a:cxn>
                  <a:cxn ang="0">
                    <a:pos x="301" y="92"/>
                  </a:cxn>
                  <a:cxn ang="0">
                    <a:pos x="307" y="83"/>
                  </a:cxn>
                  <a:cxn ang="0">
                    <a:pos x="317" y="79"/>
                  </a:cxn>
                  <a:cxn ang="0">
                    <a:pos x="328" y="77"/>
                  </a:cxn>
                  <a:cxn ang="0">
                    <a:pos x="337" y="74"/>
                  </a:cxn>
                  <a:cxn ang="0">
                    <a:pos x="345" y="67"/>
                  </a:cxn>
                  <a:cxn ang="0">
                    <a:pos x="337" y="50"/>
                  </a:cxn>
                  <a:cxn ang="0">
                    <a:pos x="337" y="47"/>
                  </a:cxn>
                  <a:cxn ang="0">
                    <a:pos x="337" y="43"/>
                  </a:cxn>
                  <a:cxn ang="0">
                    <a:pos x="337" y="41"/>
                  </a:cxn>
                  <a:cxn ang="0">
                    <a:pos x="334" y="38"/>
                  </a:cxn>
                  <a:cxn ang="0">
                    <a:pos x="321" y="21"/>
                  </a:cxn>
                  <a:cxn ang="0">
                    <a:pos x="316" y="0"/>
                  </a:cxn>
                  <a:cxn ang="0">
                    <a:pos x="188" y="94"/>
                  </a:cxn>
                  <a:cxn ang="0">
                    <a:pos x="88" y="218"/>
                  </a:cxn>
                  <a:cxn ang="0">
                    <a:pos x="21" y="366"/>
                  </a:cxn>
                  <a:cxn ang="0">
                    <a:pos x="0" y="530"/>
                  </a:cxn>
                  <a:cxn ang="0">
                    <a:pos x="20" y="680"/>
                  </a:cxn>
                  <a:cxn ang="0">
                    <a:pos x="74" y="819"/>
                  </a:cxn>
                  <a:cxn ang="0">
                    <a:pos x="160" y="938"/>
                  </a:cxn>
                  <a:cxn ang="0">
                    <a:pos x="272" y="1032"/>
                  </a:cxn>
                </a:cxnLst>
                <a:rect l="0" t="0" r="r" b="b"/>
                <a:pathLst>
                  <a:path w="443" h="1033">
                    <a:moveTo>
                      <a:pt x="272" y="1032"/>
                    </a:moveTo>
                    <a:lnTo>
                      <a:pt x="290" y="1016"/>
                    </a:lnTo>
                    <a:lnTo>
                      <a:pt x="301" y="992"/>
                    </a:lnTo>
                    <a:lnTo>
                      <a:pt x="316" y="974"/>
                    </a:lnTo>
                    <a:lnTo>
                      <a:pt x="328" y="955"/>
                    </a:lnTo>
                    <a:lnTo>
                      <a:pt x="354" y="920"/>
                    </a:lnTo>
                    <a:lnTo>
                      <a:pt x="373" y="904"/>
                    </a:lnTo>
                    <a:lnTo>
                      <a:pt x="384" y="884"/>
                    </a:lnTo>
                    <a:lnTo>
                      <a:pt x="390" y="848"/>
                    </a:lnTo>
                    <a:lnTo>
                      <a:pt x="381" y="832"/>
                    </a:lnTo>
                    <a:lnTo>
                      <a:pt x="375" y="812"/>
                    </a:lnTo>
                    <a:lnTo>
                      <a:pt x="370" y="794"/>
                    </a:lnTo>
                    <a:lnTo>
                      <a:pt x="361" y="774"/>
                    </a:lnTo>
                    <a:lnTo>
                      <a:pt x="361" y="760"/>
                    </a:lnTo>
                    <a:lnTo>
                      <a:pt x="361" y="747"/>
                    </a:lnTo>
                    <a:lnTo>
                      <a:pt x="361" y="734"/>
                    </a:lnTo>
                    <a:lnTo>
                      <a:pt x="359" y="722"/>
                    </a:lnTo>
                    <a:lnTo>
                      <a:pt x="359" y="707"/>
                    </a:lnTo>
                    <a:lnTo>
                      <a:pt x="364" y="698"/>
                    </a:lnTo>
                    <a:lnTo>
                      <a:pt x="373" y="691"/>
                    </a:lnTo>
                    <a:lnTo>
                      <a:pt x="390" y="686"/>
                    </a:lnTo>
                    <a:lnTo>
                      <a:pt x="391" y="686"/>
                    </a:lnTo>
                    <a:lnTo>
                      <a:pt x="395" y="682"/>
                    </a:lnTo>
                    <a:lnTo>
                      <a:pt x="395" y="680"/>
                    </a:lnTo>
                    <a:lnTo>
                      <a:pt x="395" y="677"/>
                    </a:lnTo>
                    <a:lnTo>
                      <a:pt x="390" y="671"/>
                    </a:lnTo>
                    <a:lnTo>
                      <a:pt x="386" y="666"/>
                    </a:lnTo>
                    <a:lnTo>
                      <a:pt x="386" y="660"/>
                    </a:lnTo>
                    <a:lnTo>
                      <a:pt x="395" y="655"/>
                    </a:lnTo>
                    <a:lnTo>
                      <a:pt x="437" y="635"/>
                    </a:lnTo>
                    <a:lnTo>
                      <a:pt x="442" y="626"/>
                    </a:lnTo>
                    <a:lnTo>
                      <a:pt x="442" y="619"/>
                    </a:lnTo>
                    <a:lnTo>
                      <a:pt x="442" y="613"/>
                    </a:lnTo>
                    <a:lnTo>
                      <a:pt x="438" y="604"/>
                    </a:lnTo>
                    <a:lnTo>
                      <a:pt x="417" y="577"/>
                    </a:lnTo>
                    <a:lnTo>
                      <a:pt x="400" y="543"/>
                    </a:lnTo>
                    <a:lnTo>
                      <a:pt x="391" y="511"/>
                    </a:lnTo>
                    <a:lnTo>
                      <a:pt x="384" y="474"/>
                    </a:lnTo>
                    <a:lnTo>
                      <a:pt x="368" y="465"/>
                    </a:lnTo>
                    <a:lnTo>
                      <a:pt x="354" y="455"/>
                    </a:lnTo>
                    <a:lnTo>
                      <a:pt x="339" y="444"/>
                    </a:lnTo>
                    <a:lnTo>
                      <a:pt x="326" y="433"/>
                    </a:lnTo>
                    <a:lnTo>
                      <a:pt x="317" y="422"/>
                    </a:lnTo>
                    <a:lnTo>
                      <a:pt x="312" y="411"/>
                    </a:lnTo>
                    <a:lnTo>
                      <a:pt x="308" y="402"/>
                    </a:lnTo>
                    <a:lnTo>
                      <a:pt x="307" y="391"/>
                    </a:lnTo>
                    <a:lnTo>
                      <a:pt x="285" y="363"/>
                    </a:lnTo>
                    <a:lnTo>
                      <a:pt x="290" y="339"/>
                    </a:lnTo>
                    <a:lnTo>
                      <a:pt x="301" y="314"/>
                    </a:lnTo>
                    <a:lnTo>
                      <a:pt x="308" y="289"/>
                    </a:lnTo>
                    <a:lnTo>
                      <a:pt x="308" y="267"/>
                    </a:lnTo>
                    <a:lnTo>
                      <a:pt x="298" y="278"/>
                    </a:lnTo>
                    <a:lnTo>
                      <a:pt x="287" y="294"/>
                    </a:lnTo>
                    <a:lnTo>
                      <a:pt x="280" y="307"/>
                    </a:lnTo>
                    <a:lnTo>
                      <a:pt x="272" y="314"/>
                    </a:lnTo>
                    <a:lnTo>
                      <a:pt x="269" y="283"/>
                    </a:lnTo>
                    <a:lnTo>
                      <a:pt x="271" y="254"/>
                    </a:lnTo>
                    <a:lnTo>
                      <a:pt x="272" y="224"/>
                    </a:lnTo>
                    <a:lnTo>
                      <a:pt x="272" y="195"/>
                    </a:lnTo>
                    <a:lnTo>
                      <a:pt x="280" y="177"/>
                    </a:lnTo>
                    <a:lnTo>
                      <a:pt x="280" y="164"/>
                    </a:lnTo>
                    <a:lnTo>
                      <a:pt x="280" y="146"/>
                    </a:lnTo>
                    <a:lnTo>
                      <a:pt x="281" y="133"/>
                    </a:lnTo>
                    <a:lnTo>
                      <a:pt x="281" y="123"/>
                    </a:lnTo>
                    <a:lnTo>
                      <a:pt x="285" y="113"/>
                    </a:lnTo>
                    <a:lnTo>
                      <a:pt x="290" y="104"/>
                    </a:lnTo>
                    <a:lnTo>
                      <a:pt x="296" y="97"/>
                    </a:lnTo>
                    <a:lnTo>
                      <a:pt x="296" y="97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301" y="92"/>
                    </a:lnTo>
                    <a:lnTo>
                      <a:pt x="303" y="86"/>
                    </a:lnTo>
                    <a:lnTo>
                      <a:pt x="307" y="83"/>
                    </a:lnTo>
                    <a:lnTo>
                      <a:pt x="308" y="83"/>
                    </a:lnTo>
                    <a:lnTo>
                      <a:pt x="317" y="79"/>
                    </a:lnTo>
                    <a:lnTo>
                      <a:pt x="323" y="77"/>
                    </a:lnTo>
                    <a:lnTo>
                      <a:pt x="328" y="77"/>
                    </a:lnTo>
                    <a:lnTo>
                      <a:pt x="334" y="74"/>
                    </a:lnTo>
                    <a:lnTo>
                      <a:pt x="337" y="74"/>
                    </a:lnTo>
                    <a:lnTo>
                      <a:pt x="339" y="72"/>
                    </a:lnTo>
                    <a:lnTo>
                      <a:pt x="345" y="67"/>
                    </a:lnTo>
                    <a:lnTo>
                      <a:pt x="345" y="63"/>
                    </a:lnTo>
                    <a:lnTo>
                      <a:pt x="337" y="50"/>
                    </a:lnTo>
                    <a:lnTo>
                      <a:pt x="337" y="50"/>
                    </a:lnTo>
                    <a:lnTo>
                      <a:pt x="337" y="47"/>
                    </a:lnTo>
                    <a:lnTo>
                      <a:pt x="337" y="47"/>
                    </a:lnTo>
                    <a:lnTo>
                      <a:pt x="337" y="43"/>
                    </a:lnTo>
                    <a:lnTo>
                      <a:pt x="337" y="43"/>
                    </a:lnTo>
                    <a:lnTo>
                      <a:pt x="337" y="41"/>
                    </a:lnTo>
                    <a:lnTo>
                      <a:pt x="334" y="41"/>
                    </a:lnTo>
                    <a:lnTo>
                      <a:pt x="334" y="38"/>
                    </a:lnTo>
                    <a:lnTo>
                      <a:pt x="328" y="30"/>
                    </a:lnTo>
                    <a:lnTo>
                      <a:pt x="321" y="21"/>
                    </a:lnTo>
                    <a:lnTo>
                      <a:pt x="317" y="11"/>
                    </a:lnTo>
                    <a:lnTo>
                      <a:pt x="316" y="0"/>
                    </a:lnTo>
                    <a:lnTo>
                      <a:pt x="249" y="41"/>
                    </a:lnTo>
                    <a:lnTo>
                      <a:pt x="188" y="94"/>
                    </a:lnTo>
                    <a:lnTo>
                      <a:pt x="133" y="151"/>
                    </a:lnTo>
                    <a:lnTo>
                      <a:pt x="88" y="218"/>
                    </a:lnTo>
                    <a:lnTo>
                      <a:pt x="50" y="289"/>
                    </a:lnTo>
                    <a:lnTo>
                      <a:pt x="21" y="366"/>
                    </a:lnTo>
                    <a:lnTo>
                      <a:pt x="5" y="446"/>
                    </a:lnTo>
                    <a:lnTo>
                      <a:pt x="0" y="530"/>
                    </a:lnTo>
                    <a:lnTo>
                      <a:pt x="5" y="608"/>
                    </a:lnTo>
                    <a:lnTo>
                      <a:pt x="20" y="680"/>
                    </a:lnTo>
                    <a:lnTo>
                      <a:pt x="45" y="751"/>
                    </a:lnTo>
                    <a:lnTo>
                      <a:pt x="74" y="819"/>
                    </a:lnTo>
                    <a:lnTo>
                      <a:pt x="114" y="879"/>
                    </a:lnTo>
                    <a:lnTo>
                      <a:pt x="160" y="938"/>
                    </a:lnTo>
                    <a:lnTo>
                      <a:pt x="215" y="987"/>
                    </a:lnTo>
                    <a:lnTo>
                      <a:pt x="272" y="1032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invGray">
              <a:xfrm>
                <a:off x="379" y="2327"/>
                <a:ext cx="824" cy="1203"/>
              </a:xfrm>
              <a:custGeom>
                <a:avLst/>
                <a:gdLst/>
                <a:ahLst/>
                <a:cxnLst>
                  <a:cxn ang="0">
                    <a:pos x="796" y="688"/>
                  </a:cxn>
                  <a:cxn ang="0">
                    <a:pos x="756" y="641"/>
                  </a:cxn>
                  <a:cxn ang="0">
                    <a:pos x="812" y="615"/>
                  </a:cxn>
                  <a:cxn ang="0">
                    <a:pos x="814" y="502"/>
                  </a:cxn>
                  <a:cxn ang="0">
                    <a:pos x="705" y="247"/>
                  </a:cxn>
                  <a:cxn ang="0">
                    <a:pos x="651" y="262"/>
                  </a:cxn>
                  <a:cxn ang="0">
                    <a:pos x="574" y="289"/>
                  </a:cxn>
                  <a:cxn ang="0">
                    <a:pos x="536" y="258"/>
                  </a:cxn>
                  <a:cxn ang="0">
                    <a:pos x="563" y="170"/>
                  </a:cxn>
                  <a:cxn ang="0">
                    <a:pos x="532" y="81"/>
                  </a:cxn>
                  <a:cxn ang="0">
                    <a:pos x="455" y="56"/>
                  </a:cxn>
                  <a:cxn ang="0">
                    <a:pos x="484" y="150"/>
                  </a:cxn>
                  <a:cxn ang="0">
                    <a:pos x="465" y="190"/>
                  </a:cxn>
                  <a:cxn ang="0">
                    <a:pos x="442" y="200"/>
                  </a:cxn>
                  <a:cxn ang="0">
                    <a:pos x="419" y="164"/>
                  </a:cxn>
                  <a:cxn ang="0">
                    <a:pos x="381" y="108"/>
                  </a:cxn>
                  <a:cxn ang="0">
                    <a:pos x="406" y="108"/>
                  </a:cxn>
                  <a:cxn ang="0">
                    <a:pos x="424" y="72"/>
                  </a:cxn>
                  <a:cxn ang="0">
                    <a:pos x="325" y="0"/>
                  </a:cxn>
                  <a:cxn ang="0">
                    <a:pos x="281" y="27"/>
                  </a:cxn>
                  <a:cxn ang="0">
                    <a:pos x="240" y="72"/>
                  </a:cxn>
                  <a:cxn ang="0">
                    <a:pos x="209" y="114"/>
                  </a:cxn>
                  <a:cxn ang="0">
                    <a:pos x="209" y="150"/>
                  </a:cxn>
                  <a:cxn ang="0">
                    <a:pos x="240" y="164"/>
                  </a:cxn>
                  <a:cxn ang="0">
                    <a:pos x="209" y="222"/>
                  </a:cxn>
                  <a:cxn ang="0">
                    <a:pos x="213" y="242"/>
                  </a:cxn>
                  <a:cxn ang="0">
                    <a:pos x="267" y="222"/>
                  </a:cxn>
                  <a:cxn ang="0">
                    <a:pos x="303" y="170"/>
                  </a:cxn>
                  <a:cxn ang="0">
                    <a:pos x="354" y="231"/>
                  </a:cxn>
                  <a:cxn ang="0">
                    <a:pos x="372" y="291"/>
                  </a:cxn>
                  <a:cxn ang="0">
                    <a:pos x="348" y="294"/>
                  </a:cxn>
                  <a:cxn ang="0">
                    <a:pos x="298" y="309"/>
                  </a:cxn>
                  <a:cxn ang="0">
                    <a:pos x="323" y="330"/>
                  </a:cxn>
                  <a:cxn ang="0">
                    <a:pos x="260" y="339"/>
                  </a:cxn>
                  <a:cxn ang="0">
                    <a:pos x="189" y="411"/>
                  </a:cxn>
                  <a:cxn ang="0">
                    <a:pos x="184" y="469"/>
                  </a:cxn>
                  <a:cxn ang="0">
                    <a:pos x="148" y="435"/>
                  </a:cxn>
                  <a:cxn ang="0">
                    <a:pos x="83" y="402"/>
                  </a:cxn>
                  <a:cxn ang="0">
                    <a:pos x="0" y="455"/>
                  </a:cxn>
                  <a:cxn ang="0">
                    <a:pos x="54" y="496"/>
                  </a:cxn>
                  <a:cxn ang="0">
                    <a:pos x="74" y="485"/>
                  </a:cxn>
                  <a:cxn ang="0">
                    <a:pos x="54" y="608"/>
                  </a:cxn>
                  <a:cxn ang="0">
                    <a:pos x="132" y="641"/>
                  </a:cxn>
                  <a:cxn ang="0">
                    <a:pos x="195" y="661"/>
                  </a:cxn>
                  <a:cxn ang="0">
                    <a:pos x="249" y="744"/>
                  </a:cxn>
                  <a:cxn ang="0">
                    <a:pos x="334" y="886"/>
                  </a:cxn>
                  <a:cxn ang="0">
                    <a:pos x="391" y="1007"/>
                  </a:cxn>
                  <a:cxn ang="0">
                    <a:pos x="292" y="1052"/>
                  </a:cxn>
                  <a:cxn ang="0">
                    <a:pos x="182" y="1105"/>
                  </a:cxn>
                  <a:cxn ang="0">
                    <a:pos x="68" y="1180"/>
                  </a:cxn>
                  <a:cxn ang="0">
                    <a:pos x="200" y="1202"/>
                  </a:cxn>
                  <a:cxn ang="0">
                    <a:pos x="417" y="1168"/>
                  </a:cxn>
                  <a:cxn ang="0">
                    <a:pos x="613" y="1052"/>
                  </a:cxn>
                  <a:cxn ang="0">
                    <a:pos x="610" y="929"/>
                  </a:cxn>
                  <a:cxn ang="0">
                    <a:pos x="543" y="888"/>
                  </a:cxn>
                  <a:cxn ang="0">
                    <a:pos x="567" y="791"/>
                  </a:cxn>
                  <a:cxn ang="0">
                    <a:pos x="655" y="738"/>
                  </a:cxn>
                  <a:cxn ang="0">
                    <a:pos x="725" y="713"/>
                  </a:cxn>
                  <a:cxn ang="0">
                    <a:pos x="792" y="729"/>
                  </a:cxn>
                </a:cxnLst>
                <a:rect l="0" t="0" r="r" b="b"/>
                <a:pathLst>
                  <a:path w="824" h="1203">
                    <a:moveTo>
                      <a:pt x="803" y="736"/>
                    </a:moveTo>
                    <a:lnTo>
                      <a:pt x="807" y="724"/>
                    </a:lnTo>
                    <a:lnTo>
                      <a:pt x="808" y="713"/>
                    </a:lnTo>
                    <a:lnTo>
                      <a:pt x="812" y="702"/>
                    </a:lnTo>
                    <a:lnTo>
                      <a:pt x="814" y="691"/>
                    </a:lnTo>
                    <a:lnTo>
                      <a:pt x="803" y="691"/>
                    </a:lnTo>
                    <a:lnTo>
                      <a:pt x="796" y="688"/>
                    </a:lnTo>
                    <a:lnTo>
                      <a:pt x="783" y="686"/>
                    </a:lnTo>
                    <a:lnTo>
                      <a:pt x="776" y="680"/>
                    </a:lnTo>
                    <a:lnTo>
                      <a:pt x="770" y="675"/>
                    </a:lnTo>
                    <a:lnTo>
                      <a:pt x="767" y="666"/>
                    </a:lnTo>
                    <a:lnTo>
                      <a:pt x="761" y="661"/>
                    </a:lnTo>
                    <a:lnTo>
                      <a:pt x="760" y="655"/>
                    </a:lnTo>
                    <a:lnTo>
                      <a:pt x="756" y="641"/>
                    </a:lnTo>
                    <a:lnTo>
                      <a:pt x="756" y="624"/>
                    </a:lnTo>
                    <a:lnTo>
                      <a:pt x="760" y="610"/>
                    </a:lnTo>
                    <a:lnTo>
                      <a:pt x="767" y="599"/>
                    </a:lnTo>
                    <a:lnTo>
                      <a:pt x="781" y="597"/>
                    </a:lnTo>
                    <a:lnTo>
                      <a:pt x="792" y="599"/>
                    </a:lnTo>
                    <a:lnTo>
                      <a:pt x="803" y="608"/>
                    </a:lnTo>
                    <a:lnTo>
                      <a:pt x="812" y="615"/>
                    </a:lnTo>
                    <a:lnTo>
                      <a:pt x="819" y="628"/>
                    </a:lnTo>
                    <a:lnTo>
                      <a:pt x="823" y="619"/>
                    </a:lnTo>
                    <a:lnTo>
                      <a:pt x="823" y="610"/>
                    </a:lnTo>
                    <a:lnTo>
                      <a:pt x="823" y="605"/>
                    </a:lnTo>
                    <a:lnTo>
                      <a:pt x="823" y="597"/>
                    </a:lnTo>
                    <a:lnTo>
                      <a:pt x="819" y="549"/>
                    </a:lnTo>
                    <a:lnTo>
                      <a:pt x="814" y="502"/>
                    </a:lnTo>
                    <a:lnTo>
                      <a:pt x="807" y="455"/>
                    </a:lnTo>
                    <a:lnTo>
                      <a:pt x="792" y="411"/>
                    </a:lnTo>
                    <a:lnTo>
                      <a:pt x="776" y="366"/>
                    </a:lnTo>
                    <a:lnTo>
                      <a:pt x="756" y="325"/>
                    </a:lnTo>
                    <a:lnTo>
                      <a:pt x="734" y="285"/>
                    </a:lnTo>
                    <a:lnTo>
                      <a:pt x="709" y="247"/>
                    </a:lnTo>
                    <a:lnTo>
                      <a:pt x="705" y="247"/>
                    </a:lnTo>
                    <a:lnTo>
                      <a:pt x="702" y="244"/>
                    </a:lnTo>
                    <a:lnTo>
                      <a:pt x="698" y="244"/>
                    </a:lnTo>
                    <a:lnTo>
                      <a:pt x="693" y="242"/>
                    </a:lnTo>
                    <a:lnTo>
                      <a:pt x="677" y="253"/>
                    </a:lnTo>
                    <a:lnTo>
                      <a:pt x="668" y="254"/>
                    </a:lnTo>
                    <a:lnTo>
                      <a:pt x="660" y="258"/>
                    </a:lnTo>
                    <a:lnTo>
                      <a:pt x="651" y="262"/>
                    </a:lnTo>
                    <a:lnTo>
                      <a:pt x="642" y="264"/>
                    </a:lnTo>
                    <a:lnTo>
                      <a:pt x="631" y="267"/>
                    </a:lnTo>
                    <a:lnTo>
                      <a:pt x="619" y="273"/>
                    </a:lnTo>
                    <a:lnTo>
                      <a:pt x="606" y="278"/>
                    </a:lnTo>
                    <a:lnTo>
                      <a:pt x="594" y="283"/>
                    </a:lnTo>
                    <a:lnTo>
                      <a:pt x="583" y="285"/>
                    </a:lnTo>
                    <a:lnTo>
                      <a:pt x="574" y="289"/>
                    </a:lnTo>
                    <a:lnTo>
                      <a:pt x="567" y="291"/>
                    </a:lnTo>
                    <a:lnTo>
                      <a:pt x="557" y="289"/>
                    </a:lnTo>
                    <a:lnTo>
                      <a:pt x="554" y="285"/>
                    </a:lnTo>
                    <a:lnTo>
                      <a:pt x="548" y="280"/>
                    </a:lnTo>
                    <a:lnTo>
                      <a:pt x="547" y="278"/>
                    </a:lnTo>
                    <a:lnTo>
                      <a:pt x="543" y="273"/>
                    </a:lnTo>
                    <a:lnTo>
                      <a:pt x="536" y="258"/>
                    </a:lnTo>
                    <a:lnTo>
                      <a:pt x="532" y="244"/>
                    </a:lnTo>
                    <a:lnTo>
                      <a:pt x="532" y="231"/>
                    </a:lnTo>
                    <a:lnTo>
                      <a:pt x="530" y="217"/>
                    </a:lnTo>
                    <a:lnTo>
                      <a:pt x="532" y="202"/>
                    </a:lnTo>
                    <a:lnTo>
                      <a:pt x="541" y="190"/>
                    </a:lnTo>
                    <a:lnTo>
                      <a:pt x="552" y="177"/>
                    </a:lnTo>
                    <a:lnTo>
                      <a:pt x="563" y="170"/>
                    </a:lnTo>
                    <a:lnTo>
                      <a:pt x="574" y="159"/>
                    </a:lnTo>
                    <a:lnTo>
                      <a:pt x="583" y="146"/>
                    </a:lnTo>
                    <a:lnTo>
                      <a:pt x="588" y="134"/>
                    </a:lnTo>
                    <a:lnTo>
                      <a:pt x="588" y="119"/>
                    </a:lnTo>
                    <a:lnTo>
                      <a:pt x="568" y="105"/>
                    </a:lnTo>
                    <a:lnTo>
                      <a:pt x="552" y="92"/>
                    </a:lnTo>
                    <a:lnTo>
                      <a:pt x="532" y="81"/>
                    </a:lnTo>
                    <a:lnTo>
                      <a:pt x="512" y="70"/>
                    </a:lnTo>
                    <a:lnTo>
                      <a:pt x="491" y="58"/>
                    </a:lnTo>
                    <a:lnTo>
                      <a:pt x="471" y="47"/>
                    </a:lnTo>
                    <a:lnTo>
                      <a:pt x="449" y="38"/>
                    </a:lnTo>
                    <a:lnTo>
                      <a:pt x="428" y="31"/>
                    </a:lnTo>
                    <a:lnTo>
                      <a:pt x="442" y="45"/>
                    </a:lnTo>
                    <a:lnTo>
                      <a:pt x="455" y="56"/>
                    </a:lnTo>
                    <a:lnTo>
                      <a:pt x="465" y="63"/>
                    </a:lnTo>
                    <a:lnTo>
                      <a:pt x="484" y="74"/>
                    </a:lnTo>
                    <a:lnTo>
                      <a:pt x="485" y="88"/>
                    </a:lnTo>
                    <a:lnTo>
                      <a:pt x="484" y="105"/>
                    </a:lnTo>
                    <a:lnTo>
                      <a:pt x="478" y="123"/>
                    </a:lnTo>
                    <a:lnTo>
                      <a:pt x="478" y="135"/>
                    </a:lnTo>
                    <a:lnTo>
                      <a:pt x="484" y="150"/>
                    </a:lnTo>
                    <a:lnTo>
                      <a:pt x="484" y="155"/>
                    </a:lnTo>
                    <a:lnTo>
                      <a:pt x="480" y="161"/>
                    </a:lnTo>
                    <a:lnTo>
                      <a:pt x="474" y="166"/>
                    </a:lnTo>
                    <a:lnTo>
                      <a:pt x="469" y="170"/>
                    </a:lnTo>
                    <a:lnTo>
                      <a:pt x="465" y="175"/>
                    </a:lnTo>
                    <a:lnTo>
                      <a:pt x="465" y="180"/>
                    </a:lnTo>
                    <a:lnTo>
                      <a:pt x="465" y="190"/>
                    </a:lnTo>
                    <a:lnTo>
                      <a:pt x="464" y="195"/>
                    </a:lnTo>
                    <a:lnTo>
                      <a:pt x="460" y="197"/>
                    </a:lnTo>
                    <a:lnTo>
                      <a:pt x="458" y="200"/>
                    </a:lnTo>
                    <a:lnTo>
                      <a:pt x="455" y="200"/>
                    </a:lnTo>
                    <a:lnTo>
                      <a:pt x="453" y="200"/>
                    </a:lnTo>
                    <a:lnTo>
                      <a:pt x="447" y="197"/>
                    </a:lnTo>
                    <a:lnTo>
                      <a:pt x="442" y="200"/>
                    </a:lnTo>
                    <a:lnTo>
                      <a:pt x="433" y="202"/>
                    </a:lnTo>
                    <a:lnTo>
                      <a:pt x="428" y="202"/>
                    </a:lnTo>
                    <a:lnTo>
                      <a:pt x="424" y="200"/>
                    </a:lnTo>
                    <a:lnTo>
                      <a:pt x="424" y="197"/>
                    </a:lnTo>
                    <a:lnTo>
                      <a:pt x="424" y="197"/>
                    </a:lnTo>
                    <a:lnTo>
                      <a:pt x="422" y="195"/>
                    </a:lnTo>
                    <a:lnTo>
                      <a:pt x="419" y="164"/>
                    </a:lnTo>
                    <a:lnTo>
                      <a:pt x="411" y="159"/>
                    </a:lnTo>
                    <a:lnTo>
                      <a:pt x="406" y="150"/>
                    </a:lnTo>
                    <a:lnTo>
                      <a:pt x="397" y="141"/>
                    </a:lnTo>
                    <a:lnTo>
                      <a:pt x="390" y="134"/>
                    </a:lnTo>
                    <a:lnTo>
                      <a:pt x="386" y="125"/>
                    </a:lnTo>
                    <a:lnTo>
                      <a:pt x="384" y="117"/>
                    </a:lnTo>
                    <a:lnTo>
                      <a:pt x="381" y="108"/>
                    </a:lnTo>
                    <a:lnTo>
                      <a:pt x="384" y="103"/>
                    </a:lnTo>
                    <a:lnTo>
                      <a:pt x="386" y="99"/>
                    </a:lnTo>
                    <a:lnTo>
                      <a:pt x="390" y="99"/>
                    </a:lnTo>
                    <a:lnTo>
                      <a:pt x="390" y="97"/>
                    </a:lnTo>
                    <a:lnTo>
                      <a:pt x="391" y="97"/>
                    </a:lnTo>
                    <a:lnTo>
                      <a:pt x="397" y="103"/>
                    </a:lnTo>
                    <a:lnTo>
                      <a:pt x="406" y="108"/>
                    </a:lnTo>
                    <a:lnTo>
                      <a:pt x="413" y="110"/>
                    </a:lnTo>
                    <a:lnTo>
                      <a:pt x="422" y="110"/>
                    </a:lnTo>
                    <a:lnTo>
                      <a:pt x="424" y="110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72"/>
                    </a:lnTo>
                    <a:lnTo>
                      <a:pt x="411" y="56"/>
                    </a:lnTo>
                    <a:lnTo>
                      <a:pt x="395" y="42"/>
                    </a:lnTo>
                    <a:lnTo>
                      <a:pt x="377" y="27"/>
                    </a:lnTo>
                    <a:lnTo>
                      <a:pt x="364" y="9"/>
                    </a:lnTo>
                    <a:lnTo>
                      <a:pt x="350" y="5"/>
                    </a:lnTo>
                    <a:lnTo>
                      <a:pt x="339" y="2"/>
                    </a:lnTo>
                    <a:lnTo>
                      <a:pt x="325" y="0"/>
                    </a:lnTo>
                    <a:lnTo>
                      <a:pt x="312" y="0"/>
                    </a:lnTo>
                    <a:lnTo>
                      <a:pt x="308" y="0"/>
                    </a:lnTo>
                    <a:lnTo>
                      <a:pt x="308" y="2"/>
                    </a:lnTo>
                    <a:lnTo>
                      <a:pt x="308" y="5"/>
                    </a:lnTo>
                    <a:lnTo>
                      <a:pt x="307" y="9"/>
                    </a:lnTo>
                    <a:lnTo>
                      <a:pt x="289" y="14"/>
                    </a:lnTo>
                    <a:lnTo>
                      <a:pt x="281" y="27"/>
                    </a:lnTo>
                    <a:lnTo>
                      <a:pt x="276" y="42"/>
                    </a:lnTo>
                    <a:lnTo>
                      <a:pt x="265" y="56"/>
                    </a:lnTo>
                    <a:lnTo>
                      <a:pt x="260" y="56"/>
                    </a:lnTo>
                    <a:lnTo>
                      <a:pt x="256" y="56"/>
                    </a:lnTo>
                    <a:lnTo>
                      <a:pt x="251" y="56"/>
                    </a:lnTo>
                    <a:lnTo>
                      <a:pt x="249" y="58"/>
                    </a:lnTo>
                    <a:lnTo>
                      <a:pt x="240" y="72"/>
                    </a:lnTo>
                    <a:lnTo>
                      <a:pt x="231" y="87"/>
                    </a:lnTo>
                    <a:lnTo>
                      <a:pt x="224" y="99"/>
                    </a:lnTo>
                    <a:lnTo>
                      <a:pt x="213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4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41"/>
                    </a:lnTo>
                    <a:lnTo>
                      <a:pt x="195" y="146"/>
                    </a:lnTo>
                    <a:lnTo>
                      <a:pt x="209" y="150"/>
                    </a:lnTo>
                    <a:lnTo>
                      <a:pt x="224" y="153"/>
                    </a:lnTo>
                    <a:lnTo>
                      <a:pt x="234" y="153"/>
                    </a:lnTo>
                    <a:lnTo>
                      <a:pt x="236" y="155"/>
                    </a:lnTo>
                    <a:lnTo>
                      <a:pt x="240" y="155"/>
                    </a:lnTo>
                    <a:lnTo>
                      <a:pt x="240" y="159"/>
                    </a:lnTo>
                    <a:lnTo>
                      <a:pt x="242" y="161"/>
                    </a:lnTo>
                    <a:lnTo>
                      <a:pt x="240" y="164"/>
                    </a:lnTo>
                    <a:lnTo>
                      <a:pt x="234" y="166"/>
                    </a:lnTo>
                    <a:lnTo>
                      <a:pt x="231" y="170"/>
                    </a:lnTo>
                    <a:lnTo>
                      <a:pt x="225" y="171"/>
                    </a:lnTo>
                    <a:lnTo>
                      <a:pt x="220" y="180"/>
                    </a:lnTo>
                    <a:lnTo>
                      <a:pt x="215" y="195"/>
                    </a:lnTo>
                    <a:lnTo>
                      <a:pt x="209" y="208"/>
                    </a:lnTo>
                    <a:lnTo>
                      <a:pt x="209" y="222"/>
                    </a:lnTo>
                    <a:lnTo>
                      <a:pt x="213" y="227"/>
                    </a:lnTo>
                    <a:lnTo>
                      <a:pt x="215" y="227"/>
                    </a:lnTo>
                    <a:lnTo>
                      <a:pt x="213" y="231"/>
                    </a:lnTo>
                    <a:lnTo>
                      <a:pt x="209" y="238"/>
                    </a:lnTo>
                    <a:lnTo>
                      <a:pt x="209" y="238"/>
                    </a:lnTo>
                    <a:lnTo>
                      <a:pt x="213" y="242"/>
                    </a:lnTo>
                    <a:lnTo>
                      <a:pt x="213" y="242"/>
                    </a:lnTo>
                    <a:lnTo>
                      <a:pt x="215" y="244"/>
                    </a:lnTo>
                    <a:lnTo>
                      <a:pt x="231" y="233"/>
                    </a:lnTo>
                    <a:lnTo>
                      <a:pt x="260" y="231"/>
                    </a:lnTo>
                    <a:lnTo>
                      <a:pt x="260" y="227"/>
                    </a:lnTo>
                    <a:lnTo>
                      <a:pt x="262" y="226"/>
                    </a:lnTo>
                    <a:lnTo>
                      <a:pt x="265" y="226"/>
                    </a:lnTo>
                    <a:lnTo>
                      <a:pt x="267" y="222"/>
                    </a:lnTo>
                    <a:lnTo>
                      <a:pt x="267" y="200"/>
                    </a:lnTo>
                    <a:lnTo>
                      <a:pt x="289" y="155"/>
                    </a:lnTo>
                    <a:lnTo>
                      <a:pt x="289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303" y="170"/>
                    </a:lnTo>
                    <a:lnTo>
                      <a:pt x="312" y="180"/>
                    </a:lnTo>
                    <a:lnTo>
                      <a:pt x="323" y="195"/>
                    </a:lnTo>
                    <a:lnTo>
                      <a:pt x="336" y="206"/>
                    </a:lnTo>
                    <a:lnTo>
                      <a:pt x="343" y="211"/>
                    </a:lnTo>
                    <a:lnTo>
                      <a:pt x="345" y="217"/>
                    </a:lnTo>
                    <a:lnTo>
                      <a:pt x="350" y="226"/>
                    </a:lnTo>
                    <a:lnTo>
                      <a:pt x="354" y="231"/>
                    </a:lnTo>
                    <a:lnTo>
                      <a:pt x="354" y="244"/>
                    </a:lnTo>
                    <a:lnTo>
                      <a:pt x="354" y="258"/>
                    </a:lnTo>
                    <a:lnTo>
                      <a:pt x="359" y="273"/>
                    </a:lnTo>
                    <a:lnTo>
                      <a:pt x="364" y="283"/>
                    </a:lnTo>
                    <a:lnTo>
                      <a:pt x="366" y="285"/>
                    </a:lnTo>
                    <a:lnTo>
                      <a:pt x="370" y="289"/>
                    </a:lnTo>
                    <a:lnTo>
                      <a:pt x="372" y="291"/>
                    </a:lnTo>
                    <a:lnTo>
                      <a:pt x="375" y="294"/>
                    </a:lnTo>
                    <a:lnTo>
                      <a:pt x="375" y="298"/>
                    </a:lnTo>
                    <a:lnTo>
                      <a:pt x="372" y="300"/>
                    </a:lnTo>
                    <a:lnTo>
                      <a:pt x="372" y="305"/>
                    </a:lnTo>
                    <a:lnTo>
                      <a:pt x="370" y="309"/>
                    </a:lnTo>
                    <a:lnTo>
                      <a:pt x="359" y="305"/>
                    </a:lnTo>
                    <a:lnTo>
                      <a:pt x="348" y="294"/>
                    </a:lnTo>
                    <a:lnTo>
                      <a:pt x="336" y="285"/>
                    </a:lnTo>
                    <a:lnTo>
                      <a:pt x="323" y="283"/>
                    </a:lnTo>
                    <a:lnTo>
                      <a:pt x="314" y="289"/>
                    </a:lnTo>
                    <a:lnTo>
                      <a:pt x="308" y="294"/>
                    </a:lnTo>
                    <a:lnTo>
                      <a:pt x="299" y="300"/>
                    </a:lnTo>
                    <a:lnTo>
                      <a:pt x="296" y="305"/>
                    </a:lnTo>
                    <a:lnTo>
                      <a:pt x="298" y="309"/>
                    </a:lnTo>
                    <a:lnTo>
                      <a:pt x="299" y="310"/>
                    </a:lnTo>
                    <a:lnTo>
                      <a:pt x="299" y="314"/>
                    </a:lnTo>
                    <a:lnTo>
                      <a:pt x="303" y="314"/>
                    </a:lnTo>
                    <a:lnTo>
                      <a:pt x="312" y="314"/>
                    </a:lnTo>
                    <a:lnTo>
                      <a:pt x="317" y="316"/>
                    </a:lnTo>
                    <a:lnTo>
                      <a:pt x="319" y="321"/>
                    </a:lnTo>
                    <a:lnTo>
                      <a:pt x="323" y="330"/>
                    </a:lnTo>
                    <a:lnTo>
                      <a:pt x="323" y="330"/>
                    </a:lnTo>
                    <a:lnTo>
                      <a:pt x="319" y="334"/>
                    </a:lnTo>
                    <a:lnTo>
                      <a:pt x="317" y="339"/>
                    </a:lnTo>
                    <a:lnTo>
                      <a:pt x="317" y="339"/>
                    </a:lnTo>
                    <a:lnTo>
                      <a:pt x="260" y="327"/>
                    </a:lnTo>
                    <a:lnTo>
                      <a:pt x="260" y="334"/>
                    </a:lnTo>
                    <a:lnTo>
                      <a:pt x="260" y="339"/>
                    </a:lnTo>
                    <a:lnTo>
                      <a:pt x="260" y="345"/>
                    </a:lnTo>
                    <a:lnTo>
                      <a:pt x="256" y="347"/>
                    </a:lnTo>
                    <a:lnTo>
                      <a:pt x="251" y="356"/>
                    </a:lnTo>
                    <a:lnTo>
                      <a:pt x="249" y="357"/>
                    </a:lnTo>
                    <a:lnTo>
                      <a:pt x="242" y="366"/>
                    </a:lnTo>
                    <a:lnTo>
                      <a:pt x="225" y="393"/>
                    </a:lnTo>
                    <a:lnTo>
                      <a:pt x="189" y="411"/>
                    </a:lnTo>
                    <a:lnTo>
                      <a:pt x="188" y="413"/>
                    </a:lnTo>
                    <a:lnTo>
                      <a:pt x="184" y="419"/>
                    </a:lnTo>
                    <a:lnTo>
                      <a:pt x="184" y="424"/>
                    </a:lnTo>
                    <a:lnTo>
                      <a:pt x="184" y="430"/>
                    </a:lnTo>
                    <a:lnTo>
                      <a:pt x="184" y="439"/>
                    </a:lnTo>
                    <a:lnTo>
                      <a:pt x="184" y="453"/>
                    </a:lnTo>
                    <a:lnTo>
                      <a:pt x="184" y="469"/>
                    </a:lnTo>
                    <a:lnTo>
                      <a:pt x="184" y="478"/>
                    </a:lnTo>
                    <a:lnTo>
                      <a:pt x="173" y="478"/>
                    </a:lnTo>
                    <a:lnTo>
                      <a:pt x="164" y="475"/>
                    </a:lnTo>
                    <a:lnTo>
                      <a:pt x="157" y="469"/>
                    </a:lnTo>
                    <a:lnTo>
                      <a:pt x="151" y="464"/>
                    </a:lnTo>
                    <a:lnTo>
                      <a:pt x="151" y="449"/>
                    </a:lnTo>
                    <a:lnTo>
                      <a:pt x="148" y="435"/>
                    </a:lnTo>
                    <a:lnTo>
                      <a:pt x="141" y="424"/>
                    </a:lnTo>
                    <a:lnTo>
                      <a:pt x="130" y="413"/>
                    </a:lnTo>
                    <a:lnTo>
                      <a:pt x="117" y="417"/>
                    </a:lnTo>
                    <a:lnTo>
                      <a:pt x="110" y="417"/>
                    </a:lnTo>
                    <a:lnTo>
                      <a:pt x="101" y="413"/>
                    </a:lnTo>
                    <a:lnTo>
                      <a:pt x="94" y="408"/>
                    </a:lnTo>
                    <a:lnTo>
                      <a:pt x="83" y="402"/>
                    </a:lnTo>
                    <a:lnTo>
                      <a:pt x="72" y="397"/>
                    </a:lnTo>
                    <a:lnTo>
                      <a:pt x="59" y="393"/>
                    </a:lnTo>
                    <a:lnTo>
                      <a:pt x="49" y="392"/>
                    </a:lnTo>
                    <a:lnTo>
                      <a:pt x="38" y="402"/>
                    </a:lnTo>
                    <a:lnTo>
                      <a:pt x="21" y="424"/>
                    </a:lnTo>
                    <a:lnTo>
                      <a:pt x="5" y="448"/>
                    </a:lnTo>
                    <a:lnTo>
                      <a:pt x="0" y="455"/>
                    </a:lnTo>
                    <a:lnTo>
                      <a:pt x="21" y="475"/>
                    </a:lnTo>
                    <a:lnTo>
                      <a:pt x="25" y="516"/>
                    </a:lnTo>
                    <a:lnTo>
                      <a:pt x="29" y="516"/>
                    </a:lnTo>
                    <a:lnTo>
                      <a:pt x="38" y="513"/>
                    </a:lnTo>
                    <a:lnTo>
                      <a:pt x="43" y="511"/>
                    </a:lnTo>
                    <a:lnTo>
                      <a:pt x="49" y="505"/>
                    </a:lnTo>
                    <a:lnTo>
                      <a:pt x="54" y="496"/>
                    </a:lnTo>
                    <a:lnTo>
                      <a:pt x="58" y="491"/>
                    </a:lnTo>
                    <a:lnTo>
                      <a:pt x="63" y="485"/>
                    </a:lnTo>
                    <a:lnTo>
                      <a:pt x="72" y="480"/>
                    </a:lnTo>
                    <a:lnTo>
                      <a:pt x="74" y="480"/>
                    </a:lnTo>
                    <a:lnTo>
                      <a:pt x="74" y="484"/>
                    </a:lnTo>
                    <a:lnTo>
                      <a:pt x="74" y="484"/>
                    </a:lnTo>
                    <a:lnTo>
                      <a:pt x="74" y="485"/>
                    </a:lnTo>
                    <a:lnTo>
                      <a:pt x="63" y="538"/>
                    </a:lnTo>
                    <a:lnTo>
                      <a:pt x="79" y="556"/>
                    </a:lnTo>
                    <a:lnTo>
                      <a:pt x="77" y="567"/>
                    </a:lnTo>
                    <a:lnTo>
                      <a:pt x="68" y="574"/>
                    </a:lnTo>
                    <a:lnTo>
                      <a:pt x="59" y="583"/>
                    </a:lnTo>
                    <a:lnTo>
                      <a:pt x="54" y="597"/>
                    </a:lnTo>
                    <a:lnTo>
                      <a:pt x="54" y="608"/>
                    </a:lnTo>
                    <a:lnTo>
                      <a:pt x="63" y="619"/>
                    </a:lnTo>
                    <a:lnTo>
                      <a:pt x="74" y="630"/>
                    </a:lnTo>
                    <a:lnTo>
                      <a:pt x="88" y="641"/>
                    </a:lnTo>
                    <a:lnTo>
                      <a:pt x="101" y="646"/>
                    </a:lnTo>
                    <a:lnTo>
                      <a:pt x="114" y="646"/>
                    </a:lnTo>
                    <a:lnTo>
                      <a:pt x="124" y="644"/>
                    </a:lnTo>
                    <a:lnTo>
                      <a:pt x="132" y="641"/>
                    </a:lnTo>
                    <a:lnTo>
                      <a:pt x="141" y="635"/>
                    </a:lnTo>
                    <a:lnTo>
                      <a:pt x="148" y="635"/>
                    </a:lnTo>
                    <a:lnTo>
                      <a:pt x="153" y="639"/>
                    </a:lnTo>
                    <a:lnTo>
                      <a:pt x="160" y="641"/>
                    </a:lnTo>
                    <a:lnTo>
                      <a:pt x="168" y="644"/>
                    </a:lnTo>
                    <a:lnTo>
                      <a:pt x="184" y="652"/>
                    </a:lnTo>
                    <a:lnTo>
                      <a:pt x="195" y="661"/>
                    </a:lnTo>
                    <a:lnTo>
                      <a:pt x="209" y="670"/>
                    </a:lnTo>
                    <a:lnTo>
                      <a:pt x="220" y="677"/>
                    </a:lnTo>
                    <a:lnTo>
                      <a:pt x="225" y="691"/>
                    </a:lnTo>
                    <a:lnTo>
                      <a:pt x="229" y="706"/>
                    </a:lnTo>
                    <a:lnTo>
                      <a:pt x="231" y="722"/>
                    </a:lnTo>
                    <a:lnTo>
                      <a:pt x="234" y="738"/>
                    </a:lnTo>
                    <a:lnTo>
                      <a:pt x="249" y="744"/>
                    </a:lnTo>
                    <a:lnTo>
                      <a:pt x="262" y="749"/>
                    </a:lnTo>
                    <a:lnTo>
                      <a:pt x="276" y="758"/>
                    </a:lnTo>
                    <a:lnTo>
                      <a:pt x="287" y="772"/>
                    </a:lnTo>
                    <a:lnTo>
                      <a:pt x="298" y="800"/>
                    </a:lnTo>
                    <a:lnTo>
                      <a:pt x="308" y="830"/>
                    </a:lnTo>
                    <a:lnTo>
                      <a:pt x="319" y="861"/>
                    </a:lnTo>
                    <a:lnTo>
                      <a:pt x="334" y="886"/>
                    </a:lnTo>
                    <a:lnTo>
                      <a:pt x="350" y="904"/>
                    </a:lnTo>
                    <a:lnTo>
                      <a:pt x="366" y="924"/>
                    </a:lnTo>
                    <a:lnTo>
                      <a:pt x="381" y="944"/>
                    </a:lnTo>
                    <a:lnTo>
                      <a:pt x="395" y="966"/>
                    </a:lnTo>
                    <a:lnTo>
                      <a:pt x="397" y="980"/>
                    </a:lnTo>
                    <a:lnTo>
                      <a:pt x="397" y="993"/>
                    </a:lnTo>
                    <a:lnTo>
                      <a:pt x="391" y="1007"/>
                    </a:lnTo>
                    <a:lnTo>
                      <a:pt x="381" y="1018"/>
                    </a:lnTo>
                    <a:lnTo>
                      <a:pt x="364" y="1022"/>
                    </a:lnTo>
                    <a:lnTo>
                      <a:pt x="348" y="1027"/>
                    </a:lnTo>
                    <a:lnTo>
                      <a:pt x="334" y="1032"/>
                    </a:lnTo>
                    <a:lnTo>
                      <a:pt x="319" y="1038"/>
                    </a:lnTo>
                    <a:lnTo>
                      <a:pt x="307" y="1043"/>
                    </a:lnTo>
                    <a:lnTo>
                      <a:pt x="292" y="1052"/>
                    </a:lnTo>
                    <a:lnTo>
                      <a:pt x="278" y="1063"/>
                    </a:lnTo>
                    <a:lnTo>
                      <a:pt x="262" y="1074"/>
                    </a:lnTo>
                    <a:lnTo>
                      <a:pt x="249" y="1083"/>
                    </a:lnTo>
                    <a:lnTo>
                      <a:pt x="231" y="1090"/>
                    </a:lnTo>
                    <a:lnTo>
                      <a:pt x="215" y="1094"/>
                    </a:lnTo>
                    <a:lnTo>
                      <a:pt x="198" y="1099"/>
                    </a:lnTo>
                    <a:lnTo>
                      <a:pt x="182" y="1105"/>
                    </a:lnTo>
                    <a:lnTo>
                      <a:pt x="164" y="1110"/>
                    </a:lnTo>
                    <a:lnTo>
                      <a:pt x="151" y="1119"/>
                    </a:lnTo>
                    <a:lnTo>
                      <a:pt x="141" y="1132"/>
                    </a:lnTo>
                    <a:lnTo>
                      <a:pt x="124" y="1146"/>
                    </a:lnTo>
                    <a:lnTo>
                      <a:pt x="106" y="1160"/>
                    </a:lnTo>
                    <a:lnTo>
                      <a:pt x="88" y="1171"/>
                    </a:lnTo>
                    <a:lnTo>
                      <a:pt x="68" y="1180"/>
                    </a:lnTo>
                    <a:lnTo>
                      <a:pt x="88" y="1186"/>
                    </a:lnTo>
                    <a:lnTo>
                      <a:pt x="106" y="1188"/>
                    </a:lnTo>
                    <a:lnTo>
                      <a:pt x="124" y="1193"/>
                    </a:lnTo>
                    <a:lnTo>
                      <a:pt x="142" y="1197"/>
                    </a:lnTo>
                    <a:lnTo>
                      <a:pt x="162" y="1198"/>
                    </a:lnTo>
                    <a:lnTo>
                      <a:pt x="182" y="1198"/>
                    </a:lnTo>
                    <a:lnTo>
                      <a:pt x="200" y="1202"/>
                    </a:lnTo>
                    <a:lnTo>
                      <a:pt x="220" y="1202"/>
                    </a:lnTo>
                    <a:lnTo>
                      <a:pt x="252" y="1202"/>
                    </a:lnTo>
                    <a:lnTo>
                      <a:pt x="287" y="1198"/>
                    </a:lnTo>
                    <a:lnTo>
                      <a:pt x="319" y="1193"/>
                    </a:lnTo>
                    <a:lnTo>
                      <a:pt x="354" y="1186"/>
                    </a:lnTo>
                    <a:lnTo>
                      <a:pt x="386" y="1177"/>
                    </a:lnTo>
                    <a:lnTo>
                      <a:pt x="417" y="1168"/>
                    </a:lnTo>
                    <a:lnTo>
                      <a:pt x="447" y="1155"/>
                    </a:lnTo>
                    <a:lnTo>
                      <a:pt x="478" y="1141"/>
                    </a:lnTo>
                    <a:lnTo>
                      <a:pt x="505" y="1126"/>
                    </a:lnTo>
                    <a:lnTo>
                      <a:pt x="536" y="1110"/>
                    </a:lnTo>
                    <a:lnTo>
                      <a:pt x="559" y="1094"/>
                    </a:lnTo>
                    <a:lnTo>
                      <a:pt x="588" y="1074"/>
                    </a:lnTo>
                    <a:lnTo>
                      <a:pt x="613" y="1052"/>
                    </a:lnTo>
                    <a:lnTo>
                      <a:pt x="637" y="1029"/>
                    </a:lnTo>
                    <a:lnTo>
                      <a:pt x="660" y="1007"/>
                    </a:lnTo>
                    <a:lnTo>
                      <a:pt x="682" y="982"/>
                    </a:lnTo>
                    <a:lnTo>
                      <a:pt x="666" y="966"/>
                    </a:lnTo>
                    <a:lnTo>
                      <a:pt x="646" y="955"/>
                    </a:lnTo>
                    <a:lnTo>
                      <a:pt x="626" y="940"/>
                    </a:lnTo>
                    <a:lnTo>
                      <a:pt x="610" y="929"/>
                    </a:lnTo>
                    <a:lnTo>
                      <a:pt x="590" y="922"/>
                    </a:lnTo>
                    <a:lnTo>
                      <a:pt x="574" y="917"/>
                    </a:lnTo>
                    <a:lnTo>
                      <a:pt x="557" y="904"/>
                    </a:lnTo>
                    <a:lnTo>
                      <a:pt x="547" y="893"/>
                    </a:lnTo>
                    <a:lnTo>
                      <a:pt x="547" y="892"/>
                    </a:lnTo>
                    <a:lnTo>
                      <a:pt x="547" y="888"/>
                    </a:lnTo>
                    <a:lnTo>
                      <a:pt x="543" y="888"/>
                    </a:lnTo>
                    <a:lnTo>
                      <a:pt x="543" y="886"/>
                    </a:lnTo>
                    <a:lnTo>
                      <a:pt x="543" y="874"/>
                    </a:lnTo>
                    <a:lnTo>
                      <a:pt x="547" y="863"/>
                    </a:lnTo>
                    <a:lnTo>
                      <a:pt x="547" y="855"/>
                    </a:lnTo>
                    <a:lnTo>
                      <a:pt x="548" y="845"/>
                    </a:lnTo>
                    <a:lnTo>
                      <a:pt x="557" y="819"/>
                    </a:lnTo>
                    <a:lnTo>
                      <a:pt x="567" y="791"/>
                    </a:lnTo>
                    <a:lnTo>
                      <a:pt x="579" y="769"/>
                    </a:lnTo>
                    <a:lnTo>
                      <a:pt x="601" y="753"/>
                    </a:lnTo>
                    <a:lnTo>
                      <a:pt x="613" y="749"/>
                    </a:lnTo>
                    <a:lnTo>
                      <a:pt x="624" y="744"/>
                    </a:lnTo>
                    <a:lnTo>
                      <a:pt x="631" y="742"/>
                    </a:lnTo>
                    <a:lnTo>
                      <a:pt x="642" y="738"/>
                    </a:lnTo>
                    <a:lnTo>
                      <a:pt x="655" y="738"/>
                    </a:lnTo>
                    <a:lnTo>
                      <a:pt x="666" y="736"/>
                    </a:lnTo>
                    <a:lnTo>
                      <a:pt x="673" y="729"/>
                    </a:lnTo>
                    <a:lnTo>
                      <a:pt x="684" y="727"/>
                    </a:lnTo>
                    <a:lnTo>
                      <a:pt x="695" y="727"/>
                    </a:lnTo>
                    <a:lnTo>
                      <a:pt x="704" y="722"/>
                    </a:lnTo>
                    <a:lnTo>
                      <a:pt x="715" y="718"/>
                    </a:lnTo>
                    <a:lnTo>
                      <a:pt x="725" y="713"/>
                    </a:lnTo>
                    <a:lnTo>
                      <a:pt x="736" y="711"/>
                    </a:lnTo>
                    <a:lnTo>
                      <a:pt x="749" y="707"/>
                    </a:lnTo>
                    <a:lnTo>
                      <a:pt x="760" y="707"/>
                    </a:lnTo>
                    <a:lnTo>
                      <a:pt x="770" y="711"/>
                    </a:lnTo>
                    <a:lnTo>
                      <a:pt x="776" y="717"/>
                    </a:lnTo>
                    <a:lnTo>
                      <a:pt x="783" y="722"/>
                    </a:lnTo>
                    <a:lnTo>
                      <a:pt x="792" y="729"/>
                    </a:lnTo>
                    <a:lnTo>
                      <a:pt x="803" y="736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invGray">
              <a:xfrm>
                <a:off x="530" y="2834"/>
                <a:ext cx="63" cy="73"/>
              </a:xfrm>
              <a:custGeom>
                <a:avLst/>
                <a:gdLst/>
                <a:ahLst/>
                <a:cxnLst>
                  <a:cxn ang="0">
                    <a:pos x="42" y="65"/>
                  </a:cxn>
                  <a:cxn ang="0">
                    <a:pos x="58" y="72"/>
                  </a:cxn>
                  <a:cxn ang="0">
                    <a:pos x="62" y="72"/>
                  </a:cxn>
                  <a:cxn ang="0">
                    <a:pos x="62" y="67"/>
                  </a:cxn>
                  <a:cxn ang="0">
                    <a:pos x="58" y="65"/>
                  </a:cxn>
                  <a:cxn ang="0">
                    <a:pos x="58" y="62"/>
                  </a:cxn>
                  <a:cxn ang="0">
                    <a:pos x="44" y="56"/>
                  </a:cxn>
                  <a:cxn ang="0">
                    <a:pos x="37" y="45"/>
                  </a:cxn>
                  <a:cxn ang="0">
                    <a:pos x="31" y="34"/>
                  </a:cxn>
                  <a:cxn ang="0">
                    <a:pos x="26" y="20"/>
                  </a:cxn>
                  <a:cxn ang="0">
                    <a:pos x="9" y="0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8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9" y="31"/>
                  </a:cxn>
                  <a:cxn ang="0">
                    <a:pos x="20" y="45"/>
                  </a:cxn>
                  <a:cxn ang="0">
                    <a:pos x="31" y="56"/>
                  </a:cxn>
                  <a:cxn ang="0">
                    <a:pos x="42" y="65"/>
                  </a:cxn>
                </a:cxnLst>
                <a:rect l="0" t="0" r="r" b="b"/>
                <a:pathLst>
                  <a:path w="63" h="73">
                    <a:moveTo>
                      <a:pt x="42" y="65"/>
                    </a:moveTo>
                    <a:lnTo>
                      <a:pt x="58" y="72"/>
                    </a:lnTo>
                    <a:lnTo>
                      <a:pt x="62" y="72"/>
                    </a:lnTo>
                    <a:lnTo>
                      <a:pt x="62" y="67"/>
                    </a:lnTo>
                    <a:lnTo>
                      <a:pt x="58" y="65"/>
                    </a:lnTo>
                    <a:lnTo>
                      <a:pt x="58" y="62"/>
                    </a:lnTo>
                    <a:lnTo>
                      <a:pt x="44" y="56"/>
                    </a:lnTo>
                    <a:lnTo>
                      <a:pt x="37" y="45"/>
                    </a:lnTo>
                    <a:lnTo>
                      <a:pt x="31" y="34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9" y="31"/>
                    </a:lnTo>
                    <a:lnTo>
                      <a:pt x="20" y="45"/>
                    </a:lnTo>
                    <a:lnTo>
                      <a:pt x="31" y="56"/>
                    </a:lnTo>
                    <a:lnTo>
                      <a:pt x="42" y="65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5148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49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Rectangle 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1439449-1A39-4930-9656-15BD82EB1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2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8746C-D625-4E6C-B461-30CAC937C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31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CBB0D-FF21-4A48-B784-D6B4754158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53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309A5-608F-40D1-858B-9C97AFE6B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30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87B8B-F167-43F0-B5D8-17DB62C63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964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8E79B-FDF1-4B76-A58A-9DAC874DC0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75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D88C8-0BC7-4C35-9816-E01C39A00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73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FE6B1-DEE4-48FB-9FD6-EB0E620B4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96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E482-B004-4F35-A485-ABDC0D8F10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5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1FA3D-9175-44AA-8924-AE9B3729F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5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6D858-F320-44E4-B45D-7D3452F13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39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92396-16EB-4165-89A1-7DD83254B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3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5106E-F2B0-48D4-91DC-8CAD5B4F5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82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685800" y="117475"/>
            <a:ext cx="8456613" cy="6738938"/>
            <a:chOff x="432" y="74"/>
            <a:chExt cx="5327" cy="4245"/>
          </a:xfrm>
        </p:grpSpPr>
        <p:sp>
          <p:nvSpPr>
            <p:cNvPr id="2" name="Rectangle 3"/>
            <p:cNvSpPr>
              <a:spLocks noChangeArrowheads="1"/>
            </p:cNvSpPr>
            <p:nvPr/>
          </p:nvSpPr>
          <p:spPr bwMode="invGray">
            <a:xfrm>
              <a:off x="432" y="4176"/>
              <a:ext cx="2208" cy="143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7417" name="Group 4"/>
            <p:cNvGrpSpPr>
              <a:grpSpLocks/>
            </p:cNvGrpSpPr>
            <p:nvPr/>
          </p:nvGrpSpPr>
          <p:grpSpPr bwMode="auto">
            <a:xfrm>
              <a:off x="2859" y="4250"/>
              <a:ext cx="2729" cy="41"/>
              <a:chOff x="2859" y="4250"/>
              <a:chExt cx="2729" cy="41"/>
            </a:xfrm>
          </p:grpSpPr>
          <p:sp>
            <p:nvSpPr>
              <p:cNvPr id="4101" name="Oval 5"/>
              <p:cNvSpPr>
                <a:spLocks noChangeArrowheads="1"/>
              </p:cNvSpPr>
              <p:nvPr/>
            </p:nvSpPr>
            <p:spPr bwMode="invGray">
              <a:xfrm>
                <a:off x="285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2" name="Oval 6"/>
              <p:cNvSpPr>
                <a:spLocks noChangeArrowheads="1"/>
              </p:cNvSpPr>
              <p:nvPr/>
            </p:nvSpPr>
            <p:spPr bwMode="invGray">
              <a:xfrm>
                <a:off x="324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invGray">
              <a:xfrm>
                <a:off x="362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invGray">
              <a:xfrm>
                <a:off x="4011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" name="Oval 9"/>
              <p:cNvSpPr>
                <a:spLocks noChangeArrowheads="1"/>
              </p:cNvSpPr>
              <p:nvPr/>
            </p:nvSpPr>
            <p:spPr bwMode="invGray">
              <a:xfrm>
                <a:off x="4395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invGray">
              <a:xfrm>
                <a:off x="477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7" name="Oval 11"/>
              <p:cNvSpPr>
                <a:spLocks noChangeArrowheads="1"/>
              </p:cNvSpPr>
              <p:nvPr/>
            </p:nvSpPr>
            <p:spPr bwMode="invGray">
              <a:xfrm>
                <a:off x="516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/>
            </p:nvSpPr>
            <p:spPr bwMode="invGray">
              <a:xfrm>
                <a:off x="554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109" name="Rectangle 13"/>
            <p:cNvSpPr>
              <a:spLocks noChangeArrowheads="1"/>
            </p:cNvSpPr>
            <p:nvPr/>
          </p:nvSpPr>
          <p:spPr bwMode="invGray">
            <a:xfrm>
              <a:off x="480" y="480"/>
              <a:ext cx="5279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0" name="Oval 14"/>
            <p:cNvSpPr>
              <a:spLocks noChangeArrowheads="1"/>
            </p:cNvSpPr>
            <p:nvPr/>
          </p:nvSpPr>
          <p:spPr bwMode="invGray">
            <a:xfrm>
              <a:off x="507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invGray">
            <a:xfrm>
              <a:off x="507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2" name="Oval 16"/>
            <p:cNvSpPr>
              <a:spLocks noChangeArrowheads="1"/>
            </p:cNvSpPr>
            <p:nvPr/>
          </p:nvSpPr>
          <p:spPr bwMode="invGray">
            <a:xfrm>
              <a:off x="507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7411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2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7357E7B4-F8E3-4F71-B679-A4C5B32B6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88" r:id="rId1"/>
    <p:sldLayoutId id="2147485289" r:id="rId2"/>
    <p:sldLayoutId id="2147485290" r:id="rId3"/>
    <p:sldLayoutId id="2147485291" r:id="rId4"/>
    <p:sldLayoutId id="2147485292" r:id="rId5"/>
    <p:sldLayoutId id="2147485293" r:id="rId6"/>
    <p:sldLayoutId id="2147485294" r:id="rId7"/>
    <p:sldLayoutId id="2147485295" r:id="rId8"/>
    <p:sldLayoutId id="2147485296" r:id="rId9"/>
    <p:sldLayoutId id="2147485297" r:id="rId10"/>
    <p:sldLayoutId id="2147485298" r:id="rId11"/>
    <p:sldLayoutId id="2147485299" r:id="rId12"/>
    <p:sldLayoutId id="214748530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9.m4a"/><Relationship Id="rId7" Type="http://schemas.openxmlformats.org/officeDocument/2006/relationships/image" Target="../media/image13.wmf"/><Relationship Id="rId2" Type="http://schemas.microsoft.com/office/2007/relationships/media" Target="../media/media9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95536" y="2132856"/>
            <a:ext cx="8352928" cy="1143000"/>
          </a:xfrm>
        </p:spPr>
        <p:txBody>
          <a:bodyPr/>
          <a:lstStyle/>
          <a:p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П</a:t>
            </a:r>
            <a:r>
              <a:rPr lang="sr-Cyrl-R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Р Е Д А В А Њ Е  </a:t>
            </a:r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7:</a:t>
            </a:r>
            <a:r>
              <a:rPr lang="en-US" sz="36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sr-Cyrl-RS" dirty="0" smtClean="0">
                <a:latin typeface="Arial" charset="0"/>
                <a:cs typeface="Arial" charset="0"/>
              </a:rPr>
              <a:t/>
            </a:r>
            <a:br>
              <a:rPr lang="sr-Cyrl-RS" dirty="0" smtClean="0">
                <a:latin typeface="Arial" charset="0"/>
                <a:cs typeface="Arial" charset="0"/>
              </a:rPr>
            </a:br>
            <a:r>
              <a:rPr lang="sr-Cyrl-RS" sz="4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Течна хроматографија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en-US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39552" y="3356992"/>
            <a:ext cx="842493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sr-Cyrl-RS" sz="2000" b="1" dirty="0">
                <a:latin typeface="Arial" pitchFamily="34" charset="0"/>
                <a:cs typeface="Arial" pitchFamily="34" charset="0"/>
              </a:rPr>
              <a:t>Овим предавањем обухваћена су следећа испитна питања:</a:t>
            </a:r>
          </a:p>
          <a:p>
            <a:pPr algn="just">
              <a:defRPr/>
            </a:pPr>
            <a:endParaRPr lang="sr-Cyrl-RS" sz="2000" b="1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29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Опште о течној хроматографији. Опис уређаја за течну хроматографију.</a:t>
            </a:r>
          </a:p>
          <a:p>
            <a:pPr marL="457200" indent="-457200">
              <a:buFont typeface="+mj-lt"/>
              <a:buAutoNum type="arabicPeriod" startAt="29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Колоне за </a:t>
            </a:r>
            <a:r>
              <a:rPr lang="sr-Cyrl-RS" sz="2000" dirty="0">
                <a:latin typeface="Arial" pitchFamily="34" charset="0"/>
                <a:cs typeface="Arial" pitchFamily="34" charset="0"/>
              </a:rPr>
              <a:t>течну хроматографију.</a:t>
            </a:r>
          </a:p>
          <a:p>
            <a:pPr marL="457200" indent="-457200">
              <a:buFont typeface="+mj-lt"/>
              <a:buAutoNum type="arabicPeriod" startAt="29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Типови течне хроматографије.</a:t>
            </a:r>
          </a:p>
          <a:p>
            <a:pPr marL="457200" indent="-457200">
              <a:buFont typeface="+mj-lt"/>
              <a:buAutoNum type="arabicPeriod" startAt="29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Неколонска хроматографија.</a:t>
            </a:r>
            <a:endParaRPr lang="sr-Cyrl-RS" sz="2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29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Детектор индекса преламања.</a:t>
            </a:r>
          </a:p>
          <a:p>
            <a:pPr marL="457200" indent="-457200">
              <a:buFont typeface="+mj-lt"/>
              <a:buAutoNum type="arabicPeriod" startAt="29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УЉ-ВИД детектор у течној хроматографији.</a:t>
            </a:r>
          </a:p>
          <a:p>
            <a:pPr marL="457200" indent="-457200">
              <a:buFont typeface="+mj-lt"/>
              <a:buAutoNum type="arabicPeriod" startAt="29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Флуоресцентни детектор.</a:t>
            </a:r>
            <a:endParaRPr lang="sr-Cyrl-C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CD6127A-2341-4DF1-837F-C713B82E5CEC}" type="slidenum">
              <a:rPr lang="en-US" sz="1400" smtClean="0"/>
              <a:pPr/>
              <a:t>1</a:t>
            </a:fld>
            <a:endParaRPr lang="en-US" sz="1400" smtClean="0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0" y="116632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Предмет: Хроматографија и сепарационе методе. Наставник: Мирослав М. Ристић. Датум: 2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9</a:t>
            </a: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. </a:t>
            </a:r>
            <a:r>
              <a:rPr lang="sr-Cyrl-RS" sz="140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април </a:t>
            </a:r>
            <a:r>
              <a:rPr lang="sr-Cyrl-RS" sz="140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2022.</a:t>
            </a:r>
            <a:endParaRPr lang="sr-Cyrl-RS" sz="1400" dirty="0">
              <a:solidFill>
                <a:schemeClr val="tx1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395408" y="169476"/>
            <a:ext cx="59597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32. Неколонска хроматографија.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334320" y="678175"/>
            <a:ext cx="839511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Хроматографија на папиру </a:t>
            </a:r>
            <a:r>
              <a:rPr lang="sr-Cyrl-RS" sz="2000" dirty="0" smtClean="0">
                <a:latin typeface="Arial" charset="0"/>
                <a:cs typeface="Arial" charset="0"/>
              </a:rPr>
              <a:t>и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 хроматографија на танком слоју </a:t>
            </a:r>
            <a:r>
              <a:rPr lang="sr-Cyrl-RS" sz="2000" dirty="0" smtClean="0">
                <a:latin typeface="Arial" charset="0"/>
                <a:cs typeface="Arial" charset="0"/>
              </a:rPr>
              <a:t>су посебни типови хроматографије који се не обављају у колони, већ у равни папира или плочице на коју је нанешен силика гел или алуминијум оксид.</a:t>
            </a:r>
            <a:r>
              <a:rPr lang="sr-Latn-R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Папир (или плочица) се доведе у контакт са растварачем, који се пење уз њега. Узорак се поставља непосредно изнад растварача, који носи његове компоненте различитим брзинама уз папир. Постоје и силазне конфигурације.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951609"/>
            <a:ext cx="2520280" cy="3631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3131839" y="3212976"/>
            <a:ext cx="5518165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Уместо времена, прате се пређени путеви компоненти и растварача у току одређеног времена: </a:t>
            </a:r>
            <a:r>
              <a:rPr lang="sr-Latn-RS" sz="2000" dirty="0" smtClean="0">
                <a:latin typeface="Arial" charset="0"/>
                <a:cs typeface="Arial" charset="0"/>
              </a:rPr>
              <a:t>x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A</a:t>
            </a:r>
            <a:r>
              <a:rPr lang="sr-Latn-RS" sz="2000" dirty="0" smtClean="0">
                <a:latin typeface="Arial" charset="0"/>
                <a:cs typeface="Arial" charset="0"/>
              </a:rPr>
              <a:t>, x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B</a:t>
            </a:r>
            <a:r>
              <a:rPr lang="sr-Latn-RS" sz="2000" dirty="0" smtClean="0">
                <a:latin typeface="Arial" charset="0"/>
                <a:cs typeface="Arial" charset="0"/>
              </a:rPr>
              <a:t>, x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o</a:t>
            </a:r>
            <a:r>
              <a:rPr lang="sr-Latn-RS" sz="2000" dirty="0" smtClean="0">
                <a:latin typeface="Arial" charset="0"/>
                <a:cs typeface="Arial" charset="0"/>
              </a:rPr>
              <a:t>. </a:t>
            </a:r>
            <a:r>
              <a:rPr lang="sr-Cyrl-RS" sz="2000" dirty="0" smtClean="0">
                <a:latin typeface="Arial" charset="0"/>
                <a:cs typeface="Arial" charset="0"/>
              </a:rPr>
              <a:t>Из њих се рачунају </a:t>
            </a:r>
            <a:r>
              <a:rPr lang="sr-Cyrl-RS" sz="2000" b="1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ретенциони фактори </a:t>
            </a:r>
            <a:r>
              <a:rPr lang="sr-Cyrl-RS" sz="2000" dirty="0" smtClean="0">
                <a:latin typeface="Arial" charset="0"/>
                <a:cs typeface="Arial" charset="0"/>
              </a:rPr>
              <a:t>- за неку компонент</a:t>
            </a:r>
            <a:r>
              <a:rPr lang="sr-Cyrl-RS" sz="2000" dirty="0">
                <a:latin typeface="Arial" charset="0"/>
                <a:cs typeface="Arial" charset="0"/>
              </a:rPr>
              <a:t>у</a:t>
            </a:r>
            <a:r>
              <a:rPr lang="sr-Cyrl-RS" sz="2000" dirty="0" smtClean="0">
                <a:latin typeface="Arial" charset="0"/>
                <a:cs typeface="Arial" charset="0"/>
              </a:rPr>
              <a:t> </a:t>
            </a:r>
            <a:r>
              <a:rPr lang="sr-Latn-RS" sz="2400" i="1" dirty="0" smtClean="0">
                <a:latin typeface="+mj-lt"/>
                <a:cs typeface="Arial" charset="0"/>
              </a:rPr>
              <a:t>i</a:t>
            </a:r>
            <a:r>
              <a:rPr lang="sr-Cyrl-RS" sz="2000" dirty="0" smtClean="0">
                <a:latin typeface="Arial" charset="0"/>
                <a:cs typeface="Arial" charset="0"/>
              </a:rPr>
              <a:t>, ретенциони фактор је: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1925132"/>
              </p:ext>
            </p:extLst>
          </p:nvPr>
        </p:nvGraphicFramePr>
        <p:xfrm>
          <a:off x="5076056" y="5157192"/>
          <a:ext cx="1179512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9" name="Equation" r:id="rId6" imgW="495000" imgH="431640" progId="Equation.3">
                  <p:embed/>
                </p:oleObj>
              </mc:Choice>
              <mc:Fallback>
                <p:oleObj name="Equation" r:id="rId6" imgW="495000" imgH="431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056" y="5157192"/>
                        <a:ext cx="1179512" cy="10350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68344" y="53738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6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395408" y="169476"/>
            <a:ext cx="59597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32. Неколонска хроматографија.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334320" y="908720"/>
            <a:ext cx="83951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Неколонска хроматографија користи се најчешће за анализу обојених узорака (нпр вештачких боја у пићима, биљних пигмената</a:t>
            </a:r>
            <a:r>
              <a:rPr lang="sr-Latn-RS" sz="2000" dirty="0" smtClean="0">
                <a:latin typeface="Arial" charset="0"/>
                <a:cs typeface="Arial" charset="0"/>
              </a:rPr>
              <a:t>, </a:t>
            </a:r>
            <a:r>
              <a:rPr lang="sr-Cyrl-RS" sz="2000" dirty="0" smtClean="0">
                <a:latin typeface="Arial" charset="0"/>
                <a:cs typeface="Arial" charset="0"/>
              </a:rPr>
              <a:t>боја у мастилима...)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28" y="2016436"/>
            <a:ext cx="2365472" cy="4524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6"/>
          <a:stretch/>
        </p:blipFill>
        <p:spPr bwMode="auto">
          <a:xfrm>
            <a:off x="3131840" y="2016436"/>
            <a:ext cx="5309560" cy="3444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1027"/>
          <p:cNvSpPr>
            <a:spLocks noChangeArrowheads="1"/>
          </p:cNvSpPr>
          <p:nvPr/>
        </p:nvSpPr>
        <p:spPr bwMode="auto">
          <a:xfrm>
            <a:off x="3131840" y="5676013"/>
            <a:ext cx="58748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16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Хроматографија на папиру: узорка лишћа (лево) и фломастера разних боја (горе)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6232" y="5765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4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395408" y="169476"/>
            <a:ext cx="62033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33. Детектор индекса преламања.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334320" y="980728"/>
            <a:ext cx="839511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Принцип рада: зрак из извора светлости усмерава се на две оптичке ћелије троугаоног пресека. Ако је у обе ћелије елуент, онда зрак иде право и највише осветљава фотоћелију. Ако у једну ћелију уводимо ефлуент, наиласком компоненти у њу ће зрак бити преломљен тако да слабије осветљава фотоћелију.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0" y="2716302"/>
            <a:ext cx="8477250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375389" y="4553833"/>
            <a:ext cx="83951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Карактеристике: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недеструктиван, неспецифичан, ГД</a:t>
            </a:r>
            <a:r>
              <a:rPr lang="sr-Latn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: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 10</a:t>
            </a:r>
            <a:r>
              <a:rPr lang="sr-Cyrl-RS" sz="2000" baseline="30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-3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 </a:t>
            </a:r>
            <a:r>
              <a:rPr lang="sr-Latn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gdm</a:t>
            </a:r>
            <a:r>
              <a:rPr lang="sr-Latn-RS" sz="2000" baseline="30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-3</a:t>
            </a:r>
            <a:r>
              <a:rPr lang="sr-Latn-RS" sz="2000" dirty="0" smtClean="0">
                <a:latin typeface="Arial" charset="0"/>
                <a:cs typeface="Arial" charset="0"/>
              </a:rPr>
              <a:t>. </a:t>
            </a:r>
            <a:r>
              <a:rPr lang="sr-Cyrl-RS" sz="2000" dirty="0" smtClean="0">
                <a:latin typeface="Arial" charset="0"/>
                <a:cs typeface="Arial" charset="0"/>
              </a:rPr>
              <a:t>Није погодан за градијентно елуирање, ни за детекцију компоненти које апсорбују светло извора (УЉ-ВИД). Погодан је за детекцију шећера. Неопходно га је термостатирати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јер индекс преламања зависи од Т.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5509" y="6070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8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333375" y="166847"/>
            <a:ext cx="86062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34.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УЉ-ВИД детектор у течној хроматографији.</a:t>
            </a: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107504" y="826840"/>
            <a:ext cx="892899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Ова врста детектора користи се за детекцију супстанци које апосорбују УЉ-ВИД зрачење, а то су најчешће ароматична једињења, или једињења са хромофорама у виду двоструких веза између атома </a:t>
            </a:r>
            <a:r>
              <a:rPr lang="sr-Latn-RS" sz="2000" dirty="0" smtClean="0">
                <a:latin typeface="Arial" charset="0"/>
                <a:cs typeface="Arial" charset="0"/>
              </a:rPr>
              <a:t>C, N</a:t>
            </a:r>
            <a:r>
              <a:rPr lang="en-US" sz="2000" dirty="0" smtClean="0">
                <a:latin typeface="Arial" charset="0"/>
                <a:cs typeface="Arial" charset="0"/>
              </a:rPr>
              <a:t>,</a:t>
            </a:r>
            <a:r>
              <a:rPr lang="sr-Latn-RS" sz="2000" dirty="0" smtClean="0">
                <a:latin typeface="Arial" charset="0"/>
                <a:cs typeface="Arial" charset="0"/>
              </a:rPr>
              <a:t> S.</a:t>
            </a:r>
            <a:r>
              <a:rPr lang="sr-Cyrl-RS" sz="2000" dirty="0" smtClean="0">
                <a:latin typeface="Arial" charset="0"/>
                <a:cs typeface="Arial" charset="0"/>
              </a:rPr>
              <a:t> Квантификација се заснива на Ламбер-Беровом закону. Постоје два типа ових детектора: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1) са дисперзним елементом</a:t>
            </a:r>
            <a:r>
              <a:rPr lang="sr-Cyrl-RS" sz="2000" dirty="0" smtClean="0">
                <a:latin typeface="Arial" charset="0"/>
                <a:cs typeface="Arial" charset="0"/>
              </a:rPr>
              <a:t> и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2) са фотодиодним низом</a:t>
            </a:r>
            <a:r>
              <a:rPr lang="sr-Cyrl-RS" sz="2000" dirty="0" smtClean="0">
                <a:latin typeface="Arial" charset="0"/>
                <a:cs typeface="Arial" charset="0"/>
              </a:rPr>
              <a:t>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82" y="2564904"/>
            <a:ext cx="864870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246162" y="5581689"/>
            <a:ext cx="86487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Код оба типа користи се полихроматски извор светлости, како би се таласна дужина за детекцију подесила да одговара максимуму апсорпције за дату компоненту, где је осетљивост највећа.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3242" y="58863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6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333375" y="166847"/>
            <a:ext cx="86062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34.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УЉ-ВИД детектор у течној хроматографији.</a:t>
            </a: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225946" y="980728"/>
            <a:ext cx="83951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Код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детектора </a:t>
            </a:r>
            <a:r>
              <a:rPr lang="sr-Cyrl-RS" sz="2000" dirty="0">
                <a:solidFill>
                  <a:srgbClr val="99FF33"/>
                </a:solidFill>
                <a:latin typeface="Arial" charset="0"/>
                <a:cs typeface="Arial" charset="0"/>
              </a:rPr>
              <a:t>са дисперзним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елементом</a:t>
            </a:r>
            <a:r>
              <a:rPr lang="sr-Cyrl-RS" sz="2000" dirty="0" smtClean="0">
                <a:latin typeface="Arial" charset="0"/>
                <a:cs typeface="Arial" charset="0"/>
              </a:rPr>
              <a:t>, дисперзија светлости се врши пре уласка зрака у оптичку ћелију кроз коју тече ефлуент. Зрак се након изласка из ћелије детектује </a:t>
            </a:r>
            <a:r>
              <a:rPr lang="sr-Cyrl-RS" sz="2000" u="sng" dirty="0" smtClean="0">
                <a:latin typeface="Arial" charset="0"/>
                <a:cs typeface="Arial" charset="0"/>
              </a:rPr>
              <a:t>једном</a:t>
            </a:r>
            <a:r>
              <a:rPr lang="sr-Cyrl-RS" sz="2000" dirty="0" smtClean="0">
                <a:latin typeface="Arial" charset="0"/>
                <a:cs typeface="Arial" charset="0"/>
              </a:rPr>
              <a:t> фотоћелијом. Следи: у једном тренутку имамо сигнал само на </a:t>
            </a:r>
            <a:r>
              <a:rPr lang="sr-Cyrl-RS" sz="2000" u="sng" dirty="0" smtClean="0">
                <a:latin typeface="Arial" charset="0"/>
                <a:cs typeface="Arial" charset="0"/>
              </a:rPr>
              <a:t>једној</a:t>
            </a:r>
            <a:r>
              <a:rPr lang="sr-Cyrl-RS" sz="2000" dirty="0" smtClean="0">
                <a:latin typeface="Arial" charset="0"/>
                <a:cs typeface="Arial" charset="0"/>
              </a:rPr>
              <a:t> таласној дужини. </a:t>
            </a:r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225946" y="2483024"/>
            <a:ext cx="839511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Код </a:t>
            </a:r>
            <a:r>
              <a:rPr lang="sr-Cyrl-RS" sz="2000" dirty="0">
                <a:solidFill>
                  <a:srgbClr val="99FF33"/>
                </a:solidFill>
                <a:latin typeface="Arial" charset="0"/>
                <a:cs typeface="Arial" charset="0"/>
              </a:rPr>
              <a:t>детектора са фотодиодним низом</a:t>
            </a:r>
            <a:r>
              <a:rPr lang="sr-Cyrl-RS" sz="2000" dirty="0" smtClean="0">
                <a:latin typeface="Arial" charset="0"/>
                <a:cs typeface="Arial" charset="0"/>
              </a:rPr>
              <a:t>, дисперзија светлости се врши након изласка зрака из оптичке ћелије кроз коју тече ефлуент. Дисперговани зраци детектују се затим </a:t>
            </a:r>
            <a:r>
              <a:rPr lang="sr-Cyrl-RS" sz="2000" u="sng" dirty="0" smtClean="0">
                <a:latin typeface="Arial" charset="0"/>
                <a:cs typeface="Arial" charset="0"/>
              </a:rPr>
              <a:t>низом</a:t>
            </a:r>
            <a:r>
              <a:rPr lang="sr-Cyrl-RS" sz="2000" dirty="0" smtClean="0">
                <a:latin typeface="Arial" charset="0"/>
                <a:cs typeface="Arial" charset="0"/>
              </a:rPr>
              <a:t> фотоћелија (постављених на позиције одређених таласних дужина). Следи: у једном тренутку имамо сигнал на </a:t>
            </a:r>
            <a:r>
              <a:rPr lang="sr-Cyrl-RS" sz="2000" u="sng" dirty="0" smtClean="0">
                <a:latin typeface="Arial" charset="0"/>
                <a:cs typeface="Arial" charset="0"/>
              </a:rPr>
              <a:t>више</a:t>
            </a:r>
            <a:r>
              <a:rPr lang="sr-Cyrl-RS" sz="2000" dirty="0" smtClean="0">
                <a:latin typeface="Arial" charset="0"/>
                <a:cs typeface="Arial" charset="0"/>
              </a:rPr>
              <a:t> таласних дужина.</a:t>
            </a:r>
          </a:p>
        </p:txBody>
      </p:sp>
      <p:sp>
        <p:nvSpPr>
          <p:cNvPr id="8" name="Rectangle 1027"/>
          <p:cNvSpPr>
            <a:spLocks noChangeArrowheads="1"/>
          </p:cNvSpPr>
          <p:nvPr/>
        </p:nvSpPr>
        <p:spPr bwMode="auto">
          <a:xfrm>
            <a:off x="305222" y="4744888"/>
            <a:ext cx="83951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Карактеристике: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недеструктиван, специфичан, ГД</a:t>
            </a:r>
            <a:r>
              <a:rPr lang="sr-Latn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: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 10</a:t>
            </a:r>
            <a:r>
              <a:rPr lang="sr-Cyrl-RS" sz="2000" baseline="30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-4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 </a:t>
            </a:r>
            <a:r>
              <a:rPr lang="sr-Latn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gdm</a:t>
            </a:r>
            <a:r>
              <a:rPr lang="sr-Latn-RS" sz="2000" baseline="30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-3</a:t>
            </a:r>
            <a:r>
              <a:rPr lang="sr-Latn-RS" sz="2000" dirty="0" smtClean="0">
                <a:latin typeface="Arial" charset="0"/>
                <a:cs typeface="Arial" charset="0"/>
              </a:rPr>
              <a:t>. </a:t>
            </a:r>
            <a:r>
              <a:rPr lang="sr-Cyrl-RS" sz="2000" dirty="0" smtClean="0">
                <a:latin typeface="Arial" charset="0"/>
                <a:cs typeface="Arial" charset="0"/>
              </a:rPr>
              <a:t>УЉ-ВИД детектори имају широк опсег линеарности.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49110" y="55172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2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979712" y="245071"/>
            <a:ext cx="53720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35.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Флуоресцентни детектор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334320" y="908720"/>
            <a:ext cx="83951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Користи се за детекцију једињења која показују флуоресценцију. То је појава да зрачењем побуђени молекул, емитује зрачење ниже енергије од побудног зрачења након само неколико </a:t>
            </a:r>
            <a:r>
              <a:rPr lang="sr-Latn-RS" sz="2000" dirty="0" smtClean="0">
                <a:latin typeface="Arial" charset="0"/>
                <a:cs typeface="Arial" charset="0"/>
              </a:rPr>
              <a:t>ns</a:t>
            </a:r>
            <a:r>
              <a:rPr lang="sr-Cyrl-RS" sz="2000" dirty="0" smtClean="0">
                <a:latin typeface="Arial" charset="0"/>
                <a:cs typeface="Arial" charset="0"/>
              </a:rPr>
              <a:t>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2060848"/>
            <a:ext cx="842010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386938" y="4653136"/>
            <a:ext cx="839511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Детектор садржи 2 дисперзна елемента: један за одабир таласне дужине побудног зрачења, а други емитованог (флуоресцентног). Флуоресцентно зрачење простире се у свим правцима, али посматра се под 90</a:t>
            </a:r>
            <a:r>
              <a:rPr lang="sr-Cyrl-RS" sz="2000" baseline="30000" dirty="0" smtClean="0">
                <a:latin typeface="Arial" charset="0"/>
                <a:cs typeface="Arial" charset="0"/>
              </a:rPr>
              <a:t>о </a:t>
            </a:r>
            <a:r>
              <a:rPr lang="sr-Cyrl-RS" sz="2000" dirty="0" smtClean="0">
                <a:latin typeface="Arial" charset="0"/>
                <a:cs typeface="Arial" charset="0"/>
              </a:rPr>
              <a:t>у односу на побудно јер је тако најмање ометање.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2178" y="61342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979712" y="245071"/>
            <a:ext cx="53720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35.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Флуоресцентни детектор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315295" y="937628"/>
            <a:ext cx="83951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Користи се најчешће за детекцију једињења са коњугованим </a:t>
            </a:r>
            <a:r>
              <a:rPr lang="el-GR" sz="2000" dirty="0" smtClean="0">
                <a:latin typeface="Arial" charset="0"/>
                <a:cs typeface="Arial" charset="0"/>
              </a:rPr>
              <a:t>π</a:t>
            </a:r>
            <a:r>
              <a:rPr lang="sr-Cyrl-RS" sz="2000" dirty="0" smtClean="0">
                <a:latin typeface="Arial" charset="0"/>
                <a:cs typeface="Arial" charset="0"/>
              </a:rPr>
              <a:t> електронима (ароматична једињења) али се дериватизацијом могу неке компоненте учинити видљивим за њега. </a:t>
            </a:r>
          </a:p>
        </p:txBody>
      </p:sp>
      <p:sp>
        <p:nvSpPr>
          <p:cNvPr id="8" name="Rectangle 1027"/>
          <p:cNvSpPr>
            <a:spLocks noChangeArrowheads="1"/>
          </p:cNvSpPr>
          <p:nvPr/>
        </p:nvSpPr>
        <p:spPr bwMode="auto">
          <a:xfrm>
            <a:off x="315295" y="2358752"/>
            <a:ext cx="83951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Карактеристике: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недеструктиван, специфичан, ГД</a:t>
            </a:r>
            <a:r>
              <a:rPr lang="sr-Latn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: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 10</a:t>
            </a:r>
            <a:r>
              <a:rPr lang="sr-Cyrl-RS" sz="2000" baseline="30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-6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 </a:t>
            </a:r>
            <a:r>
              <a:rPr lang="sr-Latn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gdm</a:t>
            </a:r>
            <a:r>
              <a:rPr lang="sr-Latn-RS" sz="2000" baseline="30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-3</a:t>
            </a:r>
            <a:r>
              <a:rPr lang="sr-Latn-RS" sz="2000" dirty="0" smtClean="0">
                <a:latin typeface="Arial" charset="0"/>
                <a:cs typeface="Arial" charset="0"/>
              </a:rPr>
              <a:t>. 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315295" y="2996952"/>
            <a:ext cx="83951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Поред поменутих детектора постоји још много других. Такође као и код гасне, и у течној се за детекцију може користити масени спектрометар и ти хибридни уређају зову се течни хроматографи са масеном спектрометријом.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53732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1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2</a:t>
            </a:fld>
            <a:endParaRPr lang="en-US" sz="140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971600" y="169476"/>
            <a:ext cx="726025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29.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Опште о течној хроматографији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Опис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уређаја за течну хроматографију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212932" y="1368639"/>
            <a:ext cx="885698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Течна хроматографија (ТХ) </a:t>
            </a:r>
            <a:r>
              <a:rPr lang="sr-Cyrl-RS" sz="2000" dirty="0" smtClean="0">
                <a:latin typeface="Arial" charset="0"/>
                <a:cs typeface="Arial" charset="0"/>
              </a:rPr>
              <a:t>је хроматографија у којој је покретна фаза у течном стању. Због веће вискозности течности (у поређењу са гасом) ТХ је унапређивана повећавањем притиска на крајевима колоне и данас они износе и до 1000 атм</a:t>
            </a:r>
            <a:r>
              <a:rPr lang="sr-Latn-RS" sz="2000" dirty="0" smtClean="0">
                <a:latin typeface="Arial" charset="0"/>
                <a:cs typeface="Arial" charset="0"/>
              </a:rPr>
              <a:t>. </a:t>
            </a:r>
            <a:r>
              <a:rPr lang="sr-Cyrl-RS" sz="2000" dirty="0" smtClean="0">
                <a:latin typeface="Arial" charset="0"/>
                <a:cs typeface="Arial" charset="0"/>
              </a:rPr>
              <a:t>Течна хроматографија под високим притиском (</a:t>
            </a:r>
            <a:r>
              <a:rPr lang="sr-Latn-RS" sz="2000" i="1" dirty="0" smtClean="0">
                <a:latin typeface="Arial" charset="0"/>
                <a:cs typeface="Arial" charset="0"/>
              </a:rPr>
              <a:t>HPLC - high pressure liquid chromatography</a:t>
            </a:r>
            <a:r>
              <a:rPr lang="sr-Cyrl-RS" sz="2000" dirty="0" smtClean="0">
                <a:latin typeface="Arial" charset="0"/>
                <a:cs typeface="Arial" charset="0"/>
              </a:rPr>
              <a:t>).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Течно-чврста адсорпциона </a:t>
            </a:r>
            <a:r>
              <a:rPr lang="sr-Cyrl-RS" sz="2000" dirty="0">
                <a:solidFill>
                  <a:srgbClr val="99FF33"/>
                </a:solidFill>
                <a:latin typeface="Arial" charset="0"/>
                <a:cs typeface="Arial" charset="0"/>
              </a:rPr>
              <a:t>хроматографија</a:t>
            </a:r>
          </a:p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Течно-течна </a:t>
            </a:r>
            <a:r>
              <a:rPr lang="sr-Cyrl-RS" sz="2000" dirty="0">
                <a:solidFill>
                  <a:srgbClr val="99FF33"/>
                </a:solidFill>
                <a:latin typeface="Arial" charset="0"/>
                <a:cs typeface="Arial" charset="0"/>
              </a:rPr>
              <a:t>подеона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хроматографија</a:t>
            </a:r>
            <a:endParaRPr lang="en-US" sz="2000" dirty="0" smtClean="0">
              <a:solidFill>
                <a:srgbClr val="99FF33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Али и друге које ће касније бити поменуте.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  <p:sp>
        <p:nvSpPr>
          <p:cNvPr id="8" name="Rectangle 1027"/>
          <p:cNvSpPr>
            <a:spLocks noChangeArrowheads="1"/>
          </p:cNvSpPr>
          <p:nvPr/>
        </p:nvSpPr>
        <p:spPr bwMode="auto">
          <a:xfrm>
            <a:off x="313060" y="4653136"/>
            <a:ext cx="792715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Врсте елуирања:</a:t>
            </a: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1.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Изократско</a:t>
            </a:r>
            <a:r>
              <a:rPr lang="sr-Cyrl-RS" sz="2000" dirty="0" smtClean="0">
                <a:latin typeface="Arial" charset="0"/>
                <a:cs typeface="Arial" charset="0"/>
              </a:rPr>
              <a:t> (састав елуента је исти)</a:t>
            </a: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2.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Градијентно</a:t>
            </a:r>
            <a:r>
              <a:rPr lang="sr-Cyrl-RS" sz="2000" dirty="0" smtClean="0">
                <a:latin typeface="Arial" charset="0"/>
                <a:cs typeface="Arial" charset="0"/>
              </a:rPr>
              <a:t> (састав елуента се мења по неком програму)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9121" y="495776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4" name="Rectangle 1027"/>
          <p:cNvSpPr>
            <a:spLocks noChangeArrowheads="1"/>
          </p:cNvSpPr>
          <p:nvPr/>
        </p:nvSpPr>
        <p:spPr bwMode="auto">
          <a:xfrm>
            <a:off x="1475656" y="229871"/>
            <a:ext cx="6408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24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Опис уређаја за ТХ - течни хроматограф</a:t>
            </a:r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251520" y="980728"/>
            <a:ext cx="88569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Шема течног хроматографа приказана је на слици.</a:t>
            </a:r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143508" y="4985881"/>
            <a:ext cx="88569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Мешалица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преузима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раствараче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и меша их у задатом односу.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Дегасер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елиминише мехуриће ваздуха из елуента пре уласка у колону, а пумпа служи да под високим притиском гура елуент ка инјектору како би анализа краће трајала. 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45" y="1413605"/>
            <a:ext cx="7934325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2500" y="62164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3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1475656" y="229871"/>
            <a:ext cx="6408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24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Опис уређаја за ТХ - течни хроматограф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36080"/>
            <a:ext cx="2910475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16832"/>
            <a:ext cx="3086050" cy="2326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027"/>
          <p:cNvSpPr>
            <a:spLocks noChangeArrowheads="1"/>
          </p:cNvSpPr>
          <p:nvPr/>
        </p:nvSpPr>
        <p:spPr bwMode="auto">
          <a:xfrm>
            <a:off x="143508" y="764704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Пумпа је најчешће клипна, а како би се смањиле њене варијације у притиску уз њу може да се постави пригушница или се две пумпе повежу да раде у супротним фазама. 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  <p:sp>
        <p:nvSpPr>
          <p:cNvPr id="15" name="Rectangle 1027"/>
          <p:cNvSpPr>
            <a:spLocks noChangeArrowheads="1"/>
          </p:cNvSpPr>
          <p:nvPr/>
        </p:nvSpPr>
        <p:spPr bwMode="auto">
          <a:xfrm>
            <a:off x="251520" y="4365104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Инјектор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уноси узорак на пут елуента. Запремине узорка се крећу од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5-20 </a:t>
            </a:r>
            <a:r>
              <a:rPr lang="sr-Latn-RS" sz="2000" dirty="0" smtClean="0">
                <a:solidFill>
                  <a:srgbClr val="99FF33"/>
                </a:solidFill>
                <a:latin typeface="Symbol" pitchFamily="18" charset="2"/>
                <a:cs typeface="Arial" charset="0"/>
              </a:rPr>
              <a:t>m</a:t>
            </a:r>
            <a:r>
              <a:rPr lang="sr-Latn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l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.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Предколона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превентивно штити колону од штетних супстанци. Покретна фаза иде затим у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колону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, па према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детектору и писачу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. 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2500" y="5842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3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971600" y="169476"/>
            <a:ext cx="66983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30.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Колоне за течну хроматографију.</a:t>
            </a:r>
          </a:p>
        </p:txBody>
      </p:sp>
      <p:sp>
        <p:nvSpPr>
          <p:cNvPr id="12" name="Rectangle 1027"/>
          <p:cNvSpPr>
            <a:spLocks noChangeArrowheads="1"/>
          </p:cNvSpPr>
          <p:nvPr/>
        </p:nvSpPr>
        <p:spPr bwMode="auto">
          <a:xfrm>
            <a:off x="323528" y="764704"/>
            <a:ext cx="824491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У ТХ, колоне су углавном пуњене. Димензије честица којима се колоне пуне су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неколико микрометара (</a:t>
            </a:r>
            <a:r>
              <a:rPr lang="sr-Latn-RS" sz="2000" dirty="0" smtClean="0">
                <a:solidFill>
                  <a:srgbClr val="99FF33"/>
                </a:solidFill>
                <a:latin typeface="Symbol" pitchFamily="18" charset="2"/>
                <a:cs typeface="Arial" charset="0"/>
              </a:rPr>
              <a:t>m</a:t>
            </a:r>
            <a:r>
              <a:rPr lang="sr-Latn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m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)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у пречнику, а пуњења су од силика-гела, полиетилена... Дужина најчешће 10 до 20 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cm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, пречник 2-4 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mm.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</a:p>
          <a:p>
            <a:pPr>
              <a:defRPr/>
            </a:pP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Колоне имају велик број теоријских подова (50.000 по метру).</a:t>
            </a:r>
          </a:p>
          <a:p>
            <a:pPr>
              <a:defRPr/>
            </a:pP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Могу бити термостатиране.</a:t>
            </a:r>
          </a:p>
          <a:p>
            <a:pPr>
              <a:defRPr/>
            </a:pPr>
            <a:endParaRPr lang="sr-Cyrl-RS" sz="2000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Капиларне колоне за течну су тек недавно развијене - оне још нису распрострањене. Имају пречник испод 1 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mm,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и до 1.000.000 теоријских подова. 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  <p:pic>
        <p:nvPicPr>
          <p:cNvPr id="3074" name="Picture 2" descr="BIOshell™ UHPLC and HPLC Columns for Biomolecules from MilliporeSigma |  Labcompare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96" y="3934803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027"/>
          <p:cNvSpPr>
            <a:spLocks noChangeArrowheads="1"/>
          </p:cNvSpPr>
          <p:nvPr/>
        </p:nvSpPr>
        <p:spPr bwMode="auto">
          <a:xfrm>
            <a:off x="4261562" y="3711585"/>
            <a:ext cx="47749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16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Колоне су челичне конструкције како би издржале високе притиске којима су изложене.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93518"/>
            <a:ext cx="3459764" cy="2456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65244" y="52848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2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291952" y="1072575"/>
            <a:ext cx="82449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Постоје и посебне колоне за ТХ којима је могуће раздвојити оптичке изомере.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52" y="1876113"/>
            <a:ext cx="844867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204367" y="4485963"/>
            <a:ext cx="448689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Колоне са већим пречницима (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&gt;5 mm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)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се користе за препаративну течну хроматографију.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  <p:pic>
        <p:nvPicPr>
          <p:cNvPr id="4100" name="Picture 4" descr="HPLC Columns - Narchem Corpor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498801"/>
            <a:ext cx="2895600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026"/>
          <p:cNvSpPr txBox="1">
            <a:spLocks noChangeArrowheads="1"/>
          </p:cNvSpPr>
          <p:nvPr/>
        </p:nvSpPr>
        <p:spPr bwMode="auto">
          <a:xfrm>
            <a:off x="971600" y="169476"/>
            <a:ext cx="66983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30.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Колоне за течну хроматографију.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0468" y="5733256"/>
            <a:ext cx="406400" cy="406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2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395408" y="169476"/>
            <a:ext cx="62729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31.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Типови течне хроматографије.</a:t>
            </a:r>
          </a:p>
        </p:txBody>
      </p:sp>
      <p:sp>
        <p:nvSpPr>
          <p:cNvPr id="4" name="Rectangle 1027"/>
          <p:cNvSpPr>
            <a:spLocks noChangeArrowheads="1"/>
          </p:cNvSpPr>
          <p:nvPr/>
        </p:nvSpPr>
        <p:spPr bwMode="auto">
          <a:xfrm>
            <a:off x="302320" y="829161"/>
            <a:ext cx="844614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Хроматографија нормалних фаза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: непокретна фаза је поларна (модификације са 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-NO</a:t>
            </a:r>
            <a:r>
              <a:rPr lang="sr-Latn-RS" sz="2000" baseline="-25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2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и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-OH 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групама), а покретна је неполарна. Напуштена углавном због слабе репетабилности. 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28" y="1988840"/>
            <a:ext cx="6867525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302318" y="4437112"/>
            <a:ext cx="844614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Хроматографија обрнутих фаза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: непокретна фаза је неполарна (модификације са алкилним ланцима 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-C</a:t>
            </a:r>
            <a:r>
              <a:rPr lang="sr-Latn-RS" sz="2000" baseline="-25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8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H</a:t>
            </a:r>
            <a:r>
              <a:rPr lang="sr-Latn-RS" sz="2000" baseline="-25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17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, -C</a:t>
            </a:r>
            <a:r>
              <a:rPr lang="sr-Latn-RS" sz="2000" baseline="-25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18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H</a:t>
            </a:r>
            <a:r>
              <a:rPr lang="sr-Latn-RS" sz="2000" baseline="-25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37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или фенил групом), а покретна је поларна (најчешће водена). Поузданија је од хроматографије нормалних фаза, колоне су дуготрајније. Редослед излазака компоненти неке смеше је обрнут у овом типу хроматографије од претходно поменутог.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2061" y="45458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9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395408" y="169476"/>
            <a:ext cx="62729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31.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Типови течне хроматографије.</a:t>
            </a:r>
          </a:p>
        </p:txBody>
      </p:sp>
      <p:sp>
        <p:nvSpPr>
          <p:cNvPr id="4" name="Rectangle 1027"/>
          <p:cNvSpPr>
            <a:spLocks noChangeArrowheads="1"/>
          </p:cNvSpPr>
          <p:nvPr/>
        </p:nvSpPr>
        <p:spPr bwMode="auto">
          <a:xfrm>
            <a:off x="3310520" y="1016617"/>
            <a:ext cx="554461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Јоноизмењивачка хроматографија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: непокретна фаза садржи ковалентно везане јонске групе, које могу да размењују јоне. Користи се за узорке који садрже неорганске јоне, аминокиселине или протеине. Елуенти: </a:t>
            </a:r>
            <a:r>
              <a:rPr lang="en-US" sz="20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HCl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(катјонска)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, 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K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OH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(анјонска)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. 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Супресор служи да издвоји јоне елуента пре поступка детекције.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359768" y="3970859"/>
            <a:ext cx="568729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Ексклузиона (гел) хроматографија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: Раздвајање компоненти узорка врши се према величини честица. Непокретна фаза је порозна и мали молекули могу ући у њене поре и тако им се компликују путање и зато имају веће 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t</a:t>
            </a:r>
            <a:r>
              <a:rPr lang="sr-Latn-RS" sz="2000" baseline="-25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R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. 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Користи се за раздвајање макромолекула по величини. 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677685"/>
            <a:ext cx="1513508" cy="2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Water Softene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43655"/>
            <a:ext cx="2088232" cy="283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76428" y="60144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6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395408" y="169476"/>
            <a:ext cx="62729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31.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Типови течне хроматографије.</a:t>
            </a: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425360" y="980728"/>
            <a:ext cx="839511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Афинитетна хроматографија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: користи се при раздвајању биолошких молекула, на принципу веома специфичних интеракција са непокретном фазом које делују по принципу кључ-брава. Употребљава се за раздвајање протеина. Посебна места на непокретној фази могу везати само протеин одређеног облика. Након тога, он се може елуирати погодним пуфером.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351" y="3284984"/>
            <a:ext cx="611505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8115" y="53732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2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ntemporary design template [1]">
  <a:themeElements>
    <a:clrScheme name="Contemporary design template [1]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 design template [1]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ntemporary design template [1]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design template [1]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design template [1]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8166</TotalTime>
  <Words>1358</Words>
  <Application>Microsoft Office PowerPoint</Application>
  <PresentationFormat>On-screen Show (4:3)</PresentationFormat>
  <Paragraphs>84</Paragraphs>
  <Slides>16</Slides>
  <Notes>0</Notes>
  <HiddenSlides>0</HiddenSlides>
  <MMClips>15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Symbol</vt:lpstr>
      <vt:lpstr>Times New Roman</vt:lpstr>
      <vt:lpstr>Contemporary design template [1]</vt:lpstr>
      <vt:lpstr>Equation</vt:lpstr>
      <vt:lpstr>П Р Е Д А В А Њ Е  7:  Течна хроматографија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FFH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GASOVITO STANJE</dc:title>
  <dc:creator>prof.dr Ivanka Holclajtner-Antunovic</dc:creator>
  <cp:lastModifiedBy>Korisnik</cp:lastModifiedBy>
  <cp:revision>1195</cp:revision>
  <dcterms:created xsi:type="dcterms:W3CDTF">2004-09-27T11:49:18Z</dcterms:created>
  <dcterms:modified xsi:type="dcterms:W3CDTF">2022-04-29T14:29:52Z</dcterms:modified>
</cp:coreProperties>
</file>