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6"/>
  </p:notesMasterIdLst>
  <p:sldIdLst>
    <p:sldId id="310" r:id="rId2"/>
    <p:sldId id="463" r:id="rId3"/>
    <p:sldId id="511" r:id="rId4"/>
    <p:sldId id="512" r:id="rId5"/>
    <p:sldId id="510" r:id="rId6"/>
    <p:sldId id="513" r:id="rId7"/>
    <p:sldId id="515" r:id="rId8"/>
    <p:sldId id="514" r:id="rId9"/>
    <p:sldId id="516" r:id="rId10"/>
    <p:sldId id="517" r:id="rId11"/>
    <p:sldId id="518" r:id="rId12"/>
    <p:sldId id="519" r:id="rId13"/>
    <p:sldId id="521" r:id="rId14"/>
    <p:sldId id="520" r:id="rId1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33"/>
    <a:srgbClr val="FFFFFF"/>
    <a:srgbClr val="FF0000"/>
    <a:srgbClr val="FF9933"/>
    <a:srgbClr val="FFFFCC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 varScale="1">
        <p:scale>
          <a:sx n="76" d="100"/>
          <a:sy n="76" d="100"/>
        </p:scale>
        <p:origin x="1028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15-Apr-22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F9B562-8977-40A1-9F08-F390B7ABBAB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81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audio" Target="../media/media13.m4a"/><Relationship Id="rId7" Type="http://schemas.openxmlformats.org/officeDocument/2006/relationships/oleObject" Target="../embeddings/oleObject1.bin"/><Relationship Id="rId2" Type="http://schemas.microsoft.com/office/2007/relationships/media" Target="../media/media13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2132856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6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 smtClean="0">
                <a:latin typeface="Arial" charset="0"/>
                <a:cs typeface="Arial" charset="0"/>
              </a:rPr>
              <a:t/>
            </a:r>
            <a:br>
              <a:rPr lang="sr-Cyrl-RS" dirty="0" smtClean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Гасна хроматографија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3430927"/>
            <a:ext cx="878497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0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0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Опште о гасној хроматографији. Опис уређаја и колоне за гасну хроматографију.</a:t>
            </a: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Детектор топлотне проводљивости.</a:t>
            </a:r>
            <a:endParaRPr lang="sr-Cyrl-RS" sz="2000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Пламено-јонизујући детектор.</a:t>
            </a: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Детектор захвата електрона.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Гасна хроматографија са масеном спектрометријом.</a:t>
            </a:r>
          </a:p>
          <a:p>
            <a:pPr marL="457200" indent="-457200">
              <a:buFont typeface="+mj-lt"/>
              <a:buAutoNum type="arabicPeriod" startAt="23"/>
              <a:defRPr/>
            </a:pPr>
            <a:r>
              <a:rPr lang="sr-Cyrl-RS" sz="2000" dirty="0" smtClean="0">
                <a:latin typeface="Arial" pitchFamily="34" charset="0"/>
                <a:cs typeface="Arial" pitchFamily="34" charset="0"/>
              </a:rPr>
              <a:t>Облици пикова у гасној хроматографији.</a:t>
            </a:r>
            <a:endParaRPr lang="sr-Cyrl-C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0" y="116632"/>
            <a:ext cx="9144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Мирослав М. Ристић. Датум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: </a:t>
            </a:r>
            <a:r>
              <a:rPr lang="en-U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15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 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април 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202</a:t>
            </a:r>
            <a:r>
              <a:rPr lang="en-U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2</a:t>
            </a:r>
            <a:r>
              <a:rPr lang="sr-Cyrl-RS" sz="140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03649" y="169476"/>
            <a:ext cx="614867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25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Пламено-јонизујући детектор.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3543" y="1017687"/>
            <a:ext cx="464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Ефлуент се уводи у пламен (смеша водоник-ваздух) који је постављен да буде део електричног кола. Компонента која се у пламену јонизује доприноси порасту струје у колу.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7207" y="4077072"/>
            <a:ext cx="8458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Угљоводоници дају струју сразмерну броју С атома у једињењу. Детектор је масено осетљив, а не концентрационо. Н</a:t>
            </a:r>
            <a:r>
              <a:rPr lang="x-none" sz="2000" baseline="-25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О, СО и СО</a:t>
            </a:r>
            <a:r>
              <a:rPr lang="x-none" sz="2000" baseline="-25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се не виде.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Поуздан је, јефтин, има широк линеарни опсег, деструктиван и специфичан (није за неорганске компоненте).</a:t>
            </a:r>
          </a:p>
          <a:p>
            <a:endParaRPr lang="x-none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Сигнал се изражава као укупна количина угљоводоника (често према метану).</a:t>
            </a:r>
          </a:p>
        </p:txBody>
      </p:sp>
      <p:pic>
        <p:nvPicPr>
          <p:cNvPr id="1026" name="Picture 2" descr="My animation GIF - Find on GIF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980728"/>
            <a:ext cx="3240360" cy="3102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68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303649" y="169476"/>
            <a:ext cx="592809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26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Детектор захвата електрона.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914400"/>
            <a:ext cx="3048000" cy="2780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381000" y="914400"/>
            <a:ext cx="51054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Ефлуент се преводи преко радио-активног </a:t>
            </a:r>
            <a:r>
              <a:rPr lang="el-GR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β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емитера (</a:t>
            </a:r>
            <a:r>
              <a:rPr lang="x-none" sz="2000" baseline="30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63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Ni). Када струји само носећи гас у колу се успоставља струја чији носиоци су електрони и јони носећег гаса (N</a:t>
            </a:r>
            <a:r>
              <a:rPr lang="x-none" sz="2000" baseline="-25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). </a:t>
            </a:r>
          </a:p>
          <a:p>
            <a:endParaRPr lang="x-none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Наиласком компоненти из колоне које имају изражен афинитет према електрону долази до захвата електрона и пада струје што је детекциони сигнал.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0" y="4293096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Детектор је селективан и врло осетљив за </a:t>
            </a:r>
            <a:r>
              <a:rPr lang="x-none" sz="2000" b="1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халогена</a:t>
            </a:r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и нитро-једињења. 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Користи се при анализи пестицида и полихлорованих бифенила.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53721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9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122638" y="71951"/>
            <a:ext cx="697492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27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Гасна хроматографија са масеном</a:t>
            </a:r>
          </a:p>
          <a:p>
            <a:pPr algn="ctr"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спектрометријом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3528" y="1124744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Гасна хроматографија са масеном спектрометријом (ГХ-МС</a:t>
            </a:r>
            <a:r>
              <a:rPr lang="sr-Cyrl-RS" sz="2000" dirty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 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је хибридна техника у којој се на излаз из колоне гасног хроматографа везује масени спектрометар као детектор. 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2168874"/>
            <a:ext cx="84582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Масени спектрометар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је уређај који просторно или временски раздваја сноп јона према различитој вредности односа масе и наелектрисања,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m/z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 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Из колоне је потребно превести гас на низак притисак (10</a:t>
            </a:r>
            <a:r>
              <a:rPr lang="sr-Cyrl-RS" sz="2000" baseline="30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-5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mbar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 који је неопходан за рад масеног спектрометра. Молекули гаса се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јонизују и фрагментишу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ударом електрона (или другим начинима). Јони затим иду кроз анализатор маса. Просторно се раздвајају и региструју се струје јона одређеног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m/z.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Приказ јонске струје у функцији </a:t>
            </a:r>
            <a:r>
              <a:rPr lang="en-U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m/z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зове се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масени спектар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Масени спектар једињења представља њему својствен отисак прста и њег</a:t>
            </a:r>
            <a:r>
              <a:rPr lang="en-U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o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 облик нам служи за идентификацију једињења</a:t>
            </a:r>
            <a:r>
              <a:rPr lang="en-U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endParaRPr lang="sr-Cyrl-RS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75328" y="50851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57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082499"/>
            <a:ext cx="3609975" cy="226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1746" y="4581128"/>
            <a:ext cx="845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Модови рада масеног спектрометра: </a:t>
            </a:r>
          </a:p>
          <a:p>
            <a:pPr marL="457200" indent="-457200">
              <a:buAutoNum type="arabicPeriod"/>
            </a:pP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Сканирајући – прате се све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m/z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вредности.</a:t>
            </a:r>
          </a:p>
          <a:p>
            <a:pPr marL="457200" indent="-457200">
              <a:buAutoNum type="arabicPeriod"/>
            </a:pP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Селективни – прате се само одређене карактеристичне вредности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m/z.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621139" y="71951"/>
            <a:ext cx="59779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sr-Cyrl-RS" sz="2800" dirty="0" smtClean="0">
                <a:solidFill>
                  <a:srgbClr val="99FF33"/>
                </a:solidFill>
                <a:latin typeface="Arial" pitchFamily="34" charset="0"/>
                <a:cs typeface="Arial" pitchFamily="34" charset="0"/>
              </a:rPr>
              <a:t>Гасна хроматографија са масеном</a:t>
            </a:r>
          </a:p>
          <a:p>
            <a:pPr algn="ctr">
              <a:defRPr/>
            </a:pPr>
            <a:r>
              <a:rPr lang="sr-Cyrl-RS" sz="2800" dirty="0" smtClean="0">
                <a:solidFill>
                  <a:srgbClr val="99FF33"/>
                </a:solidFill>
                <a:latin typeface="Arial" pitchFamily="34" charset="0"/>
                <a:cs typeface="Arial" pitchFamily="34" charset="0"/>
              </a:rPr>
              <a:t>спектрометријом</a:t>
            </a:r>
            <a:endParaRPr lang="sr-Cyrl-RS" sz="2800" dirty="0">
              <a:solidFill>
                <a:srgbClr val="99FF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1746" y="1046447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У ГХ-МС није неопходно познавати ретенциона времена компоненти за њихову идентификацију. Она се врши преко изгледа масеног спектра.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3944" y="3613076"/>
            <a:ext cx="230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Масени спектар пентана</a:t>
            </a:r>
            <a:endParaRPr lang="x-none" sz="2000" i="1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71465" y="52428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61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683568" y="188640"/>
            <a:ext cx="80307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28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Облици пикова у гасној</a:t>
            </a:r>
            <a:r>
              <a:rPr lang="sr-Latn-R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хроматографији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98588"/>
            <a:ext cx="6381750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91746" y="1046447"/>
            <a:ext cx="8458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У случајевима када коефицијент расподеле неке компоненте зависи од њене концентрације, долази до асиметричности пикова. 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5499385"/>
              </p:ext>
            </p:extLst>
          </p:nvPr>
        </p:nvGraphicFramePr>
        <p:xfrm>
          <a:off x="395536" y="1849741"/>
          <a:ext cx="1296144" cy="885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7" name="Equation" r:id="rId7" imgW="749160" imgH="507960" progId="Equation.3">
                  <p:embed/>
                </p:oleObj>
              </mc:Choice>
              <mc:Fallback>
                <p:oleObj name="Equation" r:id="rId7" imgW="749160" imgH="507960" progId="Equation.3">
                  <p:embed/>
                  <p:pic>
                    <p:nvPicPr>
                      <p:cNvPr id="2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849741"/>
                        <a:ext cx="1296144" cy="885941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63688" y="1772816"/>
            <a:ext cx="30963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Слика а) при нижим концентрацијама је веће К, већи афинитет ка непокретној фази. Ниже конц путују спорије и пику је шире десно крило.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1772816"/>
            <a:ext cx="30963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Слика б) при вишим концентрацијама је веће К, већи афинитет ка непокретној фази. Веће конц путују спорије и пику је шире лево крило.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07956" y="32129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73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41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2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171024" y="169476"/>
            <a:ext cx="657122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23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Опште о гасној хроматографији.</a:t>
            </a: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212932" y="769928"/>
            <a:ext cx="8856984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Гасна хроматографија (ГХ) </a:t>
            </a:r>
            <a:r>
              <a:rPr lang="sr-Cyrl-RS" sz="2000" dirty="0" smtClean="0">
                <a:latin typeface="Arial" charset="0"/>
                <a:cs typeface="Arial" charset="0"/>
              </a:rPr>
              <a:t>је хроматографија у којој је покретна фаза у гасном стању. Носећи гас је неки инертан гас који не реагује са компонентама узорка и непокретном фазом.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Гасно-чврста адсорпциона хроматографија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Гасно-течна подеона хроматографија</a:t>
            </a: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212932" y="2995205"/>
            <a:ext cx="8856984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Гасна хроматографија се користи за квалитативну и квантитативну анализу гасних узорака, али и течних уколико компоненте имају ниске тачке кључања. Колона се може загревати до 400 </a:t>
            </a:r>
            <a:r>
              <a:rPr lang="sr-Cyrl-RS" sz="2000" baseline="30000" dirty="0" smtClean="0">
                <a:latin typeface="Arial" charset="0"/>
                <a:cs typeface="Arial" charset="0"/>
              </a:rPr>
              <a:t>о</a:t>
            </a:r>
            <a:r>
              <a:rPr lang="sr-Cyrl-RS" sz="2000" dirty="0" smtClean="0">
                <a:latin typeface="Arial" charset="0"/>
                <a:cs typeface="Arial" charset="0"/>
              </a:rPr>
              <a:t>С.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Дериватизација је поступак хемијске измене компоненти узорка које су термички нестабилне или тешко испарљиве. При тој измени добијају се деривати који се могу анализирати са ГХ.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ГХ може бити аналитичка и препаративна, али се може користити за физичко-хемијску карактеризацију испитиваних система.</a:t>
            </a: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82278" y="2140868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550" y="1484784"/>
            <a:ext cx="6438900" cy="3629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Опис уређаја за ГХ - гасни хроматограф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51520" y="980728"/>
            <a:ext cx="8856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Шема гасног хроматографа приказана је на слици.</a:t>
            </a: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43508" y="5293657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Запремине узорака: течних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1 </a:t>
            </a:r>
            <a:r>
              <a:rPr lang="sr-Latn-RS" sz="2000" dirty="0" smtClean="0">
                <a:solidFill>
                  <a:srgbClr val="99FF33"/>
                </a:solidFill>
                <a:latin typeface="Symbol" pitchFamily="18" charset="2"/>
                <a:cs typeface="Arial" charset="0"/>
              </a:rPr>
              <a:t>m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l</a:t>
            </a:r>
            <a:r>
              <a:rPr lang="sr-Latn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, 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гасовитих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1 </a:t>
            </a:r>
            <a:r>
              <a:rPr lang="sr-Latn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ml.</a:t>
            </a:r>
            <a:endParaRPr lang="sr-Cyrl-R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Ињектор се може загревати. Колона је смештена у пећ, чија температура се може програмирано мењати. 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000" y="529365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23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93" y="3933056"/>
            <a:ext cx="5903848" cy="280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Опис уређаја за ГХ - гасни хроматограф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6228184" y="4258247"/>
            <a:ext cx="276534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1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Детектор се такође загрева како се у њему не би кондензовале компоненте узорка.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4800" y="803960"/>
            <a:ext cx="4009628" cy="551688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r>
              <a:rPr lang="x-none" sz="2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Радни режими у ГХ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9796" y="1507144"/>
            <a:ext cx="434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1. Изотермски режим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42900" y="1916832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2. Температурски градијентни режим</a:t>
            </a:r>
          </a:p>
        </p:txBody>
      </p:sp>
      <p:pic>
        <p:nvPicPr>
          <p:cNvPr id="9" name="Picture 8" descr="temp rezimi GC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072" y="951761"/>
            <a:ext cx="3530600" cy="28639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8989" y="2383720"/>
            <a:ext cx="4267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18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При нижим Т елуирају се испарљивије компоненте, при вишим теже испарљиве.</a:t>
            </a:r>
            <a:r>
              <a:rPr lang="en-US" sz="18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x-none" sz="18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Чест нежељени ефекат: подизање базне линије због испаравања непокретне фазе.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40352" y="558873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73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1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Опис уређаја за ГХ - гасни хроматограф</a:t>
            </a: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245096" y="901169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Данашњи уређаји за ФХ су рачунарски управљани.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Аутосемплер</a:t>
            </a:r>
            <a:r>
              <a:rPr lang="sr-Cyrl-RS" sz="2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 је уређај за аутоматско сукцесивно уношење узорака у колону, који одмењује експериментатора.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096" y="2093917"/>
            <a:ext cx="6912768" cy="3137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as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096" y="4214597"/>
            <a:ext cx="2905633" cy="2033943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681168" y="33715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01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7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Колоне за ГХ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71600" y="659904"/>
            <a:ext cx="2590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Пуњене (паковане)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1235512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Колона је равномерно испуњена ситним честицама непокретне фазе по целој својој запремини.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62600" y="659904"/>
            <a:ext cx="152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Капиларне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648200" y="1241465"/>
            <a:ext cx="3810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Непокретна фаза налази се само на унутрашњим зидовима колоне у танком слоју.</a:t>
            </a:r>
          </a:p>
        </p:txBody>
      </p:sp>
      <p:pic>
        <p:nvPicPr>
          <p:cNvPr id="15" name="Picture 14" descr="kolona2 kapilarna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100" y="2558951"/>
            <a:ext cx="914400" cy="902369"/>
          </a:xfrm>
          <a:prstGeom prst="rect">
            <a:avLst/>
          </a:prstGeom>
        </p:spPr>
      </p:pic>
      <p:pic>
        <p:nvPicPr>
          <p:cNvPr id="16" name="Picture 15" descr="kolona2 pakovana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2564904"/>
            <a:ext cx="883568" cy="933346"/>
          </a:xfrm>
          <a:prstGeom prst="rect">
            <a:avLst/>
          </a:prstGeom>
        </p:spPr>
      </p:pic>
      <p:pic>
        <p:nvPicPr>
          <p:cNvPr id="17" name="Picture 16" descr="kolona kapilarn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2080" y="4297214"/>
            <a:ext cx="2362200" cy="2444154"/>
          </a:xfrm>
          <a:prstGeom prst="rect">
            <a:avLst/>
          </a:prstGeom>
        </p:spPr>
      </p:pic>
      <p:pic>
        <p:nvPicPr>
          <p:cNvPr id="18" name="Picture 17" descr="kolona pakovan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95400" y="4246347"/>
            <a:ext cx="1752600" cy="249502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124200" y="278092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Попречни пресек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364260" y="4953000"/>
            <a:ext cx="15558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спољашњи </a:t>
            </a:r>
            <a:r>
              <a:rPr lang="x-none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изглед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203848" y="364502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Дужина/ширина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78260" y="3645024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2-4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 / 2-4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mm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32698" y="3651558"/>
            <a:ext cx="2523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100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 / 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испод 1 </a:t>
            </a:r>
            <a:r>
              <a:rPr lang="sr-Latn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mm</a:t>
            </a:r>
            <a:endParaRPr lang="x-none" sz="2000" dirty="0" smtClean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2400" y="525448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63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475656" y="229871"/>
            <a:ext cx="640871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4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Колоне за ГХ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0" y="980728"/>
            <a:ext cx="822344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Капиларне колоне су дуже од пуњених, имају више теоријских подова и већу ефикасност раздвајања, али имају мањи капацитет.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Капиларне колоне користе се углавном у аналитичкој, а пуњене у препаративној хроматографији.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Колоне се могу везивати једна на другу.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Постоји много врста колона које су наменски прављене за одређене типове узорака.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Колоне су у ГХ дуже него у течној хроматографији јер је вискозност гаса мања од течности, а брзина кретања већа.</a:t>
            </a: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51800" y="545807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0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Text Box 1026"/>
          <p:cNvSpPr txBox="1">
            <a:spLocks noChangeArrowheads="1"/>
          </p:cNvSpPr>
          <p:nvPr/>
        </p:nvSpPr>
        <p:spPr bwMode="auto">
          <a:xfrm>
            <a:off x="611560" y="177027"/>
            <a:ext cx="763548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sr-Cyrl-RS" sz="2800" dirty="0" smtClean="0">
                <a:solidFill>
                  <a:srgbClr val="99FF33"/>
                </a:solidFill>
                <a:latin typeface="Arial" pitchFamily="34" charset="0"/>
                <a:cs typeface="Arial" pitchFamily="34" charset="0"/>
              </a:rPr>
              <a:t>Општа својства детектора у хроматографији</a:t>
            </a:r>
            <a:endParaRPr lang="sr-Cyrl-RS" sz="2800" dirty="0">
              <a:solidFill>
                <a:srgbClr val="99FF33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700247"/>
            <a:ext cx="871296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Детектори се, према томе да ли хемијски измењују детектовану компоненту или не, деле на: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1.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деструктивне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(хемијски је мењају)</a:t>
            </a: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2.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недеструктивне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(не мењају)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Према могућности детекције разних једињења, деле се на: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1.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специфичне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(детектују одређену класу једињења)</a:t>
            </a: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2.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неспецифичне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(детектују сва једињења)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Детектор је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линеаран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(у неком опсегу) ако даје сигнал који је линеарно сразмеран концентрацији анализиране компоненте.</a:t>
            </a:r>
          </a:p>
          <a:p>
            <a:endParaRPr lang="sr-Cyrl-RS" sz="2000" dirty="0"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  <a:p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Граница детекције (ГД)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детектора: најмања концентрација коју он може да детектује. Детектори за аналитичку хроматографију треба да имају </a:t>
            </a:r>
            <a:r>
              <a:rPr lang="sr-Cyrl-RS" sz="2000" u="sng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ниску ГД и да буду линеарни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 За препаративну треба да су </a:t>
            </a:r>
            <a:r>
              <a:rPr lang="sr-Cyrl-RS" sz="2000" u="sng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недеструктивни</a:t>
            </a:r>
            <a:r>
              <a:rPr lang="sr-Cyrl-RS" sz="2000" dirty="0" smtClean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47048" y="334689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2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971600" y="169476"/>
            <a:ext cx="7272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>
              <a:buFont typeface="+mj-lt"/>
              <a:buAutoNum type="arabicPeriod" startAt="24"/>
              <a:defRPr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 Детектор топлотне проводљивости.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 descr="gcd_tcd_1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8015064" y="3212976"/>
            <a:ext cx="986790" cy="2863083"/>
          </a:xfrm>
          <a:prstGeom prst="rect">
            <a:avLst/>
          </a:prstGeom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73548" y="848891"/>
            <a:ext cx="3629025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8" name="Group 27"/>
          <p:cNvGrpSpPr/>
          <p:nvPr/>
        </p:nvGrpSpPr>
        <p:grpSpPr>
          <a:xfrm>
            <a:off x="5088984" y="3356992"/>
            <a:ext cx="2926080" cy="2926080"/>
            <a:chOff x="5105400" y="3352800"/>
            <a:chExt cx="2926080" cy="2926080"/>
          </a:xfrm>
        </p:grpSpPr>
        <p:pic>
          <p:nvPicPr>
            <p:cNvPr id="25" name="Picture 24" descr="350px-ThermalConductivityDetector.svg.png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5105400" y="3352800"/>
              <a:ext cx="2926080" cy="292608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6019800" y="4572000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40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</a:t>
              </a:r>
              <a:r>
                <a:rPr lang="en-US" sz="2400" baseline="-250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3</a:t>
              </a:r>
              <a:endParaRPr lang="x-none" sz="24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77000" y="4876800"/>
              <a:ext cx="533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x-none" sz="240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R</a:t>
              </a:r>
              <a:r>
                <a:rPr lang="en-US" sz="2400" baseline="-25000" dirty="0" smtClean="0">
                  <a:solidFill>
                    <a:schemeClr val="bg2"/>
                  </a:solidFill>
                  <a:latin typeface="Arial Unicode MS" pitchFamily="34" charset="-128"/>
                  <a:ea typeface="Arial Unicode MS" pitchFamily="34" charset="-128"/>
                  <a:cs typeface="Arial Unicode MS" pitchFamily="34" charset="-128"/>
                </a:rPr>
                <a:t>4</a:t>
              </a:r>
              <a:endParaRPr lang="x-none" sz="2400" dirty="0" smtClean="0">
                <a:solidFill>
                  <a:schemeClr val="bg2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29" name="Rectangle 28"/>
          <p:cNvSpPr/>
          <p:nvPr/>
        </p:nvSpPr>
        <p:spPr>
          <a:xfrm>
            <a:off x="251570" y="692696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или </a:t>
            </a:r>
            <a:r>
              <a:rPr lang="x-none" sz="2000" b="1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катарометар</a:t>
            </a:r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: два идентична опторника </a:t>
            </a:r>
            <a:r>
              <a:rPr lang="en-US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(W, </a:t>
            </a:r>
            <a:r>
              <a:rPr lang="en-US" sz="2000" dirty="0" err="1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Pt</a:t>
            </a:r>
            <a:r>
              <a:rPr lang="en-US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</a:t>
            </a:r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жице</a:t>
            </a:r>
            <a:r>
              <a:rPr lang="en-US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) </a:t>
            </a:r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везана су у две гране Витстоновог моста. Преко једног струји елуент, преко другог ефлуент. Наилазак компоненти на R</a:t>
            </a:r>
            <a:r>
              <a:rPr lang="en-US" sz="2000" baseline="-25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3</a:t>
            </a:r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 избацује мост из равнотеже јер мења његов режим хлађења и вредност отпора. Струја у мосту је мерни сигнал овог детектора. </a:t>
            </a:r>
          </a:p>
        </p:txBody>
      </p:sp>
      <p:sp>
        <p:nvSpPr>
          <p:cNvPr id="30" name="Rectangle 29"/>
          <p:cNvSpPr/>
          <p:nvPr/>
        </p:nvSpPr>
        <p:spPr>
          <a:xfrm>
            <a:off x="516984" y="3555018"/>
            <a:ext cx="4572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x-none" sz="2000" dirty="0"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Највећа осетљивост постиже се кад је носећи гас водоник (или хелијум) јер они имају највеће топл. проводљивости. Тада је смер струје у амперметру увек исти (нема инверзних сигнала).</a:t>
            </a:r>
          </a:p>
          <a:p>
            <a:endParaRPr lang="x-none" sz="20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r>
              <a:rPr lang="x-none" sz="2000" dirty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Недеструктиван, једноставне конструкције, неспецифичан, </a:t>
            </a:r>
            <a:r>
              <a:rPr lang="sr-Cyrl-RS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доста </a:t>
            </a:r>
            <a:r>
              <a:rPr lang="x-none" sz="2000" dirty="0" smtClean="0">
                <a:solidFill>
                  <a:srgbClr val="99FF33"/>
                </a:solidFill>
                <a:latin typeface="Arial" panose="020B0604020202020204" pitchFamily="34" charset="0"/>
                <a:ea typeface="Arial Unicode MS" pitchFamily="34" charset="-128"/>
                <a:cs typeface="Arial" panose="020B0604020202020204" pitchFamily="34" charset="0"/>
              </a:rPr>
              <a:t>осетљив.</a:t>
            </a:r>
            <a:endParaRPr lang="x-none" sz="2000" dirty="0">
              <a:solidFill>
                <a:srgbClr val="99FF33"/>
              </a:solidFill>
              <a:latin typeface="Arial" panose="020B0604020202020204" pitchFamily="34" charset="0"/>
              <a:ea typeface="Arial Unicode MS" pitchFamily="34" charset="-128"/>
              <a:cs typeface="Arial" panose="020B0604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08104" y="62230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2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8044</TotalTime>
  <Words>1137</Words>
  <Application>Microsoft Office PowerPoint</Application>
  <PresentationFormat>On-screen Show (4:3)</PresentationFormat>
  <Paragraphs>117</Paragraphs>
  <Slides>14</Slides>
  <Notes>1</Notes>
  <HiddenSlides>0</HiddenSlides>
  <MMClips>13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Arial Unicode MS</vt:lpstr>
      <vt:lpstr>Calibri</vt:lpstr>
      <vt:lpstr>Symbol</vt:lpstr>
      <vt:lpstr>Times New Roman</vt:lpstr>
      <vt:lpstr>Contemporary design template [1]</vt:lpstr>
      <vt:lpstr>Equation</vt:lpstr>
      <vt:lpstr>П Р Е Д А В А Њ Е  6:  Гасна хроматографија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GASOVITO STANJE</dc:title>
  <dc:creator>prof.dr Ivanka Holclajtner-Antunovic</dc:creator>
  <cp:lastModifiedBy>Korisnik</cp:lastModifiedBy>
  <cp:revision>1145</cp:revision>
  <dcterms:created xsi:type="dcterms:W3CDTF">2004-09-27T11:49:18Z</dcterms:created>
  <dcterms:modified xsi:type="dcterms:W3CDTF">2022-04-15T12:57:17Z</dcterms:modified>
</cp:coreProperties>
</file>