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8"/>
  </p:notesMasterIdLst>
  <p:sldIdLst>
    <p:sldId id="310" r:id="rId2"/>
    <p:sldId id="463" r:id="rId3"/>
    <p:sldId id="474" r:id="rId4"/>
    <p:sldId id="476" r:id="rId5"/>
    <p:sldId id="475" r:id="rId6"/>
    <p:sldId id="488" r:id="rId7"/>
    <p:sldId id="489" r:id="rId8"/>
    <p:sldId id="477" r:id="rId9"/>
    <p:sldId id="490" r:id="rId10"/>
    <p:sldId id="491" r:id="rId11"/>
    <p:sldId id="492" r:id="rId12"/>
    <p:sldId id="493" r:id="rId13"/>
    <p:sldId id="495" r:id="rId14"/>
    <p:sldId id="494" r:id="rId15"/>
    <p:sldId id="496" r:id="rId16"/>
    <p:sldId id="497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FF0000"/>
    <a:srgbClr val="FF9933"/>
    <a:srgbClr val="FFFFCC"/>
    <a:srgbClr val="FFC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3" autoAdjust="0"/>
    <p:restoredTop sz="94607" autoAdjust="0"/>
  </p:normalViewPr>
  <p:slideViewPr>
    <p:cSldViewPr>
      <p:cViewPr varScale="1">
        <p:scale>
          <a:sx n="76" d="100"/>
          <a:sy n="76" d="100"/>
        </p:scale>
        <p:origin x="102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955F902-177B-4212-A0CD-4B032E77BE38}" type="datetimeFigureOut">
              <a:rPr lang="en-US"/>
              <a:pPr>
                <a:defRPr/>
              </a:pPr>
              <a:t>10-Mar-22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FF9B562-8977-40A1-9F08-F390B7ABB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37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703B443-FC8A-4A0F-B669-B25A15841A11}" type="slidenum">
              <a:rPr lang="en-US" sz="1200" smtClean="0"/>
              <a:pPr/>
              <a:t>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703B443-FC8A-4A0F-B669-B25A15841A11}" type="slidenum">
              <a:rPr lang="en-US" sz="1200" smtClean="0"/>
              <a:pPr/>
              <a:t>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703B443-FC8A-4A0F-B669-B25A15841A11}" type="slidenum">
              <a:rPr lang="en-US" sz="1200" smtClean="0"/>
              <a:pPr/>
              <a:t>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703B443-FC8A-4A0F-B669-B25A15841A11}" type="slidenum">
              <a:rPr lang="en-US" sz="1200" smtClean="0"/>
              <a:pPr/>
              <a:t>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703B443-FC8A-4A0F-B669-B25A15841A11}" type="slidenum">
              <a:rPr lang="en-US" sz="1200" smtClean="0"/>
              <a:pPr/>
              <a:t>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703B443-FC8A-4A0F-B669-B25A15841A11}" type="slidenum">
              <a:rPr lang="en-US" sz="1200" smtClean="0"/>
              <a:pPr/>
              <a:t>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703B443-FC8A-4A0F-B669-B25A15841A11}" type="slidenum">
              <a:rPr lang="en-US" sz="1200" smtClean="0"/>
              <a:pPr/>
              <a:t>10</a:t>
            </a:fld>
            <a:endParaRPr 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17475"/>
            <a:ext cx="9142413" cy="6738938"/>
            <a:chOff x="0" y="74"/>
            <a:chExt cx="5759" cy="424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432" y="4113"/>
              <a:ext cx="2208" cy="206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invGray">
            <a:xfrm>
              <a:off x="432" y="1536"/>
              <a:ext cx="5327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invGray">
            <a:xfrm>
              <a:off x="555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invGray">
            <a:xfrm>
              <a:off x="555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invGray">
            <a:xfrm>
              <a:off x="555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invGray">
            <a:xfrm>
              <a:off x="555" y="65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invGray">
            <a:xfrm>
              <a:off x="555" y="79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invGray">
            <a:xfrm>
              <a:off x="555" y="93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invGray">
            <a:xfrm>
              <a:off x="555" y="108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invGray">
            <a:xfrm>
              <a:off x="555" y="122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invGray">
            <a:xfrm>
              <a:off x="555" y="137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2859" y="4202"/>
              <a:ext cx="2729" cy="41"/>
              <a:chOff x="2859" y="4202"/>
              <a:chExt cx="2729" cy="41"/>
            </a:xfrm>
          </p:grpSpPr>
          <p:sp>
            <p:nvSpPr>
              <p:cNvPr id="22" name="Oval 15"/>
              <p:cNvSpPr>
                <a:spLocks noChangeArrowheads="1"/>
              </p:cNvSpPr>
              <p:nvPr/>
            </p:nvSpPr>
            <p:spPr bwMode="invGray">
              <a:xfrm>
                <a:off x="285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invGray">
              <a:xfrm>
                <a:off x="324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invGray">
              <a:xfrm>
                <a:off x="362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invGray">
              <a:xfrm>
                <a:off x="4011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invGray">
              <a:xfrm>
                <a:off x="4395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Oval 20"/>
              <p:cNvSpPr>
                <a:spLocks noChangeArrowheads="1"/>
              </p:cNvSpPr>
              <p:nvPr/>
            </p:nvSpPr>
            <p:spPr bwMode="invGray">
              <a:xfrm>
                <a:off x="477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Oval 21"/>
              <p:cNvSpPr>
                <a:spLocks noChangeArrowheads="1"/>
              </p:cNvSpPr>
              <p:nvPr/>
            </p:nvSpPr>
            <p:spPr bwMode="invGray">
              <a:xfrm>
                <a:off x="516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Oval 22"/>
              <p:cNvSpPr>
                <a:spLocks noChangeArrowheads="1"/>
              </p:cNvSpPr>
              <p:nvPr/>
            </p:nvSpPr>
            <p:spPr bwMode="invGray">
              <a:xfrm>
                <a:off x="554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7" name="Oval 23"/>
            <p:cNvSpPr>
              <a:spLocks noChangeArrowheads="1"/>
            </p:cNvSpPr>
            <p:nvPr/>
          </p:nvSpPr>
          <p:spPr bwMode="invGray">
            <a:xfrm>
              <a:off x="555" y="50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0" y="2327"/>
              <a:ext cx="1203" cy="1203"/>
              <a:chOff x="0" y="2327"/>
              <a:chExt cx="1203" cy="1203"/>
            </a:xfrm>
          </p:grpSpPr>
          <p:sp>
            <p:nvSpPr>
              <p:cNvPr id="19" name="Freeform 25"/>
              <p:cNvSpPr>
                <a:spLocks/>
              </p:cNvSpPr>
              <p:nvPr/>
            </p:nvSpPr>
            <p:spPr bwMode="invGray">
              <a:xfrm>
                <a:off x="0" y="2394"/>
                <a:ext cx="443" cy="1033"/>
              </a:xfrm>
              <a:custGeom>
                <a:avLst/>
                <a:gdLst/>
                <a:ahLst/>
                <a:cxnLst>
                  <a:cxn ang="0">
                    <a:pos x="290" y="1016"/>
                  </a:cxn>
                  <a:cxn ang="0">
                    <a:pos x="316" y="974"/>
                  </a:cxn>
                  <a:cxn ang="0">
                    <a:pos x="354" y="920"/>
                  </a:cxn>
                  <a:cxn ang="0">
                    <a:pos x="384" y="884"/>
                  </a:cxn>
                  <a:cxn ang="0">
                    <a:pos x="381" y="832"/>
                  </a:cxn>
                  <a:cxn ang="0">
                    <a:pos x="370" y="794"/>
                  </a:cxn>
                  <a:cxn ang="0">
                    <a:pos x="361" y="760"/>
                  </a:cxn>
                  <a:cxn ang="0">
                    <a:pos x="361" y="734"/>
                  </a:cxn>
                  <a:cxn ang="0">
                    <a:pos x="359" y="707"/>
                  </a:cxn>
                  <a:cxn ang="0">
                    <a:pos x="373" y="691"/>
                  </a:cxn>
                  <a:cxn ang="0">
                    <a:pos x="391" y="686"/>
                  </a:cxn>
                  <a:cxn ang="0">
                    <a:pos x="395" y="680"/>
                  </a:cxn>
                  <a:cxn ang="0">
                    <a:pos x="390" y="671"/>
                  </a:cxn>
                  <a:cxn ang="0">
                    <a:pos x="386" y="660"/>
                  </a:cxn>
                  <a:cxn ang="0">
                    <a:pos x="437" y="635"/>
                  </a:cxn>
                  <a:cxn ang="0">
                    <a:pos x="442" y="619"/>
                  </a:cxn>
                  <a:cxn ang="0">
                    <a:pos x="438" y="604"/>
                  </a:cxn>
                  <a:cxn ang="0">
                    <a:pos x="400" y="543"/>
                  </a:cxn>
                  <a:cxn ang="0">
                    <a:pos x="384" y="474"/>
                  </a:cxn>
                  <a:cxn ang="0">
                    <a:pos x="354" y="455"/>
                  </a:cxn>
                  <a:cxn ang="0">
                    <a:pos x="326" y="433"/>
                  </a:cxn>
                  <a:cxn ang="0">
                    <a:pos x="312" y="411"/>
                  </a:cxn>
                  <a:cxn ang="0">
                    <a:pos x="307" y="391"/>
                  </a:cxn>
                  <a:cxn ang="0">
                    <a:pos x="290" y="339"/>
                  </a:cxn>
                  <a:cxn ang="0">
                    <a:pos x="308" y="289"/>
                  </a:cxn>
                  <a:cxn ang="0">
                    <a:pos x="298" y="278"/>
                  </a:cxn>
                  <a:cxn ang="0">
                    <a:pos x="280" y="307"/>
                  </a:cxn>
                  <a:cxn ang="0">
                    <a:pos x="269" y="283"/>
                  </a:cxn>
                  <a:cxn ang="0">
                    <a:pos x="272" y="224"/>
                  </a:cxn>
                  <a:cxn ang="0">
                    <a:pos x="280" y="177"/>
                  </a:cxn>
                  <a:cxn ang="0">
                    <a:pos x="280" y="146"/>
                  </a:cxn>
                  <a:cxn ang="0">
                    <a:pos x="281" y="123"/>
                  </a:cxn>
                  <a:cxn ang="0">
                    <a:pos x="290" y="104"/>
                  </a:cxn>
                  <a:cxn ang="0">
                    <a:pos x="296" y="97"/>
                  </a:cxn>
                  <a:cxn ang="0">
                    <a:pos x="298" y="94"/>
                  </a:cxn>
                  <a:cxn ang="0">
                    <a:pos x="301" y="92"/>
                  </a:cxn>
                  <a:cxn ang="0">
                    <a:pos x="307" y="83"/>
                  </a:cxn>
                  <a:cxn ang="0">
                    <a:pos x="317" y="79"/>
                  </a:cxn>
                  <a:cxn ang="0">
                    <a:pos x="328" y="77"/>
                  </a:cxn>
                  <a:cxn ang="0">
                    <a:pos x="337" y="74"/>
                  </a:cxn>
                  <a:cxn ang="0">
                    <a:pos x="345" y="67"/>
                  </a:cxn>
                  <a:cxn ang="0">
                    <a:pos x="337" y="50"/>
                  </a:cxn>
                  <a:cxn ang="0">
                    <a:pos x="337" y="47"/>
                  </a:cxn>
                  <a:cxn ang="0">
                    <a:pos x="337" y="43"/>
                  </a:cxn>
                  <a:cxn ang="0">
                    <a:pos x="337" y="41"/>
                  </a:cxn>
                  <a:cxn ang="0">
                    <a:pos x="334" y="38"/>
                  </a:cxn>
                  <a:cxn ang="0">
                    <a:pos x="321" y="21"/>
                  </a:cxn>
                  <a:cxn ang="0">
                    <a:pos x="316" y="0"/>
                  </a:cxn>
                  <a:cxn ang="0">
                    <a:pos x="188" y="94"/>
                  </a:cxn>
                  <a:cxn ang="0">
                    <a:pos x="88" y="218"/>
                  </a:cxn>
                  <a:cxn ang="0">
                    <a:pos x="21" y="366"/>
                  </a:cxn>
                  <a:cxn ang="0">
                    <a:pos x="0" y="530"/>
                  </a:cxn>
                  <a:cxn ang="0">
                    <a:pos x="20" y="680"/>
                  </a:cxn>
                  <a:cxn ang="0">
                    <a:pos x="74" y="819"/>
                  </a:cxn>
                  <a:cxn ang="0">
                    <a:pos x="160" y="938"/>
                  </a:cxn>
                  <a:cxn ang="0">
                    <a:pos x="272" y="1032"/>
                  </a:cxn>
                </a:cxnLst>
                <a:rect l="0" t="0" r="r" b="b"/>
                <a:pathLst>
                  <a:path w="443" h="1033">
                    <a:moveTo>
                      <a:pt x="272" y="1032"/>
                    </a:moveTo>
                    <a:lnTo>
                      <a:pt x="290" y="1016"/>
                    </a:lnTo>
                    <a:lnTo>
                      <a:pt x="301" y="992"/>
                    </a:lnTo>
                    <a:lnTo>
                      <a:pt x="316" y="974"/>
                    </a:lnTo>
                    <a:lnTo>
                      <a:pt x="328" y="955"/>
                    </a:lnTo>
                    <a:lnTo>
                      <a:pt x="354" y="920"/>
                    </a:lnTo>
                    <a:lnTo>
                      <a:pt x="373" y="904"/>
                    </a:lnTo>
                    <a:lnTo>
                      <a:pt x="384" y="884"/>
                    </a:lnTo>
                    <a:lnTo>
                      <a:pt x="390" y="848"/>
                    </a:lnTo>
                    <a:lnTo>
                      <a:pt x="381" y="832"/>
                    </a:lnTo>
                    <a:lnTo>
                      <a:pt x="375" y="812"/>
                    </a:lnTo>
                    <a:lnTo>
                      <a:pt x="370" y="794"/>
                    </a:lnTo>
                    <a:lnTo>
                      <a:pt x="361" y="774"/>
                    </a:lnTo>
                    <a:lnTo>
                      <a:pt x="361" y="760"/>
                    </a:lnTo>
                    <a:lnTo>
                      <a:pt x="361" y="747"/>
                    </a:lnTo>
                    <a:lnTo>
                      <a:pt x="361" y="734"/>
                    </a:lnTo>
                    <a:lnTo>
                      <a:pt x="359" y="722"/>
                    </a:lnTo>
                    <a:lnTo>
                      <a:pt x="359" y="707"/>
                    </a:lnTo>
                    <a:lnTo>
                      <a:pt x="364" y="698"/>
                    </a:lnTo>
                    <a:lnTo>
                      <a:pt x="373" y="691"/>
                    </a:lnTo>
                    <a:lnTo>
                      <a:pt x="390" y="686"/>
                    </a:lnTo>
                    <a:lnTo>
                      <a:pt x="391" y="686"/>
                    </a:lnTo>
                    <a:lnTo>
                      <a:pt x="395" y="682"/>
                    </a:lnTo>
                    <a:lnTo>
                      <a:pt x="395" y="680"/>
                    </a:lnTo>
                    <a:lnTo>
                      <a:pt x="395" y="677"/>
                    </a:lnTo>
                    <a:lnTo>
                      <a:pt x="390" y="671"/>
                    </a:lnTo>
                    <a:lnTo>
                      <a:pt x="386" y="666"/>
                    </a:lnTo>
                    <a:lnTo>
                      <a:pt x="386" y="660"/>
                    </a:lnTo>
                    <a:lnTo>
                      <a:pt x="395" y="655"/>
                    </a:lnTo>
                    <a:lnTo>
                      <a:pt x="437" y="635"/>
                    </a:lnTo>
                    <a:lnTo>
                      <a:pt x="442" y="626"/>
                    </a:lnTo>
                    <a:lnTo>
                      <a:pt x="442" y="619"/>
                    </a:lnTo>
                    <a:lnTo>
                      <a:pt x="442" y="613"/>
                    </a:lnTo>
                    <a:lnTo>
                      <a:pt x="438" y="604"/>
                    </a:lnTo>
                    <a:lnTo>
                      <a:pt x="417" y="577"/>
                    </a:lnTo>
                    <a:lnTo>
                      <a:pt x="400" y="543"/>
                    </a:lnTo>
                    <a:lnTo>
                      <a:pt x="391" y="511"/>
                    </a:lnTo>
                    <a:lnTo>
                      <a:pt x="384" y="474"/>
                    </a:lnTo>
                    <a:lnTo>
                      <a:pt x="368" y="465"/>
                    </a:lnTo>
                    <a:lnTo>
                      <a:pt x="354" y="455"/>
                    </a:lnTo>
                    <a:lnTo>
                      <a:pt x="339" y="444"/>
                    </a:lnTo>
                    <a:lnTo>
                      <a:pt x="326" y="433"/>
                    </a:lnTo>
                    <a:lnTo>
                      <a:pt x="317" y="422"/>
                    </a:lnTo>
                    <a:lnTo>
                      <a:pt x="312" y="411"/>
                    </a:lnTo>
                    <a:lnTo>
                      <a:pt x="308" y="402"/>
                    </a:lnTo>
                    <a:lnTo>
                      <a:pt x="307" y="391"/>
                    </a:lnTo>
                    <a:lnTo>
                      <a:pt x="285" y="363"/>
                    </a:lnTo>
                    <a:lnTo>
                      <a:pt x="290" y="339"/>
                    </a:lnTo>
                    <a:lnTo>
                      <a:pt x="301" y="314"/>
                    </a:lnTo>
                    <a:lnTo>
                      <a:pt x="308" y="289"/>
                    </a:lnTo>
                    <a:lnTo>
                      <a:pt x="308" y="267"/>
                    </a:lnTo>
                    <a:lnTo>
                      <a:pt x="298" y="278"/>
                    </a:lnTo>
                    <a:lnTo>
                      <a:pt x="287" y="294"/>
                    </a:lnTo>
                    <a:lnTo>
                      <a:pt x="280" y="307"/>
                    </a:lnTo>
                    <a:lnTo>
                      <a:pt x="272" y="314"/>
                    </a:lnTo>
                    <a:lnTo>
                      <a:pt x="269" y="283"/>
                    </a:lnTo>
                    <a:lnTo>
                      <a:pt x="271" y="254"/>
                    </a:lnTo>
                    <a:lnTo>
                      <a:pt x="272" y="224"/>
                    </a:lnTo>
                    <a:lnTo>
                      <a:pt x="272" y="195"/>
                    </a:lnTo>
                    <a:lnTo>
                      <a:pt x="280" y="177"/>
                    </a:lnTo>
                    <a:lnTo>
                      <a:pt x="280" y="164"/>
                    </a:lnTo>
                    <a:lnTo>
                      <a:pt x="280" y="146"/>
                    </a:lnTo>
                    <a:lnTo>
                      <a:pt x="281" y="133"/>
                    </a:lnTo>
                    <a:lnTo>
                      <a:pt x="281" y="123"/>
                    </a:lnTo>
                    <a:lnTo>
                      <a:pt x="285" y="113"/>
                    </a:lnTo>
                    <a:lnTo>
                      <a:pt x="290" y="104"/>
                    </a:lnTo>
                    <a:lnTo>
                      <a:pt x="296" y="97"/>
                    </a:lnTo>
                    <a:lnTo>
                      <a:pt x="296" y="97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301" y="92"/>
                    </a:lnTo>
                    <a:lnTo>
                      <a:pt x="303" y="86"/>
                    </a:lnTo>
                    <a:lnTo>
                      <a:pt x="307" y="83"/>
                    </a:lnTo>
                    <a:lnTo>
                      <a:pt x="308" y="83"/>
                    </a:lnTo>
                    <a:lnTo>
                      <a:pt x="317" y="79"/>
                    </a:lnTo>
                    <a:lnTo>
                      <a:pt x="323" y="77"/>
                    </a:lnTo>
                    <a:lnTo>
                      <a:pt x="328" y="77"/>
                    </a:lnTo>
                    <a:lnTo>
                      <a:pt x="334" y="74"/>
                    </a:lnTo>
                    <a:lnTo>
                      <a:pt x="337" y="74"/>
                    </a:lnTo>
                    <a:lnTo>
                      <a:pt x="339" y="72"/>
                    </a:lnTo>
                    <a:lnTo>
                      <a:pt x="345" y="67"/>
                    </a:lnTo>
                    <a:lnTo>
                      <a:pt x="345" y="63"/>
                    </a:lnTo>
                    <a:lnTo>
                      <a:pt x="337" y="50"/>
                    </a:lnTo>
                    <a:lnTo>
                      <a:pt x="337" y="50"/>
                    </a:lnTo>
                    <a:lnTo>
                      <a:pt x="337" y="47"/>
                    </a:lnTo>
                    <a:lnTo>
                      <a:pt x="337" y="47"/>
                    </a:lnTo>
                    <a:lnTo>
                      <a:pt x="337" y="43"/>
                    </a:lnTo>
                    <a:lnTo>
                      <a:pt x="337" y="43"/>
                    </a:lnTo>
                    <a:lnTo>
                      <a:pt x="337" y="41"/>
                    </a:lnTo>
                    <a:lnTo>
                      <a:pt x="334" y="41"/>
                    </a:lnTo>
                    <a:lnTo>
                      <a:pt x="334" y="38"/>
                    </a:lnTo>
                    <a:lnTo>
                      <a:pt x="328" y="30"/>
                    </a:lnTo>
                    <a:lnTo>
                      <a:pt x="321" y="21"/>
                    </a:lnTo>
                    <a:lnTo>
                      <a:pt x="317" y="11"/>
                    </a:lnTo>
                    <a:lnTo>
                      <a:pt x="316" y="0"/>
                    </a:lnTo>
                    <a:lnTo>
                      <a:pt x="249" y="41"/>
                    </a:lnTo>
                    <a:lnTo>
                      <a:pt x="188" y="94"/>
                    </a:lnTo>
                    <a:lnTo>
                      <a:pt x="133" y="151"/>
                    </a:lnTo>
                    <a:lnTo>
                      <a:pt x="88" y="218"/>
                    </a:lnTo>
                    <a:lnTo>
                      <a:pt x="50" y="289"/>
                    </a:lnTo>
                    <a:lnTo>
                      <a:pt x="21" y="366"/>
                    </a:lnTo>
                    <a:lnTo>
                      <a:pt x="5" y="446"/>
                    </a:lnTo>
                    <a:lnTo>
                      <a:pt x="0" y="530"/>
                    </a:lnTo>
                    <a:lnTo>
                      <a:pt x="5" y="608"/>
                    </a:lnTo>
                    <a:lnTo>
                      <a:pt x="20" y="680"/>
                    </a:lnTo>
                    <a:lnTo>
                      <a:pt x="45" y="751"/>
                    </a:lnTo>
                    <a:lnTo>
                      <a:pt x="74" y="819"/>
                    </a:lnTo>
                    <a:lnTo>
                      <a:pt x="114" y="879"/>
                    </a:lnTo>
                    <a:lnTo>
                      <a:pt x="160" y="938"/>
                    </a:lnTo>
                    <a:lnTo>
                      <a:pt x="215" y="987"/>
                    </a:lnTo>
                    <a:lnTo>
                      <a:pt x="272" y="1032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invGray">
              <a:xfrm>
                <a:off x="379" y="2327"/>
                <a:ext cx="824" cy="1203"/>
              </a:xfrm>
              <a:custGeom>
                <a:avLst/>
                <a:gdLst/>
                <a:ahLst/>
                <a:cxnLst>
                  <a:cxn ang="0">
                    <a:pos x="796" y="688"/>
                  </a:cxn>
                  <a:cxn ang="0">
                    <a:pos x="756" y="641"/>
                  </a:cxn>
                  <a:cxn ang="0">
                    <a:pos x="812" y="615"/>
                  </a:cxn>
                  <a:cxn ang="0">
                    <a:pos x="814" y="502"/>
                  </a:cxn>
                  <a:cxn ang="0">
                    <a:pos x="705" y="247"/>
                  </a:cxn>
                  <a:cxn ang="0">
                    <a:pos x="651" y="262"/>
                  </a:cxn>
                  <a:cxn ang="0">
                    <a:pos x="574" y="289"/>
                  </a:cxn>
                  <a:cxn ang="0">
                    <a:pos x="536" y="258"/>
                  </a:cxn>
                  <a:cxn ang="0">
                    <a:pos x="563" y="170"/>
                  </a:cxn>
                  <a:cxn ang="0">
                    <a:pos x="532" y="81"/>
                  </a:cxn>
                  <a:cxn ang="0">
                    <a:pos x="455" y="56"/>
                  </a:cxn>
                  <a:cxn ang="0">
                    <a:pos x="484" y="150"/>
                  </a:cxn>
                  <a:cxn ang="0">
                    <a:pos x="465" y="190"/>
                  </a:cxn>
                  <a:cxn ang="0">
                    <a:pos x="442" y="200"/>
                  </a:cxn>
                  <a:cxn ang="0">
                    <a:pos x="419" y="164"/>
                  </a:cxn>
                  <a:cxn ang="0">
                    <a:pos x="381" y="108"/>
                  </a:cxn>
                  <a:cxn ang="0">
                    <a:pos x="406" y="108"/>
                  </a:cxn>
                  <a:cxn ang="0">
                    <a:pos x="424" y="72"/>
                  </a:cxn>
                  <a:cxn ang="0">
                    <a:pos x="325" y="0"/>
                  </a:cxn>
                  <a:cxn ang="0">
                    <a:pos x="281" y="27"/>
                  </a:cxn>
                  <a:cxn ang="0">
                    <a:pos x="240" y="72"/>
                  </a:cxn>
                  <a:cxn ang="0">
                    <a:pos x="209" y="114"/>
                  </a:cxn>
                  <a:cxn ang="0">
                    <a:pos x="209" y="150"/>
                  </a:cxn>
                  <a:cxn ang="0">
                    <a:pos x="240" y="164"/>
                  </a:cxn>
                  <a:cxn ang="0">
                    <a:pos x="209" y="222"/>
                  </a:cxn>
                  <a:cxn ang="0">
                    <a:pos x="213" y="242"/>
                  </a:cxn>
                  <a:cxn ang="0">
                    <a:pos x="267" y="222"/>
                  </a:cxn>
                  <a:cxn ang="0">
                    <a:pos x="303" y="170"/>
                  </a:cxn>
                  <a:cxn ang="0">
                    <a:pos x="354" y="231"/>
                  </a:cxn>
                  <a:cxn ang="0">
                    <a:pos x="372" y="291"/>
                  </a:cxn>
                  <a:cxn ang="0">
                    <a:pos x="348" y="294"/>
                  </a:cxn>
                  <a:cxn ang="0">
                    <a:pos x="298" y="309"/>
                  </a:cxn>
                  <a:cxn ang="0">
                    <a:pos x="323" y="330"/>
                  </a:cxn>
                  <a:cxn ang="0">
                    <a:pos x="260" y="339"/>
                  </a:cxn>
                  <a:cxn ang="0">
                    <a:pos x="189" y="411"/>
                  </a:cxn>
                  <a:cxn ang="0">
                    <a:pos x="184" y="469"/>
                  </a:cxn>
                  <a:cxn ang="0">
                    <a:pos x="148" y="435"/>
                  </a:cxn>
                  <a:cxn ang="0">
                    <a:pos x="83" y="402"/>
                  </a:cxn>
                  <a:cxn ang="0">
                    <a:pos x="0" y="455"/>
                  </a:cxn>
                  <a:cxn ang="0">
                    <a:pos x="54" y="496"/>
                  </a:cxn>
                  <a:cxn ang="0">
                    <a:pos x="74" y="485"/>
                  </a:cxn>
                  <a:cxn ang="0">
                    <a:pos x="54" y="608"/>
                  </a:cxn>
                  <a:cxn ang="0">
                    <a:pos x="132" y="641"/>
                  </a:cxn>
                  <a:cxn ang="0">
                    <a:pos x="195" y="661"/>
                  </a:cxn>
                  <a:cxn ang="0">
                    <a:pos x="249" y="744"/>
                  </a:cxn>
                  <a:cxn ang="0">
                    <a:pos x="334" y="886"/>
                  </a:cxn>
                  <a:cxn ang="0">
                    <a:pos x="391" y="1007"/>
                  </a:cxn>
                  <a:cxn ang="0">
                    <a:pos x="292" y="1052"/>
                  </a:cxn>
                  <a:cxn ang="0">
                    <a:pos x="182" y="1105"/>
                  </a:cxn>
                  <a:cxn ang="0">
                    <a:pos x="68" y="1180"/>
                  </a:cxn>
                  <a:cxn ang="0">
                    <a:pos x="200" y="1202"/>
                  </a:cxn>
                  <a:cxn ang="0">
                    <a:pos x="417" y="1168"/>
                  </a:cxn>
                  <a:cxn ang="0">
                    <a:pos x="613" y="1052"/>
                  </a:cxn>
                  <a:cxn ang="0">
                    <a:pos x="610" y="929"/>
                  </a:cxn>
                  <a:cxn ang="0">
                    <a:pos x="543" y="888"/>
                  </a:cxn>
                  <a:cxn ang="0">
                    <a:pos x="567" y="791"/>
                  </a:cxn>
                  <a:cxn ang="0">
                    <a:pos x="655" y="738"/>
                  </a:cxn>
                  <a:cxn ang="0">
                    <a:pos x="725" y="713"/>
                  </a:cxn>
                  <a:cxn ang="0">
                    <a:pos x="792" y="729"/>
                  </a:cxn>
                </a:cxnLst>
                <a:rect l="0" t="0" r="r" b="b"/>
                <a:pathLst>
                  <a:path w="824" h="1203">
                    <a:moveTo>
                      <a:pt x="803" y="736"/>
                    </a:moveTo>
                    <a:lnTo>
                      <a:pt x="807" y="724"/>
                    </a:lnTo>
                    <a:lnTo>
                      <a:pt x="808" y="713"/>
                    </a:lnTo>
                    <a:lnTo>
                      <a:pt x="812" y="702"/>
                    </a:lnTo>
                    <a:lnTo>
                      <a:pt x="814" y="691"/>
                    </a:lnTo>
                    <a:lnTo>
                      <a:pt x="803" y="691"/>
                    </a:lnTo>
                    <a:lnTo>
                      <a:pt x="796" y="688"/>
                    </a:lnTo>
                    <a:lnTo>
                      <a:pt x="783" y="686"/>
                    </a:lnTo>
                    <a:lnTo>
                      <a:pt x="776" y="680"/>
                    </a:lnTo>
                    <a:lnTo>
                      <a:pt x="770" y="675"/>
                    </a:lnTo>
                    <a:lnTo>
                      <a:pt x="767" y="666"/>
                    </a:lnTo>
                    <a:lnTo>
                      <a:pt x="761" y="661"/>
                    </a:lnTo>
                    <a:lnTo>
                      <a:pt x="760" y="655"/>
                    </a:lnTo>
                    <a:lnTo>
                      <a:pt x="756" y="641"/>
                    </a:lnTo>
                    <a:lnTo>
                      <a:pt x="756" y="624"/>
                    </a:lnTo>
                    <a:lnTo>
                      <a:pt x="760" y="610"/>
                    </a:lnTo>
                    <a:lnTo>
                      <a:pt x="767" y="599"/>
                    </a:lnTo>
                    <a:lnTo>
                      <a:pt x="781" y="597"/>
                    </a:lnTo>
                    <a:lnTo>
                      <a:pt x="792" y="599"/>
                    </a:lnTo>
                    <a:lnTo>
                      <a:pt x="803" y="608"/>
                    </a:lnTo>
                    <a:lnTo>
                      <a:pt x="812" y="615"/>
                    </a:lnTo>
                    <a:lnTo>
                      <a:pt x="819" y="628"/>
                    </a:lnTo>
                    <a:lnTo>
                      <a:pt x="823" y="619"/>
                    </a:lnTo>
                    <a:lnTo>
                      <a:pt x="823" y="610"/>
                    </a:lnTo>
                    <a:lnTo>
                      <a:pt x="823" y="605"/>
                    </a:lnTo>
                    <a:lnTo>
                      <a:pt x="823" y="597"/>
                    </a:lnTo>
                    <a:lnTo>
                      <a:pt x="819" y="549"/>
                    </a:lnTo>
                    <a:lnTo>
                      <a:pt x="814" y="502"/>
                    </a:lnTo>
                    <a:lnTo>
                      <a:pt x="807" y="455"/>
                    </a:lnTo>
                    <a:lnTo>
                      <a:pt x="792" y="411"/>
                    </a:lnTo>
                    <a:lnTo>
                      <a:pt x="776" y="366"/>
                    </a:lnTo>
                    <a:lnTo>
                      <a:pt x="756" y="325"/>
                    </a:lnTo>
                    <a:lnTo>
                      <a:pt x="734" y="285"/>
                    </a:lnTo>
                    <a:lnTo>
                      <a:pt x="709" y="247"/>
                    </a:lnTo>
                    <a:lnTo>
                      <a:pt x="705" y="247"/>
                    </a:lnTo>
                    <a:lnTo>
                      <a:pt x="702" y="244"/>
                    </a:lnTo>
                    <a:lnTo>
                      <a:pt x="698" y="244"/>
                    </a:lnTo>
                    <a:lnTo>
                      <a:pt x="693" y="242"/>
                    </a:lnTo>
                    <a:lnTo>
                      <a:pt x="677" y="253"/>
                    </a:lnTo>
                    <a:lnTo>
                      <a:pt x="668" y="254"/>
                    </a:lnTo>
                    <a:lnTo>
                      <a:pt x="660" y="258"/>
                    </a:lnTo>
                    <a:lnTo>
                      <a:pt x="651" y="262"/>
                    </a:lnTo>
                    <a:lnTo>
                      <a:pt x="642" y="264"/>
                    </a:lnTo>
                    <a:lnTo>
                      <a:pt x="631" y="267"/>
                    </a:lnTo>
                    <a:lnTo>
                      <a:pt x="619" y="273"/>
                    </a:lnTo>
                    <a:lnTo>
                      <a:pt x="606" y="278"/>
                    </a:lnTo>
                    <a:lnTo>
                      <a:pt x="594" y="283"/>
                    </a:lnTo>
                    <a:lnTo>
                      <a:pt x="583" y="285"/>
                    </a:lnTo>
                    <a:lnTo>
                      <a:pt x="574" y="289"/>
                    </a:lnTo>
                    <a:lnTo>
                      <a:pt x="567" y="291"/>
                    </a:lnTo>
                    <a:lnTo>
                      <a:pt x="557" y="289"/>
                    </a:lnTo>
                    <a:lnTo>
                      <a:pt x="554" y="285"/>
                    </a:lnTo>
                    <a:lnTo>
                      <a:pt x="548" y="280"/>
                    </a:lnTo>
                    <a:lnTo>
                      <a:pt x="547" y="278"/>
                    </a:lnTo>
                    <a:lnTo>
                      <a:pt x="543" y="273"/>
                    </a:lnTo>
                    <a:lnTo>
                      <a:pt x="536" y="258"/>
                    </a:lnTo>
                    <a:lnTo>
                      <a:pt x="532" y="244"/>
                    </a:lnTo>
                    <a:lnTo>
                      <a:pt x="532" y="231"/>
                    </a:lnTo>
                    <a:lnTo>
                      <a:pt x="530" y="217"/>
                    </a:lnTo>
                    <a:lnTo>
                      <a:pt x="532" y="202"/>
                    </a:lnTo>
                    <a:lnTo>
                      <a:pt x="541" y="190"/>
                    </a:lnTo>
                    <a:lnTo>
                      <a:pt x="552" y="177"/>
                    </a:lnTo>
                    <a:lnTo>
                      <a:pt x="563" y="170"/>
                    </a:lnTo>
                    <a:lnTo>
                      <a:pt x="574" y="159"/>
                    </a:lnTo>
                    <a:lnTo>
                      <a:pt x="583" y="146"/>
                    </a:lnTo>
                    <a:lnTo>
                      <a:pt x="588" y="134"/>
                    </a:lnTo>
                    <a:lnTo>
                      <a:pt x="588" y="119"/>
                    </a:lnTo>
                    <a:lnTo>
                      <a:pt x="568" y="105"/>
                    </a:lnTo>
                    <a:lnTo>
                      <a:pt x="552" y="92"/>
                    </a:lnTo>
                    <a:lnTo>
                      <a:pt x="532" y="81"/>
                    </a:lnTo>
                    <a:lnTo>
                      <a:pt x="512" y="70"/>
                    </a:lnTo>
                    <a:lnTo>
                      <a:pt x="491" y="58"/>
                    </a:lnTo>
                    <a:lnTo>
                      <a:pt x="471" y="47"/>
                    </a:lnTo>
                    <a:lnTo>
                      <a:pt x="449" y="38"/>
                    </a:lnTo>
                    <a:lnTo>
                      <a:pt x="428" y="31"/>
                    </a:lnTo>
                    <a:lnTo>
                      <a:pt x="442" y="45"/>
                    </a:lnTo>
                    <a:lnTo>
                      <a:pt x="455" y="56"/>
                    </a:lnTo>
                    <a:lnTo>
                      <a:pt x="465" y="63"/>
                    </a:lnTo>
                    <a:lnTo>
                      <a:pt x="484" y="74"/>
                    </a:lnTo>
                    <a:lnTo>
                      <a:pt x="485" y="88"/>
                    </a:lnTo>
                    <a:lnTo>
                      <a:pt x="484" y="105"/>
                    </a:lnTo>
                    <a:lnTo>
                      <a:pt x="478" y="123"/>
                    </a:lnTo>
                    <a:lnTo>
                      <a:pt x="478" y="135"/>
                    </a:lnTo>
                    <a:lnTo>
                      <a:pt x="484" y="150"/>
                    </a:lnTo>
                    <a:lnTo>
                      <a:pt x="484" y="155"/>
                    </a:lnTo>
                    <a:lnTo>
                      <a:pt x="480" y="161"/>
                    </a:lnTo>
                    <a:lnTo>
                      <a:pt x="474" y="166"/>
                    </a:lnTo>
                    <a:lnTo>
                      <a:pt x="469" y="170"/>
                    </a:lnTo>
                    <a:lnTo>
                      <a:pt x="465" y="175"/>
                    </a:lnTo>
                    <a:lnTo>
                      <a:pt x="465" y="180"/>
                    </a:lnTo>
                    <a:lnTo>
                      <a:pt x="465" y="190"/>
                    </a:lnTo>
                    <a:lnTo>
                      <a:pt x="464" y="195"/>
                    </a:lnTo>
                    <a:lnTo>
                      <a:pt x="460" y="197"/>
                    </a:lnTo>
                    <a:lnTo>
                      <a:pt x="458" y="200"/>
                    </a:lnTo>
                    <a:lnTo>
                      <a:pt x="455" y="200"/>
                    </a:lnTo>
                    <a:lnTo>
                      <a:pt x="453" y="200"/>
                    </a:lnTo>
                    <a:lnTo>
                      <a:pt x="447" y="197"/>
                    </a:lnTo>
                    <a:lnTo>
                      <a:pt x="442" y="200"/>
                    </a:lnTo>
                    <a:lnTo>
                      <a:pt x="433" y="202"/>
                    </a:lnTo>
                    <a:lnTo>
                      <a:pt x="428" y="202"/>
                    </a:lnTo>
                    <a:lnTo>
                      <a:pt x="424" y="200"/>
                    </a:lnTo>
                    <a:lnTo>
                      <a:pt x="424" y="197"/>
                    </a:lnTo>
                    <a:lnTo>
                      <a:pt x="424" y="197"/>
                    </a:lnTo>
                    <a:lnTo>
                      <a:pt x="422" y="195"/>
                    </a:lnTo>
                    <a:lnTo>
                      <a:pt x="419" y="164"/>
                    </a:lnTo>
                    <a:lnTo>
                      <a:pt x="411" y="159"/>
                    </a:lnTo>
                    <a:lnTo>
                      <a:pt x="406" y="150"/>
                    </a:lnTo>
                    <a:lnTo>
                      <a:pt x="397" y="141"/>
                    </a:lnTo>
                    <a:lnTo>
                      <a:pt x="390" y="134"/>
                    </a:lnTo>
                    <a:lnTo>
                      <a:pt x="386" y="125"/>
                    </a:lnTo>
                    <a:lnTo>
                      <a:pt x="384" y="117"/>
                    </a:lnTo>
                    <a:lnTo>
                      <a:pt x="381" y="108"/>
                    </a:lnTo>
                    <a:lnTo>
                      <a:pt x="384" y="103"/>
                    </a:lnTo>
                    <a:lnTo>
                      <a:pt x="386" y="99"/>
                    </a:lnTo>
                    <a:lnTo>
                      <a:pt x="390" y="99"/>
                    </a:lnTo>
                    <a:lnTo>
                      <a:pt x="390" y="97"/>
                    </a:lnTo>
                    <a:lnTo>
                      <a:pt x="391" y="97"/>
                    </a:lnTo>
                    <a:lnTo>
                      <a:pt x="397" y="103"/>
                    </a:lnTo>
                    <a:lnTo>
                      <a:pt x="406" y="108"/>
                    </a:lnTo>
                    <a:lnTo>
                      <a:pt x="413" y="110"/>
                    </a:lnTo>
                    <a:lnTo>
                      <a:pt x="422" y="110"/>
                    </a:lnTo>
                    <a:lnTo>
                      <a:pt x="424" y="110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72"/>
                    </a:lnTo>
                    <a:lnTo>
                      <a:pt x="411" y="56"/>
                    </a:lnTo>
                    <a:lnTo>
                      <a:pt x="395" y="42"/>
                    </a:lnTo>
                    <a:lnTo>
                      <a:pt x="377" y="27"/>
                    </a:lnTo>
                    <a:lnTo>
                      <a:pt x="364" y="9"/>
                    </a:lnTo>
                    <a:lnTo>
                      <a:pt x="350" y="5"/>
                    </a:lnTo>
                    <a:lnTo>
                      <a:pt x="339" y="2"/>
                    </a:lnTo>
                    <a:lnTo>
                      <a:pt x="325" y="0"/>
                    </a:lnTo>
                    <a:lnTo>
                      <a:pt x="312" y="0"/>
                    </a:lnTo>
                    <a:lnTo>
                      <a:pt x="308" y="0"/>
                    </a:lnTo>
                    <a:lnTo>
                      <a:pt x="308" y="2"/>
                    </a:lnTo>
                    <a:lnTo>
                      <a:pt x="308" y="5"/>
                    </a:lnTo>
                    <a:lnTo>
                      <a:pt x="307" y="9"/>
                    </a:lnTo>
                    <a:lnTo>
                      <a:pt x="289" y="14"/>
                    </a:lnTo>
                    <a:lnTo>
                      <a:pt x="281" y="27"/>
                    </a:lnTo>
                    <a:lnTo>
                      <a:pt x="276" y="42"/>
                    </a:lnTo>
                    <a:lnTo>
                      <a:pt x="265" y="56"/>
                    </a:lnTo>
                    <a:lnTo>
                      <a:pt x="260" y="56"/>
                    </a:lnTo>
                    <a:lnTo>
                      <a:pt x="256" y="56"/>
                    </a:lnTo>
                    <a:lnTo>
                      <a:pt x="251" y="56"/>
                    </a:lnTo>
                    <a:lnTo>
                      <a:pt x="249" y="58"/>
                    </a:lnTo>
                    <a:lnTo>
                      <a:pt x="240" y="72"/>
                    </a:lnTo>
                    <a:lnTo>
                      <a:pt x="231" y="87"/>
                    </a:lnTo>
                    <a:lnTo>
                      <a:pt x="224" y="99"/>
                    </a:lnTo>
                    <a:lnTo>
                      <a:pt x="213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4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41"/>
                    </a:lnTo>
                    <a:lnTo>
                      <a:pt x="195" y="146"/>
                    </a:lnTo>
                    <a:lnTo>
                      <a:pt x="209" y="150"/>
                    </a:lnTo>
                    <a:lnTo>
                      <a:pt x="224" y="153"/>
                    </a:lnTo>
                    <a:lnTo>
                      <a:pt x="234" y="153"/>
                    </a:lnTo>
                    <a:lnTo>
                      <a:pt x="236" y="155"/>
                    </a:lnTo>
                    <a:lnTo>
                      <a:pt x="240" y="155"/>
                    </a:lnTo>
                    <a:lnTo>
                      <a:pt x="240" y="159"/>
                    </a:lnTo>
                    <a:lnTo>
                      <a:pt x="242" y="161"/>
                    </a:lnTo>
                    <a:lnTo>
                      <a:pt x="240" y="164"/>
                    </a:lnTo>
                    <a:lnTo>
                      <a:pt x="234" y="166"/>
                    </a:lnTo>
                    <a:lnTo>
                      <a:pt x="231" y="170"/>
                    </a:lnTo>
                    <a:lnTo>
                      <a:pt x="225" y="171"/>
                    </a:lnTo>
                    <a:lnTo>
                      <a:pt x="220" y="180"/>
                    </a:lnTo>
                    <a:lnTo>
                      <a:pt x="215" y="195"/>
                    </a:lnTo>
                    <a:lnTo>
                      <a:pt x="209" y="208"/>
                    </a:lnTo>
                    <a:lnTo>
                      <a:pt x="209" y="222"/>
                    </a:lnTo>
                    <a:lnTo>
                      <a:pt x="213" y="227"/>
                    </a:lnTo>
                    <a:lnTo>
                      <a:pt x="215" y="227"/>
                    </a:lnTo>
                    <a:lnTo>
                      <a:pt x="213" y="231"/>
                    </a:lnTo>
                    <a:lnTo>
                      <a:pt x="209" y="238"/>
                    </a:lnTo>
                    <a:lnTo>
                      <a:pt x="209" y="238"/>
                    </a:lnTo>
                    <a:lnTo>
                      <a:pt x="213" y="242"/>
                    </a:lnTo>
                    <a:lnTo>
                      <a:pt x="213" y="242"/>
                    </a:lnTo>
                    <a:lnTo>
                      <a:pt x="215" y="244"/>
                    </a:lnTo>
                    <a:lnTo>
                      <a:pt x="231" y="233"/>
                    </a:lnTo>
                    <a:lnTo>
                      <a:pt x="260" y="231"/>
                    </a:lnTo>
                    <a:lnTo>
                      <a:pt x="260" y="227"/>
                    </a:lnTo>
                    <a:lnTo>
                      <a:pt x="262" y="226"/>
                    </a:lnTo>
                    <a:lnTo>
                      <a:pt x="265" y="226"/>
                    </a:lnTo>
                    <a:lnTo>
                      <a:pt x="267" y="222"/>
                    </a:lnTo>
                    <a:lnTo>
                      <a:pt x="267" y="200"/>
                    </a:lnTo>
                    <a:lnTo>
                      <a:pt x="289" y="155"/>
                    </a:lnTo>
                    <a:lnTo>
                      <a:pt x="289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303" y="170"/>
                    </a:lnTo>
                    <a:lnTo>
                      <a:pt x="312" y="180"/>
                    </a:lnTo>
                    <a:lnTo>
                      <a:pt x="323" y="195"/>
                    </a:lnTo>
                    <a:lnTo>
                      <a:pt x="336" y="206"/>
                    </a:lnTo>
                    <a:lnTo>
                      <a:pt x="343" y="211"/>
                    </a:lnTo>
                    <a:lnTo>
                      <a:pt x="345" y="217"/>
                    </a:lnTo>
                    <a:lnTo>
                      <a:pt x="350" y="226"/>
                    </a:lnTo>
                    <a:lnTo>
                      <a:pt x="354" y="231"/>
                    </a:lnTo>
                    <a:lnTo>
                      <a:pt x="354" y="244"/>
                    </a:lnTo>
                    <a:lnTo>
                      <a:pt x="354" y="258"/>
                    </a:lnTo>
                    <a:lnTo>
                      <a:pt x="359" y="273"/>
                    </a:lnTo>
                    <a:lnTo>
                      <a:pt x="364" y="283"/>
                    </a:lnTo>
                    <a:lnTo>
                      <a:pt x="366" y="285"/>
                    </a:lnTo>
                    <a:lnTo>
                      <a:pt x="370" y="289"/>
                    </a:lnTo>
                    <a:lnTo>
                      <a:pt x="372" y="291"/>
                    </a:lnTo>
                    <a:lnTo>
                      <a:pt x="375" y="294"/>
                    </a:lnTo>
                    <a:lnTo>
                      <a:pt x="375" y="298"/>
                    </a:lnTo>
                    <a:lnTo>
                      <a:pt x="372" y="300"/>
                    </a:lnTo>
                    <a:lnTo>
                      <a:pt x="372" y="305"/>
                    </a:lnTo>
                    <a:lnTo>
                      <a:pt x="370" y="309"/>
                    </a:lnTo>
                    <a:lnTo>
                      <a:pt x="359" y="305"/>
                    </a:lnTo>
                    <a:lnTo>
                      <a:pt x="348" y="294"/>
                    </a:lnTo>
                    <a:lnTo>
                      <a:pt x="336" y="285"/>
                    </a:lnTo>
                    <a:lnTo>
                      <a:pt x="323" y="283"/>
                    </a:lnTo>
                    <a:lnTo>
                      <a:pt x="314" y="289"/>
                    </a:lnTo>
                    <a:lnTo>
                      <a:pt x="308" y="294"/>
                    </a:lnTo>
                    <a:lnTo>
                      <a:pt x="299" y="300"/>
                    </a:lnTo>
                    <a:lnTo>
                      <a:pt x="296" y="305"/>
                    </a:lnTo>
                    <a:lnTo>
                      <a:pt x="298" y="309"/>
                    </a:lnTo>
                    <a:lnTo>
                      <a:pt x="299" y="310"/>
                    </a:lnTo>
                    <a:lnTo>
                      <a:pt x="299" y="314"/>
                    </a:lnTo>
                    <a:lnTo>
                      <a:pt x="303" y="314"/>
                    </a:lnTo>
                    <a:lnTo>
                      <a:pt x="312" y="314"/>
                    </a:lnTo>
                    <a:lnTo>
                      <a:pt x="317" y="316"/>
                    </a:lnTo>
                    <a:lnTo>
                      <a:pt x="319" y="321"/>
                    </a:lnTo>
                    <a:lnTo>
                      <a:pt x="323" y="330"/>
                    </a:lnTo>
                    <a:lnTo>
                      <a:pt x="323" y="330"/>
                    </a:lnTo>
                    <a:lnTo>
                      <a:pt x="319" y="334"/>
                    </a:lnTo>
                    <a:lnTo>
                      <a:pt x="317" y="339"/>
                    </a:lnTo>
                    <a:lnTo>
                      <a:pt x="317" y="339"/>
                    </a:lnTo>
                    <a:lnTo>
                      <a:pt x="260" y="327"/>
                    </a:lnTo>
                    <a:lnTo>
                      <a:pt x="260" y="334"/>
                    </a:lnTo>
                    <a:lnTo>
                      <a:pt x="260" y="339"/>
                    </a:lnTo>
                    <a:lnTo>
                      <a:pt x="260" y="345"/>
                    </a:lnTo>
                    <a:lnTo>
                      <a:pt x="256" y="347"/>
                    </a:lnTo>
                    <a:lnTo>
                      <a:pt x="251" y="356"/>
                    </a:lnTo>
                    <a:lnTo>
                      <a:pt x="249" y="357"/>
                    </a:lnTo>
                    <a:lnTo>
                      <a:pt x="242" y="366"/>
                    </a:lnTo>
                    <a:lnTo>
                      <a:pt x="225" y="393"/>
                    </a:lnTo>
                    <a:lnTo>
                      <a:pt x="189" y="411"/>
                    </a:lnTo>
                    <a:lnTo>
                      <a:pt x="188" y="413"/>
                    </a:lnTo>
                    <a:lnTo>
                      <a:pt x="184" y="419"/>
                    </a:lnTo>
                    <a:lnTo>
                      <a:pt x="184" y="424"/>
                    </a:lnTo>
                    <a:lnTo>
                      <a:pt x="184" y="430"/>
                    </a:lnTo>
                    <a:lnTo>
                      <a:pt x="184" y="439"/>
                    </a:lnTo>
                    <a:lnTo>
                      <a:pt x="184" y="453"/>
                    </a:lnTo>
                    <a:lnTo>
                      <a:pt x="184" y="469"/>
                    </a:lnTo>
                    <a:lnTo>
                      <a:pt x="184" y="478"/>
                    </a:lnTo>
                    <a:lnTo>
                      <a:pt x="173" y="478"/>
                    </a:lnTo>
                    <a:lnTo>
                      <a:pt x="164" y="475"/>
                    </a:lnTo>
                    <a:lnTo>
                      <a:pt x="157" y="469"/>
                    </a:lnTo>
                    <a:lnTo>
                      <a:pt x="151" y="464"/>
                    </a:lnTo>
                    <a:lnTo>
                      <a:pt x="151" y="449"/>
                    </a:lnTo>
                    <a:lnTo>
                      <a:pt x="148" y="435"/>
                    </a:lnTo>
                    <a:lnTo>
                      <a:pt x="141" y="424"/>
                    </a:lnTo>
                    <a:lnTo>
                      <a:pt x="130" y="413"/>
                    </a:lnTo>
                    <a:lnTo>
                      <a:pt x="117" y="417"/>
                    </a:lnTo>
                    <a:lnTo>
                      <a:pt x="110" y="417"/>
                    </a:lnTo>
                    <a:lnTo>
                      <a:pt x="101" y="413"/>
                    </a:lnTo>
                    <a:lnTo>
                      <a:pt x="94" y="408"/>
                    </a:lnTo>
                    <a:lnTo>
                      <a:pt x="83" y="402"/>
                    </a:lnTo>
                    <a:lnTo>
                      <a:pt x="72" y="397"/>
                    </a:lnTo>
                    <a:lnTo>
                      <a:pt x="59" y="393"/>
                    </a:lnTo>
                    <a:lnTo>
                      <a:pt x="49" y="392"/>
                    </a:lnTo>
                    <a:lnTo>
                      <a:pt x="38" y="402"/>
                    </a:lnTo>
                    <a:lnTo>
                      <a:pt x="21" y="424"/>
                    </a:lnTo>
                    <a:lnTo>
                      <a:pt x="5" y="448"/>
                    </a:lnTo>
                    <a:lnTo>
                      <a:pt x="0" y="455"/>
                    </a:lnTo>
                    <a:lnTo>
                      <a:pt x="21" y="475"/>
                    </a:lnTo>
                    <a:lnTo>
                      <a:pt x="25" y="516"/>
                    </a:lnTo>
                    <a:lnTo>
                      <a:pt x="29" y="516"/>
                    </a:lnTo>
                    <a:lnTo>
                      <a:pt x="38" y="513"/>
                    </a:lnTo>
                    <a:lnTo>
                      <a:pt x="43" y="511"/>
                    </a:lnTo>
                    <a:lnTo>
                      <a:pt x="49" y="505"/>
                    </a:lnTo>
                    <a:lnTo>
                      <a:pt x="54" y="496"/>
                    </a:lnTo>
                    <a:lnTo>
                      <a:pt x="58" y="491"/>
                    </a:lnTo>
                    <a:lnTo>
                      <a:pt x="63" y="485"/>
                    </a:lnTo>
                    <a:lnTo>
                      <a:pt x="72" y="480"/>
                    </a:lnTo>
                    <a:lnTo>
                      <a:pt x="74" y="480"/>
                    </a:lnTo>
                    <a:lnTo>
                      <a:pt x="74" y="484"/>
                    </a:lnTo>
                    <a:lnTo>
                      <a:pt x="74" y="484"/>
                    </a:lnTo>
                    <a:lnTo>
                      <a:pt x="74" y="485"/>
                    </a:lnTo>
                    <a:lnTo>
                      <a:pt x="63" y="538"/>
                    </a:lnTo>
                    <a:lnTo>
                      <a:pt x="79" y="556"/>
                    </a:lnTo>
                    <a:lnTo>
                      <a:pt x="77" y="567"/>
                    </a:lnTo>
                    <a:lnTo>
                      <a:pt x="68" y="574"/>
                    </a:lnTo>
                    <a:lnTo>
                      <a:pt x="59" y="583"/>
                    </a:lnTo>
                    <a:lnTo>
                      <a:pt x="54" y="597"/>
                    </a:lnTo>
                    <a:lnTo>
                      <a:pt x="54" y="608"/>
                    </a:lnTo>
                    <a:lnTo>
                      <a:pt x="63" y="619"/>
                    </a:lnTo>
                    <a:lnTo>
                      <a:pt x="74" y="630"/>
                    </a:lnTo>
                    <a:lnTo>
                      <a:pt x="88" y="641"/>
                    </a:lnTo>
                    <a:lnTo>
                      <a:pt x="101" y="646"/>
                    </a:lnTo>
                    <a:lnTo>
                      <a:pt x="114" y="646"/>
                    </a:lnTo>
                    <a:lnTo>
                      <a:pt x="124" y="644"/>
                    </a:lnTo>
                    <a:lnTo>
                      <a:pt x="132" y="641"/>
                    </a:lnTo>
                    <a:lnTo>
                      <a:pt x="141" y="635"/>
                    </a:lnTo>
                    <a:lnTo>
                      <a:pt x="148" y="635"/>
                    </a:lnTo>
                    <a:lnTo>
                      <a:pt x="153" y="639"/>
                    </a:lnTo>
                    <a:lnTo>
                      <a:pt x="160" y="641"/>
                    </a:lnTo>
                    <a:lnTo>
                      <a:pt x="168" y="644"/>
                    </a:lnTo>
                    <a:lnTo>
                      <a:pt x="184" y="652"/>
                    </a:lnTo>
                    <a:lnTo>
                      <a:pt x="195" y="661"/>
                    </a:lnTo>
                    <a:lnTo>
                      <a:pt x="209" y="670"/>
                    </a:lnTo>
                    <a:lnTo>
                      <a:pt x="220" y="677"/>
                    </a:lnTo>
                    <a:lnTo>
                      <a:pt x="225" y="691"/>
                    </a:lnTo>
                    <a:lnTo>
                      <a:pt x="229" y="706"/>
                    </a:lnTo>
                    <a:lnTo>
                      <a:pt x="231" y="722"/>
                    </a:lnTo>
                    <a:lnTo>
                      <a:pt x="234" y="738"/>
                    </a:lnTo>
                    <a:lnTo>
                      <a:pt x="249" y="744"/>
                    </a:lnTo>
                    <a:lnTo>
                      <a:pt x="262" y="749"/>
                    </a:lnTo>
                    <a:lnTo>
                      <a:pt x="276" y="758"/>
                    </a:lnTo>
                    <a:lnTo>
                      <a:pt x="287" y="772"/>
                    </a:lnTo>
                    <a:lnTo>
                      <a:pt x="298" y="800"/>
                    </a:lnTo>
                    <a:lnTo>
                      <a:pt x="308" y="830"/>
                    </a:lnTo>
                    <a:lnTo>
                      <a:pt x="319" y="861"/>
                    </a:lnTo>
                    <a:lnTo>
                      <a:pt x="334" y="886"/>
                    </a:lnTo>
                    <a:lnTo>
                      <a:pt x="350" y="904"/>
                    </a:lnTo>
                    <a:lnTo>
                      <a:pt x="366" y="924"/>
                    </a:lnTo>
                    <a:lnTo>
                      <a:pt x="381" y="944"/>
                    </a:lnTo>
                    <a:lnTo>
                      <a:pt x="395" y="966"/>
                    </a:lnTo>
                    <a:lnTo>
                      <a:pt x="397" y="980"/>
                    </a:lnTo>
                    <a:lnTo>
                      <a:pt x="397" y="993"/>
                    </a:lnTo>
                    <a:lnTo>
                      <a:pt x="391" y="1007"/>
                    </a:lnTo>
                    <a:lnTo>
                      <a:pt x="381" y="1018"/>
                    </a:lnTo>
                    <a:lnTo>
                      <a:pt x="364" y="1022"/>
                    </a:lnTo>
                    <a:lnTo>
                      <a:pt x="348" y="1027"/>
                    </a:lnTo>
                    <a:lnTo>
                      <a:pt x="334" y="1032"/>
                    </a:lnTo>
                    <a:lnTo>
                      <a:pt x="319" y="1038"/>
                    </a:lnTo>
                    <a:lnTo>
                      <a:pt x="307" y="1043"/>
                    </a:lnTo>
                    <a:lnTo>
                      <a:pt x="292" y="1052"/>
                    </a:lnTo>
                    <a:lnTo>
                      <a:pt x="278" y="1063"/>
                    </a:lnTo>
                    <a:lnTo>
                      <a:pt x="262" y="1074"/>
                    </a:lnTo>
                    <a:lnTo>
                      <a:pt x="249" y="1083"/>
                    </a:lnTo>
                    <a:lnTo>
                      <a:pt x="231" y="1090"/>
                    </a:lnTo>
                    <a:lnTo>
                      <a:pt x="215" y="1094"/>
                    </a:lnTo>
                    <a:lnTo>
                      <a:pt x="198" y="1099"/>
                    </a:lnTo>
                    <a:lnTo>
                      <a:pt x="182" y="1105"/>
                    </a:lnTo>
                    <a:lnTo>
                      <a:pt x="164" y="1110"/>
                    </a:lnTo>
                    <a:lnTo>
                      <a:pt x="151" y="1119"/>
                    </a:lnTo>
                    <a:lnTo>
                      <a:pt x="141" y="1132"/>
                    </a:lnTo>
                    <a:lnTo>
                      <a:pt x="124" y="1146"/>
                    </a:lnTo>
                    <a:lnTo>
                      <a:pt x="106" y="1160"/>
                    </a:lnTo>
                    <a:lnTo>
                      <a:pt x="88" y="1171"/>
                    </a:lnTo>
                    <a:lnTo>
                      <a:pt x="68" y="1180"/>
                    </a:lnTo>
                    <a:lnTo>
                      <a:pt x="88" y="1186"/>
                    </a:lnTo>
                    <a:lnTo>
                      <a:pt x="106" y="1188"/>
                    </a:lnTo>
                    <a:lnTo>
                      <a:pt x="124" y="1193"/>
                    </a:lnTo>
                    <a:lnTo>
                      <a:pt x="142" y="1197"/>
                    </a:lnTo>
                    <a:lnTo>
                      <a:pt x="162" y="1198"/>
                    </a:lnTo>
                    <a:lnTo>
                      <a:pt x="182" y="1198"/>
                    </a:lnTo>
                    <a:lnTo>
                      <a:pt x="200" y="1202"/>
                    </a:lnTo>
                    <a:lnTo>
                      <a:pt x="220" y="1202"/>
                    </a:lnTo>
                    <a:lnTo>
                      <a:pt x="252" y="1202"/>
                    </a:lnTo>
                    <a:lnTo>
                      <a:pt x="287" y="1198"/>
                    </a:lnTo>
                    <a:lnTo>
                      <a:pt x="319" y="1193"/>
                    </a:lnTo>
                    <a:lnTo>
                      <a:pt x="354" y="1186"/>
                    </a:lnTo>
                    <a:lnTo>
                      <a:pt x="386" y="1177"/>
                    </a:lnTo>
                    <a:lnTo>
                      <a:pt x="417" y="1168"/>
                    </a:lnTo>
                    <a:lnTo>
                      <a:pt x="447" y="1155"/>
                    </a:lnTo>
                    <a:lnTo>
                      <a:pt x="478" y="1141"/>
                    </a:lnTo>
                    <a:lnTo>
                      <a:pt x="505" y="1126"/>
                    </a:lnTo>
                    <a:lnTo>
                      <a:pt x="536" y="1110"/>
                    </a:lnTo>
                    <a:lnTo>
                      <a:pt x="559" y="1094"/>
                    </a:lnTo>
                    <a:lnTo>
                      <a:pt x="588" y="1074"/>
                    </a:lnTo>
                    <a:lnTo>
                      <a:pt x="613" y="1052"/>
                    </a:lnTo>
                    <a:lnTo>
                      <a:pt x="637" y="1029"/>
                    </a:lnTo>
                    <a:lnTo>
                      <a:pt x="660" y="1007"/>
                    </a:lnTo>
                    <a:lnTo>
                      <a:pt x="682" y="982"/>
                    </a:lnTo>
                    <a:lnTo>
                      <a:pt x="666" y="966"/>
                    </a:lnTo>
                    <a:lnTo>
                      <a:pt x="646" y="955"/>
                    </a:lnTo>
                    <a:lnTo>
                      <a:pt x="626" y="940"/>
                    </a:lnTo>
                    <a:lnTo>
                      <a:pt x="610" y="929"/>
                    </a:lnTo>
                    <a:lnTo>
                      <a:pt x="590" y="922"/>
                    </a:lnTo>
                    <a:lnTo>
                      <a:pt x="574" y="917"/>
                    </a:lnTo>
                    <a:lnTo>
                      <a:pt x="557" y="904"/>
                    </a:lnTo>
                    <a:lnTo>
                      <a:pt x="547" y="893"/>
                    </a:lnTo>
                    <a:lnTo>
                      <a:pt x="547" y="892"/>
                    </a:lnTo>
                    <a:lnTo>
                      <a:pt x="547" y="888"/>
                    </a:lnTo>
                    <a:lnTo>
                      <a:pt x="543" y="888"/>
                    </a:lnTo>
                    <a:lnTo>
                      <a:pt x="543" y="886"/>
                    </a:lnTo>
                    <a:lnTo>
                      <a:pt x="543" y="874"/>
                    </a:lnTo>
                    <a:lnTo>
                      <a:pt x="547" y="863"/>
                    </a:lnTo>
                    <a:lnTo>
                      <a:pt x="547" y="855"/>
                    </a:lnTo>
                    <a:lnTo>
                      <a:pt x="548" y="845"/>
                    </a:lnTo>
                    <a:lnTo>
                      <a:pt x="557" y="819"/>
                    </a:lnTo>
                    <a:lnTo>
                      <a:pt x="567" y="791"/>
                    </a:lnTo>
                    <a:lnTo>
                      <a:pt x="579" y="769"/>
                    </a:lnTo>
                    <a:lnTo>
                      <a:pt x="601" y="753"/>
                    </a:lnTo>
                    <a:lnTo>
                      <a:pt x="613" y="749"/>
                    </a:lnTo>
                    <a:lnTo>
                      <a:pt x="624" y="744"/>
                    </a:lnTo>
                    <a:lnTo>
                      <a:pt x="631" y="742"/>
                    </a:lnTo>
                    <a:lnTo>
                      <a:pt x="642" y="738"/>
                    </a:lnTo>
                    <a:lnTo>
                      <a:pt x="655" y="738"/>
                    </a:lnTo>
                    <a:lnTo>
                      <a:pt x="666" y="736"/>
                    </a:lnTo>
                    <a:lnTo>
                      <a:pt x="673" y="729"/>
                    </a:lnTo>
                    <a:lnTo>
                      <a:pt x="684" y="727"/>
                    </a:lnTo>
                    <a:lnTo>
                      <a:pt x="695" y="727"/>
                    </a:lnTo>
                    <a:lnTo>
                      <a:pt x="704" y="722"/>
                    </a:lnTo>
                    <a:lnTo>
                      <a:pt x="715" y="718"/>
                    </a:lnTo>
                    <a:lnTo>
                      <a:pt x="725" y="713"/>
                    </a:lnTo>
                    <a:lnTo>
                      <a:pt x="736" y="711"/>
                    </a:lnTo>
                    <a:lnTo>
                      <a:pt x="749" y="707"/>
                    </a:lnTo>
                    <a:lnTo>
                      <a:pt x="760" y="707"/>
                    </a:lnTo>
                    <a:lnTo>
                      <a:pt x="770" y="711"/>
                    </a:lnTo>
                    <a:lnTo>
                      <a:pt x="776" y="717"/>
                    </a:lnTo>
                    <a:lnTo>
                      <a:pt x="783" y="722"/>
                    </a:lnTo>
                    <a:lnTo>
                      <a:pt x="792" y="729"/>
                    </a:lnTo>
                    <a:lnTo>
                      <a:pt x="803" y="736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invGray">
              <a:xfrm>
                <a:off x="530" y="2834"/>
                <a:ext cx="63" cy="73"/>
              </a:xfrm>
              <a:custGeom>
                <a:avLst/>
                <a:gdLst/>
                <a:ahLst/>
                <a:cxnLst>
                  <a:cxn ang="0">
                    <a:pos x="42" y="65"/>
                  </a:cxn>
                  <a:cxn ang="0">
                    <a:pos x="58" y="72"/>
                  </a:cxn>
                  <a:cxn ang="0">
                    <a:pos x="62" y="72"/>
                  </a:cxn>
                  <a:cxn ang="0">
                    <a:pos x="62" y="67"/>
                  </a:cxn>
                  <a:cxn ang="0">
                    <a:pos x="58" y="65"/>
                  </a:cxn>
                  <a:cxn ang="0">
                    <a:pos x="58" y="62"/>
                  </a:cxn>
                  <a:cxn ang="0">
                    <a:pos x="44" y="56"/>
                  </a:cxn>
                  <a:cxn ang="0">
                    <a:pos x="37" y="45"/>
                  </a:cxn>
                  <a:cxn ang="0">
                    <a:pos x="31" y="34"/>
                  </a:cxn>
                  <a:cxn ang="0">
                    <a:pos x="26" y="20"/>
                  </a:cxn>
                  <a:cxn ang="0">
                    <a:pos x="9" y="0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8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9" y="31"/>
                  </a:cxn>
                  <a:cxn ang="0">
                    <a:pos x="20" y="45"/>
                  </a:cxn>
                  <a:cxn ang="0">
                    <a:pos x="31" y="56"/>
                  </a:cxn>
                  <a:cxn ang="0">
                    <a:pos x="42" y="65"/>
                  </a:cxn>
                </a:cxnLst>
                <a:rect l="0" t="0" r="r" b="b"/>
                <a:pathLst>
                  <a:path w="63" h="73">
                    <a:moveTo>
                      <a:pt x="42" y="65"/>
                    </a:moveTo>
                    <a:lnTo>
                      <a:pt x="58" y="72"/>
                    </a:lnTo>
                    <a:lnTo>
                      <a:pt x="62" y="72"/>
                    </a:lnTo>
                    <a:lnTo>
                      <a:pt x="62" y="67"/>
                    </a:lnTo>
                    <a:lnTo>
                      <a:pt x="58" y="65"/>
                    </a:lnTo>
                    <a:lnTo>
                      <a:pt x="58" y="62"/>
                    </a:lnTo>
                    <a:lnTo>
                      <a:pt x="44" y="56"/>
                    </a:lnTo>
                    <a:lnTo>
                      <a:pt x="37" y="45"/>
                    </a:lnTo>
                    <a:lnTo>
                      <a:pt x="31" y="34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9" y="31"/>
                    </a:lnTo>
                    <a:lnTo>
                      <a:pt x="20" y="45"/>
                    </a:lnTo>
                    <a:lnTo>
                      <a:pt x="31" y="56"/>
                    </a:lnTo>
                    <a:lnTo>
                      <a:pt x="42" y="65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5148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49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Rectangle 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1439449-1A39-4930-9656-15BD82EB17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2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8746C-D625-4E6C-B461-30CAC937C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31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CBB0D-FF21-4A48-B784-D6B4754158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53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309A5-608F-40D1-858B-9C97AFE6B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30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87B8B-F167-43F0-B5D8-17DB62C63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964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8E79B-FDF1-4B76-A58A-9DAC874DC0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75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D88C8-0BC7-4C35-9816-E01C39A00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73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FE6B1-DEE4-48FB-9FD6-EB0E620B4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96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E482-B004-4F35-A485-ABDC0D8F10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5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1FA3D-9175-44AA-8924-AE9B3729F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5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6D858-F320-44E4-B45D-7D3452F13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39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92396-16EB-4165-89A1-7DD83254B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37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5106E-F2B0-48D4-91DC-8CAD5B4F5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82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685800" y="117475"/>
            <a:ext cx="8456613" cy="6738938"/>
            <a:chOff x="432" y="74"/>
            <a:chExt cx="5327" cy="4245"/>
          </a:xfrm>
        </p:grpSpPr>
        <p:sp>
          <p:nvSpPr>
            <p:cNvPr id="2" name="Rectangle 3"/>
            <p:cNvSpPr>
              <a:spLocks noChangeArrowheads="1"/>
            </p:cNvSpPr>
            <p:nvPr/>
          </p:nvSpPr>
          <p:spPr bwMode="invGray">
            <a:xfrm>
              <a:off x="432" y="4176"/>
              <a:ext cx="2208" cy="143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7417" name="Group 4"/>
            <p:cNvGrpSpPr>
              <a:grpSpLocks/>
            </p:cNvGrpSpPr>
            <p:nvPr/>
          </p:nvGrpSpPr>
          <p:grpSpPr bwMode="auto">
            <a:xfrm>
              <a:off x="2859" y="4250"/>
              <a:ext cx="2729" cy="41"/>
              <a:chOff x="2859" y="4250"/>
              <a:chExt cx="2729" cy="41"/>
            </a:xfrm>
          </p:grpSpPr>
          <p:sp>
            <p:nvSpPr>
              <p:cNvPr id="4101" name="Oval 5"/>
              <p:cNvSpPr>
                <a:spLocks noChangeArrowheads="1"/>
              </p:cNvSpPr>
              <p:nvPr/>
            </p:nvSpPr>
            <p:spPr bwMode="invGray">
              <a:xfrm>
                <a:off x="285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2" name="Oval 6"/>
              <p:cNvSpPr>
                <a:spLocks noChangeArrowheads="1"/>
              </p:cNvSpPr>
              <p:nvPr/>
            </p:nvSpPr>
            <p:spPr bwMode="invGray">
              <a:xfrm>
                <a:off x="324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invGray">
              <a:xfrm>
                <a:off x="362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invGray">
              <a:xfrm>
                <a:off x="4011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" name="Oval 9"/>
              <p:cNvSpPr>
                <a:spLocks noChangeArrowheads="1"/>
              </p:cNvSpPr>
              <p:nvPr/>
            </p:nvSpPr>
            <p:spPr bwMode="invGray">
              <a:xfrm>
                <a:off x="4395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invGray">
              <a:xfrm>
                <a:off x="477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7" name="Oval 11"/>
              <p:cNvSpPr>
                <a:spLocks noChangeArrowheads="1"/>
              </p:cNvSpPr>
              <p:nvPr/>
            </p:nvSpPr>
            <p:spPr bwMode="invGray">
              <a:xfrm>
                <a:off x="516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/>
            </p:nvSpPr>
            <p:spPr bwMode="invGray">
              <a:xfrm>
                <a:off x="554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109" name="Rectangle 13"/>
            <p:cNvSpPr>
              <a:spLocks noChangeArrowheads="1"/>
            </p:cNvSpPr>
            <p:nvPr/>
          </p:nvSpPr>
          <p:spPr bwMode="invGray">
            <a:xfrm>
              <a:off x="480" y="480"/>
              <a:ext cx="5279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0" name="Oval 14"/>
            <p:cNvSpPr>
              <a:spLocks noChangeArrowheads="1"/>
            </p:cNvSpPr>
            <p:nvPr/>
          </p:nvSpPr>
          <p:spPr bwMode="invGray">
            <a:xfrm>
              <a:off x="507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invGray">
            <a:xfrm>
              <a:off x="507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2" name="Oval 16"/>
            <p:cNvSpPr>
              <a:spLocks noChangeArrowheads="1"/>
            </p:cNvSpPr>
            <p:nvPr/>
          </p:nvSpPr>
          <p:spPr bwMode="invGray">
            <a:xfrm>
              <a:off x="507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7411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2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7357E7B4-F8E3-4F71-B679-A4C5B32B6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288" r:id="rId1"/>
    <p:sldLayoutId id="2147485289" r:id="rId2"/>
    <p:sldLayoutId id="2147485290" r:id="rId3"/>
    <p:sldLayoutId id="2147485291" r:id="rId4"/>
    <p:sldLayoutId id="2147485292" r:id="rId5"/>
    <p:sldLayoutId id="2147485293" r:id="rId6"/>
    <p:sldLayoutId id="2147485294" r:id="rId7"/>
    <p:sldLayoutId id="2147485295" r:id="rId8"/>
    <p:sldLayoutId id="2147485296" r:id="rId9"/>
    <p:sldLayoutId id="2147485297" r:id="rId10"/>
    <p:sldLayoutId id="2147485298" r:id="rId11"/>
    <p:sldLayoutId id="2147485299" r:id="rId12"/>
    <p:sldLayoutId id="214748530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.m4a"/><Relationship Id="rId7" Type="http://schemas.openxmlformats.org/officeDocument/2006/relationships/image" Target="../media/image3.wmf"/><Relationship Id="rId2" Type="http://schemas.microsoft.com/office/2007/relationships/media" Target="../media/media3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audio" Target="../media/media6.m4a"/><Relationship Id="rId7" Type="http://schemas.openxmlformats.org/officeDocument/2006/relationships/oleObject" Target="../embeddings/oleObject2.bin"/><Relationship Id="rId2" Type="http://schemas.microsoft.com/office/2007/relationships/media" Target="../media/media6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0.m4a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0.wmf"/><Relationship Id="rId5" Type="http://schemas.openxmlformats.org/officeDocument/2006/relationships/audio" Target="../media/media11.m4a"/><Relationship Id="rId10" Type="http://schemas.openxmlformats.org/officeDocument/2006/relationships/oleObject" Target="../embeddings/oleObject3.bin"/><Relationship Id="rId4" Type="http://schemas.microsoft.com/office/2007/relationships/media" Target="../media/media11.m4a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95536" y="1709936"/>
            <a:ext cx="8352928" cy="1143000"/>
          </a:xfrm>
        </p:spPr>
        <p:txBody>
          <a:bodyPr/>
          <a:lstStyle/>
          <a:p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П</a:t>
            </a:r>
            <a:r>
              <a:rPr lang="sr-Cyrl-R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Р Е Д А В А Њ Е  </a:t>
            </a:r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2:</a:t>
            </a:r>
            <a:r>
              <a:rPr lang="en-US" sz="36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sr-Cyrl-RS" dirty="0" smtClean="0">
                <a:latin typeface="Arial" charset="0"/>
                <a:cs typeface="Arial" charset="0"/>
              </a:rPr>
              <a:t/>
            </a:r>
            <a:br>
              <a:rPr lang="sr-Cyrl-RS" dirty="0" smtClean="0">
                <a:latin typeface="Arial" charset="0"/>
                <a:cs typeface="Arial" charset="0"/>
              </a:rPr>
            </a:br>
            <a:r>
              <a:rPr lang="sr-Cyrl-RS" sz="40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Раздвајање мембраном. Раздвајање стварањем нове фазе – дестилација.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en-US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79512" y="3754775"/>
            <a:ext cx="878497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sr-Cyrl-RS" sz="2000" b="1" dirty="0">
                <a:latin typeface="Arial" pitchFamily="34" charset="0"/>
                <a:cs typeface="Arial" pitchFamily="34" charset="0"/>
              </a:rPr>
              <a:t>Овим предавањем обухваћена су следећа испитна питања:</a:t>
            </a:r>
          </a:p>
          <a:p>
            <a:pPr algn="just">
              <a:defRPr/>
            </a:pPr>
            <a:endParaRPr lang="sr-Cyrl-RS" sz="2000" b="1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6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Раздвајање мембраном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sr-Cyrl-R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Cyrl-RS" sz="2000" dirty="0">
                <a:latin typeface="Arial" pitchFamily="34" charset="0"/>
                <a:cs typeface="Arial" pitchFamily="34" charset="0"/>
              </a:rPr>
              <a:t>Д</a:t>
            </a: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ијализа. </a:t>
            </a:r>
          </a:p>
          <a:p>
            <a:pPr marL="457200" indent="-457200">
              <a:buFont typeface="+mj-lt"/>
              <a:buAutoNum type="arabicPeriod" startAt="6"/>
              <a:defRPr/>
            </a:pPr>
            <a:r>
              <a:rPr lang="sr-Cyrl-RS" sz="2000" dirty="0">
                <a:latin typeface="Arial" pitchFamily="34" charset="0"/>
                <a:cs typeface="Arial" pitchFamily="34" charset="0"/>
              </a:rPr>
              <a:t>Раздвајање </a:t>
            </a: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мембраном. Реверзна осмоза.</a:t>
            </a:r>
          </a:p>
          <a:p>
            <a:pPr marL="457200" indent="-457200">
              <a:buFont typeface="+mj-lt"/>
              <a:buAutoNum type="arabicPeriod" startAt="6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Дестилација. </a:t>
            </a:r>
          </a:p>
          <a:p>
            <a:pPr marL="457200" indent="-457200">
              <a:buFont typeface="+mj-lt"/>
              <a:buAutoNum type="arabicPeriod" startAt="6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Фракциона дестилација.</a:t>
            </a:r>
          </a:p>
          <a:p>
            <a:pPr marL="457200" indent="-457200">
              <a:buFont typeface="+mj-lt"/>
              <a:buAutoNum type="arabicPeriod" startAt="6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Дестилација под сниженим притиском и дестилација воденом паром.</a:t>
            </a:r>
            <a:endParaRPr lang="sr-Cyrl-C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CD6127A-2341-4DF1-837F-C713B82E5CEC}" type="slidenum">
              <a:rPr lang="en-US" sz="1400" smtClean="0"/>
              <a:pPr/>
              <a:t>1</a:t>
            </a:fld>
            <a:endParaRPr lang="en-US" sz="1400" smtClean="0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107504" y="116632"/>
            <a:ext cx="89289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Предмет: Хроматографија и сепарационе методе. Наставник: Мирослав М. Ристић. Датум</a:t>
            </a:r>
            <a:r>
              <a:rPr lang="sr-Cyrl-RS" sz="140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: </a:t>
            </a:r>
            <a:r>
              <a:rPr lang="en-US" sz="140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4</a:t>
            </a:r>
            <a:r>
              <a:rPr lang="sr-Cyrl-RS" sz="140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. </a:t>
            </a:r>
            <a:r>
              <a:rPr lang="sr-Cyrl-RS" sz="140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март </a:t>
            </a:r>
            <a:r>
              <a:rPr lang="sr-Cyrl-RS" sz="140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202</a:t>
            </a:r>
            <a:r>
              <a:rPr lang="en-US" sz="140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2</a:t>
            </a:r>
            <a:r>
              <a:rPr lang="sr-Cyrl-RS" sz="140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.</a:t>
            </a:r>
            <a:endParaRPr lang="sr-Cyrl-RS" sz="1400" dirty="0">
              <a:solidFill>
                <a:schemeClr val="tx1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27"/>
          <p:cNvSpPr>
            <a:spLocks noChangeArrowheads="1"/>
          </p:cNvSpPr>
          <p:nvPr/>
        </p:nvSpPr>
        <p:spPr bwMode="auto">
          <a:xfrm>
            <a:off x="3059832" y="157863"/>
            <a:ext cx="32019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sr-Cyrl-RS" sz="2400" dirty="0" smtClean="0">
                <a:latin typeface="Arial" charset="0"/>
                <a:cs typeface="Arial" charset="0"/>
              </a:rPr>
              <a:t>Дестилација</a:t>
            </a:r>
            <a:endParaRPr lang="en-US" sz="2400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1033953" y="737873"/>
            <a:ext cx="72824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sr-Cyrl-RS" sz="2000" dirty="0" smtClean="0">
                <a:latin typeface="Arial" charset="0"/>
                <a:cs typeface="Arial" charset="0"/>
              </a:rPr>
              <a:t>Фазни дијаграми двокомпонентног неидеалног раствора: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54" y="1268760"/>
            <a:ext cx="8115300" cy="36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499454" y="4916835"/>
            <a:ext cx="72824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sr-Cyrl-RS" sz="2000" dirty="0" smtClean="0">
                <a:latin typeface="Arial" charset="0"/>
                <a:cs typeface="Arial" charset="0"/>
              </a:rPr>
              <a:t>Само једна чиста компонента се може добити, зависно од састава полазне смеше. Компоненте азеотропске смеше се не могу даље раздвојити дестиловањем. 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0272" y="58395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3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 cap="sq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DD49C0D4-B764-4CF1-82FD-29FBA95A2654}" type="slidenum">
              <a:rPr lang="en-US" sz="1400" smtClean="0"/>
              <a:pPr/>
              <a:t>11</a:t>
            </a:fld>
            <a:endParaRPr lang="en-US" sz="1400" smtClean="0"/>
          </a:p>
        </p:txBody>
      </p:sp>
      <p:sp>
        <p:nvSpPr>
          <p:cNvPr id="4" name="Text Box 1026"/>
          <p:cNvSpPr txBox="1">
            <a:spLocks noChangeArrowheads="1"/>
          </p:cNvSpPr>
          <p:nvPr/>
        </p:nvSpPr>
        <p:spPr bwMode="auto">
          <a:xfrm>
            <a:off x="2140473" y="97468"/>
            <a:ext cx="50786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 algn="ctr">
              <a:buFont typeface="+mj-lt"/>
              <a:buAutoNum type="arabicPeriod" startAt="9"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Фракциона дестилација.</a:t>
            </a:r>
            <a:endParaRPr lang="en-US" sz="2800" b="1" dirty="0">
              <a:latin typeface="Arial" charset="0"/>
              <a:cs typeface="Arial" charset="0"/>
            </a:endParaRPr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107504" y="600363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Фракциона дестилација (или ректификација)</a:t>
            </a:r>
            <a:r>
              <a:rPr lang="sr-Cyrl-RS" sz="2000" dirty="0" smtClean="0">
                <a:latin typeface="Arial" charset="0"/>
                <a:cs typeface="Arial" charset="0"/>
              </a:rPr>
              <a:t>: паре из дестилационог балона се упуте у вертикалну колону за дестилацију. Она има мноштво препрека на којима се пара кондензује. Ефикаснија је од дестилације.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7488832" cy="484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>
            <a:off x="3347864" y="2996952"/>
            <a:ext cx="0" cy="1224136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Rectangle 8"/>
          <p:cNvSpPr/>
          <p:nvPr/>
        </p:nvSpPr>
        <p:spPr>
          <a:xfrm>
            <a:off x="3347864" y="3347410"/>
            <a:ext cx="16211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r-Cyrl-RS" sz="1400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Градијент</a:t>
            </a:r>
          </a:p>
          <a:p>
            <a:pPr>
              <a:defRPr/>
            </a:pPr>
            <a:r>
              <a:rPr lang="sr-Cyrl-RS" sz="1400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температуре</a:t>
            </a:r>
            <a:endParaRPr lang="en-US" sz="1400" i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5000" y="53732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9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34818" name="Picture 2" descr="https://media.sciencephoto.com/image/t1100411/800w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4" r="29877"/>
          <a:stretch/>
        </p:blipFill>
        <p:spPr bwMode="auto">
          <a:xfrm>
            <a:off x="487341" y="1772815"/>
            <a:ext cx="1248889" cy="470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36230" y="6165303"/>
            <a:ext cx="24132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Са стакленим куглицама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34820" name="Picture 4" descr="Fractionating Column – Science Lab Lt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94210"/>
            <a:ext cx="4033226" cy="285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251520" y="286321"/>
            <a:ext cx="849694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Колоне за фракциону дестилацију (рефлукс кондензатори) имају увећану унутрашњу додирну површину како би се могле постићи вишеструке кондензације и испаравања на путу до горњег (хладног) краја колоне. Рефлукс поново кључа.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75556" y="4653136"/>
            <a:ext cx="29477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Са спиралном цеви (Гремова)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31746" name="Picture 2" descr="Distilling Column, Vigreux, Micro Scale (PG-9134) - Prism Research Glas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1" r="37384"/>
          <a:stretch/>
        </p:blipFill>
        <p:spPr bwMode="auto">
          <a:xfrm>
            <a:off x="6732240" y="1609760"/>
            <a:ext cx="1009291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932040" y="6011414"/>
            <a:ext cx="29477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Са стакленим</a:t>
            </a:r>
          </a:p>
          <a:p>
            <a:pPr algn="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зупцима (Вигреова)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6817" y="50851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7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251520" y="286321"/>
            <a:ext cx="849694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Колоне за фракциону дестилацију користе се у индустрији за прераду нафте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и у производњи хемикалија. Оне тада раде у континуалном режиму: констанстантно се уводи полазна смеша и константно се скупљају производи.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7127" y="5930116"/>
            <a:ext cx="37398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Шема индустријског постројења за фракциону дестилацију нафте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27459"/>
            <a:ext cx="4191000" cy="412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 descr="https://upload.wikimedia.org/wikipedia/commons/thumb/c/cc/Colonne_distillazione.jpg/300px-Colonne_distillazio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08433"/>
            <a:ext cx="2857500" cy="376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6296" y="6070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3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 cap="sq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DD49C0D4-B764-4CF1-82FD-29FBA95A2654}" type="slidenum">
              <a:rPr lang="en-US" sz="1400" smtClean="0"/>
              <a:pPr/>
              <a:t>14</a:t>
            </a:fld>
            <a:endParaRPr lang="en-US" sz="1400" smtClean="0"/>
          </a:p>
        </p:txBody>
      </p:sp>
      <p:sp>
        <p:nvSpPr>
          <p:cNvPr id="4" name="Text Box 1026"/>
          <p:cNvSpPr txBox="1">
            <a:spLocks noChangeArrowheads="1"/>
          </p:cNvSpPr>
          <p:nvPr/>
        </p:nvSpPr>
        <p:spPr bwMode="auto">
          <a:xfrm>
            <a:off x="683568" y="97468"/>
            <a:ext cx="76304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 algn="ctr">
              <a:buFont typeface="+mj-lt"/>
              <a:buAutoNum type="arabicPeriod" startAt="10"/>
              <a:defRPr/>
            </a:pPr>
            <a:r>
              <a:rPr lang="sr-Latn-R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Дестилација под сниженим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притиском</a:t>
            </a:r>
            <a:endParaRPr lang="sr-Latn-RS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и дестилација воденом паром.</a:t>
            </a:r>
            <a:endParaRPr lang="sr-Cyrl-C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251520" y="1038215"/>
            <a:ext cx="849694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Дестилација под сниженим притиском</a:t>
            </a:r>
            <a:r>
              <a:rPr lang="sr-Cyrl-RS" sz="2000" dirty="0" smtClean="0">
                <a:latin typeface="Arial" charset="0"/>
                <a:cs typeface="Arial" charset="0"/>
              </a:rPr>
              <a:t> обавља се тако што се у дестилационом балону одржава притисак нижи од атмосферског, воденим шмрком (</a:t>
            </a:r>
            <a:r>
              <a:rPr lang="sr-Latn-RS" sz="2000" dirty="0" smtClean="0">
                <a:latin typeface="Arial" charset="0"/>
                <a:cs typeface="Arial" charset="0"/>
              </a:rPr>
              <a:t>P</a:t>
            </a:r>
            <a:r>
              <a:rPr lang="en-US" sz="2000" dirty="0" smtClean="0">
                <a:latin typeface="Arial" charset="0"/>
                <a:cs typeface="Arial" charset="0"/>
              </a:rPr>
              <a:t>=1000 Pa</a:t>
            </a:r>
            <a:r>
              <a:rPr lang="sr-Cyrl-RS" sz="2000" dirty="0" smtClean="0">
                <a:latin typeface="Arial" charset="0"/>
                <a:cs typeface="Arial" charset="0"/>
              </a:rPr>
              <a:t>)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или механичком вакуум пумпом</a:t>
            </a:r>
            <a:r>
              <a:rPr lang="en-US" sz="2000" dirty="0" smtClean="0">
                <a:latin typeface="Arial" charset="0"/>
                <a:cs typeface="Arial" charset="0"/>
              </a:rPr>
              <a:t> (P=1 Pa)</a:t>
            </a:r>
            <a:r>
              <a:rPr lang="sr-Cyrl-RS" sz="2000" dirty="0" smtClean="0">
                <a:latin typeface="Arial" charset="0"/>
                <a:cs typeface="Arial" charset="0"/>
              </a:rPr>
              <a:t>. То обара тачку кључања свих компоненти смеше. Тако се ефикасно дестилују компоненте са високим нормалним тачкама кључања (НТК), као и оне компоненте које се термички разграђују пре достизања НТК.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03358"/>
            <a:ext cx="3528392" cy="323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 descr="Vakuum uparivači - Mc-Lat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56992"/>
            <a:ext cx="2870137" cy="287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080606" y="6237312"/>
            <a:ext cx="24437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Ротациони упаривач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7049" y="53012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9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3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 cap="sq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DD49C0D4-B764-4CF1-82FD-29FBA95A2654}" type="slidenum">
              <a:rPr lang="en-US" sz="1400" smtClean="0"/>
              <a:pPr/>
              <a:t>15</a:t>
            </a:fld>
            <a:endParaRPr lang="en-US" sz="1400" smtClean="0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251520" y="332656"/>
            <a:ext cx="849694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Дестилација воденом паром</a:t>
            </a:r>
            <a:r>
              <a:rPr lang="sr-Cyrl-RS" sz="2000" dirty="0" smtClean="0">
                <a:latin typeface="Arial" charset="0"/>
                <a:cs typeface="Arial" charset="0"/>
              </a:rPr>
              <a:t> је поступак дестилације неке течности (немешљиве са водом) током којег се у дестилациони балон уводи вода, најчешће цевчицом у виду водене паре.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9540" y="5513558"/>
            <a:ext cx="27147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Дестилација воденом паром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26" y="1682849"/>
            <a:ext cx="3248025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1027"/>
          <p:cNvSpPr>
            <a:spLocks noChangeArrowheads="1"/>
          </p:cNvSpPr>
          <p:nvPr/>
        </p:nvSpPr>
        <p:spPr bwMode="auto">
          <a:xfrm>
            <a:off x="3710179" y="1484784"/>
            <a:ext cx="518457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У систему од две немешљиве течности које се непрекидно мешају, укупан напон паре једнак је збиру напона паре двеју чистих течности: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038475"/>
            <a:ext cx="151447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027"/>
          <p:cNvSpPr>
            <a:spLocks noChangeArrowheads="1"/>
          </p:cNvSpPr>
          <p:nvPr/>
        </p:nvSpPr>
        <p:spPr bwMode="auto">
          <a:xfrm>
            <a:off x="3710179" y="3742000"/>
            <a:ext cx="518457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Зато ће се кључање у балону дешавати на температури нижој од НТК обе компоненте. Користи се за дестиловање компоненти које се разграђује пре достизања НТК.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2320" y="55307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3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3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 cap="sq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DD49C0D4-B764-4CF1-82FD-29FBA95A2654}" type="slidenum">
              <a:rPr lang="en-US" sz="1400" smtClean="0"/>
              <a:pPr/>
              <a:t>16</a:t>
            </a:fld>
            <a:endParaRPr lang="en-US" sz="1400" smtClean="0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251520" y="469121"/>
            <a:ext cx="849694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Дестилат је двофазна течност која се лако може раздвојити. Дестилација воденом паром може се комбиновати са дестилацијом под сниженим притиском како би се додатно оборила тачка кључања.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10" name="Rectangle 1027"/>
          <p:cNvSpPr>
            <a:spLocks noChangeArrowheads="1"/>
          </p:cNvSpPr>
          <p:nvPr/>
        </p:nvSpPr>
        <p:spPr bwMode="auto">
          <a:xfrm>
            <a:off x="251520" y="1919153"/>
            <a:ext cx="82809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Ако претпоставимо да је однос парцијалних притисака компоненти у пари сразмеран односу њихових бројева молова, биће: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019425"/>
            <a:ext cx="687705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47299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3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2</a:t>
            </a:fld>
            <a:endParaRPr lang="en-US" sz="140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171024" y="169476"/>
            <a:ext cx="68835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>
              <a:buFont typeface="+mj-lt"/>
              <a:buAutoNum type="arabicPeriod" startAt="6"/>
              <a:defRPr/>
            </a:pPr>
            <a:r>
              <a:rPr lang="sr-Cyrl-RS" sz="2800" b="1" dirty="0">
                <a:latin typeface="Arial" pitchFamily="34" charset="0"/>
                <a:cs typeface="Arial" pitchFamily="34" charset="0"/>
              </a:rPr>
              <a:t>Раздвајање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мембраном</a:t>
            </a:r>
            <a:r>
              <a:rPr lang="sr-Latn-RS" sz="28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 Дијализа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1030" name="Rectangle 1027"/>
          <p:cNvSpPr>
            <a:spLocks noChangeArrowheads="1"/>
          </p:cNvSpPr>
          <p:nvPr/>
        </p:nvSpPr>
        <p:spPr bwMode="auto">
          <a:xfrm>
            <a:off x="184307" y="764704"/>
            <a:ext cx="8856984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Смеша се пропушта кроз селективно пропустљиву баријеру (мембрану). Неке компоненте пролазе брже, неке спорије.</a:t>
            </a: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Разлика од филтрације: дешавају се процеси адсорпције на мембрану и дифузије кроз њу. 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Ретентат</a:t>
            </a:r>
            <a:r>
              <a:rPr lang="sr-Cyrl-RS" sz="2000" dirty="0" smtClean="0">
                <a:latin typeface="Arial" charset="0"/>
                <a:cs typeface="Arial" charset="0"/>
              </a:rPr>
              <a:t> – део смеше заостао иза мембране</a:t>
            </a:r>
          </a:p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Пермеат</a:t>
            </a:r>
            <a:r>
              <a:rPr lang="sr-Cyrl-RS" sz="2000" dirty="0" smtClean="0">
                <a:latin typeface="Arial" charset="0"/>
                <a:cs typeface="Arial" charset="0"/>
              </a:rPr>
              <a:t> – део смеше који је прошао кроз мембрану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Мембране</a:t>
            </a:r>
            <a:r>
              <a:rPr lang="sr-Cyrl-RS" sz="2000" dirty="0" smtClean="0">
                <a:latin typeface="Arial" charset="0"/>
                <a:cs typeface="Arial" charset="0"/>
              </a:rPr>
              <a:t> су танки слојеви природних или синтетичких полимера, ређе керамике или метала.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23" name="Rectangle 1027"/>
          <p:cNvSpPr>
            <a:spLocks noChangeArrowheads="1"/>
          </p:cNvSpPr>
          <p:nvPr/>
        </p:nvSpPr>
        <p:spPr bwMode="auto">
          <a:xfrm>
            <a:off x="251520" y="5626262"/>
            <a:ext cx="74873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Да би била ефикасна, мембрана мора бити отпорна на механичку деформацију и на растварање у смеши.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26626" name="Picture 2" descr="symmetr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671" y="4154130"/>
            <a:ext cx="36766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51375" y="4773255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48175" y="257458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2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1027"/>
          <p:cNvSpPr>
            <a:spLocks noChangeArrowheads="1"/>
          </p:cNvSpPr>
          <p:nvPr/>
        </p:nvSpPr>
        <p:spPr bwMode="auto">
          <a:xfrm>
            <a:off x="251521" y="476672"/>
            <a:ext cx="856895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sr-Cyrl-RS" sz="2000" dirty="0" smtClean="0">
                <a:latin typeface="Arial" charset="0"/>
                <a:cs typeface="Arial" charset="0"/>
              </a:rPr>
              <a:t>Мембране се по величини пора деле на:</a:t>
            </a:r>
          </a:p>
          <a:p>
            <a:endParaRPr lang="sr-Cyrl-RS" sz="2000" dirty="0">
              <a:latin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Густе</a:t>
            </a:r>
          </a:p>
          <a:p>
            <a:pPr marL="457200" indent="-457200">
              <a:buFont typeface="+mj-lt"/>
              <a:buAutoNum type="arabicPeriod"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Микропорозне</a:t>
            </a:r>
          </a:p>
          <a:p>
            <a:pPr marL="457200" indent="-457200">
              <a:buFont typeface="+mj-lt"/>
              <a:buAutoNum type="arabicPeriod"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Макропорозне (користе се само као потпора)</a:t>
            </a:r>
            <a:endParaRPr lang="en-US" sz="2000" dirty="0" smtClean="0">
              <a:solidFill>
                <a:srgbClr val="99FF33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403281" y="2210088"/>
            <a:ext cx="856895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Густе мембране </a:t>
            </a:r>
            <a:r>
              <a:rPr lang="sr-Cyrl-RS" sz="2000" dirty="0" smtClean="0">
                <a:latin typeface="Arial" charset="0"/>
                <a:cs typeface="Arial" charset="0"/>
              </a:rPr>
              <a:t>су оне које имају поре пречника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неколико Ангстрема</a:t>
            </a:r>
            <a:r>
              <a:rPr lang="sr-Cyrl-RS" sz="2000" dirty="0" smtClean="0">
                <a:latin typeface="Arial" charset="0"/>
                <a:cs typeface="Arial" charset="0"/>
              </a:rPr>
              <a:t>. Код њих је неопходно да се молекул раствори у мембрани и дифундује кроз њу да би је прошао. Доминира дифузија у односу на проток, тј доминантна погонска сила код ових мембрана је </a:t>
            </a:r>
            <a:r>
              <a:rPr lang="sr-Cyrl-RS" sz="2000" i="1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разлика у концентрацији</a:t>
            </a:r>
            <a:r>
              <a:rPr lang="sr-Cyrl-RS" sz="2000" dirty="0" smtClean="0">
                <a:latin typeface="Arial" charset="0"/>
                <a:cs typeface="Arial" charset="0"/>
              </a:rPr>
              <a:t> са једне и друге стране мембране. Проток је спор, али може бити врло селективан.</a:t>
            </a:r>
            <a:endParaRPr lang="en-US" sz="2000" dirty="0" smtClean="0">
              <a:solidFill>
                <a:srgbClr val="99FF33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1417576"/>
              </p:ext>
            </p:extLst>
          </p:nvPr>
        </p:nvGraphicFramePr>
        <p:xfrm>
          <a:off x="3325106" y="4243542"/>
          <a:ext cx="1462918" cy="785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3" name="Equation" r:id="rId6" imgW="736560" imgH="393480" progId="Equation.3">
                  <p:embed/>
                </p:oleObj>
              </mc:Choice>
              <mc:Fallback>
                <p:oleObj name="Equation" r:id="rId6" imgW="736560" imgH="39348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5106" y="4243542"/>
                        <a:ext cx="1462918" cy="78580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4788024" y="4482555"/>
            <a:ext cx="24132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Први Фиков закон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>
            <a:off x="4824479" y="4914604"/>
            <a:ext cx="1188132" cy="576064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4093691" y="4877967"/>
            <a:ext cx="262285" cy="1116757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H="1">
            <a:off x="2771800" y="4848050"/>
            <a:ext cx="648072" cy="85864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Rectangle 16"/>
          <p:cNvSpPr/>
          <p:nvPr/>
        </p:nvSpPr>
        <p:spPr>
          <a:xfrm>
            <a:off x="1403648" y="5706692"/>
            <a:ext cx="24132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Флукс материје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03848" y="6145559"/>
            <a:ext cx="24132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Дифузиони коефицијент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76056" y="5552803"/>
            <a:ext cx="24132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Градијент концентрације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41968" y="414908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323528" y="500474"/>
            <a:ext cx="8568952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sr-Cyrl-RS" sz="2000" dirty="0">
                <a:solidFill>
                  <a:srgbClr val="99FF33"/>
                </a:solidFill>
                <a:latin typeface="Arial" charset="0"/>
                <a:cs typeface="Arial" charset="0"/>
              </a:rPr>
              <a:t>Микропорозне мембране </a:t>
            </a:r>
            <a:r>
              <a:rPr lang="sr-Cyrl-RS" sz="2000" dirty="0" smtClean="0">
                <a:latin typeface="Arial" charset="0"/>
                <a:cs typeface="Arial" charset="0"/>
              </a:rPr>
              <a:t>су оне које имају веће поре од густих. </a:t>
            </a:r>
            <a:r>
              <a:rPr lang="sr-Cyrl-RS" sz="2000" dirty="0">
                <a:latin typeface="Arial" charset="0"/>
                <a:cs typeface="Arial" charset="0"/>
              </a:rPr>
              <a:t>Доминира </a:t>
            </a:r>
            <a:r>
              <a:rPr lang="sr-Cyrl-RS" sz="2000" dirty="0" smtClean="0">
                <a:latin typeface="Arial" charset="0"/>
                <a:cs typeface="Arial" charset="0"/>
              </a:rPr>
              <a:t>проток у </a:t>
            </a:r>
            <a:r>
              <a:rPr lang="sr-Cyrl-RS" sz="2000" dirty="0">
                <a:latin typeface="Arial" charset="0"/>
                <a:cs typeface="Arial" charset="0"/>
              </a:rPr>
              <a:t>односу </a:t>
            </a:r>
            <a:r>
              <a:rPr lang="sr-Cyrl-RS" sz="2000" dirty="0" smtClean="0">
                <a:latin typeface="Arial" charset="0"/>
                <a:cs typeface="Arial" charset="0"/>
              </a:rPr>
              <a:t>на дифузију, тј доминантна погонска сила код ових мембрана је </a:t>
            </a:r>
            <a:r>
              <a:rPr lang="sr-Cyrl-RS" sz="2000" i="1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разлика у притисцима</a:t>
            </a:r>
            <a:r>
              <a:rPr lang="sr-Cyrl-RS" sz="2000" dirty="0" smtClean="0">
                <a:latin typeface="Arial" charset="0"/>
                <a:cs typeface="Arial" charset="0"/>
              </a:rPr>
              <a:t> са једне и друге стране мембране (слично филтрацији). Мања је селективност него код густих, али постоји. Микропорозним мембранама обављају се три типа раздвајања, зависно од величине пора мембрана:</a:t>
            </a:r>
          </a:p>
          <a:p>
            <a:endParaRPr lang="sr-Cyrl-RS" sz="2000" dirty="0">
              <a:solidFill>
                <a:srgbClr val="99FF33"/>
              </a:solidFill>
              <a:latin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sr-Cyrl-RS" sz="2000" dirty="0">
                <a:solidFill>
                  <a:srgbClr val="99FF33"/>
                </a:solidFill>
                <a:latin typeface="Arial" charset="0"/>
                <a:cs typeface="Arial" charset="0"/>
              </a:rPr>
              <a:t>Микрофилтрација (поре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од 200 до 10</a:t>
            </a:r>
            <a:r>
              <a:rPr lang="sr-Cyrl-RS" sz="2000" baseline="30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5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99FF33"/>
                </a:solidFill>
                <a:latin typeface="Arial" charset="0"/>
                <a:cs typeface="Arial" charset="0"/>
              </a:rPr>
              <a:t>Å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)</a:t>
            </a:r>
          </a:p>
          <a:p>
            <a:r>
              <a:rPr lang="sr-Cyrl-RS" sz="2000" dirty="0" smtClean="0">
                <a:latin typeface="Arial" charset="0"/>
                <a:cs typeface="Arial" charset="0"/>
              </a:rPr>
              <a:t>	Одвајају се бактерије из смеше (суспензија без ћелија)</a:t>
            </a:r>
          </a:p>
          <a:p>
            <a:endParaRPr lang="sr-Cyrl-RS" sz="2000" dirty="0" smtClean="0">
              <a:latin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Ултрафилтрација</a:t>
            </a:r>
            <a:r>
              <a:rPr lang="sr-Cyrl-RS" sz="2000" dirty="0">
                <a:solidFill>
                  <a:srgbClr val="99FF33"/>
                </a:solidFill>
                <a:latin typeface="Arial" charset="0"/>
                <a:cs typeface="Arial" charset="0"/>
              </a:rPr>
              <a:t> (поре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од 10 до 200 </a:t>
            </a:r>
            <a:r>
              <a:rPr lang="en-US" sz="2000" dirty="0">
                <a:solidFill>
                  <a:srgbClr val="99FF33"/>
                </a:solidFill>
                <a:latin typeface="Arial" charset="0"/>
                <a:cs typeface="Arial" charset="0"/>
              </a:rPr>
              <a:t>Å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)</a:t>
            </a:r>
          </a:p>
          <a:p>
            <a:r>
              <a:rPr lang="en-US" sz="2000" dirty="0" smtClean="0">
                <a:latin typeface="Arial" charset="0"/>
                <a:cs typeface="Arial" charset="0"/>
              </a:rPr>
              <a:t>	</a:t>
            </a:r>
            <a:r>
              <a:rPr lang="sr-Cyrl-RS" sz="2000" dirty="0" smtClean="0">
                <a:latin typeface="Arial" charset="0"/>
                <a:cs typeface="Arial" charset="0"/>
              </a:rPr>
              <a:t>Одвајају </a:t>
            </a:r>
            <a:r>
              <a:rPr lang="sr-Cyrl-RS" sz="2000" dirty="0">
                <a:latin typeface="Arial" charset="0"/>
                <a:cs typeface="Arial" charset="0"/>
              </a:rPr>
              <a:t>се </a:t>
            </a:r>
            <a:r>
              <a:rPr lang="sr-Cyrl-RS" sz="2000" dirty="0" smtClean="0">
                <a:latin typeface="Arial" charset="0"/>
                <a:cs typeface="Arial" charset="0"/>
              </a:rPr>
              <a:t>лаки од тешких молекула (ензими од вируса)</a:t>
            </a:r>
            <a:endParaRPr lang="sr-Cyrl-RS" sz="2000" dirty="0">
              <a:latin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/>
            </a:pPr>
            <a:endParaRPr lang="sr-Cyrl-RS" sz="2000" dirty="0" smtClean="0">
              <a:solidFill>
                <a:srgbClr val="99FF33"/>
              </a:solidFill>
              <a:latin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 startAt="3"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Нанофилтрација (поре до 10 </a:t>
            </a:r>
            <a:r>
              <a:rPr lang="en-U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Å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)</a:t>
            </a:r>
            <a:endParaRPr lang="en-US" sz="2000" dirty="0" smtClean="0">
              <a:solidFill>
                <a:srgbClr val="99FF33"/>
              </a:solidFill>
              <a:latin typeface="Arial" charset="0"/>
              <a:cs typeface="Arial" charset="0"/>
            </a:endParaRPr>
          </a:p>
          <a:p>
            <a:r>
              <a:rPr lang="sr-Cyrl-RS" sz="2000" dirty="0" smtClean="0">
                <a:latin typeface="Arial" charset="0"/>
                <a:cs typeface="Arial" charset="0"/>
              </a:rPr>
              <a:t>	Одвајају </a:t>
            </a:r>
            <a:r>
              <a:rPr lang="sr-Cyrl-RS" sz="2000" dirty="0">
                <a:latin typeface="Arial" charset="0"/>
                <a:cs typeface="Arial" charset="0"/>
              </a:rPr>
              <a:t>се </a:t>
            </a:r>
            <a:r>
              <a:rPr lang="sr-Cyrl-RS" sz="2000" dirty="0" smtClean="0">
                <a:latin typeface="Arial" charset="0"/>
                <a:cs typeface="Arial" charset="0"/>
              </a:rPr>
              <a:t>молекули у реверзној осмози и осмози</a:t>
            </a:r>
            <a:endParaRPr lang="sr-Cyrl-RS" sz="2000" dirty="0">
              <a:latin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solidFill>
                <a:srgbClr val="99FF33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1800" y="55172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7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27"/>
          <p:cNvSpPr>
            <a:spLocks noChangeArrowheads="1"/>
          </p:cNvSpPr>
          <p:nvPr/>
        </p:nvSpPr>
        <p:spPr bwMode="auto">
          <a:xfrm>
            <a:off x="145872" y="455181"/>
            <a:ext cx="8786813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Дијализа</a:t>
            </a:r>
            <a:r>
              <a:rPr lang="sr-Cyrl-RS" sz="2000" dirty="0" smtClean="0">
                <a:latin typeface="Arial" charset="0"/>
                <a:cs typeface="Arial" charset="0"/>
              </a:rPr>
              <a:t>: поступак раздвајања колоидних честица од малих молекула из смеше помоћу микропорозне мембране. </a:t>
            </a:r>
          </a:p>
          <a:p>
            <a:endParaRPr lang="sr-Cyrl-RS" sz="2000" dirty="0">
              <a:latin typeface="Arial" charset="0"/>
              <a:cs typeface="Arial" charset="0"/>
            </a:endParaRPr>
          </a:p>
          <a:p>
            <a:r>
              <a:rPr lang="sr-Cyrl-RS" sz="2000" dirty="0" smtClean="0">
                <a:latin typeface="Arial" charset="0"/>
                <a:cs typeface="Arial" charset="0"/>
              </a:rPr>
              <a:t>Пример: пречишћавање крви од нежељених метаболита вештачким бубрегом (хемодијализа). Крв струји кроз цевасте мембране – крвне ћелије остају, мали молекули пролазе кроз мембрану.</a:t>
            </a:r>
          </a:p>
          <a:p>
            <a:endParaRPr lang="sr-Cyrl-RS" sz="2000" dirty="0">
              <a:latin typeface="Arial" charset="0"/>
              <a:cs typeface="Arial" charset="0"/>
            </a:endParaRPr>
          </a:p>
          <a:p>
            <a:r>
              <a:rPr lang="sr-Cyrl-RS" sz="2000" dirty="0" smtClean="0">
                <a:latin typeface="Arial" charset="0"/>
                <a:cs typeface="Arial" charset="0"/>
              </a:rPr>
              <a:t>Губитак корисних молекула спречава се потапањем цевастих мембрана у дијализат (раствор који садржи све корисне молекуле у физиолошкој концентрацији). Смер протока дијализата је супротан од смера протока крви.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926756"/>
            <a:ext cx="5040560" cy="1302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 descr="https://www.fresenius.com/images/770px_Haemodialyse_en_rdax_738x55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72" y="3915505"/>
            <a:ext cx="3778056" cy="282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3059832" y="44624"/>
            <a:ext cx="32019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sr-Cyrl-RS" sz="2400" dirty="0" smtClean="0">
                <a:latin typeface="Arial" charset="0"/>
                <a:cs typeface="Arial" charset="0"/>
              </a:rPr>
              <a:t>Дијализа</a:t>
            </a:r>
            <a:endParaRPr lang="en-US" sz="2400" dirty="0" smtClean="0">
              <a:latin typeface="Arial" charset="0"/>
              <a:cs typeface="Arial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2500" y="5842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177865" y="764704"/>
            <a:ext cx="8786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Осмоза: </a:t>
            </a:r>
            <a:r>
              <a:rPr lang="sr-Cyrl-RS" sz="2000" dirty="0" smtClean="0">
                <a:latin typeface="Arial" charset="0"/>
                <a:cs typeface="Arial" charset="0"/>
              </a:rPr>
              <a:t>процес спонтаног преласка растварача кроз мембрану у област веће концентрације растворка. Растворак не може да прође кроз мембрану. 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58" b="19142"/>
          <a:stretch/>
        </p:blipFill>
        <p:spPr bwMode="auto">
          <a:xfrm>
            <a:off x="2116105" y="1949448"/>
            <a:ext cx="4910328" cy="2487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218449" y="4653136"/>
            <a:ext cx="8786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Осмотски притисак</a:t>
            </a:r>
            <a:r>
              <a:rPr lang="sr-Latn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: </a:t>
            </a:r>
            <a:r>
              <a:rPr lang="sr-Cyrl-RS" sz="2000" dirty="0" smtClean="0">
                <a:latin typeface="Arial" charset="0"/>
                <a:cs typeface="Arial" charset="0"/>
              </a:rPr>
              <a:t>равнотежни притисак који спречава даљи доток растварача у концентрованији раствор. Једноставно га можемо измерити као хидостатички притисак концентрованијег раствора. 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9692991"/>
              </p:ext>
            </p:extLst>
          </p:nvPr>
        </p:nvGraphicFramePr>
        <p:xfrm>
          <a:off x="4070350" y="5994400"/>
          <a:ext cx="1082675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5" name="Equation" r:id="rId7" imgW="545760" imgH="203040" progId="Equation.3">
                  <p:embed/>
                </p:oleObj>
              </mc:Choice>
              <mc:Fallback>
                <p:oleObj name="Equation" r:id="rId7" imgW="545760" imgH="20304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0350" y="5994400"/>
                        <a:ext cx="1082675" cy="4064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026"/>
          <p:cNvSpPr txBox="1">
            <a:spLocks noChangeArrowheads="1"/>
          </p:cNvSpPr>
          <p:nvPr/>
        </p:nvSpPr>
        <p:spPr bwMode="auto">
          <a:xfrm>
            <a:off x="539552" y="169476"/>
            <a:ext cx="83128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>
              <a:buFont typeface="+mj-lt"/>
              <a:buAutoNum type="arabicPeriod" startAt="7"/>
              <a:defRPr/>
            </a:pPr>
            <a:r>
              <a:rPr lang="sr-Cyrl-RS" sz="2800" b="1" dirty="0">
                <a:latin typeface="Arial" pitchFamily="34" charset="0"/>
                <a:cs typeface="Arial" pitchFamily="34" charset="0"/>
              </a:rPr>
              <a:t>Раздвајање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мембраном</a:t>
            </a:r>
            <a:r>
              <a:rPr lang="sr-Latn-RS" sz="28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sr-Latn-R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Реверзна осмоза. 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12360" y="37537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5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27"/>
          <p:cNvSpPr>
            <a:spLocks noChangeArrowheads="1"/>
          </p:cNvSpPr>
          <p:nvPr/>
        </p:nvSpPr>
        <p:spPr bwMode="auto">
          <a:xfrm>
            <a:off x="3059832" y="157863"/>
            <a:ext cx="32019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sr-Cyrl-RS" sz="2400" dirty="0" smtClean="0">
                <a:latin typeface="Arial" charset="0"/>
                <a:cs typeface="Arial" charset="0"/>
              </a:rPr>
              <a:t>Реверзна осмоза</a:t>
            </a:r>
            <a:endParaRPr lang="en-US" sz="2400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177865" y="764704"/>
            <a:ext cx="8786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Реверзна осмоза: </a:t>
            </a:r>
            <a:r>
              <a:rPr lang="sr-Cyrl-RS" sz="2000" dirty="0" smtClean="0">
                <a:latin typeface="Arial" charset="0"/>
                <a:cs typeface="Arial" charset="0"/>
              </a:rPr>
              <a:t>прелаз растватрача у област ниже концентрације услед дејства надпритиска </a:t>
            </a:r>
            <a:r>
              <a:rPr lang="sr-Cyrl-RS" sz="2000" dirty="0">
                <a:latin typeface="Arial" charset="0"/>
                <a:cs typeface="Arial" charset="0"/>
              </a:rPr>
              <a:t>(већег од осмотског</a:t>
            </a:r>
            <a:r>
              <a:rPr lang="sr-Cyrl-RS" sz="2000" dirty="0" smtClean="0">
                <a:latin typeface="Arial" charset="0"/>
                <a:cs typeface="Arial" charset="0"/>
              </a:rPr>
              <a:t>) са стране концентрованијег раствора.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4" b="18581"/>
          <a:stretch/>
        </p:blipFill>
        <p:spPr bwMode="auto">
          <a:xfrm>
            <a:off x="481524" y="1988840"/>
            <a:ext cx="2355450" cy="2504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3059832" y="1954575"/>
            <a:ext cx="568882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sr-Cyrl-RS" sz="2000" dirty="0">
                <a:latin typeface="Arial" charset="0"/>
                <a:cs typeface="Arial" charset="0"/>
              </a:rPr>
              <a:t>Реверзна </a:t>
            </a:r>
            <a:r>
              <a:rPr lang="sr-Cyrl-RS" sz="2000" dirty="0" smtClean="0">
                <a:latin typeface="Arial" charset="0"/>
                <a:cs typeface="Arial" charset="0"/>
              </a:rPr>
              <a:t>осмоза користи се за добијање чисте воде из морске или отпадне воде. Користе се густе мембране које су непропусне чак и за јоне растворених соли.</a:t>
            </a:r>
          </a:p>
          <a:p>
            <a:endParaRPr lang="sr-Cyrl-RS" sz="2000" dirty="0">
              <a:latin typeface="Arial" charset="0"/>
              <a:cs typeface="Arial" charset="0"/>
            </a:endParaRPr>
          </a:p>
          <a:p>
            <a:r>
              <a:rPr lang="sr-Cyrl-RS" sz="2000" dirty="0" smtClean="0">
                <a:latin typeface="Arial" charset="0"/>
                <a:cs typeface="Arial" charset="0"/>
              </a:rPr>
              <a:t>Принос воде је већи при већим надпритисцима. Они се држе на 40 – 80 бара,</a:t>
            </a:r>
          </a:p>
          <a:p>
            <a:r>
              <a:rPr lang="sr-Cyrl-RS" sz="2000" dirty="0" smtClean="0">
                <a:latin typeface="Arial" charset="0"/>
                <a:cs typeface="Arial" charset="0"/>
              </a:rPr>
              <a:t>При чему се пречисти 70 – 90 % слане воде.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pic>
        <p:nvPicPr>
          <p:cNvPr id="29700" name="Picture 4" descr="Best Reverse Osmosis GIFs | Gfyca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271" y="4869160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22182" y="50851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2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3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 cap="sq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DD49C0D4-B764-4CF1-82FD-29FBA95A2654}" type="slidenum">
              <a:rPr lang="en-US" sz="1400" smtClean="0"/>
              <a:pPr/>
              <a:t>8</a:t>
            </a:fld>
            <a:endParaRPr lang="en-US" sz="1400" smtClean="0"/>
          </a:p>
        </p:txBody>
      </p:sp>
      <p:sp>
        <p:nvSpPr>
          <p:cNvPr id="4" name="Text Box 1026"/>
          <p:cNvSpPr txBox="1">
            <a:spLocks noChangeArrowheads="1"/>
          </p:cNvSpPr>
          <p:nvPr/>
        </p:nvSpPr>
        <p:spPr bwMode="auto">
          <a:xfrm>
            <a:off x="3165817" y="97468"/>
            <a:ext cx="30280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 algn="ctr">
              <a:buFont typeface="+mj-lt"/>
              <a:buAutoNum type="arabicPeriod" startAt="8"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Дестилација.</a:t>
            </a:r>
            <a:endParaRPr lang="en-US" sz="2800" b="1" dirty="0">
              <a:latin typeface="Arial" charset="0"/>
              <a:cs typeface="Arial" charset="0"/>
            </a:endParaRPr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107504" y="846584"/>
            <a:ext cx="885698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Раздвајање компоненти смеше загревањем, на основу разлика у њиховим тачкама кључања (напонима пара).</a:t>
            </a:r>
            <a:r>
              <a:rPr lang="en-U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Парна фаза биће богатија испарљивијим компонентама (ниже тачке кључања).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Обновити: Шта </a:t>
            </a:r>
            <a:r>
              <a:rPr lang="sr-Cyrl-RS" sz="2000" dirty="0">
                <a:latin typeface="Arial" charset="0"/>
                <a:cs typeface="Arial" charset="0"/>
              </a:rPr>
              <a:t>је тачка кључања</a:t>
            </a:r>
            <a:r>
              <a:rPr lang="en-US" sz="2000" dirty="0">
                <a:latin typeface="Arial" charset="0"/>
                <a:cs typeface="Arial" charset="0"/>
              </a:rPr>
              <a:t>? </a:t>
            </a:r>
            <a:r>
              <a:rPr lang="sr-Cyrl-RS" sz="2000" dirty="0">
                <a:latin typeface="Arial" charset="0"/>
                <a:cs typeface="Arial" charset="0"/>
              </a:rPr>
              <a:t>Шта је напон паре</a:t>
            </a:r>
            <a:r>
              <a:rPr lang="en-US" sz="2000" dirty="0" smtClean="0">
                <a:latin typeface="Arial" charset="0"/>
                <a:cs typeface="Arial" charset="0"/>
              </a:rPr>
              <a:t>?</a:t>
            </a:r>
            <a:r>
              <a:rPr lang="sr-Cyrl-RS" sz="2000" dirty="0" smtClean="0">
                <a:latin typeface="Arial" charset="0"/>
                <a:cs typeface="Arial" charset="0"/>
              </a:rPr>
              <a:t> Шта је идеалан раствор</a:t>
            </a:r>
            <a:r>
              <a:rPr lang="en-US" sz="2000" dirty="0" smtClean="0">
                <a:latin typeface="Arial" charset="0"/>
                <a:cs typeface="Arial" charset="0"/>
              </a:rPr>
              <a:t>? </a:t>
            </a:r>
            <a:r>
              <a:rPr lang="sr-Cyrl-RS" sz="2000" dirty="0" smtClean="0">
                <a:latin typeface="Arial" charset="0"/>
                <a:cs typeface="Arial" charset="0"/>
              </a:rPr>
              <a:t>Раулов закон.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982" y="2785576"/>
            <a:ext cx="6391697" cy="3811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22880" y="2808272"/>
            <a:ext cx="406400" cy="4064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55000" y="42850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9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1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27"/>
          <p:cNvSpPr>
            <a:spLocks noChangeArrowheads="1"/>
          </p:cNvSpPr>
          <p:nvPr/>
        </p:nvSpPr>
        <p:spPr bwMode="auto">
          <a:xfrm>
            <a:off x="3059832" y="157863"/>
            <a:ext cx="32019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sr-Cyrl-RS" sz="2400" dirty="0" smtClean="0">
                <a:latin typeface="Arial" charset="0"/>
                <a:cs typeface="Arial" charset="0"/>
              </a:rPr>
              <a:t>Дестилација</a:t>
            </a:r>
            <a:endParaRPr lang="en-US" sz="2400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1033953" y="737873"/>
            <a:ext cx="69144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sr-Cyrl-RS" sz="2000" dirty="0" smtClean="0">
                <a:latin typeface="Arial" charset="0"/>
                <a:cs typeface="Arial" charset="0"/>
              </a:rPr>
              <a:t>Фазни дијаграми двокомпонентног идеалног раствора: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12"/>
          <a:stretch/>
        </p:blipFill>
        <p:spPr bwMode="auto">
          <a:xfrm>
            <a:off x="395536" y="1268760"/>
            <a:ext cx="8202871" cy="3648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6093296"/>
            <a:ext cx="38766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1027"/>
          <p:cNvSpPr>
            <a:spLocks noChangeArrowheads="1"/>
          </p:cNvSpPr>
          <p:nvPr/>
        </p:nvSpPr>
        <p:spPr bwMode="auto">
          <a:xfrm>
            <a:off x="1619672" y="6193278"/>
            <a:ext cx="23055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Правило полуге:</a:t>
            </a:r>
            <a:endParaRPr lang="en-US" sz="2000" dirty="0" smtClean="0">
              <a:solidFill>
                <a:srgbClr val="99FF33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387361" y="4869160"/>
            <a:ext cx="828909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sr-Cyrl-RS" sz="2000" dirty="0" smtClean="0">
                <a:latin typeface="Arial" charset="0"/>
                <a:cs typeface="Arial" charset="0"/>
              </a:rPr>
              <a:t>Обе компоненте се могу добити у чистом стању. Лакше испарљива се добија вишеструким кондензовањем паре, а затим дестилацијом кондензата, теже испарљива заостаје као течност у првом балону.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9150189"/>
              </p:ext>
            </p:extLst>
          </p:nvPr>
        </p:nvGraphicFramePr>
        <p:xfrm>
          <a:off x="1021934" y="1412776"/>
          <a:ext cx="1195476" cy="40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2" name="Equation" r:id="rId10" imgW="672808" imgH="228501" progId="Equation.3">
                  <p:embed/>
                </p:oleObj>
              </mc:Choice>
              <mc:Fallback>
                <p:oleObj name="Equation" r:id="rId10" imgW="672808" imgH="228501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1934" y="1412776"/>
                        <a:ext cx="1195476" cy="409391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96166" y="275689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30509" y="2985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1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78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ntemporary design template [1]">
  <a:themeElements>
    <a:clrScheme name="Contemporary design template [1]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 design template [1]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ntemporary design template [1]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design template [1]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design template [1]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Proposal</Template>
  <TotalTime>7622</TotalTime>
  <Words>1011</Words>
  <Application>Microsoft Office PowerPoint</Application>
  <PresentationFormat>On-screen Show (4:3)</PresentationFormat>
  <Paragraphs>113</Paragraphs>
  <Slides>16</Slides>
  <Notes>7</Notes>
  <HiddenSlides>0</HiddenSlides>
  <MMClips>18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Contemporary design template [1]</vt:lpstr>
      <vt:lpstr>Equation</vt:lpstr>
      <vt:lpstr>П Р Е Д А В А Њ Е  2:  Раздвајање мембраном. Раздвајање стварањем нове фазе – дестилација.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FFH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GASOVITO STANJE</dc:title>
  <dc:creator>prof.dr Ivanka Holclajtner-Antunovic</dc:creator>
  <cp:lastModifiedBy>Korisnik</cp:lastModifiedBy>
  <cp:revision>978</cp:revision>
  <dcterms:created xsi:type="dcterms:W3CDTF">2004-09-27T11:49:18Z</dcterms:created>
  <dcterms:modified xsi:type="dcterms:W3CDTF">2022-03-10T17:34:41Z</dcterms:modified>
</cp:coreProperties>
</file>