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72" r:id="rId11"/>
    <p:sldId id="265" r:id="rId12"/>
    <p:sldId id="266" r:id="rId13"/>
    <p:sldId id="267" r:id="rId14"/>
    <p:sldId id="273" r:id="rId15"/>
    <p:sldId id="274" r:id="rId16"/>
    <p:sldId id="275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DDCE7-E545-4939-96CB-C5F3597402DC}" type="datetimeFigureOut">
              <a:rPr lang="en-US" smtClean="0"/>
              <a:pPr/>
              <a:t>3/9/2021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46477-3858-4F8C-97A7-7E7F9BDC4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Kombinovane</a:t>
            </a:r>
            <a:r>
              <a:rPr lang="en-US" b="1" dirty="0"/>
              <a:t> </a:t>
            </a:r>
            <a:r>
              <a:rPr lang="en-US" b="1" dirty="0" err="1"/>
              <a:t>metode</a:t>
            </a:r>
            <a:r>
              <a:rPr lang="en-US" b="1" dirty="0"/>
              <a:t> </a:t>
            </a:r>
            <a:r>
              <a:rPr lang="en-US" b="1" dirty="0" err="1"/>
              <a:t>ispitivanja</a:t>
            </a:r>
            <a:r>
              <a:rPr lang="en-US" b="1" dirty="0"/>
              <a:t> </a:t>
            </a:r>
            <a:r>
              <a:rPr lang="en-US" b="1" dirty="0" err="1"/>
              <a:t>granice</a:t>
            </a:r>
            <a:r>
              <a:rPr lang="en-US" b="1" dirty="0"/>
              <a:t> metal</a:t>
            </a:r>
            <a:r>
              <a:rPr lang="sr-Cyrl-CS" b="1" dirty="0"/>
              <a:t>/</a:t>
            </a:r>
            <a:r>
              <a:rPr lang="en-US" b="1" dirty="0" err="1" smtClean="0"/>
              <a:t>elektrolit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2.2.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QMB + CV</a:t>
            </a:r>
            <a:endParaRPr lang="en-US" dirty="0"/>
          </a:p>
        </p:txBody>
      </p:sp>
      <p:pic>
        <p:nvPicPr>
          <p:cNvPr id="1026" name="Picture 2" descr="http://www.scielo.cl/fbpe/img/bscq/v46n1/img12.jpg"/>
          <p:cNvPicPr>
            <a:picLocks noChangeAspect="1" noChangeArrowheads="1"/>
          </p:cNvPicPr>
          <p:nvPr/>
        </p:nvPicPr>
        <p:blipFill>
          <a:blip r:embed="rId2"/>
          <a:srcRect r="41053"/>
          <a:stretch>
            <a:fillRect/>
          </a:stretch>
        </p:blipFill>
        <p:spPr bwMode="auto">
          <a:xfrm>
            <a:off x="1600200" y="1143000"/>
            <a:ext cx="4267200" cy="5422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ubs.rsc.org/services/images/RSCpubs.ePlatform.Service.FreeContent.ImageService.svc/ImageService/Articleimage/2008/CP/b802816h/b802816h-f1.gif"/>
          <p:cNvPicPr>
            <a:picLocks noChangeAspect="1" noChangeArrowheads="1"/>
          </p:cNvPicPr>
          <p:nvPr/>
        </p:nvPicPr>
        <p:blipFill>
          <a:blip r:embed="rId2"/>
          <a:srcRect r="9259" b="65432"/>
          <a:stretch>
            <a:fillRect/>
          </a:stretch>
        </p:blipFill>
        <p:spPr bwMode="auto">
          <a:xfrm>
            <a:off x="1219200" y="4876800"/>
            <a:ext cx="4000500" cy="1143000"/>
          </a:xfrm>
          <a:prstGeom prst="rect">
            <a:avLst/>
          </a:prstGeom>
          <a:noFill/>
        </p:spPr>
      </p:pic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04800"/>
            <a:ext cx="5715000" cy="4203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 rot="5400000" flipH="1" flipV="1">
            <a:off x="-37306" y="3085306"/>
            <a:ext cx="5715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1181894" y="3161506"/>
            <a:ext cx="5715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95400" y="4495800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Hads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H+</a:t>
            </a:r>
            <a:r>
              <a:rPr lang="en-US" dirty="0" smtClean="0">
                <a:sym typeface="Wingdings" pitchFamily="2" charset="2"/>
              </a:rPr>
              <a:t> + e-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14800" y="4495800"/>
            <a:ext cx="286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Pt* + H2O</a:t>
            </a:r>
            <a:r>
              <a:rPr lang="en-US" dirty="0" smtClean="0">
                <a:sym typeface="Wingdings" pitchFamily="2" charset="2"/>
              </a:rPr>
              <a:t> Pt-OH +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H+</a:t>
            </a:r>
            <a:r>
              <a:rPr lang="en-US" dirty="0" smtClean="0">
                <a:sym typeface="Wingdings" pitchFamily="2" charset="2"/>
              </a:rPr>
              <a:t> + e-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Primer: </a:t>
            </a:r>
            <a:r>
              <a:rPr lang="en-US" dirty="0" err="1" smtClean="0"/>
              <a:t>CO</a:t>
            </a:r>
            <a:r>
              <a:rPr lang="en-US" baseline="-25000" dirty="0" err="1" smtClean="0"/>
              <a:t>ads</a:t>
            </a:r>
            <a:r>
              <a:rPr lang="en-US" dirty="0" err="1" smtClean="0"/>
              <a:t>@Pt</a:t>
            </a:r>
            <a:r>
              <a:rPr lang="en-US" dirty="0" smtClean="0"/>
              <a:t>(111)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541020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ts val="1000"/>
              </a:spcAft>
            </a:pP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Struja - potencijal krive za monokristalnu elektrodu Pt(111)u : 0,1M NaOH,   0,1M HClO</a:t>
            </a:r>
            <a:r>
              <a:rPr kumimoji="0" lang="pl-PL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4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i  0,1M HClO</a:t>
            </a:r>
            <a:r>
              <a:rPr kumimoji="0" lang="pl-PL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4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+ 10</a:t>
            </a:r>
            <a:r>
              <a:rPr kumimoji="0" lang="pl-PL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-2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M Br</a:t>
            </a:r>
            <a:r>
              <a:rPr kumimoji="0" lang="pl-PL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,  zasićene sa CO,   pri brzini promene potencijala od 20mV/s,  i 900 obrtaja radne elektrode u minutu na 293K. Potencijali su izra</a:t>
            </a:r>
            <a:r>
              <a:rPr kumimoji="0" lang="sr-Latn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ženi u odnosu na zasićenu kalomelsku elektrodu (ZKE)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219200"/>
            <a:ext cx="6705600" cy="4176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6096000" y="1600200"/>
            <a:ext cx="1905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7010400" y="1600200"/>
            <a:ext cx="914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48600" y="1371600"/>
            <a:ext cx="1127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dirty="0" smtClean="0">
                <a:sym typeface="Wingdings" pitchFamily="2" charset="2"/>
              </a:rPr>
              <a:t>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US" baseline="-25000" dirty="0"/>
          </a:p>
        </p:txBody>
      </p:sp>
      <p:cxnSp>
        <p:nvCxnSpPr>
          <p:cNvPr id="16" name="Straight Arrow Connector 15"/>
          <p:cNvCxnSpPr/>
          <p:nvPr/>
        </p:nvCxnSpPr>
        <p:spPr>
          <a:xfrm rot="10800000">
            <a:off x="5334000" y="3124200"/>
            <a:ext cx="1219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48200" y="2362200"/>
            <a:ext cx="914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10000" y="1676400"/>
            <a:ext cx="1257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Formiranje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karbonata</a:t>
            </a:r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762000"/>
            <a:ext cx="2600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IR za oksidaciju 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57200"/>
            <a:ext cx="22098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6427113"/>
            <a:ext cx="914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FTIR </a:t>
            </a:r>
            <a:r>
              <a:rPr kumimoji="0" lang="pl-PL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 situ </a:t>
            </a:r>
            <a:r>
              <a:rPr kumimoji="0" lang="pl-P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merenja oksidacije CO u 0,1M rastvoru HClO</a:t>
            </a:r>
            <a:r>
              <a:rPr kumimoji="0" lang="pl-PL" sz="11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pl-P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zasićenom sa CO na  površini Pt(111) pri različitim  elektrodnim potencijalima. Spektar je stabilan do 0,5V, posle čega se pojavljuje nova istežuća C-O traka na 1840 cm</a:t>
            </a:r>
            <a:r>
              <a:rPr kumimoji="0" lang="pl-PL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-1</a:t>
            </a:r>
            <a:r>
              <a:rPr kumimoji="0" lang="pl-PL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pl-P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usled nastanka CO</a:t>
            </a:r>
            <a:r>
              <a:rPr kumimoji="0" lang="pl-PL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 </a:t>
            </a:r>
            <a:r>
              <a:rPr kumimoji="0" lang="pl-P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 koordinaciji mosta.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 descr="http://chemistry.tcd.ie/staff/people/gww/gw_new/research/metal_surfaces/sit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191000"/>
            <a:ext cx="3486150" cy="21812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8600" y="4953000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2078 cm-1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5257800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1840 cm-1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267200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1780 cm-1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533400"/>
            <a:ext cx="318108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 l="38739" t="72071" r="21622"/>
          <a:stretch>
            <a:fillRect/>
          </a:stretch>
        </p:blipFill>
        <p:spPr bwMode="auto">
          <a:xfrm>
            <a:off x="2286000" y="2971800"/>
            <a:ext cx="268368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2286000" y="2895600"/>
            <a:ext cx="27432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67000" y="2133600"/>
            <a:ext cx="23622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1676400" y="2286000"/>
            <a:ext cx="6858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7200" y="3124200"/>
            <a:ext cx="18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Povrsinski</a:t>
            </a:r>
            <a:r>
              <a:rPr lang="en-US" dirty="0" smtClean="0"/>
              <a:t> </a:t>
            </a:r>
            <a:r>
              <a:rPr lang="en-US" dirty="0" err="1" smtClean="0"/>
              <a:t>procesi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10800000" flipV="1">
            <a:off x="3276600" y="914400"/>
            <a:ext cx="1066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43400" y="685800"/>
            <a:ext cx="1607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Bulk </a:t>
            </a:r>
            <a:r>
              <a:rPr lang="en-US" dirty="0" err="1" smtClean="0"/>
              <a:t>elektroliza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43400" y="5867400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1780 cm-1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533400"/>
            <a:ext cx="4843463" cy="557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609600"/>
            <a:ext cx="2286000" cy="170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048000"/>
            <a:ext cx="38576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6324600"/>
            <a:ext cx="23907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4267200" cy="515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362200"/>
            <a:ext cx="378142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6400800"/>
            <a:ext cx="23907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4419600" cy="517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209800"/>
            <a:ext cx="38481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6400800"/>
            <a:ext cx="23907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Glavna</a:t>
            </a:r>
            <a:r>
              <a:rPr lang="en-US" sz="2800" dirty="0" smtClean="0"/>
              <a:t> </a:t>
            </a:r>
            <a:r>
              <a:rPr lang="en-US" sz="2800" dirty="0" err="1" smtClean="0"/>
              <a:t>uloga</a:t>
            </a:r>
            <a:r>
              <a:rPr lang="en-US" sz="2800" dirty="0" smtClean="0"/>
              <a:t>: </a:t>
            </a:r>
            <a:r>
              <a:rPr lang="en-US" sz="2800" dirty="0" err="1" smtClean="0"/>
              <a:t>idenifikacija</a:t>
            </a:r>
            <a:r>
              <a:rPr lang="en-US" sz="2800" dirty="0" smtClean="0"/>
              <a:t> </a:t>
            </a:r>
            <a:r>
              <a:rPr lang="en-US" sz="2800" dirty="0" err="1" smtClean="0"/>
              <a:t>adsorbovanih</a:t>
            </a:r>
            <a:r>
              <a:rPr lang="en-US" sz="2800" dirty="0" smtClean="0"/>
              <a:t> </a:t>
            </a:r>
            <a:r>
              <a:rPr lang="en-US" sz="2800" dirty="0" err="1" smtClean="0"/>
              <a:t>reaktivnih</a:t>
            </a:r>
            <a:r>
              <a:rPr lang="en-US" sz="2800" dirty="0" smtClean="0"/>
              <a:t> </a:t>
            </a:r>
            <a:r>
              <a:rPr lang="en-US" sz="2800" dirty="0" err="1" smtClean="0"/>
              <a:t>vrsta</a:t>
            </a:r>
            <a:r>
              <a:rPr lang="en-US" sz="2800" dirty="0" smtClean="0"/>
              <a:t> I </a:t>
            </a:r>
            <a:r>
              <a:rPr lang="en-US" sz="2800" dirty="0" err="1" smtClean="0"/>
              <a:t>intermedijera</a:t>
            </a:r>
            <a:r>
              <a:rPr lang="en-US" sz="2800" dirty="0" smtClean="0"/>
              <a:t> u </a:t>
            </a:r>
            <a:r>
              <a:rPr lang="en-US" sz="2800" dirty="0" err="1" smtClean="0"/>
              <a:t>cilju</a:t>
            </a:r>
            <a:r>
              <a:rPr lang="en-US" sz="2800" dirty="0" smtClean="0"/>
              <a:t> </a:t>
            </a:r>
            <a:r>
              <a:rPr lang="en-US" sz="2800" dirty="0" err="1" smtClean="0"/>
              <a:t>razjasnjenja</a:t>
            </a:r>
            <a:r>
              <a:rPr lang="en-US" sz="2800" dirty="0" smtClean="0"/>
              <a:t> </a:t>
            </a:r>
            <a:r>
              <a:rPr lang="en-US" sz="2800" dirty="0" err="1" smtClean="0"/>
              <a:t>mehanizma</a:t>
            </a:r>
            <a:endParaRPr lang="en-US" sz="28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76400"/>
            <a:ext cx="725129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/>
              <a:t>In-situ </a:t>
            </a:r>
            <a:r>
              <a:rPr lang="en-US" b="1" dirty="0" err="1"/>
              <a:t>refeleksiona</a:t>
            </a:r>
            <a:r>
              <a:rPr lang="en-US" b="1" dirty="0"/>
              <a:t> </a:t>
            </a:r>
            <a:r>
              <a:rPr lang="en-US" b="1" dirty="0" err="1"/>
              <a:t>infracrvena</a:t>
            </a:r>
            <a:r>
              <a:rPr lang="en-US" b="1" dirty="0"/>
              <a:t> </a:t>
            </a:r>
            <a:r>
              <a:rPr lang="en-US" b="1" dirty="0" err="1"/>
              <a:t>spektroskopija</a:t>
            </a:r>
            <a:r>
              <a:rPr lang="en-US" b="1" dirty="0"/>
              <a:t> </a:t>
            </a:r>
            <a:r>
              <a:rPr lang="en-US" b="1" dirty="0" err="1"/>
              <a:t>sa</a:t>
            </a:r>
            <a:r>
              <a:rPr lang="en-US" b="1" dirty="0"/>
              <a:t> </a:t>
            </a:r>
            <a:r>
              <a:rPr lang="en-US" b="1" dirty="0" err="1"/>
              <a:t>Furijeovom</a:t>
            </a:r>
            <a:r>
              <a:rPr lang="en-US" b="1" dirty="0"/>
              <a:t> </a:t>
            </a:r>
            <a:r>
              <a:rPr lang="en-US" b="1" dirty="0" err="1"/>
              <a:t>transformacijom</a:t>
            </a:r>
            <a:r>
              <a:rPr lang="en-US" b="1" dirty="0"/>
              <a:t>  (RFTIRS - Reflectance Fourier Transform </a:t>
            </a:r>
            <a:r>
              <a:rPr lang="en-US" b="1" dirty="0" err="1"/>
              <a:t>InfraRed</a:t>
            </a:r>
            <a:r>
              <a:rPr lang="en-US" b="1" dirty="0"/>
              <a:t> Spectrometry).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ELEKTRODA I ELEKTROLIT</a:t>
            </a:r>
            <a:endParaRPr lang="en-US" dirty="0"/>
          </a:p>
        </p:txBody>
      </p:sp>
      <p:pic>
        <p:nvPicPr>
          <p:cNvPr id="1026" name="Picture 2" descr="http://coatings.mst.edu/media/research/coatings/images/Untitled-30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524000"/>
            <a:ext cx="46482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Molekul</a:t>
            </a:r>
            <a:r>
              <a:rPr lang="en-US" dirty="0" smtClean="0"/>
              <a:t> </a:t>
            </a:r>
            <a:r>
              <a:rPr lang="en-US" dirty="0" err="1" smtClean="0"/>
              <a:t>vode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IR </a:t>
            </a:r>
            <a:r>
              <a:rPr lang="en-US" dirty="0" err="1" smtClean="0"/>
              <a:t>spektar</a:t>
            </a:r>
            <a:endParaRPr lang="en-US" dirty="0"/>
          </a:p>
        </p:txBody>
      </p:sp>
      <p:pic>
        <p:nvPicPr>
          <p:cNvPr id="7170" name="Picture 2" descr="water vibration mode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804672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</a:t>
            </a:r>
            <a:r>
              <a:rPr lang="en-US" dirty="0" err="1" smtClean="0"/>
              <a:t>spektar</a:t>
            </a:r>
            <a:r>
              <a:rPr lang="en-US" dirty="0" smtClean="0"/>
              <a:t> </a:t>
            </a:r>
            <a:r>
              <a:rPr lang="en-US" dirty="0" err="1" smtClean="0"/>
              <a:t>vode</a:t>
            </a:r>
            <a:endParaRPr lang="en-US" dirty="0"/>
          </a:p>
        </p:txBody>
      </p:sp>
      <p:pic>
        <p:nvPicPr>
          <p:cNvPr id="7170" name="Picture 2" descr="water vibration mode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905000"/>
            <a:ext cx="2712720" cy="1130300"/>
          </a:xfrm>
          <a:prstGeom prst="rect">
            <a:avLst/>
          </a:prstGeom>
          <a:noFill/>
        </p:spPr>
      </p:pic>
      <p:pic>
        <p:nvPicPr>
          <p:cNvPr id="8194" name="Picture 2" descr="comaparative spectra of H2O, D2O and HO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200400"/>
            <a:ext cx="5666650" cy="27908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65532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Vazi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druge</a:t>
            </a:r>
            <a:r>
              <a:rPr lang="en-US" dirty="0" smtClean="0"/>
              <a:t> </a:t>
            </a:r>
            <a:r>
              <a:rPr lang="en-US" dirty="0" err="1" smtClean="0"/>
              <a:t>rastvarace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se </a:t>
            </a:r>
            <a:r>
              <a:rPr lang="en-US" dirty="0" err="1" smtClean="0"/>
              <a:t>koriste</a:t>
            </a:r>
            <a:r>
              <a:rPr lang="en-US" dirty="0" smtClean="0"/>
              <a:t> u </a:t>
            </a:r>
            <a:r>
              <a:rPr lang="en-US" dirty="0" err="1" smtClean="0"/>
              <a:t>elektrohemiji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Brza</a:t>
            </a:r>
            <a:r>
              <a:rPr lang="en-US" sz="2000" dirty="0" smtClean="0"/>
              <a:t> </a:t>
            </a:r>
            <a:r>
              <a:rPr lang="en-US" sz="2000" dirty="0" err="1" smtClean="0"/>
              <a:t>tehnika</a:t>
            </a:r>
            <a:endParaRPr lang="en-US" sz="2000" dirty="0" smtClean="0"/>
          </a:p>
          <a:p>
            <a:r>
              <a:rPr lang="en-US" sz="2000" dirty="0" err="1" smtClean="0"/>
              <a:t>Prevazidjen</a:t>
            </a:r>
            <a:r>
              <a:rPr lang="en-US" sz="2000" dirty="0" smtClean="0"/>
              <a:t> problem </a:t>
            </a:r>
            <a:r>
              <a:rPr lang="en-US" sz="2000" dirty="0" err="1" smtClean="0"/>
              <a:t>modulacije</a:t>
            </a:r>
            <a:r>
              <a:rPr lang="en-US" sz="2000" dirty="0" smtClean="0"/>
              <a:t> </a:t>
            </a:r>
            <a:r>
              <a:rPr lang="en-US" sz="2000" dirty="0" err="1" smtClean="0"/>
              <a:t>potencijala</a:t>
            </a:r>
            <a:r>
              <a:rPr lang="en-US" sz="2000" dirty="0" smtClean="0"/>
              <a:t> (</a:t>
            </a:r>
            <a:r>
              <a:rPr lang="en-US" sz="2000" dirty="0" err="1" smtClean="0"/>
              <a:t>snimanje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, </a:t>
            </a:r>
            <a:r>
              <a:rPr lang="en-US" sz="2000" dirty="0" err="1" smtClean="0"/>
              <a:t>prakticno</a:t>
            </a:r>
            <a:r>
              <a:rPr lang="en-US" sz="2000" dirty="0" smtClean="0"/>
              <a:t>, </a:t>
            </a:r>
            <a:r>
              <a:rPr lang="en-US" sz="2000" dirty="0" err="1" smtClean="0"/>
              <a:t>konstantnom</a:t>
            </a:r>
            <a:r>
              <a:rPr lang="en-US" sz="2000" dirty="0" smtClean="0"/>
              <a:t> </a:t>
            </a:r>
            <a:r>
              <a:rPr lang="en-US" sz="2000" dirty="0" err="1" smtClean="0"/>
              <a:t>potencijalu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Povecanje</a:t>
            </a:r>
            <a:r>
              <a:rPr lang="en-US" sz="2000" dirty="0" smtClean="0"/>
              <a:t> </a:t>
            </a:r>
            <a:r>
              <a:rPr lang="en-US" sz="2000" dirty="0" err="1" smtClean="0"/>
              <a:t>broja</a:t>
            </a:r>
            <a:r>
              <a:rPr lang="en-US" sz="2000" dirty="0" smtClean="0"/>
              <a:t> </a:t>
            </a:r>
            <a:r>
              <a:rPr lang="en-US" sz="2000" dirty="0" err="1" smtClean="0"/>
              <a:t>snimaka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povecanje</a:t>
            </a:r>
            <a:r>
              <a:rPr lang="en-US" sz="2000" dirty="0" smtClean="0"/>
              <a:t> </a:t>
            </a:r>
            <a:r>
              <a:rPr lang="en-US" sz="2000" dirty="0" err="1" smtClean="0"/>
              <a:t>odnosa</a:t>
            </a:r>
            <a:r>
              <a:rPr lang="en-US" sz="2000" dirty="0" smtClean="0"/>
              <a:t> S/N</a:t>
            </a:r>
            <a:endParaRPr lang="en-US" sz="2000" dirty="0"/>
          </a:p>
        </p:txBody>
      </p:sp>
      <p:pic>
        <p:nvPicPr>
          <p:cNvPr id="10242" name="Picture 2" descr="schematic illustration of FTIR syst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429000"/>
            <a:ext cx="5334000" cy="2892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RFTIRS u </a:t>
            </a:r>
            <a:r>
              <a:rPr lang="en-US" dirty="0" err="1" smtClean="0"/>
              <a:t>Elektrohemiji</a:t>
            </a:r>
            <a:endParaRPr lang="en-US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2600"/>
            <a:ext cx="4038600" cy="432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>
            <a:off x="2895600" y="4724400"/>
            <a:ext cx="2667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638800" y="4800600"/>
            <a:ext cx="2868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CaF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prizma</a:t>
            </a:r>
            <a:r>
              <a:rPr lang="en-US" dirty="0" smtClean="0"/>
              <a:t> (</a:t>
            </a:r>
            <a:r>
              <a:rPr lang="en-US" dirty="0" err="1" smtClean="0"/>
              <a:t>ogranicen</a:t>
            </a:r>
            <a:r>
              <a:rPr lang="en-US" dirty="0" smtClean="0"/>
              <a:t> </a:t>
            </a:r>
            <a:r>
              <a:rPr lang="en-US" dirty="0" err="1" smtClean="0"/>
              <a:t>izbor</a:t>
            </a:r>
            <a:endParaRPr lang="en-US" dirty="0" smtClean="0"/>
          </a:p>
          <a:p>
            <a:r>
              <a:rPr lang="en-US" dirty="0" err="1" smtClean="0"/>
              <a:t>zbog</a:t>
            </a:r>
            <a:r>
              <a:rPr lang="en-US" dirty="0" smtClean="0"/>
              <a:t> </a:t>
            </a:r>
            <a:r>
              <a:rPr lang="en-US" dirty="0" err="1" smtClean="0"/>
              <a:t>korozivne</a:t>
            </a:r>
            <a:r>
              <a:rPr lang="en-US" dirty="0" smtClean="0"/>
              <a:t> </a:t>
            </a:r>
            <a:r>
              <a:rPr lang="en-US" dirty="0" err="1" smtClean="0"/>
              <a:t>sredine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2895600" y="3810000"/>
            <a:ext cx="25908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62600" y="3276600"/>
            <a:ext cx="27606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Debljina</a:t>
            </a:r>
            <a:r>
              <a:rPr lang="en-US" dirty="0" smtClean="0"/>
              <a:t> </a:t>
            </a:r>
            <a:r>
              <a:rPr lang="en-US" dirty="0" err="1" smtClean="0"/>
              <a:t>sloja</a:t>
            </a:r>
            <a:r>
              <a:rPr lang="en-US" dirty="0" smtClean="0"/>
              <a:t> </a:t>
            </a:r>
            <a:r>
              <a:rPr lang="en-US" dirty="0" err="1" smtClean="0"/>
              <a:t>elektrolita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delovi</a:t>
            </a:r>
            <a:r>
              <a:rPr lang="en-US" dirty="0" smtClean="0"/>
              <a:t> mm</a:t>
            </a:r>
          </a:p>
          <a:p>
            <a:r>
              <a:rPr lang="en-US" dirty="0" err="1" smtClean="0"/>
              <a:t>Konfiguracija</a:t>
            </a:r>
            <a:r>
              <a:rPr lang="en-US" dirty="0" smtClean="0"/>
              <a:t> “</a:t>
            </a:r>
            <a:r>
              <a:rPr lang="en-US" dirty="0" err="1" smtClean="0"/>
              <a:t>tankog</a:t>
            </a:r>
            <a:r>
              <a:rPr lang="en-US" dirty="0" smtClean="0"/>
              <a:t> </a:t>
            </a:r>
            <a:r>
              <a:rPr lang="en-US" dirty="0" err="1" smtClean="0"/>
              <a:t>sloja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0" y="1295400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Elektricno</a:t>
            </a:r>
            <a:r>
              <a:rPr lang="en-US" b="1" dirty="0" smtClean="0"/>
              <a:t> </a:t>
            </a:r>
            <a:r>
              <a:rPr lang="en-US" b="1" dirty="0" err="1" smtClean="0"/>
              <a:t>polje</a:t>
            </a:r>
            <a:r>
              <a:rPr lang="en-US" b="1" dirty="0" smtClean="0"/>
              <a:t> </a:t>
            </a:r>
            <a:r>
              <a:rPr lang="en-US" b="1" dirty="0" err="1" smtClean="0"/>
              <a:t>moze</a:t>
            </a:r>
            <a:r>
              <a:rPr lang="en-US" b="1" dirty="0" smtClean="0"/>
              <a:t> </a:t>
            </a:r>
            <a:r>
              <a:rPr lang="en-US" b="1" dirty="0" err="1" smtClean="0"/>
              <a:t>biti</a:t>
            </a:r>
            <a:r>
              <a:rPr lang="en-US" b="1" dirty="0" smtClean="0"/>
              <a:t> </a:t>
            </a:r>
            <a:r>
              <a:rPr lang="en-US" b="1" dirty="0" err="1" smtClean="0"/>
              <a:t>samo</a:t>
            </a:r>
            <a:r>
              <a:rPr lang="en-US" b="1" dirty="0" smtClean="0"/>
              <a:t> </a:t>
            </a:r>
            <a:r>
              <a:rPr lang="en-US" b="1" dirty="0" err="1" smtClean="0"/>
              <a:t>paralelno</a:t>
            </a:r>
            <a:r>
              <a:rPr lang="en-US" b="1" dirty="0" smtClean="0"/>
              <a:t> u </a:t>
            </a:r>
            <a:r>
              <a:rPr lang="en-US" b="1" dirty="0" err="1" smtClean="0"/>
              <a:t>odnosu</a:t>
            </a:r>
            <a:r>
              <a:rPr lang="en-US" b="1" dirty="0" smtClean="0"/>
              <a:t> </a:t>
            </a:r>
            <a:r>
              <a:rPr lang="en-US" b="1" dirty="0" err="1" smtClean="0"/>
              <a:t>na</a:t>
            </a:r>
            <a:r>
              <a:rPr lang="en-US" b="1" dirty="0" smtClean="0"/>
              <a:t> </a:t>
            </a:r>
            <a:r>
              <a:rPr lang="en-US" b="1" dirty="0" err="1" smtClean="0"/>
              <a:t>povrsinu</a:t>
            </a:r>
            <a:r>
              <a:rPr lang="en-US" b="1" dirty="0"/>
              <a:t> </a:t>
            </a:r>
            <a:r>
              <a:rPr lang="en-US" b="1" dirty="0" err="1" smtClean="0"/>
              <a:t>elektronskog</a:t>
            </a:r>
            <a:r>
              <a:rPr lang="en-US" b="1" dirty="0" smtClean="0"/>
              <a:t> </a:t>
            </a:r>
            <a:r>
              <a:rPr lang="en-US" b="1" dirty="0" err="1" smtClean="0"/>
              <a:t>provodnika</a:t>
            </a:r>
            <a:endParaRPr lang="en-US" b="1" dirty="0" smtClean="0"/>
          </a:p>
          <a:p>
            <a:r>
              <a:rPr lang="en-US" b="1" dirty="0" smtClean="0"/>
              <a:t>SELEKCIONO PRAVILO:</a:t>
            </a:r>
          </a:p>
          <a:p>
            <a:r>
              <a:rPr lang="en-US" dirty="0" smtClean="0"/>
              <a:t>AKTIVNI MODOVI NORMALNI</a:t>
            </a:r>
          </a:p>
          <a:p>
            <a:r>
              <a:rPr lang="en-US" dirty="0" smtClean="0"/>
              <a:t>NA POVRSINU!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RFTIRS u </a:t>
            </a:r>
            <a:r>
              <a:rPr lang="en-US" dirty="0" err="1" smtClean="0"/>
              <a:t>Elektrohemiji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828800"/>
            <a:ext cx="5334000" cy="278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62000" y="5105400"/>
            <a:ext cx="3926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= R/R</a:t>
            </a:r>
            <a:r>
              <a:rPr lang="en-US" baseline="-25000" dirty="0" smtClean="0"/>
              <a:t>0</a:t>
            </a:r>
            <a:r>
              <a:rPr lang="en-US" dirty="0" smtClean="0"/>
              <a:t> NA DATOM POTENCIJALU</a:t>
            </a:r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SIGNAL ZAVISI OD R I R</a:t>
            </a:r>
            <a:r>
              <a:rPr lang="en-US" baseline="-25000" dirty="0" smtClean="0">
                <a:solidFill>
                  <a:schemeClr val="bg1">
                    <a:lumMod val="85000"/>
                  </a:schemeClr>
                </a:solidFill>
              </a:rPr>
              <a:t>0</a:t>
            </a:r>
            <a:endParaRPr lang="en-US" baseline="-250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KONFIGURACIJA TANKOG SLOJA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Tanki</a:t>
            </a:r>
            <a:r>
              <a:rPr lang="en-US" sz="2400" dirty="0" smtClean="0"/>
              <a:t> </a:t>
            </a:r>
            <a:r>
              <a:rPr lang="en-US" sz="2400" dirty="0" err="1" smtClean="0"/>
              <a:t>sloj</a:t>
            </a:r>
            <a:r>
              <a:rPr lang="en-US" sz="2400" dirty="0" smtClean="0"/>
              <a:t> je </a:t>
            </a:r>
            <a:r>
              <a:rPr lang="en-US" sz="2400" dirty="0" err="1" smtClean="0"/>
              <a:t>difuziono</a:t>
            </a:r>
            <a:r>
              <a:rPr lang="en-US" sz="2400" dirty="0" smtClean="0"/>
              <a:t> </a:t>
            </a:r>
            <a:r>
              <a:rPr lang="en-US" sz="2400" dirty="0" err="1" smtClean="0"/>
              <a:t>dekuplovan</a:t>
            </a:r>
            <a:r>
              <a:rPr lang="en-US" sz="2400" dirty="0" smtClean="0"/>
              <a:t> </a:t>
            </a:r>
            <a:r>
              <a:rPr lang="en-US" sz="2400" dirty="0" err="1" smtClean="0"/>
              <a:t>od</a:t>
            </a:r>
            <a:r>
              <a:rPr lang="en-US" sz="2400" dirty="0" smtClean="0"/>
              <a:t> </a:t>
            </a:r>
            <a:r>
              <a:rPr lang="en-US" sz="2400" dirty="0" err="1" smtClean="0"/>
              <a:t>ostatka</a:t>
            </a:r>
            <a:r>
              <a:rPr lang="en-US" sz="2400" dirty="0" smtClean="0"/>
              <a:t> </a:t>
            </a:r>
            <a:r>
              <a:rPr lang="en-US" sz="2400" dirty="0" err="1" smtClean="0"/>
              <a:t>rastvora</a:t>
            </a:r>
            <a:endParaRPr lang="en-US" sz="2400" dirty="0" smtClean="0"/>
          </a:p>
          <a:p>
            <a:r>
              <a:rPr lang="en-US" sz="2400" dirty="0" smtClean="0"/>
              <a:t>(Pseudo)</a:t>
            </a:r>
            <a:r>
              <a:rPr lang="en-US" sz="2400" dirty="0" err="1" smtClean="0"/>
              <a:t>faradejska</a:t>
            </a:r>
            <a:r>
              <a:rPr lang="en-US" sz="2400" dirty="0" smtClean="0"/>
              <a:t> </a:t>
            </a:r>
            <a:r>
              <a:rPr lang="en-US" sz="2400" dirty="0" err="1" smtClean="0"/>
              <a:t>reakcija</a:t>
            </a:r>
            <a:r>
              <a:rPr lang="en-US" sz="2400" dirty="0" smtClean="0"/>
              <a:t> </a:t>
            </a:r>
            <a:r>
              <a:rPr lang="en-US" sz="2400" dirty="0" err="1" smtClean="0"/>
              <a:t>povrsine</a:t>
            </a:r>
            <a:r>
              <a:rPr lang="en-US" sz="2400" dirty="0" smtClean="0"/>
              <a:t> </a:t>
            </a:r>
            <a:r>
              <a:rPr lang="en-US" sz="2400" dirty="0" err="1" smtClean="0"/>
              <a:t>moze</a:t>
            </a:r>
            <a:r>
              <a:rPr lang="en-US" sz="2400" dirty="0" smtClean="0"/>
              <a:t> </a:t>
            </a:r>
            <a:r>
              <a:rPr lang="en-US" sz="2400" dirty="0" err="1" smtClean="0"/>
              <a:t>da</a:t>
            </a:r>
            <a:r>
              <a:rPr lang="en-US" sz="2400" dirty="0" smtClean="0"/>
              <a:t> </a:t>
            </a:r>
            <a:r>
              <a:rPr lang="en-US" sz="2400" dirty="0" err="1" smtClean="0"/>
              <a:t>narusi</a:t>
            </a:r>
            <a:r>
              <a:rPr lang="en-US" sz="2400" dirty="0" smtClean="0"/>
              <a:t> </a:t>
            </a:r>
            <a:r>
              <a:rPr lang="en-US" sz="2400" dirty="0" err="1" smtClean="0"/>
              <a:t>ravnotezu</a:t>
            </a:r>
            <a:r>
              <a:rPr lang="en-US" sz="2400" dirty="0" smtClean="0"/>
              <a:t> u </a:t>
            </a:r>
            <a:r>
              <a:rPr lang="en-US" sz="2400" dirty="0" err="1" smtClean="0"/>
              <a:t>elektrolitu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zakomplikuje</a:t>
            </a:r>
            <a:r>
              <a:rPr lang="en-US" sz="2400" dirty="0" smtClean="0"/>
              <a:t> </a:t>
            </a:r>
            <a:r>
              <a:rPr lang="en-US" sz="2400" dirty="0" err="1" smtClean="0"/>
              <a:t>interpretaciju</a:t>
            </a:r>
            <a:r>
              <a:rPr lang="en-US" sz="2400" dirty="0" smtClean="0"/>
              <a:t> </a:t>
            </a:r>
            <a:r>
              <a:rPr lang="en-US" sz="2400" dirty="0" err="1" smtClean="0"/>
              <a:t>rezultata</a:t>
            </a:r>
            <a:endParaRPr lang="en-US" sz="2400" dirty="0"/>
          </a:p>
        </p:txBody>
      </p:sp>
      <p:pic>
        <p:nvPicPr>
          <p:cNvPr id="24578" name="Picture 2" descr="http://pubs.rsc.org/services/images/RSCpubs.ePlatform.Service.FreeContent.ImageService.svc/ImageService/Articleimage/2008/CP/b802816h/b802816h-f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124200"/>
            <a:ext cx="4419600" cy="33147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8800" y="4343400"/>
            <a:ext cx="1956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Gde</a:t>
            </a:r>
            <a:r>
              <a:rPr lang="en-US" dirty="0" smtClean="0"/>
              <a:t> se </a:t>
            </a:r>
            <a:r>
              <a:rPr lang="en-US" dirty="0" err="1" smtClean="0"/>
              <a:t>sta</a:t>
            </a:r>
            <a:r>
              <a:rPr lang="en-US" dirty="0" smtClean="0"/>
              <a:t> </a:t>
            </a:r>
            <a:r>
              <a:rPr lang="en-US" dirty="0" err="1" smtClean="0"/>
              <a:t>desava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311</Words>
  <Application>Microsoft Office PowerPoint</Application>
  <PresentationFormat>On-screen Show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Kombinovane metode ispitivanja granice metal/elektrolit 2.2.</vt:lpstr>
      <vt:lpstr>In-situ refeleksiona infracrvena spektroskopija sa Furijeovom transformacijom  (RFTIRS - Reflectance Fourier Transform InfraRed Spectrometry).  </vt:lpstr>
      <vt:lpstr>ELEKTRODA I ELEKTROLIT</vt:lpstr>
      <vt:lpstr>Molekul vode i IR spektar</vt:lpstr>
      <vt:lpstr>IR spektar vode</vt:lpstr>
      <vt:lpstr>FTIRS</vt:lpstr>
      <vt:lpstr>RFTIRS u Elektrohemiji</vt:lpstr>
      <vt:lpstr>RFTIRS u Elektrohemiji</vt:lpstr>
      <vt:lpstr>KONFIGURACIJA TANKOG SLOJA</vt:lpstr>
      <vt:lpstr>QMB + CV</vt:lpstr>
      <vt:lpstr>PowerPoint Presentation</vt:lpstr>
      <vt:lpstr>Primer: COads@Pt(111)</vt:lpstr>
      <vt:lpstr>PowerPoint Presentation</vt:lpstr>
      <vt:lpstr>PowerPoint Presentation</vt:lpstr>
      <vt:lpstr>PowerPoint Presentation</vt:lpstr>
      <vt:lpstr>PowerPoint Presentation</vt:lpstr>
      <vt:lpstr>Glavna uloga: idenifikacija adsorbovanih reaktivnih vrsta I intermedijera u cilju razjasnjenja mehanizma</vt:lpstr>
    </vt:vector>
  </TitlesOfParts>
  <Company>test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Kombinovane metode ispitivanja granice metal/elektrolit 2.2.</dc:title>
  <dc:creator>win7</dc:creator>
  <cp:lastModifiedBy>Windows User</cp:lastModifiedBy>
  <cp:revision>16</cp:revision>
  <dcterms:created xsi:type="dcterms:W3CDTF">2015-03-12T22:00:25Z</dcterms:created>
  <dcterms:modified xsi:type="dcterms:W3CDTF">2021-03-09T10:08:04Z</dcterms:modified>
</cp:coreProperties>
</file>