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0" r:id="rId3"/>
    <p:sldId id="256" r:id="rId4"/>
    <p:sldId id="259" r:id="rId5"/>
    <p:sldId id="260" r:id="rId6"/>
    <p:sldId id="266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040"/>
    <a:srgbClr val="82A5D0"/>
    <a:srgbClr val="264264"/>
    <a:srgbClr val="1E344E"/>
    <a:srgbClr val="0960AF"/>
    <a:srgbClr val="124EA6"/>
    <a:srgbClr val="2C5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94660"/>
  </p:normalViewPr>
  <p:slideViewPr>
    <p:cSldViewPr>
      <p:cViewPr varScale="1">
        <p:scale>
          <a:sx n="108" d="100"/>
          <a:sy n="108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7F75-9840-4506-95A9-13AFDDFDEBD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F140-B4FE-4A91-AB54-C1390C139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2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99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7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4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F140-B4FE-4A91-AB54-C1390C1391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8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7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0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5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6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8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4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C445-3218-40DC-9EBF-54CAC24B1A0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CA311-8F93-43C6-95C0-492BA41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1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jp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3000">
              <a:srgbClr val="264264"/>
            </a:gs>
            <a:gs pos="100000">
              <a:srgbClr val="1E344E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clipart-finder.com/data/preview/Modern_Deskt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984413" cy="476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1.bp.blogspot.com/-wpEJWc-U9-E/VFu_3N9_dNI/AAAAAAAANG4/X7GqVz0DW_w/s1600/Origin%2BPro%2B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640" y="2287005"/>
            <a:ext cx="1110154" cy="111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icons101.com/icon_png/size_256/id_54120/matla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294" y="3518962"/>
            <a:ext cx="1124262" cy="112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938" y="6113474"/>
            <a:ext cx="3883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Наставник:</a:t>
            </a:r>
          </a:p>
          <a:p>
            <a:r>
              <a:rPr lang="sr-Cyrl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Проф. др Милош Мојовић</a:t>
            </a:r>
          </a:p>
        </p:txBody>
      </p:sp>
      <p:pic>
        <p:nvPicPr>
          <p:cNvPr id="2066" name="Picture 18" descr="http://mojservis011.rs/wp-content/uploads/2013/10/512px-Tux.svg_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63" y="3225037"/>
            <a:ext cx="1440366" cy="16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comed.sauerworld.org/wp-content/uploads/2014/08/Window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36" y="1795904"/>
            <a:ext cx="1325240" cy="132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what2learn.com/wordpress/wp-content/uploads/2015/01/computer_component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984" y="2336151"/>
            <a:ext cx="1172365" cy="101186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 ÐµÐ·ÑÐ»ÑÐ°Ñ ÑÐ»Ð¸ÐºÐ° Ð·Ð° android logo transparent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697" y="3104581"/>
            <a:ext cx="1555469" cy="155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Ð ÐµÐ·ÑÐ»ÑÐ°Ñ ÑÐ»Ð¸ÐºÐ° Ð·Ð° ios logo transparent"/>
          <p:cNvPicPr>
            <a:picLocks noChangeAspect="1" noChangeArrowheads="1"/>
          </p:cNvPicPr>
          <p:nvPr/>
        </p:nvPicPr>
        <p:blipFill rotWithShape="1"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6" r="47886" b="22034"/>
          <a:stretch/>
        </p:blipFill>
        <p:spPr bwMode="auto">
          <a:xfrm>
            <a:off x="7010995" y="1464960"/>
            <a:ext cx="1614199" cy="16561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129" y="2341962"/>
            <a:ext cx="991802" cy="1006052"/>
          </a:xfrm>
          <a:prstGeom prst="flowChartConnector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8" name="Picture 2" descr="Ð ÐµÐ·ÑÐ»ÑÐ°Ñ ÑÐ»Ð¸ÐºÐ° Ð·Ð° c++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993" y="3560767"/>
            <a:ext cx="977850" cy="109928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5" t="8000" r="12368" b="6951"/>
          <a:stretch/>
        </p:blipFill>
        <p:spPr>
          <a:xfrm>
            <a:off x="5351280" y="3618498"/>
            <a:ext cx="1008112" cy="983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5274850" y="6109242"/>
            <a:ext cx="37114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Асистент: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Cyrl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Доц.</a:t>
            </a:r>
            <a:r>
              <a:rPr 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 Александра Павићевић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5566" y="80268"/>
            <a:ext cx="78128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из коришћења рачунара</a:t>
            </a:r>
            <a:endParaRPr lang="sr-Latn-RS" sz="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физичкој хемији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009" y="5362627"/>
            <a:ext cx="1100558" cy="1100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371131"/>
            <a:ext cx="1092054" cy="109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66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clipart-finder.com/data/preview/Modern_Deskt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984413" cy="476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1.bp.blogspot.com/-wpEJWc-U9-E/VFu_3N9_dNI/AAAAAAAANG4/X7GqVz0DW_w/s1600/Origin%2BPro%2B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402" y="2274751"/>
            <a:ext cx="1110154" cy="111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what2learn.com/wordpress/wp-content/uploads/2015/01/computer_component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65565"/>
            <a:ext cx="1172365" cy="101186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Ð ÐµÐ·ÑÐ»ÑÐ°Ñ ÑÐ»Ð¸ÐºÐ° Ð·Ð° c++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993" y="3560767"/>
            <a:ext cx="977850" cy="1099283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8" t="8657" r="25408" b="8657"/>
          <a:stretch/>
        </p:blipFill>
        <p:spPr>
          <a:xfrm>
            <a:off x="3982993" y="2304499"/>
            <a:ext cx="980819" cy="10171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9" t="6337" r="17846" b="7049"/>
          <a:stretch/>
        </p:blipFill>
        <p:spPr>
          <a:xfrm>
            <a:off x="2575649" y="3560766"/>
            <a:ext cx="1016907" cy="9926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5" t="8000" r="12368" b="6951"/>
          <a:stretch/>
        </p:blipFill>
        <p:spPr>
          <a:xfrm>
            <a:off x="5351280" y="3618498"/>
            <a:ext cx="1008112" cy="983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395536" y="5661248"/>
            <a:ext cx="2879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У овом семестру: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566" y="80268"/>
            <a:ext cx="78128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из коришћења рачунара</a:t>
            </a:r>
            <a:endParaRPr lang="sr-Latn-RS" sz="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физичкој хемији</a:t>
            </a:r>
          </a:p>
        </p:txBody>
      </p:sp>
    </p:spTree>
    <p:extLst>
      <p:ext uri="{BB962C8B-B14F-4D97-AF65-F5344CB8AC3E}">
        <p14:creationId xmlns:p14="http://schemas.microsoft.com/office/powerpoint/2010/main" val="75037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51520" y="1294469"/>
            <a:ext cx="8640959" cy="1674186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solidFill>
                  <a:srgbClr val="FFFF00"/>
                </a:solidFill>
              </a:rPr>
              <a:t>Циљ предмета:</a:t>
            </a:r>
            <a:endParaRPr lang="sr-Cyrl-RS" sz="2000" dirty="0">
              <a:solidFill>
                <a:srgbClr val="FFFF00"/>
              </a:solidFill>
              <a:latin typeface="Calibri" pitchFamily="34" charset="0"/>
            </a:endParaRPr>
          </a:p>
          <a:p>
            <a:pPr algn="just"/>
            <a:endParaRPr lang="sr-Latn-RS" sz="2000" dirty="0">
              <a:solidFill>
                <a:srgbClr val="FFFF00"/>
              </a:solidFill>
              <a:latin typeface="Calibri" pitchFamily="34" charset="0"/>
            </a:endParaRPr>
          </a:p>
          <a:p>
            <a:pPr algn="just"/>
            <a:r>
              <a:rPr lang="ru-RU" dirty="0"/>
              <a:t>Овладавање базичним вештинама информатичке писмености коришћењем савремених софтверских пакета, водећи рачуна о актуелним потребама физикохемичара.</a:t>
            </a:r>
            <a:endParaRPr lang="sr-Latn-RS" sz="2000" dirty="0">
              <a:latin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1520" y="3429000"/>
            <a:ext cx="8640959" cy="2778746"/>
          </a:xfrm>
          <a:prstGeom prst="roundRect">
            <a:avLst>
              <a:gd name="adj" fmla="val 272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solidFill>
                  <a:srgbClr val="FFFF00"/>
                </a:solidFill>
              </a:rPr>
              <a:t>Исход предмета:</a:t>
            </a:r>
          </a:p>
          <a:p>
            <a:pPr algn="just"/>
            <a:endParaRPr lang="en-US" sz="2000" b="1" dirty="0">
              <a:solidFill>
                <a:srgbClr val="FFFF00"/>
              </a:solidFill>
              <a:latin typeface="Calibri" pitchFamily="34" charset="0"/>
            </a:endParaRPr>
          </a:p>
          <a:p>
            <a:pPr algn="just"/>
            <a:r>
              <a:rPr lang="ru-RU" dirty="0"/>
              <a:t>Студент ја способан да самостално састави рачунарску конфигурацију која одговара његовим потребама. Студент је оспособљен да влада савременим оперативним системима, селективно претражује научне податке на интернету као и користи базични апликативни софтвер за обраду текста и графике. Студент може самостално да врши обраду нумеричких, математичких и статистичких података и користи рачунар као помоћно средство за учење, израду и сређивање вежби. Студент може самостално да напише једноставнији програм у програмском језику C++.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905" y="157016"/>
            <a:ext cx="78128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предмету:</a:t>
            </a:r>
          </a:p>
        </p:txBody>
      </p:sp>
    </p:spTree>
    <p:extLst>
      <p:ext uri="{BB962C8B-B14F-4D97-AF65-F5344CB8AC3E}">
        <p14:creationId xmlns:p14="http://schemas.microsoft.com/office/powerpoint/2010/main" val="132369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1572" y="2197751"/>
            <a:ext cx="8253772" cy="1008112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b="1" dirty="0"/>
              <a:t>Линк</a:t>
            </a:r>
            <a:r>
              <a:rPr lang="en-US" b="1" dirty="0"/>
              <a:t>:</a:t>
            </a:r>
            <a:r>
              <a:rPr lang="en-US" dirty="0"/>
              <a:t>  </a:t>
            </a:r>
            <a:endParaRPr lang="sr-Latn-RS" dirty="0"/>
          </a:p>
          <a:p>
            <a:endParaRPr lang="sr-Latn-RS" dirty="0"/>
          </a:p>
          <a:p>
            <a:r>
              <a:rPr lang="en-US" dirty="0">
                <a:solidFill>
                  <a:schemeClr val="bg1"/>
                </a:solidFill>
              </a:rPr>
              <a:t>https://www.ffh.bg.ac.rs/predmeti/praktikum-iz-koriscenja-racunara-u-fizickoj-hemiji/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81572" y="3337203"/>
            <a:ext cx="8240289" cy="1152128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b="1" dirty="0">
                <a:latin typeface="Calibri" pitchFamily="34" charset="0"/>
              </a:rPr>
              <a:t>Методе извођења наставе</a:t>
            </a:r>
            <a:r>
              <a:rPr lang="sr-Latn-RS" b="1" dirty="0">
                <a:latin typeface="Calibri" pitchFamily="34" charset="0"/>
              </a:rPr>
              <a:t>: </a:t>
            </a:r>
          </a:p>
          <a:p>
            <a:pPr algn="just"/>
            <a:r>
              <a:rPr lang="vi-VN" b="1" dirty="0">
                <a:latin typeface="Calibri" pitchFamily="34" charset="0"/>
              </a:rPr>
              <a:t> </a:t>
            </a:r>
            <a:br>
              <a:rPr lang="vi-VN" b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Online</a:t>
            </a:r>
            <a:r>
              <a:rPr lang="sr-Cyrl-RS" dirty="0">
                <a:latin typeface="Calibri" pitchFamily="34" charset="0"/>
              </a:rPr>
              <a:t> предавања </a:t>
            </a:r>
            <a:r>
              <a:rPr lang="en-US" dirty="0">
                <a:latin typeface="Calibri" pitchFamily="34" charset="0"/>
              </a:rPr>
              <a:t>+ </a:t>
            </a:r>
            <a:r>
              <a:rPr lang="sr-Cyrl-RS" dirty="0">
                <a:latin typeface="Calibri" pitchFamily="34" charset="0"/>
              </a:rPr>
              <a:t>вежбе</a:t>
            </a:r>
            <a:endParaRPr lang="sr-Latn-RS" dirty="0">
              <a:latin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1573" y="4625752"/>
            <a:ext cx="8240288" cy="1827584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b="1" dirty="0">
                <a:latin typeface="Calibri" pitchFamily="34" charset="0"/>
              </a:rPr>
              <a:t>Оцена знања</a:t>
            </a:r>
            <a:r>
              <a:rPr lang="sr-Latn-RS" b="1" dirty="0">
                <a:latin typeface="Calibri" pitchFamily="34" charset="0"/>
              </a:rPr>
              <a:t>:</a:t>
            </a:r>
            <a:endParaRPr lang="sr-Cyrl-RS" b="1" dirty="0">
              <a:latin typeface="Calibri" pitchFamily="34" charset="0"/>
            </a:endParaRPr>
          </a:p>
          <a:p>
            <a:pPr algn="just"/>
            <a:endParaRPr lang="sr-Latn-RS" b="1" dirty="0">
              <a:latin typeface="Calibri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sr-Cyrl-RS" dirty="0">
                <a:latin typeface="Calibri" pitchFamily="34" charset="0"/>
              </a:rPr>
              <a:t>Предавања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и вежбе: </a:t>
            </a:r>
            <a:r>
              <a:rPr lang="en-US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0</a:t>
            </a:r>
            <a:r>
              <a:rPr lang="sr-Cyrl-RS" dirty="0">
                <a:latin typeface="Calibri" pitchFamily="34" charset="0"/>
              </a:rPr>
              <a:t> поена</a:t>
            </a:r>
          </a:p>
          <a:p>
            <a:pPr marL="285750" indent="-285750" algn="just">
              <a:buFontTx/>
              <a:buChar char="-"/>
            </a:pPr>
            <a:r>
              <a:rPr lang="sr-Cyrl-RS" dirty="0">
                <a:latin typeface="Calibri" pitchFamily="34" charset="0"/>
              </a:rPr>
              <a:t>Семинарски рад</a:t>
            </a:r>
            <a:r>
              <a:rPr lang="sr-Latn-RS" dirty="0"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20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поена</a:t>
            </a:r>
          </a:p>
          <a:p>
            <a:pPr marL="285750" indent="-285750" algn="just">
              <a:buFontTx/>
              <a:buChar char="-"/>
            </a:pPr>
            <a:r>
              <a:rPr lang="sr-Cyrl-RS" dirty="0">
                <a:latin typeface="Calibri" pitchFamily="34" charset="0"/>
              </a:rPr>
              <a:t>Испит (писмени)</a:t>
            </a:r>
            <a:r>
              <a:rPr lang="sr-Latn-RS" dirty="0">
                <a:latin typeface="Calibri" pitchFamily="34" charset="0"/>
              </a:rPr>
              <a:t>: </a:t>
            </a:r>
            <a:r>
              <a:rPr lang="sr-Cyrl-RS" dirty="0">
                <a:latin typeface="Calibri" pitchFamily="34" charset="0"/>
              </a:rPr>
              <a:t>40 поена</a:t>
            </a:r>
            <a:endParaRPr lang="sr-Latn-RS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1572" y="1045423"/>
            <a:ext cx="8208912" cy="1008112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b="1" dirty="0"/>
              <a:t>Број ЕСПБ</a:t>
            </a:r>
            <a:r>
              <a:rPr lang="en-US" b="1" dirty="0"/>
              <a:t>:</a:t>
            </a:r>
            <a:r>
              <a:rPr lang="en-US" dirty="0"/>
              <a:t>  </a:t>
            </a:r>
            <a:endParaRPr lang="sr-Latn-RS" dirty="0"/>
          </a:p>
          <a:p>
            <a:endParaRPr lang="sr-Latn-RS" dirty="0"/>
          </a:p>
          <a:p>
            <a:r>
              <a:rPr lang="sr-Cyrl-RS" dirty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572" y="94845"/>
            <a:ext cx="78128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Методе извођења наставе:</a:t>
            </a:r>
          </a:p>
        </p:txBody>
      </p:sp>
    </p:spTree>
    <p:extLst>
      <p:ext uri="{BB962C8B-B14F-4D97-AF65-F5344CB8AC3E}">
        <p14:creationId xmlns:p14="http://schemas.microsoft.com/office/powerpoint/2010/main" val="301300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573461" y="1700808"/>
            <a:ext cx="3654724" cy="3312368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3074" name="Picture 2" descr="http://www.what2learn.com/wordpress/wp-content/uploads/2015/01/computer_componen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75" y="2276872"/>
            <a:ext cx="250289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14578" y="5229200"/>
            <a:ext cx="3044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Хардвер рачунара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566" y="80268"/>
            <a:ext cx="78128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из коришћења рачунара</a:t>
            </a:r>
            <a:endParaRPr lang="sr-Latn-RS" sz="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физичкој хемији</a:t>
            </a:r>
          </a:p>
        </p:txBody>
      </p:sp>
    </p:spTree>
    <p:extLst>
      <p:ext uri="{BB962C8B-B14F-4D97-AF65-F5344CB8AC3E}">
        <p14:creationId xmlns:p14="http://schemas.microsoft.com/office/powerpoint/2010/main" val="196731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573461" y="1700808"/>
            <a:ext cx="3654724" cy="3312368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1" name="Picture 6" descr="http://1.bp.blogspot.com/-wpEJWc-U9-E/VFu_3N9_dNI/AAAAAAAANG4/X7GqVz0DW_w/s1600/Origin%2BPro%2B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52" y="2014207"/>
            <a:ext cx="1516008" cy="151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43538" y="5565772"/>
            <a:ext cx="6426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Програми за графичку обраду података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566" y="80268"/>
            <a:ext cx="78128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из коришћења рачунара</a:t>
            </a:r>
            <a:endParaRPr lang="sr-Latn-RS" sz="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физичкој хемији</a:t>
            </a:r>
          </a:p>
        </p:txBody>
      </p:sp>
      <p:pic>
        <p:nvPicPr>
          <p:cNvPr id="8" name="Picture 8" descr="http://www.qtiplot.com/qtiplot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32" y="3427836"/>
            <a:ext cx="1381024" cy="138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Ð ÐµÐ·ÑÐ»ÑÐ°Ñ ÑÐ»Ð¸ÐºÐ° Ð·Ð° fity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088" y="2039924"/>
            <a:ext cx="1183599" cy="118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07055" y="2370113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</a:rPr>
              <a:t>Origin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1022" y="2452416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</a:rPr>
              <a:t>Fityk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0654" y="3917182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</a:rPr>
              <a:t>QtiPlot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8200" name="Picture 8" descr="Ð ÐµÐ·ÑÐ»ÑÐ°Ñ ÑÐ»Ð¸ÐºÐ° Ð·Ð° SciDAVi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63" y="363173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64788" y="3946188"/>
            <a:ext cx="1453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</a:rPr>
              <a:t>SciDAVis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8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573461" y="1700808"/>
            <a:ext cx="3654724" cy="3312368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8" name="Picture 4" descr="http://fivestarforwarding.co.uk/wp-content/uploads/2015/05/Exc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768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76945" y="5229200"/>
            <a:ext cx="150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</a:rPr>
              <a:t>MS Excel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566" y="80268"/>
            <a:ext cx="78128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из коришћења рачунара</a:t>
            </a:r>
            <a:endParaRPr lang="sr-Latn-RS" sz="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физичкој хемији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2BE104-CFAD-17CD-A604-7E1A112105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461" y="1786433"/>
            <a:ext cx="696456" cy="706463"/>
          </a:xfrm>
          <a:prstGeom prst="flowChartConnector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67218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040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573461" y="1700808"/>
            <a:ext cx="3654724" cy="3312368"/>
          </a:xfrm>
          <a:prstGeom prst="roundRect">
            <a:avLst>
              <a:gd name="adj" fmla="val 68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72646" y="5228062"/>
            <a:ext cx="3188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C++ </a:t>
            </a:r>
            <a:r>
              <a:rPr lang="sr-Cyrl-RS" sz="2800" b="1" dirty="0">
                <a:solidFill>
                  <a:schemeClr val="bg1"/>
                </a:solidFill>
              </a:rPr>
              <a:t>програмирање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Ð ÐµÐ·ÑÐ»ÑÐ°Ñ ÑÐ»Ð¸ÐºÐ° Ð·Ð° c++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42" y="2276872"/>
            <a:ext cx="1938654" cy="217940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5" t="8000" r="12368" b="6951"/>
          <a:stretch/>
        </p:blipFill>
        <p:spPr>
          <a:xfrm>
            <a:off x="7033137" y="3553386"/>
            <a:ext cx="1172071" cy="11438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8846" y1="72692" x2="68846" y2="72692"/>
                        <a14:foregroundMark x1="47308" y1="64231" x2="47308" y2="64231"/>
                        <a14:foregroundMark x1="66154" y1="53846" x2="66154" y2="53846"/>
                        <a14:foregroundMark x1="26154" y1="67308" x2="26154" y2="67308"/>
                        <a14:foregroundMark x1="30000" y1="48846" x2="30000" y2="48846"/>
                        <a14:foregroundMark x1="28077" y1="55000" x2="28077" y2="55000"/>
                        <a14:foregroundMark x1="21538" y1="64615" x2="21538" y2="64615"/>
                        <a14:foregroundMark x1="23077" y1="73846" x2="23077" y2="73846"/>
                        <a14:foregroundMark x1="27308" y1="78846" x2="29615" y2="78846"/>
                        <a14:foregroundMark x1="36154" y1="76154" x2="36154" y2="76154"/>
                        <a14:foregroundMark x1="23077" y1="50769" x2="24615" y2="511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221" y="1844824"/>
            <a:ext cx="1205890" cy="12058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7572696" y="2370753"/>
            <a:ext cx="156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Code::Blocks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31472" y="4729961"/>
            <a:ext cx="50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Qt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566" y="80268"/>
            <a:ext cx="78128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из коришћења рачунара</a:t>
            </a:r>
            <a:endParaRPr lang="sr-Latn-RS" sz="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3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физичкој хемији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506" y="3483562"/>
            <a:ext cx="1217290" cy="12172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723" y="1756043"/>
            <a:ext cx="1250504" cy="1250504"/>
          </a:xfrm>
          <a:prstGeom prst="rect">
            <a:avLst/>
          </a:prstGeom>
          <a:effectLst>
            <a:outerShdw blurRad="50800" dist="38100" dir="2700000" sx="98000" sy="98000" algn="tl" rotWithShape="0">
              <a:schemeClr val="bg1"/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79175" y="4770956"/>
            <a:ext cx="213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>
                <a:solidFill>
                  <a:schemeClr val="bg1"/>
                </a:solidFill>
              </a:rPr>
              <a:t>Visual Studio Code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021" y="3044126"/>
            <a:ext cx="1471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>
                <a:solidFill>
                  <a:schemeClr val="bg1"/>
                </a:solidFill>
              </a:rPr>
              <a:t>Visual Studio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0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255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Windows User</cp:lastModifiedBy>
  <cp:revision>45</cp:revision>
  <dcterms:created xsi:type="dcterms:W3CDTF">2015-10-01T08:07:49Z</dcterms:created>
  <dcterms:modified xsi:type="dcterms:W3CDTF">2024-10-10T16:55:59Z</dcterms:modified>
</cp:coreProperties>
</file>