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86" r:id="rId10"/>
    <p:sldId id="287" r:id="rId11"/>
    <p:sldId id="288" r:id="rId12"/>
    <p:sldId id="263" r:id="rId13"/>
    <p:sldId id="264" r:id="rId14"/>
    <p:sldId id="269" r:id="rId15"/>
    <p:sldId id="289" r:id="rId16"/>
    <p:sldId id="265" r:id="rId17"/>
    <p:sldId id="266" r:id="rId18"/>
    <p:sldId id="267" r:id="rId19"/>
    <p:sldId id="26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4660"/>
  </p:normalViewPr>
  <p:slideViewPr>
    <p:cSldViewPr>
      <p:cViewPr varScale="1">
        <p:scale>
          <a:sx n="115" d="100"/>
          <a:sy n="115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4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6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6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2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D32E-DDA4-45A9-89D1-1708806954BB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D32E-DDA4-45A9-89D1-1708806954BB}" type="datetimeFigureOut">
              <a:rPr lang="en-US" smtClean="0"/>
              <a:t>02-Apr-21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FA39-E71B-4C63-90E2-E0BE3E1E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mobiles.honda.com/clarity-fuel-cell" TargetMode="External"/><Relationship Id="rId7" Type="http://schemas.openxmlformats.org/officeDocument/2006/relationships/hyperlink" Target="https://www.reuters.com/article/us-daimler-usa-diesel-idUSKBN13K1MG" TargetMode="External"/><Relationship Id="rId2" Type="http://schemas.openxmlformats.org/officeDocument/2006/relationships/hyperlink" Target="https://ssl.toyota.com/mirai/fc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sla.com/factory" TargetMode="External"/><Relationship Id="rId5" Type="http://schemas.openxmlformats.org/officeDocument/2006/relationships/hyperlink" Target="https://www.gtai.de/GTAI/Content/EN/Invest/_SharedDocs/Downloads/GTAI/Brochures/Industries/electromobility-in-germany-vision-2020-and-beyond-en.pdf?v=3" TargetMode="External"/><Relationship Id="rId4" Type="http://schemas.openxmlformats.org/officeDocument/2006/relationships/hyperlink" Target="https://www.hyundaiusa.com/tucsonfuelcell/index.asp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828800"/>
            <a:ext cx="6268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Gorivne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ćelije</a:t>
            </a:r>
            <a:r>
              <a:rPr lang="en-GB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fuel cells (FC)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7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4876800" cy="36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97185"/>
            <a:ext cx="411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Povezivanje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gorivnih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fuel cell stack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246" y="1058677"/>
            <a:ext cx="416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Interno </a:t>
            </a:r>
            <a:r>
              <a:rPr lang="sr-Latn-RS" dirty="0"/>
              <a:t>povezivanje </a:t>
            </a:r>
            <a:r>
              <a:rPr lang="sr-Latn-RS" dirty="0" smtClean="0"/>
              <a:t>(internal </a:t>
            </a:r>
            <a:r>
              <a:rPr lang="sr-Latn-RS" dirty="0"/>
              <a:t>manifold)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606534"/>
            <a:ext cx="4988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Često najskuplja komponenta koja se teško pravi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Grafit ili nerđajući čelik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97185"/>
            <a:ext cx="354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Veličine za poređenje gorivnih ćelija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754475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-    gustina struje  (mA cm</a:t>
            </a:r>
            <a:r>
              <a:rPr lang="sr-Latn-RS" baseline="30000" dirty="0" smtClean="0"/>
              <a:t>-2</a:t>
            </a:r>
            <a:r>
              <a:rPr lang="sr-Latn-RS" dirty="0" smtClean="0"/>
              <a:t>)</a:t>
            </a:r>
            <a:r>
              <a:rPr lang="sr-Latn-RS" baseline="30000" dirty="0" smtClean="0"/>
              <a:t> </a:t>
            </a:r>
            <a:r>
              <a:rPr lang="sr-Latn-RS" dirty="0" smtClean="0"/>
              <a:t>na određenoj vrednosti napon</a:t>
            </a:r>
            <a:r>
              <a:rPr lang="en-GB" dirty="0" smtClean="0"/>
              <a:t>a</a:t>
            </a:r>
            <a:r>
              <a:rPr lang="sr-Latn-RS" dirty="0" smtClean="0"/>
              <a:t>, tipično 0,6 ili 0,7 V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gustina snage – snaga po jedinici zapremine (kW m</a:t>
            </a:r>
            <a:r>
              <a:rPr lang="sr-Latn-RS" baseline="30000" dirty="0" smtClean="0"/>
              <a:t>-3</a:t>
            </a:r>
            <a:r>
              <a:rPr lang="sr-Latn-RS" dirty="0" smtClean="0"/>
              <a:t> ili kW L</a:t>
            </a:r>
            <a:r>
              <a:rPr lang="sr-Latn-RS" baseline="30000" dirty="0" smtClean="0"/>
              <a:t>-1</a:t>
            </a:r>
            <a:r>
              <a:rPr lang="sr-Latn-R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Specifična snaga- snaga po jedinici mase ( W kg</a:t>
            </a:r>
            <a:r>
              <a:rPr lang="sr-Latn-RS" baseline="30000" dirty="0" smtClean="0"/>
              <a:t>-1</a:t>
            </a:r>
            <a:r>
              <a:rPr lang="sr-Latn-R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Cena – ($ kW</a:t>
            </a:r>
            <a:r>
              <a:rPr lang="sr-Latn-RS" baseline="30000" dirty="0" smtClean="0"/>
              <a:t>-1</a:t>
            </a:r>
            <a:r>
              <a:rPr lang="sr-Latn-R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Vek trajanja ili broj ciklusa</a:t>
            </a:r>
          </a:p>
          <a:p>
            <a:endParaRPr lang="sr-Latn-RS" dirty="0" smtClean="0"/>
          </a:p>
          <a:p>
            <a:endParaRPr lang="sr-Latn-RS" dirty="0"/>
          </a:p>
          <a:p>
            <a:pPr marL="285750" indent="-285750">
              <a:buFontTx/>
              <a:buChar char="-"/>
            </a:pPr>
            <a:r>
              <a:rPr lang="sr-Latn-RS" dirty="0" smtClean="0"/>
              <a:t>Efikasnost i mogućnost povećanja snage (scalability)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Relativno jednostavan dizajn sa malo pokretnih delova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Niska emisija CO</a:t>
            </a:r>
            <a:r>
              <a:rPr lang="sr-Latn-RS" baseline="-25000" dirty="0" smtClean="0"/>
              <a:t>2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Tih rad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Vodonik - prednost i mana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CHP (combined heat and power)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49564"/>
            <a:ext cx="333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Efikasnost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napon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otvorenog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kola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32271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P=V*I		E=V*I*t</a:t>
            </a:r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Gibsova slobodna energija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Rad = q * V = -2Ne*V= -2F * Ems</a:t>
            </a:r>
          </a:p>
          <a:p>
            <a:endParaRPr lang="sr-Latn-RS" dirty="0"/>
          </a:p>
          <a:p>
            <a:r>
              <a:rPr lang="sr-Latn-RS" dirty="0" smtClean="0"/>
              <a:t>ΔG</a:t>
            </a:r>
            <a:r>
              <a:rPr lang="sr-Latn-RS" baseline="-25000" dirty="0" smtClean="0"/>
              <a:t>molar</a:t>
            </a:r>
            <a:r>
              <a:rPr lang="sr-Latn-RS" dirty="0" smtClean="0"/>
              <a:t> = </a:t>
            </a:r>
            <a:r>
              <a:rPr lang="sr-Latn-RS" dirty="0"/>
              <a:t>-2F * </a:t>
            </a:r>
            <a:r>
              <a:rPr lang="sr-Latn-RS" dirty="0" smtClean="0"/>
              <a:t>Ems</a:t>
            </a:r>
          </a:p>
          <a:p>
            <a:endParaRPr lang="sr-Latn-RS" dirty="0"/>
          </a:p>
          <a:p>
            <a:r>
              <a:rPr lang="sr-Latn-RS" dirty="0" smtClean="0"/>
              <a:t>Ems = -ΔG</a:t>
            </a:r>
            <a:r>
              <a:rPr lang="sr-Latn-RS" baseline="-25000" dirty="0" smtClean="0"/>
              <a:t>molar</a:t>
            </a:r>
            <a:r>
              <a:rPr lang="sr-Latn-RS" dirty="0" smtClean="0"/>
              <a:t>/2F</a:t>
            </a:r>
            <a:endParaRPr lang="sr-Latn-RS" dirty="0"/>
          </a:p>
          <a:p>
            <a:endParaRPr lang="sr-Latn-RS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17797"/>
            <a:ext cx="1800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70" y="3124200"/>
            <a:ext cx="442078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49564"/>
            <a:ext cx="275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Efikasnost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limit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efikasnosti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675" y="1163032"/>
            <a:ext cx="3597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/>
              <a:t>vetroturbina</a:t>
            </a:r>
            <a:r>
              <a:rPr lang="en-GB" dirty="0" smtClean="0"/>
              <a:t>   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max</a:t>
            </a:r>
            <a:r>
              <a:rPr lang="en-GB" baseline="-25000" dirty="0" smtClean="0"/>
              <a:t> </a:t>
            </a:r>
            <a:r>
              <a:rPr lang="en-GB" dirty="0" smtClean="0"/>
              <a:t>= 0.58 *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kinetic</a:t>
            </a:r>
            <a:endParaRPr lang="sr-Latn-RS" baseline="-25000" dirty="0" smtClean="0"/>
          </a:p>
          <a:p>
            <a:pPr marL="285750" indent="-285750">
              <a:buFontTx/>
              <a:buChar char="-"/>
            </a:pPr>
            <a:endParaRPr lang="sr-Latn-RS" baseline="-25000" dirty="0"/>
          </a:p>
          <a:p>
            <a:pPr marL="285750" indent="-285750">
              <a:buFontTx/>
              <a:buChar char="-"/>
            </a:pPr>
            <a:endParaRPr lang="en-GB" baseline="-25000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Karnoov</a:t>
            </a:r>
            <a:r>
              <a:rPr lang="en-GB" dirty="0" smtClean="0"/>
              <a:t> </a:t>
            </a:r>
            <a:r>
              <a:rPr lang="en-GB" dirty="0" err="1" smtClean="0"/>
              <a:t>ciklus</a:t>
            </a:r>
            <a:r>
              <a:rPr lang="en-GB" dirty="0" smtClean="0"/>
              <a:t> </a:t>
            </a: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91" y="1752600"/>
            <a:ext cx="914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53" y="1662112"/>
            <a:ext cx="2152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517819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0776" y="2451397"/>
                <a:ext cx="5379806" cy="573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dirty="0" smtClean="0"/>
                  <a:t>Efikasnost FC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/>
                          </a:rPr>
                          <m:t>𝑒𝑙𝑒𝑘𝑡𝑟𝑖</m:t>
                        </m:r>
                        <m:r>
                          <a:rPr lang="sr-Latn-RS" b="0" i="1" smtClean="0">
                            <a:latin typeface="Cambria Math"/>
                          </a:rPr>
                          <m:t>č</m:t>
                        </m:r>
                        <m:r>
                          <a:rPr lang="sr-Latn-RS" b="0" i="1" smtClean="0">
                            <a:latin typeface="Cambria Math"/>
                          </a:rPr>
                          <m:t>𝑛𝑎</m:t>
                        </m:r>
                        <m:r>
                          <a:rPr lang="sr-Latn-RS" b="0" i="1" smtClean="0">
                            <a:latin typeface="Cambria Math"/>
                          </a:rPr>
                          <m:t> </m:t>
                        </m:r>
                        <m:r>
                          <a:rPr lang="sr-Latn-RS" b="0" i="1" smtClean="0">
                            <a:latin typeface="Cambria Math"/>
                          </a:rPr>
                          <m:t>𝑒𝑛𝑒𝑟𝑔𝑖𝑗𝑎</m:t>
                        </m:r>
                        <m:r>
                          <a:rPr lang="sr-Latn-RS" b="0" i="1" smtClean="0">
                            <a:latin typeface="Cambria Math"/>
                          </a:rPr>
                          <m:t> </m:t>
                        </m:r>
                        <m:r>
                          <a:rPr lang="sr-Latn-RS" b="0" i="1" smtClean="0">
                            <a:latin typeface="Cambria Math"/>
                          </a:rPr>
                          <m:t>𝑝𝑜</m:t>
                        </m:r>
                        <m:r>
                          <a:rPr lang="sr-Latn-RS" b="0" i="1" smtClean="0">
                            <a:latin typeface="Cambria Math"/>
                          </a:rPr>
                          <m:t> </m:t>
                        </m:r>
                        <m:r>
                          <a:rPr lang="sr-Latn-RS" b="0" i="1" smtClean="0">
                            <a:latin typeface="Cambria Math"/>
                          </a:rPr>
                          <m:t>𝑚𝑜𝑙𝑢</m:t>
                        </m:r>
                        <m:r>
                          <a:rPr lang="sr-Latn-RS" b="0" i="1" smtClean="0">
                            <a:latin typeface="Cambria Math"/>
                          </a:rPr>
                          <m:t> </m:t>
                        </m:r>
                        <m:r>
                          <a:rPr lang="sr-Latn-RS" b="0" i="1" smtClean="0">
                            <a:latin typeface="Cambria Math"/>
                          </a:rPr>
                          <m:t>𝑔𝑜𝑟𝑖𝑣𝑎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sr-Latn-R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sr-Latn-R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sr-Latn-RS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76" y="2451397"/>
                <a:ext cx="5379806" cy="573875"/>
              </a:xfrm>
              <a:prstGeom prst="rect">
                <a:avLst/>
              </a:prstGeom>
              <a:blipFill rotWithShape="1">
                <a:blip r:embed="rId5"/>
                <a:stretch>
                  <a:fillRect l="-1020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04800" y="3798332"/>
            <a:ext cx="2808891" cy="2676525"/>
            <a:chOff x="682199" y="3429000"/>
            <a:chExt cx="2808891" cy="26765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61" y="3821720"/>
              <a:ext cx="232410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50340" y="3429000"/>
              <a:ext cx="262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LHV – lower heating value</a:t>
              </a:r>
              <a:endParaRPr lang="en-US" dirty="0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99" y="5372100"/>
              <a:ext cx="22955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50340" y="4854965"/>
              <a:ext cx="2740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HHV – higher heating value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68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334000" cy="421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64898"/>
            <a:ext cx="275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Efikasnost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limit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efikasnosti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2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67158"/>
            <a:ext cx="8387825" cy="56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75795"/>
            <a:ext cx="288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adovi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napona</a:t>
            </a:r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ćelije – gubici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450" y="1197970"/>
            <a:ext cx="60719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/>
              <a:t>potencijal</a:t>
            </a:r>
            <a:r>
              <a:rPr lang="en-GB" dirty="0" smtClean="0"/>
              <a:t> </a:t>
            </a:r>
            <a:r>
              <a:rPr lang="en-GB" dirty="0" err="1" smtClean="0"/>
              <a:t>otvorenog</a:t>
            </a:r>
            <a:r>
              <a:rPr lang="en-GB" dirty="0" smtClean="0"/>
              <a:t> kola je </a:t>
            </a:r>
            <a:r>
              <a:rPr lang="en-GB" dirty="0" err="1" smtClean="0"/>
              <a:t>ni</a:t>
            </a:r>
            <a:r>
              <a:rPr lang="sr-Latn-RS" dirty="0" smtClean="0"/>
              <a:t>ž</a:t>
            </a:r>
            <a:r>
              <a:rPr lang="en-GB" dirty="0" err="1" smtClean="0"/>
              <a:t>i</a:t>
            </a:r>
            <a:r>
              <a:rPr lang="en-GB" dirty="0" smtClean="0"/>
              <a:t> od </a:t>
            </a:r>
            <a:r>
              <a:rPr lang="en-GB" dirty="0" err="1" smtClean="0"/>
              <a:t>teorijske</a:t>
            </a:r>
            <a:r>
              <a:rPr lang="en-GB" dirty="0" smtClean="0"/>
              <a:t> </a:t>
            </a:r>
            <a:r>
              <a:rPr lang="en-GB" dirty="0" err="1" smtClean="0"/>
              <a:t>vr</a:t>
            </a:r>
            <a:r>
              <a:rPr lang="sr-Latn-RS" dirty="0" smtClean="0"/>
              <a:t>e</a:t>
            </a:r>
            <a:r>
              <a:rPr lang="en-GB" dirty="0" err="1" smtClean="0"/>
              <a:t>dnosti</a:t>
            </a: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nagli pad potencijala na početku pri malim gustinama struje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linearan pad napona na srednjim gustinama struje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nagli pad potencijala pri velikim gustinama struja</a:t>
            </a:r>
          </a:p>
          <a:p>
            <a:pPr marL="285750" indent="-285750">
              <a:buFontTx/>
              <a:buChar char="-"/>
            </a:pPr>
            <a:endParaRPr lang="sr-Latn-R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0" y="3124200"/>
            <a:ext cx="4224949" cy="312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56" y="3032002"/>
            <a:ext cx="4165601" cy="314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3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Interdisciplinarnost i različiti pojmovi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overvoltage/overpotential</a:t>
            </a:r>
            <a:r>
              <a:rPr lang="sr-Latn-RS" dirty="0"/>
              <a:t>, polarisation, irreversibility, losses, voltage drop</a:t>
            </a:r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r>
              <a:rPr lang="sr-Latn-RS" dirty="0" smtClean="0"/>
              <a:t>aktivaciona </a:t>
            </a:r>
            <a:r>
              <a:rPr lang="sr-Latn-RS" dirty="0"/>
              <a:t>polarizacija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unutrašnje </a:t>
            </a:r>
            <a:r>
              <a:rPr lang="sr-Latn-RS" dirty="0"/>
              <a:t>struje, </a:t>
            </a:r>
            <a:r>
              <a:rPr lang="sr-Latn-RS" dirty="0" smtClean="0"/>
              <a:t>prolazak goriva kroz membranu </a:t>
            </a:r>
            <a:r>
              <a:rPr lang="sr-Latn-RS" dirty="0"/>
              <a:t>(intenal curents, fuel cross-over)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pad napona na otporima </a:t>
            </a:r>
            <a:r>
              <a:rPr lang="sr-Latn-RS" dirty="0"/>
              <a:t>(Ohmic losses)</a:t>
            </a:r>
          </a:p>
          <a:p>
            <a:pPr marL="285750" indent="-285750">
              <a:buFontTx/>
              <a:buChar char="-"/>
            </a:pPr>
            <a:r>
              <a:rPr lang="sr-Latn-RS" dirty="0"/>
              <a:t>transport mase (mass transport losses, concentration losses)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1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235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Aktivaciona </a:t>
            </a:r>
            <a:r>
              <a:rPr lang="sr-Latn-R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polarizacija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6939" y="1143000"/>
                <a:ext cx="1418272" cy="6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RS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r-Latn-R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r-Latn-R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sr-Latn-R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9" y="1143000"/>
                <a:ext cx="1418272" cy="6560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04190"/>
            <a:ext cx="54197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981200"/>
                <a:ext cx="1104854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</a:rPr>
                        <m:t>𝐴</m:t>
                      </m:r>
                      <m:r>
                        <a:rPr lang="sr-Latn-R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/>
                            </a:rPr>
                            <m:t>𝑅𝑇</m:t>
                          </m:r>
                        </m:num>
                        <m:den>
                          <m:r>
                            <a:rPr lang="sr-Latn-RS" b="0" i="1" smtClean="0">
                              <a:latin typeface="Cambria Math"/>
                            </a:rPr>
                            <m:t>2</m:t>
                          </m:r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1104854" cy="657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700" y="2971800"/>
                <a:ext cx="3639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sr-Latn-R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sr-Latn-RS" dirty="0" smtClean="0"/>
                  <a:t> je oko 0,5 za oksidaciju vodonik</a:t>
                </a:r>
              </a:p>
              <a:p>
                <a:pPr marL="285750" indent="-285750">
                  <a:buFontTx/>
                  <a:buChar char="-"/>
                </a:pPr>
                <a:r>
                  <a:rPr lang="sr-Latn-RS" dirty="0" smtClean="0"/>
                  <a:t>0,1-0,5 za redukciju kiseonik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0" y="2971800"/>
                <a:ext cx="3639907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338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7303" y="4708093"/>
                <a:ext cx="1361848" cy="508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sr-Latn-RS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  <m:sub>
                          <m:r>
                            <a:rPr lang="sr-Latn-R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sr-Latn-R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sr-Latn-R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r-Latn-R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sr-Latn-RS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sr-Latn-RS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sr-Latn-RS" b="0" i="1" smtClean="0">
                                  <a:latin typeface="Cambria Math"/>
                                  <a:ea typeface="Cambria Math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3" y="4708093"/>
                <a:ext cx="1361848" cy="5087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2" y="3962400"/>
            <a:ext cx="1695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9" y="628461"/>
            <a:ext cx="222354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8834"/>
            <a:ext cx="485466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0854" y="1600200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i</a:t>
            </a:r>
            <a:r>
              <a:rPr lang="sr-Latn-RS" baseline="-25000" dirty="0" smtClean="0"/>
              <a:t>0</a:t>
            </a:r>
            <a:r>
              <a:rPr lang="sr-Latn-RS" dirty="0" smtClean="0"/>
              <a:t>= 0,01; 1,0; 100</a:t>
            </a:r>
          </a:p>
          <a:p>
            <a:r>
              <a:rPr lang="sr-Latn-RS" dirty="0" smtClean="0"/>
              <a:t>A= 0,06 V</a:t>
            </a:r>
            <a:endParaRPr lang="en-US" baseline="-25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95101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1416" y="6052066"/>
            <a:ext cx="483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I</a:t>
            </a:r>
            <a:r>
              <a:rPr lang="sr-Latn-RS" baseline="-25000" dirty="0" smtClean="0"/>
              <a:t>0 (anoda)</a:t>
            </a:r>
            <a:r>
              <a:rPr lang="sr-Latn-RS" dirty="0" smtClean="0"/>
              <a:t>= 200 mA cm</a:t>
            </a:r>
            <a:r>
              <a:rPr lang="sr-Latn-RS" baseline="30000" dirty="0" smtClean="0"/>
              <a:t>-2</a:t>
            </a:r>
            <a:r>
              <a:rPr lang="sr-Latn-RS" dirty="0" smtClean="0"/>
              <a:t> za </a:t>
            </a:r>
            <a:r>
              <a:rPr lang="sr-Latn-RS" dirty="0"/>
              <a:t>I</a:t>
            </a:r>
            <a:r>
              <a:rPr lang="sr-Latn-RS" baseline="-25000" dirty="0"/>
              <a:t>0 </a:t>
            </a:r>
            <a:r>
              <a:rPr lang="sr-Latn-RS" baseline="-25000" dirty="0" smtClean="0"/>
              <a:t>(katoda)</a:t>
            </a:r>
            <a:r>
              <a:rPr lang="sr-Latn-RS" dirty="0" smtClean="0"/>
              <a:t>= </a:t>
            </a:r>
            <a:r>
              <a:rPr lang="en-GB" dirty="0" smtClean="0"/>
              <a:t>0,1</a:t>
            </a:r>
            <a:r>
              <a:rPr lang="sr-Latn-RS" dirty="0" smtClean="0"/>
              <a:t> mA</a:t>
            </a:r>
            <a:r>
              <a:rPr lang="sr-Latn-RS" dirty="0"/>
              <a:t> cm</a:t>
            </a:r>
            <a:r>
              <a:rPr lang="sr-Latn-RS" baseline="30000" dirty="0"/>
              <a:t>-2</a:t>
            </a:r>
            <a:r>
              <a:rPr lang="sr-Latn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343" y="5103674"/>
            <a:ext cx="545065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https://ssl.toyota.com/mirai/fcv.html</a:t>
            </a:r>
            <a:endParaRPr lang="sr-Latn-RS" dirty="0" smtClean="0"/>
          </a:p>
          <a:p>
            <a:endParaRPr lang="sr-Latn-RS" dirty="0"/>
          </a:p>
          <a:p>
            <a:r>
              <a:rPr lang="en-US" dirty="0" smtClean="0">
                <a:hlinkClick r:id="rId3"/>
              </a:rPr>
              <a:t>https://automobiles.honda.com/clarity-fuel-cell</a:t>
            </a:r>
            <a:endParaRPr lang="sr-Latn-RS" dirty="0" smtClean="0"/>
          </a:p>
          <a:p>
            <a:endParaRPr lang="sr-Latn-RS" dirty="0"/>
          </a:p>
          <a:p>
            <a:r>
              <a:rPr lang="en-US" dirty="0" smtClean="0">
                <a:hlinkClick r:id="rId4"/>
              </a:rPr>
              <a:t>https://www.hyundaiusa.com/tucsonfuelcell/index.aspx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686" y="4707998"/>
            <a:ext cx="526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 električnih vozila sa pogonom na gorivne ćelije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75755"/>
            <a:ext cx="121723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Elektromobilnost</a:t>
            </a:r>
          </a:p>
          <a:p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 smtClean="0"/>
              <a:t>DOE USA</a:t>
            </a:r>
          </a:p>
          <a:p>
            <a:endParaRPr lang="sr-Latn-RS" dirty="0" smtClean="0"/>
          </a:p>
          <a:p>
            <a:r>
              <a:rPr lang="en-GB" sz="1400" dirty="0" err="1" smtClean="0"/>
              <a:t>Electromobility</a:t>
            </a:r>
            <a:r>
              <a:rPr lang="en-GB" sz="1400" dirty="0" smtClean="0"/>
              <a:t> in Germany: Vision 2020 and Beyond</a:t>
            </a:r>
            <a:endParaRPr lang="sr-Latn-RS" sz="1400" dirty="0"/>
          </a:p>
          <a:p>
            <a:r>
              <a:rPr lang="sr-Latn-RS" sz="1400" dirty="0">
                <a:hlinkClick r:id="rId5"/>
              </a:rPr>
              <a:t>https://www.gtai.de/GTAI/Content/EN/Invest/_</a:t>
            </a:r>
            <a:r>
              <a:rPr lang="sr-Latn-RS" sz="1400" dirty="0" smtClean="0">
                <a:hlinkClick r:id="rId5"/>
              </a:rPr>
              <a:t>SharedDocs/Downloads/GTAI/Brochures/Industries/electromobility-in-germany-vision-2020-and-beyond-en.pdf?v=3</a:t>
            </a:r>
            <a:endParaRPr lang="en-GB" sz="1400" dirty="0" smtClean="0"/>
          </a:p>
          <a:p>
            <a:endParaRPr lang="sr-Latn-RS" sz="1400" dirty="0"/>
          </a:p>
          <a:p>
            <a:r>
              <a:rPr lang="sr-Latn-RS" sz="1400" dirty="0" smtClean="0"/>
              <a:t>Tesla Gigafactory</a:t>
            </a:r>
          </a:p>
          <a:p>
            <a:r>
              <a:rPr lang="sr-Latn-RS" sz="1400" dirty="0" smtClean="0">
                <a:hlinkClick r:id="rId6"/>
              </a:rPr>
              <a:t>https://www.tesla.com/factory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Daimler</a:t>
            </a:r>
          </a:p>
          <a:p>
            <a:endParaRPr lang="en-GB" sz="1400" dirty="0" smtClean="0"/>
          </a:p>
          <a:p>
            <a:r>
              <a:rPr lang="sr-Latn-RS" sz="1400" dirty="0">
                <a:hlinkClick r:id="rId7"/>
              </a:rPr>
              <a:t>https://www.reuters.com/article/us-daimler-usa-diesel-idUSKBN13K1MG</a:t>
            </a:r>
            <a:endParaRPr lang="sr-Latn-RS" sz="1400" dirty="0" smtClean="0"/>
          </a:p>
          <a:p>
            <a:endParaRPr lang="sr-Latn-R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423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FC?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0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176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povećati i</a:t>
            </a:r>
            <a:r>
              <a:rPr lang="sr-Latn-R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1447800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povećanje temperature; pri promeni sa 70 </a:t>
            </a:r>
            <a:r>
              <a:rPr lang="sr-Latn-RS" dirty="0" smtClean="0">
                <a:cs typeface="Arial"/>
              </a:rPr>
              <a:t>°C na 800 </a:t>
            </a:r>
            <a:r>
              <a:rPr lang="sr-Latn-RS" dirty="0">
                <a:cs typeface="Arial"/>
              </a:rPr>
              <a:t>°</a:t>
            </a:r>
            <a:r>
              <a:rPr lang="sr-Latn-RS" dirty="0" smtClean="0">
                <a:cs typeface="Arial"/>
              </a:rPr>
              <a:t>C i</a:t>
            </a:r>
            <a:r>
              <a:rPr lang="sr-Latn-RS" baseline="-25000" dirty="0" smtClean="0">
                <a:cs typeface="Arial"/>
              </a:rPr>
              <a:t>0</a:t>
            </a:r>
            <a:r>
              <a:rPr lang="sr-Latn-RS" dirty="0" smtClean="0">
                <a:cs typeface="Arial"/>
              </a:rPr>
              <a:t> se povećava 100 puta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cs typeface="Arial"/>
              </a:rPr>
              <a:t>upotrebom boljih katalizatora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cs typeface="Arial"/>
              </a:rPr>
              <a:t>povećanjem „hrapavosti“ elektrode (roughness factor)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cs typeface="Arial"/>
              </a:rPr>
              <a:t>povećanjem koncentracije reaktanata</a:t>
            </a:r>
          </a:p>
          <a:p>
            <a:pPr marL="285750" indent="-285750">
              <a:buFontTx/>
              <a:buChar char="-"/>
            </a:pPr>
            <a:r>
              <a:rPr lang="sr-Latn-RS" dirty="0" smtClean="0">
                <a:cs typeface="Arial"/>
              </a:rPr>
              <a:t>povećanjem pritiska</a:t>
            </a:r>
          </a:p>
          <a:p>
            <a:pPr marL="285750" indent="-285750">
              <a:buFontTx/>
              <a:buChar char="-"/>
            </a:pPr>
            <a:endParaRPr lang="sr-Latn-RS" dirty="0">
              <a:cs typeface="Arial"/>
            </a:endParaRPr>
          </a:p>
          <a:p>
            <a:pPr marL="285750" indent="-285750">
              <a:buFontTx/>
              <a:buChar char="-"/>
            </a:pPr>
            <a:endParaRPr lang="sr-Latn-RS" dirty="0" smtClean="0">
              <a:cs typeface="Arial"/>
            </a:endParaRPr>
          </a:p>
          <a:p>
            <a:pPr marL="285750" indent="-285750">
              <a:buFontTx/>
              <a:buChar char="-"/>
            </a:pPr>
            <a:endParaRPr lang="sr-Latn-RS" dirty="0">
              <a:cs typeface="Arial"/>
            </a:endParaRPr>
          </a:p>
          <a:p>
            <a:r>
              <a:rPr lang="sr-Latn-RS" dirty="0" smtClean="0">
                <a:cs typeface="Arial"/>
              </a:rPr>
              <a:t>-    aktivaciona polarizacije je najvažnija kod nisko-temperaturskih gorivnih ćelija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najveća je na katodi kod vodonične gorivne ćelije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Aktivaciona polarizacija se može javiti kao problem na obe eletrode kod drugih tipova gorivnih ćelija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Unutrašnje struje i </a:t>
            </a:r>
            <a:r>
              <a:rPr lang="sr-Latn-R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prolazak goriva kroz membranu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88" y="1143000"/>
            <a:ext cx="79607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uvek prisutna mala elektronska provodljivost membrane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prolazak malih količina goriva kroz membranu i oksidacija koja ne daje elektrone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nekoliko mA cm</a:t>
            </a:r>
            <a:r>
              <a:rPr lang="sr-Latn-RS" baseline="30000" dirty="0" smtClean="0"/>
              <a:t>-2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procena vrednosti merenjem potrošnje gasova pri naponu otvorenog kola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Modelovanje otpora članom i</a:t>
            </a:r>
            <a:r>
              <a:rPr lang="sr-Latn-RS" baseline="-25000" dirty="0" smtClean="0"/>
              <a:t>n</a:t>
            </a:r>
            <a:endParaRPr lang="en-US" baseline="-25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2514600" cy="7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53" y="2895600"/>
            <a:ext cx="4613604" cy="35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4" y="4343400"/>
            <a:ext cx="3115836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1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392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 </a:t>
            </a:r>
            <a:r>
              <a:rPr lang="sr-Latn-R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napona na otporima (Ohmic losses)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744902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Pad napona na elektrodama i kretanje jona kroz elektrolit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Iz Omovog zakona U = I*R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ΔV = i*r; i – gusitna struje; r – otpor jedinice površine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otpor veza menju ćelijama u seriji kao i otpor bipolarnih ploča</a:t>
            </a:r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r>
              <a:rPr lang="sr-Latn-RS" dirty="0" smtClean="0"/>
              <a:t>Upotreba elektroda što veće provodljivosti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Dobar dizajn ćelije smanjuje otpor veza </a:t>
            </a:r>
            <a:r>
              <a:rPr lang="sr-Latn-RS" dirty="0"/>
              <a:t>u seriji kao i otpor bipolarnih ploča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Upotreba što tanjeg elektrolita (diskutabilno)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53678"/>
            <a:ext cx="1381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7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24934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</a:t>
            </a:r>
            <a:r>
              <a:rPr lang="sr-Latn-R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mase (mass transport losses, concentration losses)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" y="14478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smanjenje koncentracije gasova uz elektrodu u zavisnoti od struje koja protiče kroz ćeliju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zavisi od načina cirkulacije gasova unutar same ćelije i koliko brzo se potrošeni gas može nadoknaditi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Teško je analitički modelovati usled uticaja mnogo faktora (fluktuacije parcijalnih pritisaka, uticaj azota, isparavanje nastale vode)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Koristi se empirijksa formula oblika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33977"/>
            <a:ext cx="2162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0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368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Kombinovanje različitih tipova otpora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429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423"/>
            <a:ext cx="4105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90522"/>
            <a:ext cx="2047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936087"/>
            <a:ext cx="3781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527"/>
            <a:ext cx="207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Dvojni električni sloj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51" y="946666"/>
            <a:ext cx="42639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Formiranje usled: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difuzionih efekata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reakcije između elektrona i jonskih vrsta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nametnutog nadnapona</a:t>
            </a:r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Verovatnoća reakcije zavisi od gustine elektrona na elektrodi i H</a:t>
            </a:r>
            <a:r>
              <a:rPr lang="sr-Latn-RS" baseline="30000" dirty="0" smtClean="0"/>
              <a:t>+</a:t>
            </a:r>
            <a:r>
              <a:rPr lang="sr-Latn-RS" dirty="0" smtClean="0"/>
              <a:t> jona unutar elektrolita. Veća gustina naelektrisanje odgovara većoj struji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Stvaranje kondenzatora odgovorno za aktivacionu polarizaciju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Veći napon na DL veća brzina procesa ali i veća polarizacija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Efekat katalizatora – veća struja uz što manje nagomilavanje naelektrisanja unutar DL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Dobre dinamičke karakteristike zbog prisustva DL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92" y="750859"/>
            <a:ext cx="43529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5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476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za određivanje tipa dominantnog otpora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4917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Spektroskpija elektrohemijske impedanse (EIS)</a:t>
            </a:r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14338" name="Picture 2" descr="019904fct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5" y="2209800"/>
            <a:ext cx="46069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3000"/>
            <a:ext cx="491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Current interupt technique</a:t>
            </a:r>
            <a:endParaRPr lang="sr-Latn-R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901" y="424934"/>
            <a:ext cx="476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za određivanje tipa dominantnog otpora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9331"/>
            <a:ext cx="6286500" cy="395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9832"/>
            <a:ext cx="277601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4130"/>
            <a:ext cx="2637953" cy="228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16" y="3505200"/>
            <a:ext cx="2628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371600"/>
            <a:ext cx="8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PEMFC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1447800"/>
            <a:ext cx="75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DMFC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762500"/>
            <a:ext cx="66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SOFC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7200"/>
            <a:ext cx="457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PEMFC – Proton Exchange Membrane Fuel Cell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655" y="914400"/>
            <a:ext cx="731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elektrolit je membrana provodna za vodonične jone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sa obe strane je porozna elektroda sa katalitičkim materijalom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MEA – membrane electrode assembly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serijsko povezivanje pomoću bipolarnih ploča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radi na niskim temperaturama, nema korozivnih/štetnih tečnih rastvarača, lako i brzo se pokreće što je pogodno za primenu u prenosivim uređajima i transportu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28 mg</a:t>
            </a:r>
            <a:r>
              <a:rPr lang="sr-Latn-RS" baseline="-25000" dirty="0" smtClean="0"/>
              <a:t>Pt</a:t>
            </a:r>
            <a:r>
              <a:rPr lang="sr-Latn-RS" dirty="0" smtClean="0"/>
              <a:t> cm</a:t>
            </a:r>
            <a:r>
              <a:rPr lang="sr-Latn-RS" baseline="30000" dirty="0" smtClean="0"/>
              <a:t>-2</a:t>
            </a:r>
            <a:r>
              <a:rPr lang="sr-Latn-RS" dirty="0" smtClean="0"/>
              <a:t> na početku, sad  &lt; 0,2 </a:t>
            </a:r>
            <a:r>
              <a:rPr lang="sr-Latn-RS" dirty="0"/>
              <a:t>mg</a:t>
            </a:r>
            <a:r>
              <a:rPr lang="sr-Latn-RS" baseline="-25000" dirty="0"/>
              <a:t>Pt</a:t>
            </a:r>
            <a:r>
              <a:rPr lang="sr-Latn-RS" dirty="0"/>
              <a:t> cm</a:t>
            </a:r>
            <a:r>
              <a:rPr lang="sr-Latn-RS" baseline="30000" dirty="0"/>
              <a:t>-2</a:t>
            </a:r>
            <a:r>
              <a:rPr lang="sr-Latn-RS" dirty="0"/>
              <a:t> </a:t>
            </a: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mogućnost proširenja (scalable)- od nekoliko W, preko nekoliko kW do MW</a:t>
            </a:r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r>
              <a:rPr lang="sr-Latn-RS" dirty="0" smtClean="0"/>
              <a:t>Sličnosti svih tipova PEMFC: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elektrolit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struktura elektrode i tip katalizatora</a:t>
            </a:r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Razlike: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Raspodela vode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Hlađenje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Struktura bipolarnih ploča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Tip goriva. Čist H</a:t>
            </a:r>
            <a:r>
              <a:rPr lang="sr-Latn-RS" baseline="-25000" dirty="0" smtClean="0"/>
              <a:t>2</a:t>
            </a:r>
            <a:r>
              <a:rPr lang="sr-Latn-RS" dirty="0" smtClean="0"/>
              <a:t>, čist O</a:t>
            </a:r>
            <a:r>
              <a:rPr lang="sr-Latn-RS" baseline="-25000" dirty="0" smtClean="0"/>
              <a:t>2</a:t>
            </a:r>
            <a:r>
              <a:rPr lang="sr-Latn-RS" dirty="0" smtClean="0"/>
              <a:t>, vazduh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" y="762000"/>
            <a:ext cx="4651721" cy="348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221771"/>
            <a:ext cx="322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Ciklusi energije / ciklusi u prirodi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4994"/>
            <a:ext cx="4555402" cy="40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19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Polimerni elektrolit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464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često je tajna i pod patentnom zaštitom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Sulfonatna grupa na fluoro polimerima</a:t>
            </a:r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r>
              <a:rPr lang="sr-Latn-RS" dirty="0" smtClean="0"/>
              <a:t>Dugotrane i otporne na različite hemijske agense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Hidrofobne (sprečavaju začepljenja mebrane vodom)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Jonomer (ionomer)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8" y="1981200"/>
            <a:ext cx="47529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5" y="3324225"/>
            <a:ext cx="50006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058309"/>
            <a:ext cx="39147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4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19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Polimerni elektrolit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66001"/>
            <a:ext cx="61982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grupisanje bočnih lanca koji su hidrofilni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povećanje mase od 50% usled apsorpcije vode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specifična provodljivost 0,1 S cm</a:t>
            </a:r>
            <a:r>
              <a:rPr lang="sr-Latn-RS" baseline="30000" dirty="0" smtClean="0"/>
              <a:t>-1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hemijska inertnost i stabilnost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mehanička postojanost i mogućnost pravljenja tankih filmova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kiselost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apsorbuju dosta vode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dobri protonski provodnici uz dobru hidriranost materijala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276600"/>
            <a:ext cx="480961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282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Elektrode i njihova struktura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6135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Nanočestice platine na nosaču od ugljnika (Carbon Black, Vulkan XC72, KetjenBlack,...)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Što sitnije čestice kako bi se dobila što veća aktivna površina</a:t>
            </a:r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sr-Latn-RS" dirty="0" smtClean="0"/>
              <a:t>Fiksiranje Pt/C na ugljnični papir – gas diffusion layer/current collector uz dodatka PTFE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Toplo presovanje na 140 </a:t>
            </a:r>
            <a:r>
              <a:rPr lang="sr-Latn-RS" dirty="0" smtClean="0">
                <a:cs typeface="Arial"/>
              </a:rPr>
              <a:t>°C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25628"/>
            <a:ext cx="4287284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9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16" y="152400"/>
            <a:ext cx="27051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07" y="457200"/>
            <a:ext cx="4267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419600" y="685800"/>
            <a:ext cx="2895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56961"/>
            <a:ext cx="2369744" cy="33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3252248"/>
            <a:ext cx="3410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 smtClean="0"/>
              <a:t>MEA - Bez obzira gde je pravljena, kojom metodom, koja kompanije, izgledaće slično, radiće na sličan način i zahtevaće isti tretman tokom rada.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fuel cell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467600" cy="57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948" y="6119336"/>
            <a:ext cx="8779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Slike</a:t>
            </a:r>
            <a:r>
              <a:rPr lang="en-GB" sz="1400" dirty="0" smtClean="0"/>
              <a:t> </a:t>
            </a:r>
            <a:r>
              <a:rPr lang="en-GB" sz="1400" dirty="0" err="1" smtClean="0"/>
              <a:t>preuzete</a:t>
            </a:r>
            <a:r>
              <a:rPr lang="en-GB" sz="1400" dirty="0" smtClean="0"/>
              <a:t> </a:t>
            </a:r>
            <a:r>
              <a:rPr lang="en-GB" sz="1400" dirty="0" err="1" smtClean="0"/>
              <a:t>iz</a:t>
            </a:r>
            <a:r>
              <a:rPr lang="en-GB" sz="1400" dirty="0" smtClean="0"/>
              <a:t> </a:t>
            </a:r>
            <a:r>
              <a:rPr lang="en-GB" sz="1400" dirty="0" err="1" smtClean="0"/>
              <a:t>knjige</a:t>
            </a:r>
            <a:r>
              <a:rPr lang="en-GB" sz="1400" dirty="0"/>
              <a:t>: James </a:t>
            </a:r>
            <a:r>
              <a:rPr lang="en-GB" sz="1400" dirty="0" err="1" smtClean="0"/>
              <a:t>Larminie</a:t>
            </a:r>
            <a:r>
              <a:rPr lang="en-GB" sz="1400" dirty="0"/>
              <a:t>, Andrew </a:t>
            </a:r>
            <a:r>
              <a:rPr lang="en-GB" sz="1400" dirty="0" smtClean="0"/>
              <a:t>Dicks,  </a:t>
            </a:r>
            <a:r>
              <a:rPr lang="en-GB" sz="1400" dirty="0"/>
              <a:t>Fuel Cell Systems Explained, Second Edition, 2003, John Wiley &amp; Sons Ltd, The Atrium, Southern Gate, Chichester, West Sussex PO19 8SQ, </a:t>
            </a:r>
            <a:r>
              <a:rPr lang="en-GB" sz="1400" dirty="0" smtClean="0"/>
              <a:t>England</a:t>
            </a:r>
          </a:p>
          <a:p>
            <a:r>
              <a:rPr lang="en-GB" sz="1400" dirty="0"/>
              <a:t>ISBN </a:t>
            </a:r>
            <a:r>
              <a:rPr lang="en-GB" sz="1400" dirty="0" smtClean="0"/>
              <a:t>0-470-84857-X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361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Obave</a:t>
            </a:r>
            <a:r>
              <a:rPr lang="sr-Latn-RS" b="1" dirty="0" smtClean="0"/>
              <a:t>štenje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Materijal </a:t>
            </a:r>
            <a:r>
              <a:rPr lang="pl-PL" dirty="0"/>
              <a:t>(poglavlje u </a:t>
            </a:r>
            <a:r>
              <a:rPr lang="pl-PL" dirty="0" smtClean="0"/>
              <a:t>knjizi) može se </a:t>
            </a:r>
            <a:r>
              <a:rPr lang="pl-PL" dirty="0"/>
              <a:t>dobiti od </a:t>
            </a:r>
            <a:r>
              <a:rPr lang="pl-PL" dirty="0" smtClean="0"/>
              <a:t>predmetnog nastavnika: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 err="1"/>
              <a:t>Nemanja</a:t>
            </a:r>
            <a:r>
              <a:rPr lang="en-US" dirty="0"/>
              <a:t> </a:t>
            </a:r>
            <a:r>
              <a:rPr lang="en-US" dirty="0" err="1"/>
              <a:t>Gavrilov</a:t>
            </a:r>
            <a:r>
              <a:rPr lang="en-US" dirty="0"/>
              <a:t> &lt;gavrilov@ffh.bg.ac.rs&gt;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1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12284"/>
            <a:ext cx="390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Vodonična gorivna ćelija – Fuel Cell (FC)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30552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William Grove – 1839.</a:t>
            </a:r>
          </a:p>
          <a:p>
            <a:endParaRPr lang="sr-Latn-RS" dirty="0" smtClean="0"/>
          </a:p>
          <a:p>
            <a:r>
              <a:rPr lang="sr-Latn-RS" dirty="0" smtClean="0"/>
              <a:t>Anoda:</a:t>
            </a:r>
          </a:p>
          <a:p>
            <a:endParaRPr lang="sr-Latn-RS" dirty="0" smtClean="0"/>
          </a:p>
          <a:p>
            <a:r>
              <a:rPr lang="sr-Latn-RS" dirty="0" smtClean="0"/>
              <a:t>Katoda:</a:t>
            </a:r>
          </a:p>
          <a:p>
            <a:endParaRPr lang="sr-Latn-RS" dirty="0"/>
          </a:p>
          <a:p>
            <a:r>
              <a:rPr lang="sr-Latn-RS" dirty="0" smtClean="0"/>
              <a:t>Membrana: provodnik H</a:t>
            </a:r>
            <a:r>
              <a:rPr lang="sr-Latn-RS" baseline="30000" dirty="0" smtClean="0"/>
              <a:t>+</a:t>
            </a:r>
            <a:r>
              <a:rPr lang="sr-Latn-RS" dirty="0" smtClean="0"/>
              <a:t> jona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7084"/>
            <a:ext cx="416362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62651"/>
            <a:ext cx="16097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6053"/>
            <a:ext cx="2190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78" y="3809999"/>
            <a:ext cx="2084367" cy="274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91412"/>
            <a:ext cx="499291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2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06607" y="1258163"/>
            <a:ext cx="3352801" cy="1754326"/>
            <a:chOff x="609599" y="723037"/>
            <a:chExt cx="3352801" cy="1754326"/>
          </a:xfrm>
        </p:grpSpPr>
        <p:sp>
          <p:nvSpPr>
            <p:cNvPr id="4" name="TextBox 3"/>
            <p:cNvSpPr txBox="1"/>
            <p:nvPr/>
          </p:nvSpPr>
          <p:spPr>
            <a:xfrm>
              <a:off x="609599" y="723037"/>
              <a:ext cx="313861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sr-Latn-RS" dirty="0" smtClean="0"/>
            </a:p>
            <a:p>
              <a:r>
                <a:rPr lang="sr-Latn-RS" dirty="0" smtClean="0"/>
                <a:t>Anoda:</a:t>
              </a:r>
            </a:p>
            <a:p>
              <a:endParaRPr lang="sr-Latn-RS" dirty="0" smtClean="0"/>
            </a:p>
            <a:p>
              <a:r>
                <a:rPr lang="sr-Latn-RS" dirty="0" smtClean="0"/>
                <a:t>Katoda:</a:t>
              </a:r>
            </a:p>
            <a:p>
              <a:endParaRPr lang="sr-Latn-RS" dirty="0"/>
            </a:p>
            <a:p>
              <a:r>
                <a:rPr lang="sr-Latn-RS" dirty="0" smtClean="0"/>
                <a:t>Membrana: provodnik OH</a:t>
              </a:r>
              <a:r>
                <a:rPr lang="sr-Latn-RS" baseline="30000" dirty="0" smtClean="0"/>
                <a:t>-</a:t>
              </a:r>
              <a:r>
                <a:rPr lang="sr-Latn-RS" dirty="0" smtClean="0"/>
                <a:t> jona</a:t>
              </a:r>
              <a:endParaRPr lang="en-US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5" y="990600"/>
              <a:ext cx="24098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5" y="1579924"/>
              <a:ext cx="23050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33" y="3276600"/>
            <a:ext cx="5904368" cy="310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5895" y="426216"/>
            <a:ext cx="451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Alkalna gorivna ćelija – Alkaline Fuel Cell (AFC)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4234"/>
            <a:ext cx="4114800" cy="275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33400"/>
            <a:ext cx="222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ubrzati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reakciju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56597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/>
              <a:t>katalizatori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povećanje</a:t>
            </a:r>
            <a:r>
              <a:rPr lang="en-GB" dirty="0" smtClean="0"/>
              <a:t> temperature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povećanje</a:t>
            </a:r>
            <a:r>
              <a:rPr lang="en-GB" dirty="0" smtClean="0"/>
              <a:t> </a:t>
            </a:r>
            <a:r>
              <a:rPr lang="en-GB" dirty="0" err="1" smtClean="0"/>
              <a:t>specifične</a:t>
            </a:r>
            <a:r>
              <a:rPr lang="en-GB" dirty="0" smtClean="0"/>
              <a:t> </a:t>
            </a:r>
            <a:r>
              <a:rPr lang="en-GB" dirty="0" err="1" smtClean="0"/>
              <a:t>površine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 smtClean="0"/>
              <a:t>gustina</a:t>
            </a:r>
            <a:r>
              <a:rPr lang="en-GB" dirty="0" smtClean="0"/>
              <a:t> </a:t>
            </a:r>
            <a:r>
              <a:rPr lang="en-GB" dirty="0" err="1" smtClean="0"/>
              <a:t>struje</a:t>
            </a:r>
            <a:r>
              <a:rPr lang="en-GB" dirty="0" smtClean="0"/>
              <a:t> (cm</a:t>
            </a:r>
            <a:r>
              <a:rPr lang="en-GB" baseline="30000" dirty="0" smtClean="0"/>
              <a:t>-2</a:t>
            </a:r>
            <a:r>
              <a:rPr lang="en-GB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dirty="0" err="1" smtClean="0"/>
              <a:t>dizajn</a:t>
            </a:r>
            <a:r>
              <a:rPr lang="en-GB" dirty="0" smtClean="0"/>
              <a:t> </a:t>
            </a:r>
            <a:r>
              <a:rPr lang="en-GB" dirty="0" err="1" smtClean="0"/>
              <a:t>struktura</a:t>
            </a:r>
            <a:r>
              <a:rPr lang="en-GB" dirty="0" smtClean="0"/>
              <a:t> </a:t>
            </a:r>
            <a:r>
              <a:rPr lang="en-GB" dirty="0" err="1" smtClean="0"/>
              <a:t>pora</a:t>
            </a:r>
            <a:r>
              <a:rPr lang="en-GB" dirty="0" smtClean="0"/>
              <a:t> (</a:t>
            </a:r>
            <a:r>
              <a:rPr lang="en-GB" dirty="0" err="1" smtClean="0"/>
              <a:t>mikrodizajn</a:t>
            </a:r>
            <a:r>
              <a:rPr lang="en-GB" dirty="0" smtClean="0"/>
              <a:t>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 smtClean="0">
                <a:solidFill>
                  <a:srgbClr val="FF0000"/>
                </a:solidFill>
              </a:rPr>
              <a:t>Kontakt</a:t>
            </a:r>
            <a:r>
              <a:rPr lang="en-GB" dirty="0" smtClean="0">
                <a:solidFill>
                  <a:srgbClr val="FF0000"/>
                </a:solidFill>
              </a:rPr>
              <a:t> (</a:t>
            </a:r>
            <a:r>
              <a:rPr lang="en-GB" dirty="0" err="1" smtClean="0">
                <a:solidFill>
                  <a:srgbClr val="FF0000"/>
                </a:solidFill>
              </a:rPr>
              <a:t>granica</a:t>
            </a:r>
            <a:r>
              <a:rPr lang="en-GB" dirty="0" smtClean="0">
                <a:solidFill>
                  <a:srgbClr val="FF0000"/>
                </a:solidFill>
              </a:rPr>
              <a:t>) tri faze – H</a:t>
            </a:r>
            <a:r>
              <a:rPr lang="en-GB" baseline="-25000" dirty="0" smtClean="0">
                <a:solidFill>
                  <a:srgbClr val="FF0000"/>
                </a:solidFill>
              </a:rPr>
              <a:t>2(g)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Elektrolit</a:t>
            </a:r>
            <a:r>
              <a:rPr lang="en-GB" baseline="-25000" dirty="0" smtClean="0">
                <a:solidFill>
                  <a:srgbClr val="FF0000"/>
                </a:solidFill>
              </a:rPr>
              <a:t>(l)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Elektroda</a:t>
            </a:r>
            <a:r>
              <a:rPr lang="en-GB" baseline="-25000" dirty="0" smtClean="0">
                <a:solidFill>
                  <a:srgbClr val="FF0000"/>
                </a:solidFill>
              </a:rPr>
              <a:t>(s)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ree phase boundary fuel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544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67" y="3886199"/>
            <a:ext cx="2589261" cy="286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2438" y="3886200"/>
            <a:ext cx="252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Kontakt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granica</a:t>
            </a:r>
            <a:r>
              <a:rPr lang="en-GB" dirty="0">
                <a:solidFill>
                  <a:srgbClr val="FF0000"/>
                </a:solidFill>
              </a:rPr>
              <a:t>) tri faze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3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7185"/>
            <a:ext cx="411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Povezivanje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gorivnih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fuel cell stack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880177" cy="31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022" y="1339334"/>
            <a:ext cx="3775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Prosto redno povezivanje – veliki padovi napona zbog dugog puta elektrona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Rešenje: bipolarne ploče (prednosti/mane)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8519"/>
            <a:ext cx="3429000" cy="27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3298"/>
            <a:ext cx="3657600" cy="26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6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97185"/>
            <a:ext cx="411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Povezivanje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gorivnih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fuel cell stack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547" y="1187286"/>
            <a:ext cx="4699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dirty="0" smtClean="0"/>
              <a:t>Dotok gasa, hlađenje, odvođenje nastale vode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Veći pritisak i protok gasa zbog hlađenja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Zbog različitih pritisaka unuta ćelija podložna je curenju gasa (gas leakage)</a:t>
            </a:r>
          </a:p>
          <a:p>
            <a:pPr marL="285750" indent="-285750">
              <a:buFontTx/>
              <a:buChar char="-"/>
            </a:pPr>
            <a:r>
              <a:rPr lang="sr-Latn-RS" dirty="0" smtClean="0"/>
              <a:t>Eksterno povezivanje (external manifold)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896546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75" y="3974650"/>
            <a:ext cx="3200399" cy="255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50" y="4166636"/>
            <a:ext cx="2847225" cy="216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0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1171</Words>
  <Application>Microsoft Office PowerPoint</Application>
  <PresentationFormat>On-screen Show (4:3)</PresentationFormat>
  <Paragraphs>238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Obaveštenje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</dc:creator>
  <cp:lastModifiedBy>Windows User</cp:lastModifiedBy>
  <cp:revision>66</cp:revision>
  <dcterms:created xsi:type="dcterms:W3CDTF">2017-12-25T17:58:59Z</dcterms:created>
  <dcterms:modified xsi:type="dcterms:W3CDTF">2021-04-02T16:28:15Z</dcterms:modified>
</cp:coreProperties>
</file>