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7" r:id="rId3"/>
    <p:sldId id="272" r:id="rId4"/>
    <p:sldId id="301" r:id="rId5"/>
    <p:sldId id="273" r:id="rId6"/>
    <p:sldId id="305" r:id="rId7"/>
    <p:sldId id="275" r:id="rId8"/>
    <p:sldId id="276" r:id="rId9"/>
    <p:sldId id="268" r:id="rId10"/>
    <p:sldId id="291" r:id="rId11"/>
    <p:sldId id="294" r:id="rId12"/>
    <p:sldId id="295" r:id="rId13"/>
    <p:sldId id="297" r:id="rId14"/>
    <p:sldId id="277" r:id="rId15"/>
    <p:sldId id="292" r:id="rId16"/>
    <p:sldId id="278" r:id="rId17"/>
    <p:sldId id="279" r:id="rId18"/>
    <p:sldId id="280" r:id="rId19"/>
    <p:sldId id="283" r:id="rId20"/>
    <p:sldId id="287" r:id="rId21"/>
    <p:sldId id="299" r:id="rId22"/>
    <p:sldId id="284" r:id="rId23"/>
    <p:sldId id="285" r:id="rId24"/>
    <p:sldId id="300" r:id="rId25"/>
    <p:sldId id="286" r:id="rId26"/>
    <p:sldId id="282" r:id="rId27"/>
    <p:sldId id="306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66"/>
    <a:srgbClr val="66FFFF"/>
    <a:srgbClr val="FFFFCC"/>
    <a:srgbClr val="9900CC"/>
    <a:srgbClr val="6600CC"/>
    <a:srgbClr val="99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4" autoAdjust="0"/>
    <p:restoredTop sz="94955" autoAdjust="0"/>
  </p:normalViewPr>
  <p:slideViewPr>
    <p:cSldViewPr>
      <p:cViewPr>
        <p:scale>
          <a:sx n="90" d="100"/>
          <a:sy n="90" d="100"/>
        </p:scale>
        <p:origin x="-69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16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0A5465A-B997-4741-98DD-EEF6800A346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385671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noProof="0" smtClean="0"/>
              <a:t>Click to edit Master text styles</a:t>
            </a:r>
          </a:p>
          <a:p>
            <a:pPr lvl="1"/>
            <a:r>
              <a:rPr lang="sr-Latn-CS" noProof="0" smtClean="0"/>
              <a:t>Second level</a:t>
            </a:r>
          </a:p>
          <a:p>
            <a:pPr lvl="2"/>
            <a:r>
              <a:rPr lang="sr-Latn-CS" noProof="0" smtClean="0"/>
              <a:t>Third level</a:t>
            </a:r>
          </a:p>
          <a:p>
            <a:pPr lvl="3"/>
            <a:r>
              <a:rPr lang="sr-Latn-CS" noProof="0" smtClean="0"/>
              <a:t>Fourth level</a:t>
            </a:r>
          </a:p>
          <a:p>
            <a:pPr lvl="4"/>
            <a:r>
              <a:rPr lang="sr-Latn-CS" noProof="0" smtClean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FB6E8F7E-5BFA-4F17-BBB4-A0535C3F65C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468820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D5247A-B893-437E-9F0A-4407A3542A0B}" type="slidenum">
              <a:rPr lang="sr-Latn-CS" sz="1300" smtClean="0">
                <a:latin typeface="Arial" charset="0"/>
              </a:rPr>
              <a:pPr eaLnBrk="1" hangingPunct="1"/>
              <a:t>1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4870C2-B9AD-4D59-8BDA-B7CE223856D7}" type="slidenum">
              <a:rPr lang="sr-Latn-CS" sz="1300" smtClean="0">
                <a:latin typeface="Arial" charset="0"/>
              </a:rPr>
              <a:pPr eaLnBrk="1" hangingPunct="1"/>
              <a:t>10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6B36D6-2C2D-4E19-B11D-F26CB73D6A15}" type="slidenum">
              <a:rPr lang="sr-Latn-CS" sz="1300" smtClean="0">
                <a:latin typeface="Arial" charset="0"/>
              </a:rPr>
              <a:pPr eaLnBrk="1" hangingPunct="1"/>
              <a:t>11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E95808-486F-4F85-A58F-289380E7F9C4}" type="slidenum">
              <a:rPr lang="sr-Latn-CS" sz="1300" smtClean="0">
                <a:latin typeface="Arial" charset="0"/>
              </a:rPr>
              <a:pPr eaLnBrk="1" hangingPunct="1"/>
              <a:t>12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D0E67C-8B5E-4B0B-B4DE-B5DE8C475FD3}" type="slidenum">
              <a:rPr lang="sr-Latn-CS" sz="1300" smtClean="0">
                <a:latin typeface="Arial" charset="0"/>
              </a:rPr>
              <a:pPr eaLnBrk="1" hangingPunct="1"/>
              <a:t>13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B64142-8EF7-4788-BEA2-FEC8E00695F7}" type="slidenum">
              <a:rPr lang="sr-Latn-CS" sz="1300" smtClean="0">
                <a:latin typeface="Arial" charset="0"/>
              </a:rPr>
              <a:pPr eaLnBrk="1" hangingPunct="1"/>
              <a:t>14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332B50D-5497-4378-9098-CC015AEFF711}" type="slidenum">
              <a:rPr lang="sr-Latn-CS" sz="1300" smtClean="0">
                <a:latin typeface="Arial" charset="0"/>
              </a:rPr>
              <a:pPr eaLnBrk="1" hangingPunct="1"/>
              <a:t>15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8AC164-5702-44B4-A7C6-A7E9BD9DEA99}" type="slidenum">
              <a:rPr lang="sr-Latn-CS" sz="1300" smtClean="0">
                <a:latin typeface="Arial" charset="0"/>
              </a:rPr>
              <a:pPr eaLnBrk="1" hangingPunct="1"/>
              <a:t>16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77CC23-C404-48E0-B058-9803587952EE}" type="slidenum">
              <a:rPr lang="sr-Latn-CS" sz="1300" smtClean="0">
                <a:latin typeface="Arial" charset="0"/>
              </a:rPr>
              <a:pPr eaLnBrk="1" hangingPunct="1"/>
              <a:t>17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35434C-17B2-4CC1-BEAF-3F9A4B6CA320}" type="slidenum">
              <a:rPr lang="sr-Latn-CS" sz="1300" smtClean="0">
                <a:latin typeface="Arial" charset="0"/>
              </a:rPr>
              <a:pPr eaLnBrk="1" hangingPunct="1"/>
              <a:t>18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518E23-69D4-4FB5-A563-5A848CBB374C}" type="slidenum">
              <a:rPr lang="sr-Latn-CS" sz="1300" smtClean="0">
                <a:latin typeface="Arial" charset="0"/>
              </a:rPr>
              <a:pPr eaLnBrk="1" hangingPunct="1"/>
              <a:t>19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8567A9-E2A8-4DE5-AE7A-D95D3C1C7968}" type="slidenum">
              <a:rPr lang="sr-Latn-CS" sz="1300" smtClean="0">
                <a:latin typeface="Arial" charset="0"/>
              </a:rPr>
              <a:pPr eaLnBrk="1" hangingPunct="1"/>
              <a:t>2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82D3B3-4A87-4310-98CA-CCC3C595633A}" type="slidenum">
              <a:rPr lang="sr-Latn-CS" sz="1300" smtClean="0">
                <a:latin typeface="Arial" charset="0"/>
              </a:rPr>
              <a:pPr eaLnBrk="1" hangingPunct="1"/>
              <a:t>20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A220A0-403F-4FC5-8234-C9B25B5A8563}" type="slidenum">
              <a:rPr lang="sr-Latn-CS" sz="1300" smtClean="0">
                <a:latin typeface="Arial" charset="0"/>
              </a:rPr>
              <a:pPr eaLnBrk="1" hangingPunct="1"/>
              <a:t>21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9A7EF2-DF3C-4D54-97CC-7A7DEFEB6AA7}" type="slidenum">
              <a:rPr lang="sr-Latn-CS" sz="1300" smtClean="0">
                <a:latin typeface="Arial" charset="0"/>
              </a:rPr>
              <a:pPr eaLnBrk="1" hangingPunct="1"/>
              <a:t>22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B46B4D-E4BA-4940-94AC-09BC4F3E15FB}" type="slidenum">
              <a:rPr lang="sr-Latn-CS" sz="1300" smtClean="0">
                <a:latin typeface="Arial" charset="0"/>
              </a:rPr>
              <a:pPr eaLnBrk="1" hangingPunct="1"/>
              <a:t>23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C9BE73-F78F-4DF5-A42D-E8A752E112F6}" type="slidenum">
              <a:rPr lang="sr-Latn-CS" sz="1300" smtClean="0">
                <a:latin typeface="Arial" charset="0"/>
              </a:rPr>
              <a:pPr eaLnBrk="1" hangingPunct="1"/>
              <a:t>24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45D15F-C944-42CE-97CF-2EE536324AB6}" type="slidenum">
              <a:rPr lang="sr-Latn-CS" sz="1300" smtClean="0">
                <a:latin typeface="Arial" charset="0"/>
              </a:rPr>
              <a:pPr eaLnBrk="1" hangingPunct="1"/>
              <a:t>25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415951-389C-4D15-B2F6-BEB788DDB7D0}" type="slidenum">
              <a:rPr lang="sr-Latn-CS" sz="1300" smtClean="0">
                <a:latin typeface="Arial" charset="0"/>
              </a:rPr>
              <a:pPr eaLnBrk="1" hangingPunct="1"/>
              <a:t>26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4BE731-23A2-4047-BAA5-E79245E76B58}" type="slidenum">
              <a:rPr lang="sr-Latn-CS" sz="1300" smtClean="0">
                <a:latin typeface="Arial" charset="0"/>
              </a:rPr>
              <a:pPr eaLnBrk="1" hangingPunct="1"/>
              <a:t>3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953FA-0985-4C74-B4EA-81A60503D2BC}" type="slidenum">
              <a:rPr lang="sr-Latn-CS" sz="1300" smtClean="0">
                <a:latin typeface="Arial" charset="0"/>
              </a:rPr>
              <a:pPr eaLnBrk="1" hangingPunct="1"/>
              <a:t>4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150A42-ABF8-40E5-909A-6BB172575187}" type="slidenum">
              <a:rPr lang="sr-Latn-CS" sz="1300" smtClean="0">
                <a:latin typeface="Arial" charset="0"/>
              </a:rPr>
              <a:pPr eaLnBrk="1" hangingPunct="1"/>
              <a:t>5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593E0B-6F6D-4C78-BE2E-ABE9177FAAC5}" type="slidenum">
              <a:rPr lang="sr-Latn-CS" sz="1300" smtClean="0">
                <a:latin typeface="Arial" charset="0"/>
              </a:rPr>
              <a:pPr eaLnBrk="1" hangingPunct="1"/>
              <a:t>6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6701D9-5EA7-4228-8512-D4D1F14F5C22}" type="slidenum">
              <a:rPr lang="sr-Latn-CS" sz="1300" smtClean="0">
                <a:latin typeface="Arial" charset="0"/>
              </a:rPr>
              <a:pPr eaLnBrk="1" hangingPunct="1"/>
              <a:t>7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BE5EE60-2602-4C79-BCB3-852C10409308}" type="slidenum">
              <a:rPr lang="sr-Latn-CS" sz="1300" smtClean="0">
                <a:latin typeface="Arial" charset="0"/>
              </a:rPr>
              <a:pPr eaLnBrk="1" hangingPunct="1"/>
              <a:t>8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92A2FC-6CD1-48B0-9B38-DB57E28EE07B}" type="slidenum">
              <a:rPr lang="sr-Latn-CS" sz="1300" smtClean="0">
                <a:latin typeface="Arial" charset="0"/>
              </a:rPr>
              <a:pPr eaLnBrk="1" hangingPunct="1"/>
              <a:t>9</a:t>
            </a:fld>
            <a:endParaRPr lang="sr-Latn-CS" sz="130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E6E6-6A74-484F-A267-6EE192B6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FAA8-4A1C-403E-8B24-7AA998634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3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11F65-0A16-4F9F-9DE7-A8FDE656E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7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0772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B512-9717-4A54-A772-D76867470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928E3-6FE8-41F3-A4A9-E8D0276F9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5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0F515-99CF-47D2-A2E2-B95F6E33E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3A87B-895F-4FFC-B0AE-422D918A9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16626-EAC9-457D-84A2-8FF7184B9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1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170A6-80AE-44C9-9731-C956603AE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1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973A-0AED-4272-829B-F6C4FE6BD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86886-43CF-4AE2-AC90-C440889DA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0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EAF08-D7FA-4361-AFDA-6D79D79BA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3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B8A3F7E-5B87-4E37-93FA-F1BAD5089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5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sr-Latn-CS"/>
            </a:p>
          </p:txBody>
        </p:sp>
      </p:grpSp>
      <p:grpSp>
        <p:nvGrpSpPr>
          <p:cNvPr id="1032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3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33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1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9" name="Rectangle 18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85395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036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7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3.wav"/><Relationship Id="rId7" Type="http://schemas.openxmlformats.org/officeDocument/2006/relationships/image" Target="../media/image19.wmf"/><Relationship Id="rId2" Type="http://schemas.microsoft.com/office/2007/relationships/media" Target="../media/media13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21.wmf"/><Relationship Id="rId2" Type="http://schemas.microsoft.com/office/2007/relationships/media" Target="../media/media14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6.wav"/><Relationship Id="rId7" Type="http://schemas.openxmlformats.org/officeDocument/2006/relationships/image" Target="../media/image22.wmf"/><Relationship Id="rId2" Type="http://schemas.microsoft.com/office/2007/relationships/media" Target="../media/media16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3.wm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0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0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.wav"/><Relationship Id="rId7" Type="http://schemas.openxmlformats.org/officeDocument/2006/relationships/image" Target="../media/image4.wmf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524000" y="2362200"/>
            <a:ext cx="602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333399"/>
                </a:solidFill>
                <a:latin typeface="Arial" charset="0"/>
              </a:rPr>
              <a:t>Fizi</a:t>
            </a:r>
            <a:r>
              <a:rPr lang="sr-Latn-CS" sz="3200" b="1">
                <a:solidFill>
                  <a:srgbClr val="333399"/>
                </a:solidFill>
                <a:latin typeface="Arial" charset="0"/>
              </a:rPr>
              <a:t>čka hemija makromolekula</a:t>
            </a:r>
            <a:endParaRPr lang="en-US" sz="3200" b="1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075" name="Picture 6" descr="A ball-and-stick model of syndiotactic polypropyle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3352800" y="3581400"/>
            <a:ext cx="231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sr-Latn-RS" b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sr-Latn-CS" b="1" dirty="0">
                <a:solidFill>
                  <a:srgbClr val="000000"/>
                </a:solidFill>
                <a:latin typeface="Arial" charset="0"/>
              </a:rPr>
              <a:t>redavanje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2133600" y="4953000"/>
            <a:ext cx="4206280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indent="457200" eaLnBrk="0" hangingPunct="0">
              <a:lnSpc>
                <a:spcPct val="120000"/>
              </a:lnSpc>
            </a:pPr>
            <a:r>
              <a:rPr lang="sr-Latn-R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prof.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dr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Gordana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r-Latn-C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Ćirić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-</a:t>
            </a:r>
            <a:r>
              <a:rPr lang="sr-Latn-C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Marjanović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indent="457200" eaLnBrk="0" hangingPunct="0">
              <a:lnSpc>
                <a:spcPct val="120000"/>
              </a:lnSpc>
            </a:pPr>
            <a:r>
              <a:rPr lang="sr-Latn-CS" sz="1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      </a:t>
            </a:r>
            <a:r>
              <a:rPr lang="sr-Latn-CS" sz="18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</a:t>
            </a:r>
            <a:r>
              <a:rPr lang="en-GB" sz="18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januar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2021.</a:t>
            </a:r>
            <a:endParaRPr lang="en-US" sz="1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0034" y="16764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šk. 2020/2021</a:t>
            </a:r>
            <a:endParaRPr lang="en-GB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52600" y="381000"/>
          <a:ext cx="5486400" cy="62261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17359"/>
                <a:gridCol w="2169041"/>
              </a:tblGrid>
              <a:tr h="18440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Funkcionalna</a:t>
                      </a:r>
                      <a:r>
                        <a:rPr lang="es-ES" sz="110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 grupa</a:t>
                      </a:r>
                      <a:endParaRPr lang="en-GB" sz="110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Talasni</a:t>
                      </a:r>
                      <a:r>
                        <a:rPr lang="en-US" sz="110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broj</a:t>
                      </a:r>
                      <a:r>
                        <a:rPr lang="en-US" sz="110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 (cm</a:t>
                      </a:r>
                      <a:r>
                        <a:rPr lang="en-US" sz="1100" baseline="3000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-1</a:t>
                      </a:r>
                      <a:r>
                        <a:rPr lang="en-US" sz="1100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  <a:tr h="473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Alkani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ν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δ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 (C–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3000</a:t>
                      </a: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2850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1465</a:t>
                      </a: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1380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15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Alkeni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ν (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3100–3000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  <a:tr h="6309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Aromati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ν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δ(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C–H)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γ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C–H) 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3150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3050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1290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650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1">
                        <a:lumMod val="90000"/>
                      </a:schemeClr>
                    </a:solidFill>
                  </a:tcPr>
                </a:tc>
              </a:tr>
              <a:tr h="473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H grupa: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alkoholi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fenoli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slobodna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vodoni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čno vezana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3650–3600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3400–3200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  <a:tr h="1577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Etri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C</a:t>
                      </a:r>
                      <a:r>
                        <a:rPr lang="el-GR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1300–1000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309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Karbonilna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grupa C=O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amidi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karboksilne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kiseline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estri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1680–1630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1725–1700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1750–1730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  <a:tr h="1577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C≡C iste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žuća vib.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2250 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2100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577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C≡N iste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žuća vib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2260–2240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9941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Dvostruka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veza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nezasi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ćenog polimernog lanca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</a:rPr>
                        <a:t>Vinil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 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CH=CH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trans-R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CH=CHR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cis-R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CH=CHR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</a:rPr>
                        <a:t>Viniliden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 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C=CH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C=CHR</a:t>
                      </a:r>
                      <a:r>
                        <a:rPr lang="en-US" sz="900" baseline="-25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990–909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962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704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885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833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  <a:tr h="473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Amidi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primarni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 –CONH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sekundarni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 –CONH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1690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1700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577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 smtClean="0">
                          <a:solidFill>
                            <a:srgbClr val="000000"/>
                          </a:solidFill>
                          <a:effectLst/>
                        </a:rPr>
                        <a:t>Amini</a:t>
                      </a:r>
                      <a:r>
                        <a:rPr lang="es-ES" sz="9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ν(N–H)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 smtClean="0">
                          <a:solidFill>
                            <a:srgbClr val="000000"/>
                          </a:solidFill>
                          <a:effectLst/>
                        </a:rPr>
                        <a:t>alifati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čni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primarni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alifatični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sekundarni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aromati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čni primarni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aromati</a:t>
                      </a:r>
                      <a:r>
                        <a:rPr lang="sr-Latn-CS" sz="900" dirty="0">
                          <a:solidFill>
                            <a:srgbClr val="000000"/>
                          </a:solidFill>
                          <a:effectLst/>
                        </a:rPr>
                        <a:t>čni sekundarni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S" sz="90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rgbClr val="000000"/>
                          </a:solidFill>
                          <a:effectLst/>
                        </a:rPr>
                        <a:t>3550–3330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asimetr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vibracija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3450–3160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simetr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vibracija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3500–3300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3520–3420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asimetr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</a:rPr>
                        <a:t>vibracija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3420–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3340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</a:rPr>
                        <a:t>simetr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</a:rPr>
                        <a:t>vibracija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3450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</a:rPr>
                        <a:t>–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</a:rPr>
                        <a:t>3400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356" marR="43356" marT="0" marB="0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2331" name="Rectangle 2"/>
          <p:cNvSpPr>
            <a:spLocks noChangeArrowheads="1"/>
          </p:cNvSpPr>
          <p:nvPr/>
        </p:nvSpPr>
        <p:spPr bwMode="auto">
          <a:xfrm>
            <a:off x="1219200" y="3175"/>
            <a:ext cx="6629400" cy="307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1200" b="1">
                <a:solidFill>
                  <a:srgbClr val="000000"/>
                </a:solidFill>
              </a:rPr>
              <a:t>Karakteristične frekvencije funkcionalnih grupa koje se najčešće pojavljuju kod polimera</a:t>
            </a:r>
            <a:r>
              <a:rPr lang="es-ES" sz="1400">
                <a:solidFill>
                  <a:srgbClr val="000000"/>
                </a:solidFill>
              </a:rPr>
              <a:t>.</a:t>
            </a: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667385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Promena frekvencije </a:t>
            </a:r>
            <a:r>
              <a:rPr lang="en-US" sz="1800" b="1">
                <a:solidFill>
                  <a:srgbClr val="000000"/>
                </a:solidFill>
              </a:rPr>
              <a:t>ljuljaju</a:t>
            </a:r>
            <a:r>
              <a:rPr lang="sr-Latn-CS" sz="1800" b="1">
                <a:solidFill>
                  <a:srgbClr val="000000"/>
                </a:solidFill>
              </a:rPr>
              <a:t>ć</a:t>
            </a:r>
            <a:r>
              <a:rPr lang="en-US" sz="1800" b="1">
                <a:solidFill>
                  <a:srgbClr val="000000"/>
                </a:solidFill>
              </a:rPr>
              <a:t>e </a:t>
            </a:r>
            <a:r>
              <a:rPr lang="sr-Latn-CS" sz="1800" b="1">
                <a:solidFill>
                  <a:srgbClr val="000000"/>
                </a:solidFill>
              </a:rPr>
              <a:t>(rocking) </a:t>
            </a:r>
            <a:r>
              <a:rPr lang="en-US" sz="1800" b="1">
                <a:solidFill>
                  <a:srgbClr val="000000"/>
                </a:solidFill>
              </a:rPr>
              <a:t>vibracije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 b="1">
                <a:solidFill>
                  <a:srgbClr val="000000"/>
                </a:solidFill>
              </a:rPr>
              <a:t>metilenske grupe</a:t>
            </a:r>
          </a:p>
          <a:p>
            <a:pPr eaLnBrk="1" hangingPunct="1"/>
            <a:r>
              <a:rPr lang="sr-Latn-CS" sz="1800">
                <a:solidFill>
                  <a:srgbClr val="000000"/>
                </a:solidFill>
              </a:rPr>
              <a:t>s</a:t>
            </a:r>
            <a:r>
              <a:rPr lang="en-US" sz="1800">
                <a:solidFill>
                  <a:srgbClr val="000000"/>
                </a:solidFill>
              </a:rPr>
              <a:t>a promenom du</a:t>
            </a:r>
            <a:r>
              <a:rPr lang="sr-Latn-CS" sz="1800">
                <a:solidFill>
                  <a:srgbClr val="000000"/>
                </a:solidFill>
              </a:rPr>
              <a:t>ž</a:t>
            </a:r>
            <a:r>
              <a:rPr lang="en-US" sz="1800">
                <a:solidFill>
                  <a:srgbClr val="000000"/>
                </a:solidFill>
              </a:rPr>
              <a:t>ine metilenske sekvence </a:t>
            </a:r>
          </a:p>
        </p:txBody>
      </p:sp>
      <p:pic>
        <p:nvPicPr>
          <p:cNvPr id="15363" name="Picture 5" descr="Frekvencija metilenske grupe u f-ji duzine sekvenc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 b="2773"/>
          <a:stretch>
            <a:fillRect/>
          </a:stretch>
        </p:blipFill>
        <p:spPr bwMode="auto">
          <a:xfrm>
            <a:off x="838200" y="838200"/>
            <a:ext cx="7315200" cy="4364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822325" y="5497513"/>
            <a:ext cx="7712075" cy="11557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Promena (smanjivanje) frekvencije </a:t>
            </a:r>
            <a:r>
              <a:rPr lang="sr-Latn-CS" sz="1400">
                <a:solidFill>
                  <a:srgbClr val="000000"/>
                </a:solidFill>
              </a:rPr>
              <a:t>CH</a:t>
            </a:r>
            <a:r>
              <a:rPr lang="sr-Latn-CS" sz="1400" baseline="-25000">
                <a:solidFill>
                  <a:srgbClr val="000000"/>
                </a:solidFill>
              </a:rPr>
              <a:t>2</a:t>
            </a:r>
            <a:r>
              <a:rPr lang="sr-Latn-CS" sz="1400">
                <a:solidFill>
                  <a:srgbClr val="000000"/>
                </a:solidFill>
              </a:rPr>
              <a:t> rocking vibracije </a:t>
            </a:r>
            <a:r>
              <a:rPr lang="en-US" sz="1400">
                <a:solidFill>
                  <a:srgbClr val="000000"/>
                </a:solidFill>
              </a:rPr>
              <a:t>sa pove</a:t>
            </a:r>
            <a:r>
              <a:rPr lang="sr-Latn-CS" sz="1400">
                <a:solidFill>
                  <a:srgbClr val="000000"/>
                </a:solidFill>
              </a:rPr>
              <a:t>ćanjem dužine sekvence metilenskih grupa potiče od  </a:t>
            </a:r>
            <a:r>
              <a:rPr lang="sr-Latn-CS" sz="1400" b="1">
                <a:solidFill>
                  <a:srgbClr val="000000"/>
                </a:solidFill>
              </a:rPr>
              <a:t>intramolekulskog </a:t>
            </a:r>
            <a:r>
              <a:rPr lang="en-US" sz="1400" b="1">
                <a:solidFill>
                  <a:srgbClr val="000000"/>
                </a:solidFill>
              </a:rPr>
              <a:t>“</a:t>
            </a:r>
            <a:r>
              <a:rPr lang="sr-Latn-CS" sz="1400" b="1">
                <a:solidFill>
                  <a:srgbClr val="000000"/>
                </a:solidFill>
              </a:rPr>
              <a:t>vibracionog kuplovanja</a:t>
            </a:r>
            <a:r>
              <a:rPr lang="en-US" sz="1400">
                <a:solidFill>
                  <a:srgbClr val="000000"/>
                </a:solidFill>
              </a:rPr>
              <a:t>”. Kada se iste hemijske (funkcionalne) grupe ponavljaju u lancu</a:t>
            </a:r>
            <a:r>
              <a:rPr lang="sr-Latn-CS" sz="1400">
                <a:solidFill>
                  <a:srgbClr val="000000"/>
                </a:solidFill>
              </a:rPr>
              <a:t> na regularan način</a:t>
            </a:r>
            <a:r>
              <a:rPr lang="en-US" sz="1400">
                <a:solidFill>
                  <a:srgbClr val="000000"/>
                </a:solidFill>
              </a:rPr>
              <a:t> mo</a:t>
            </a:r>
            <a:r>
              <a:rPr lang="sr-Latn-CS" sz="1400">
                <a:solidFill>
                  <a:srgbClr val="000000"/>
                </a:solidFill>
              </a:rPr>
              <a:t>ž</a:t>
            </a:r>
            <a:r>
              <a:rPr lang="en-US" sz="1400">
                <a:solidFill>
                  <a:srgbClr val="000000"/>
                </a:solidFill>
              </a:rPr>
              <a:t>e do</a:t>
            </a:r>
            <a:r>
              <a:rPr lang="sr-Latn-CS" sz="1400">
                <a:solidFill>
                  <a:srgbClr val="000000"/>
                </a:solidFill>
              </a:rPr>
              <a:t>ći</a:t>
            </a:r>
            <a:r>
              <a:rPr lang="en-US" sz="1400">
                <a:solidFill>
                  <a:srgbClr val="000000"/>
                </a:solidFill>
              </a:rPr>
              <a:t> do </a:t>
            </a:r>
            <a:r>
              <a:rPr lang="en-US" sz="1400" u="sng">
                <a:solidFill>
                  <a:srgbClr val="000000"/>
                </a:solidFill>
              </a:rPr>
              <a:t>rezonancije ili kuplovanja njihovih vibracionih modova</a:t>
            </a:r>
            <a:r>
              <a:rPr lang="en-US" sz="1400">
                <a:solidFill>
                  <a:srgbClr val="000000"/>
                </a:solidFill>
              </a:rPr>
              <a:t>.</a:t>
            </a:r>
            <a:r>
              <a:rPr lang="sr-Latn-CS" sz="1400">
                <a:solidFill>
                  <a:srgbClr val="000000"/>
                </a:solidFill>
              </a:rPr>
              <a:t> Ovim kuplovanjem može nastati serija vibracionih modova koji su karakteristični za određenu dužinu sekvence, tj. </a:t>
            </a:r>
            <a:r>
              <a:rPr lang="sr-Latn-CS" sz="1400" u="sng">
                <a:solidFill>
                  <a:srgbClr val="000000"/>
                </a:solidFill>
              </a:rPr>
              <a:t>javljaju se trake čija frekvencija i apsorptivnost zavise od dužine sekvence.</a:t>
            </a:r>
            <a:endParaRPr lang="en-US" sz="1400" u="sng">
              <a:solidFill>
                <a:srgbClr val="000000"/>
              </a:solidFill>
            </a:endParaRP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5791200" y="1624013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[Ref.1]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6934200" y="1600200"/>
            <a:ext cx="81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[Ref. 2]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838200" y="4953000"/>
            <a:ext cx="7058025" cy="403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>
                <a:solidFill>
                  <a:srgbClr val="000000"/>
                </a:solidFill>
              </a:rPr>
              <a:t>[Ref. 1]=  J. L. Koenig, Spectroscopy of Polymers. Elsevier 1999., p. 46.</a:t>
            </a:r>
          </a:p>
          <a:p>
            <a:pPr eaLnBrk="1" hangingPunct="1">
              <a:lnSpc>
                <a:spcPct val="85000"/>
              </a:lnSpc>
            </a:pPr>
            <a:r>
              <a:rPr lang="en-US" sz="1200">
                <a:solidFill>
                  <a:srgbClr val="000000"/>
                </a:solidFill>
              </a:rPr>
              <a:t>[Ref. 2]= G. Socrates,  Infrared and Raman Characteristic Group Frequencies, John Wiley &amp; Sons, 2001.,  p. 54.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6934200" y="19050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785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770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6934200" y="24384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745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735</a:t>
            </a: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6934200" y="29718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735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725</a:t>
            </a:r>
          </a:p>
        </p:txBody>
      </p:sp>
      <p:sp>
        <p:nvSpPr>
          <p:cNvPr id="15371" name="Text Box 14"/>
          <p:cNvSpPr txBox="1">
            <a:spLocks noChangeArrowheads="1"/>
          </p:cNvSpPr>
          <p:nvPr/>
        </p:nvSpPr>
        <p:spPr bwMode="auto">
          <a:xfrm>
            <a:off x="6781800" y="3886200"/>
            <a:ext cx="1447800" cy="6794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</a:rPr>
              <a:t>(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CH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)</a:t>
            </a:r>
            <a:r>
              <a:rPr lang="en-US" sz="1600" baseline="-25000">
                <a:solidFill>
                  <a:srgbClr val="000000"/>
                </a:solidFill>
              </a:rPr>
              <a:t>n  </a:t>
            </a:r>
            <a:r>
              <a:rPr lang="en-US" sz="1600">
                <a:solidFill>
                  <a:srgbClr val="000000"/>
                </a:solidFill>
              </a:rPr>
              <a:t>n&gt;3</a:t>
            </a:r>
            <a:endParaRPr lang="en-US" sz="1600" baseline="-2500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</a:rPr>
              <a:t>   725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600">
                <a:solidFill>
                  <a:srgbClr val="000000"/>
                </a:solidFill>
              </a:rPr>
              <a:t>720</a:t>
            </a:r>
          </a:p>
        </p:txBody>
      </p:sp>
      <p:sp>
        <p:nvSpPr>
          <p:cNvPr id="15372" name="Line 15"/>
          <p:cNvSpPr>
            <a:spLocks noChangeShapeType="1"/>
          </p:cNvSpPr>
          <p:nvPr/>
        </p:nvSpPr>
        <p:spPr bwMode="auto">
          <a:xfrm>
            <a:off x="6858000" y="3429000"/>
            <a:ext cx="0" cy="160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73" name="Line 18"/>
          <p:cNvSpPr>
            <a:spLocks noChangeShapeType="1"/>
          </p:cNvSpPr>
          <p:nvPr/>
        </p:nvSpPr>
        <p:spPr bwMode="auto">
          <a:xfrm>
            <a:off x="6781800" y="34290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74" name="Line 20"/>
          <p:cNvSpPr>
            <a:spLocks noChangeShapeType="1"/>
          </p:cNvSpPr>
          <p:nvPr/>
        </p:nvSpPr>
        <p:spPr bwMode="auto">
          <a:xfrm>
            <a:off x="6781800" y="50292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IR spektri poliamida 6,7 i 8_Siesler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8475" b="2824"/>
          <a:stretch>
            <a:fillRect/>
          </a:stretch>
        </p:blipFill>
        <p:spPr bwMode="auto">
          <a:xfrm>
            <a:off x="0" y="228600"/>
            <a:ext cx="5988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6019800" y="609600"/>
            <a:ext cx="3124200" cy="5321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    Pore</a:t>
            </a:r>
            <a:r>
              <a:rPr lang="sr-Latn-CS" sz="1400">
                <a:solidFill>
                  <a:srgbClr val="000000"/>
                </a:solidFill>
              </a:rPr>
              <a:t>đenje IR spektara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P</a:t>
            </a:r>
            <a:r>
              <a:rPr lang="sr-Latn-CS" sz="1400">
                <a:solidFill>
                  <a:srgbClr val="000000"/>
                </a:solidFill>
              </a:rPr>
              <a:t>oliamida</a:t>
            </a:r>
            <a:r>
              <a:rPr lang="en-US" sz="1400">
                <a:solidFill>
                  <a:srgbClr val="000000"/>
                </a:solidFill>
              </a:rPr>
              <a:t>-</a:t>
            </a:r>
            <a:r>
              <a:rPr lang="sr-Latn-CS" sz="1400">
                <a:solidFill>
                  <a:srgbClr val="000000"/>
                </a:solidFill>
              </a:rPr>
              <a:t>6, poliamida</a:t>
            </a:r>
            <a:r>
              <a:rPr lang="en-US" sz="1400">
                <a:solidFill>
                  <a:srgbClr val="000000"/>
                </a:solidFill>
              </a:rPr>
              <a:t>-7 i poliamida-8 pokazuje da se karakteristi</a:t>
            </a:r>
            <a:r>
              <a:rPr lang="sr-Latn-CS" sz="1400">
                <a:solidFill>
                  <a:srgbClr val="000000"/>
                </a:solidFill>
              </a:rPr>
              <a:t>č</a:t>
            </a:r>
            <a:r>
              <a:rPr lang="en-US" sz="1400">
                <a:solidFill>
                  <a:srgbClr val="000000"/>
                </a:solidFill>
              </a:rPr>
              <a:t>ne apsorpcione trake </a:t>
            </a:r>
            <a:r>
              <a:rPr lang="en-US" sz="1400" b="1">
                <a:solidFill>
                  <a:srgbClr val="000000"/>
                </a:solidFill>
              </a:rPr>
              <a:t>amidne grupe </a:t>
            </a:r>
            <a:r>
              <a:rPr lang="en-US" sz="1400">
                <a:solidFill>
                  <a:srgbClr val="000000"/>
                </a:solidFill>
              </a:rPr>
              <a:t>javljaju na skoro istim talasnim brojevimma u svim spektrima, nezavisno od du</a:t>
            </a:r>
            <a:r>
              <a:rPr lang="sr-Latn-CS" sz="1400">
                <a:solidFill>
                  <a:srgbClr val="000000"/>
                </a:solidFill>
              </a:rPr>
              <a:t>žine ugljovodoničnih segmenata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~3300 cm</a:t>
            </a:r>
            <a:r>
              <a:rPr lang="en-US" sz="1400" baseline="30000">
                <a:solidFill>
                  <a:srgbClr val="000000"/>
                </a:solidFill>
              </a:rPr>
              <a:t>-1  </a:t>
            </a:r>
            <a:r>
              <a:rPr lang="el-GR" sz="140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(N-H)</a:t>
            </a:r>
          </a:p>
          <a:p>
            <a:pPr eaLnBrk="1" hangingPunct="1">
              <a:lnSpc>
                <a:spcPct val="110000"/>
              </a:lnSpc>
            </a:pP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1635 cm</a:t>
            </a:r>
            <a:r>
              <a:rPr lang="en-US" sz="1400" b="1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predominira </a:t>
            </a:r>
            <a:r>
              <a:rPr lang="el-GR" sz="140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(C=O), </a:t>
            </a: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amidna traka I</a:t>
            </a:r>
            <a:endParaRPr lang="en-US" sz="140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1540 cm</a:t>
            </a:r>
            <a:r>
              <a:rPr lang="en-US" sz="1400" b="1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[</a:t>
            </a:r>
            <a:r>
              <a:rPr lang="el-GR" sz="1400">
                <a:solidFill>
                  <a:srgbClr val="000000"/>
                </a:solidFill>
                <a:cs typeface="Times New Roman" pitchFamily="18" charset="0"/>
              </a:rPr>
              <a:t>δ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(N–H) + </a:t>
            </a:r>
            <a:r>
              <a:rPr lang="el-GR" sz="140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(C–N)], </a:t>
            </a: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amidna II</a:t>
            </a:r>
          </a:p>
          <a:p>
            <a:pPr eaLnBrk="1" hangingPunct="1">
              <a:lnSpc>
                <a:spcPct val="110000"/>
              </a:lnSpc>
            </a:pP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690 cm</a:t>
            </a:r>
            <a:r>
              <a:rPr lang="en-US" sz="1400" b="1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 baseline="3000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amidna V</a:t>
            </a:r>
            <a:endParaRPr lang="en-US" sz="140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580 cm</a:t>
            </a:r>
            <a:r>
              <a:rPr lang="en-US" sz="1400" b="1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b="1">
                <a:solidFill>
                  <a:srgbClr val="000000"/>
                </a:solidFill>
                <a:cs typeface="Times New Roman" pitchFamily="18" charset="0"/>
              </a:rPr>
              <a:t>amidna VI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eaLnBrk="1" hangingPunct="1"/>
            <a:endParaRPr lang="en-US" sz="140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   Sa druge strane, strukturne promene usled dodavanja jedne CH</a:t>
            </a:r>
            <a:r>
              <a:rPr lang="en-US" sz="1400" baseline="-25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grupe idu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ći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od poliamida-6 ka poliamidu-8 uti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č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u na region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 talasnih brojeva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od 1400 do 800 cm</a:t>
            </a:r>
            <a:r>
              <a:rPr lang="en-US" sz="14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karakteristi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č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no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tako da analiza traka u ovom regionu omogu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ć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ava razlikovanje pojedinih poliamida, tj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njihovu identifikaciju.</a:t>
            </a:r>
          </a:p>
          <a:p>
            <a:pPr eaLnBrk="1" hangingPunct="1"/>
            <a:endParaRPr lang="el-GR" sz="14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Tipovi CH2 grupa u poliest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>
            <a:fillRect/>
          </a:stretch>
        </p:blipFill>
        <p:spPr bwMode="auto">
          <a:xfrm>
            <a:off x="2057400" y="1101725"/>
            <a:ext cx="51816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736600" y="381000"/>
            <a:ext cx="657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>
                <a:solidFill>
                  <a:srgbClr val="000000"/>
                </a:solidFill>
              </a:rPr>
              <a:t>Tipovi CH</a:t>
            </a:r>
            <a:r>
              <a:rPr lang="sr-Latn-CS" sz="1800" baseline="-25000">
                <a:solidFill>
                  <a:srgbClr val="000000"/>
                </a:solidFill>
              </a:rPr>
              <a:t>2</a:t>
            </a:r>
            <a:r>
              <a:rPr lang="sr-Latn-CS" sz="1800">
                <a:solidFill>
                  <a:srgbClr val="000000"/>
                </a:solidFill>
              </a:rPr>
              <a:t> grupa u </a:t>
            </a:r>
            <a:r>
              <a:rPr lang="sr-Latn-CS" sz="1800" b="1">
                <a:solidFill>
                  <a:srgbClr val="000000"/>
                </a:solidFill>
              </a:rPr>
              <a:t>alifatičnom poliestru</a:t>
            </a:r>
            <a:r>
              <a:rPr lang="sr-Latn-CS" sz="1800">
                <a:solidFill>
                  <a:srgbClr val="000000"/>
                </a:solidFill>
              </a:rPr>
              <a:t> i odgovarajuće IR trake </a:t>
            </a:r>
          </a:p>
          <a:p>
            <a:pPr eaLnBrk="1" hangingPunct="1"/>
            <a:r>
              <a:rPr lang="sr-Latn-CS" sz="1800">
                <a:solidFill>
                  <a:srgbClr val="000000"/>
                </a:solidFill>
              </a:rPr>
              <a:t>deformacionih vibracija CH</a:t>
            </a:r>
            <a:r>
              <a:rPr lang="sr-Latn-CS" sz="1800" baseline="-25000">
                <a:solidFill>
                  <a:srgbClr val="000000"/>
                </a:solidFill>
              </a:rPr>
              <a:t>2</a:t>
            </a:r>
            <a:r>
              <a:rPr lang="sr-Latn-CS" sz="1800">
                <a:solidFill>
                  <a:srgbClr val="000000"/>
                </a:solidFill>
              </a:rPr>
              <a:t> grupe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905000" y="5562600"/>
            <a:ext cx="6172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Slika   . </a:t>
            </a:r>
            <a:r>
              <a:rPr lang="sr-Latn-CS" sz="1400">
                <a:solidFill>
                  <a:srgbClr val="000000"/>
                </a:solidFill>
              </a:rPr>
              <a:t>(a) </a:t>
            </a:r>
            <a:r>
              <a:rPr lang="en-US" sz="1400">
                <a:solidFill>
                  <a:srgbClr val="000000"/>
                </a:solidFill>
              </a:rPr>
              <a:t>Razli</a:t>
            </a:r>
            <a:r>
              <a:rPr lang="sr-Latn-CS" sz="1400">
                <a:solidFill>
                  <a:srgbClr val="000000"/>
                </a:solidFill>
              </a:rPr>
              <a:t>čiti tipovi CH</a:t>
            </a:r>
            <a:r>
              <a:rPr lang="sr-Latn-CS" sz="1400" baseline="-25000">
                <a:solidFill>
                  <a:srgbClr val="000000"/>
                </a:solidFill>
              </a:rPr>
              <a:t>2</a:t>
            </a:r>
            <a:r>
              <a:rPr lang="sr-Latn-CS" sz="1400">
                <a:solidFill>
                  <a:srgbClr val="000000"/>
                </a:solidFill>
              </a:rPr>
              <a:t> grupa u alifatičnim poliestrima, </a:t>
            </a:r>
            <a:endParaRPr lang="en-US" sz="1400">
              <a:solidFill>
                <a:srgbClr val="000000"/>
              </a:solidFill>
            </a:endParaRPr>
          </a:p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(b) IR trake CH</a:t>
            </a:r>
            <a:r>
              <a:rPr lang="sr-Latn-CS" sz="1400" baseline="-25000">
                <a:solidFill>
                  <a:srgbClr val="000000"/>
                </a:solidFill>
              </a:rPr>
              <a:t>2</a:t>
            </a:r>
            <a:r>
              <a:rPr lang="sr-Latn-CS" sz="1400">
                <a:solidFill>
                  <a:srgbClr val="000000"/>
                </a:solidFill>
              </a:rPr>
              <a:t> deformacione makazaste vibracije</a:t>
            </a:r>
            <a:r>
              <a:rPr lang="en-US" sz="1400">
                <a:solidFill>
                  <a:srgbClr val="000000"/>
                </a:solidFill>
              </a:rPr>
              <a:t>: </a:t>
            </a:r>
            <a:r>
              <a:rPr lang="sr-Latn-CS" sz="1400">
                <a:solidFill>
                  <a:srgbClr val="000000"/>
                </a:solidFill>
              </a:rPr>
              <a:t>C</a:t>
            </a:r>
            <a:r>
              <a:rPr lang="en-US" sz="1400">
                <a:solidFill>
                  <a:srgbClr val="000000"/>
                </a:solidFill>
              </a:rPr>
              <a:t>- tip 1, D i E-tip 2, F-tip 3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i CH</a:t>
            </a:r>
            <a:r>
              <a:rPr lang="en-US" sz="1400" baseline="-25000">
                <a:solidFill>
                  <a:srgbClr val="000000"/>
                </a:solidFill>
              </a:rPr>
              <a:t>2</a:t>
            </a:r>
            <a:r>
              <a:rPr lang="en-US" sz="1400">
                <a:solidFill>
                  <a:srgbClr val="000000"/>
                </a:solidFill>
              </a:rPr>
              <a:t> klanjaju</a:t>
            </a:r>
            <a:r>
              <a:rPr lang="sr-Latn-CS" sz="1400">
                <a:solidFill>
                  <a:srgbClr val="000000"/>
                </a:solidFill>
              </a:rPr>
              <a:t>ć</a:t>
            </a:r>
            <a:r>
              <a:rPr lang="en-US" sz="1400">
                <a:solidFill>
                  <a:srgbClr val="000000"/>
                </a:solidFill>
              </a:rPr>
              <a:t>e (wagging) vibracije: G-tip 1, H-tip 2 alkoholnog dela.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09600" y="1066800"/>
            <a:ext cx="5968301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Primene</a:t>
            </a:r>
            <a:r>
              <a:rPr lang="en-US" sz="1800" dirty="0">
                <a:solidFill>
                  <a:srgbClr val="000000"/>
                </a:solidFill>
              </a:rPr>
              <a:t> IC </a:t>
            </a:r>
            <a:r>
              <a:rPr lang="en-US" sz="1800" dirty="0" err="1">
                <a:solidFill>
                  <a:srgbClr val="000000"/>
                </a:solidFill>
              </a:rPr>
              <a:t>spektroskopije</a:t>
            </a:r>
            <a:r>
              <a:rPr lang="en-US" sz="1800" dirty="0">
                <a:solidFill>
                  <a:srgbClr val="000000"/>
                </a:solidFill>
              </a:rPr>
              <a:t> u </a:t>
            </a:r>
            <a:r>
              <a:rPr lang="en-US" sz="1800" dirty="0" err="1">
                <a:solidFill>
                  <a:srgbClr val="000000"/>
                </a:solidFill>
              </a:rPr>
              <a:t>oblasti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makromolekula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brojne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Va</a:t>
            </a:r>
            <a:r>
              <a:rPr lang="sr-Latn-CS" sz="1800" dirty="0">
                <a:solidFill>
                  <a:srgbClr val="000000"/>
                </a:solidFill>
              </a:rPr>
              <a:t>žnije </a:t>
            </a:r>
            <a:r>
              <a:rPr lang="en-US" sz="1800" dirty="0" err="1">
                <a:solidFill>
                  <a:srgbClr val="000000"/>
                </a:solidFill>
              </a:rPr>
              <a:t>primen</a:t>
            </a:r>
            <a:r>
              <a:rPr lang="sr-Latn-CS" sz="1800" dirty="0">
                <a:solidFill>
                  <a:srgbClr val="000000"/>
                </a:solidFill>
              </a:rPr>
              <a:t>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identifikacija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nepoznatog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polimera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odre</a:t>
            </a:r>
            <a:r>
              <a:rPr lang="sr-Latn-CS" sz="1800" dirty="0">
                <a:solidFill>
                  <a:srgbClr val="000000"/>
                </a:solidFill>
              </a:rPr>
              <a:t>đivanje M</a:t>
            </a:r>
            <a:r>
              <a:rPr lang="sr-Latn-CS" sz="1800" baseline="-25000" dirty="0">
                <a:solidFill>
                  <a:srgbClr val="000000"/>
                </a:solidFill>
              </a:rPr>
              <a:t>n</a:t>
            </a:r>
            <a:r>
              <a:rPr lang="sr-Latn-C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polimera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sr-Latn-CS" sz="1800" dirty="0">
                <a:solidFill>
                  <a:srgbClr val="000000"/>
                </a:solidFill>
              </a:rPr>
              <a:t>analizom terminalnih grupa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IC analiza procesa polimerizacije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hemijske transformacije u polimerima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analiza </a:t>
            </a:r>
            <a:r>
              <a:rPr lang="sr-Latn-CS" sz="1800" dirty="0" smtClean="0">
                <a:solidFill>
                  <a:srgbClr val="000000"/>
                </a:solidFill>
              </a:rPr>
              <a:t>sastava i mikrostrukture kopolimera</a:t>
            </a:r>
            <a:endParaRPr lang="sr-Latn-C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proučavanje stereoregularnosti polimera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određivanje konformacije </a:t>
            </a:r>
            <a:r>
              <a:rPr lang="sr-Latn-CS" sz="1800" dirty="0" smtClean="0">
                <a:solidFill>
                  <a:srgbClr val="000000"/>
                </a:solidFill>
              </a:rPr>
              <a:t>polimera</a:t>
            </a:r>
            <a:endParaRPr lang="sr-Latn-R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 smtClean="0">
                <a:solidFill>
                  <a:srgbClr val="000000"/>
                </a:solidFill>
              </a:rPr>
              <a:t>analiza </a:t>
            </a:r>
            <a:r>
              <a:rPr lang="sr-Latn-CS" sz="1800" dirty="0">
                <a:solidFill>
                  <a:srgbClr val="000000"/>
                </a:solidFill>
              </a:rPr>
              <a:t>grananja u </a:t>
            </a:r>
            <a:r>
              <a:rPr lang="sr-Latn-CS" sz="1800" dirty="0" smtClean="0">
                <a:solidFill>
                  <a:srgbClr val="000000"/>
                </a:solidFill>
              </a:rPr>
              <a:t>polimeru</a:t>
            </a:r>
            <a:endParaRPr lang="sr-Latn-C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proučavanje kristaliničnosti polimera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5"/>
              </a:buBlip>
            </a:pPr>
            <a:r>
              <a:rPr lang="sr-Latn-CS" sz="1800" dirty="0">
                <a:solidFill>
                  <a:srgbClr val="000000"/>
                </a:solidFill>
              </a:rPr>
              <a:t> proučavanje vodoničnog vezivanja</a:t>
            </a:r>
          </a:p>
          <a:p>
            <a:pPr eaLnBrk="1" hangingPunct="1">
              <a:lnSpc>
                <a:spcPct val="110000"/>
              </a:lnSpc>
            </a:pPr>
            <a:endParaRPr lang="sr-Latn-C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Blip>
                <a:blip r:embed="rId6"/>
              </a:buBlip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760662" y="27675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9900CC"/>
                </a:solidFill>
              </a:rPr>
              <a:t>Identifikacija</a:t>
            </a:r>
            <a:r>
              <a:rPr lang="en-US" sz="1800" dirty="0">
                <a:solidFill>
                  <a:srgbClr val="9900CC"/>
                </a:solidFill>
              </a:rPr>
              <a:t> </a:t>
            </a:r>
            <a:r>
              <a:rPr lang="en-US" sz="1800" dirty="0" err="1">
                <a:solidFill>
                  <a:srgbClr val="9900CC"/>
                </a:solidFill>
              </a:rPr>
              <a:t>nepoznatog</a:t>
            </a:r>
            <a:r>
              <a:rPr lang="en-US" sz="1800" dirty="0">
                <a:solidFill>
                  <a:srgbClr val="9900CC"/>
                </a:solidFill>
              </a:rPr>
              <a:t> </a:t>
            </a:r>
            <a:r>
              <a:rPr lang="en-US" sz="1800" dirty="0" err="1">
                <a:solidFill>
                  <a:srgbClr val="9900CC"/>
                </a:solidFill>
              </a:rPr>
              <a:t>polimera</a:t>
            </a:r>
            <a:endParaRPr lang="en-US" sz="1800" dirty="0">
              <a:solidFill>
                <a:srgbClr val="9900CC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5763" y="643466"/>
            <a:ext cx="8262141" cy="1169551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1. </a:t>
            </a:r>
            <a:r>
              <a:rPr lang="sr-Latn-CS" sz="1400" dirty="0">
                <a:solidFill>
                  <a:srgbClr val="FF0066"/>
                </a:solidFill>
              </a:rPr>
              <a:t>Upoređivanje </a:t>
            </a:r>
            <a:r>
              <a:rPr lang="sr-Latn-CS" sz="1400" dirty="0" smtClean="0">
                <a:solidFill>
                  <a:srgbClr val="FF0066"/>
                </a:solidFill>
              </a:rPr>
              <a:t>spektra sa </a:t>
            </a:r>
            <a:r>
              <a:rPr lang="sr-Latn-CS" sz="1400" dirty="0">
                <a:solidFill>
                  <a:srgbClr val="FF0066"/>
                </a:solidFill>
              </a:rPr>
              <a:t>postojećim spektrima polimera</a:t>
            </a:r>
            <a:r>
              <a:rPr lang="sr-Latn-CS" sz="1400" dirty="0">
                <a:solidFill>
                  <a:srgbClr val="000000"/>
                </a:solidFill>
              </a:rPr>
              <a:t> iz </a:t>
            </a:r>
            <a:r>
              <a:rPr lang="sr-Latn-RS" sz="1400" dirty="0" smtClean="0">
                <a:solidFill>
                  <a:srgbClr val="000000"/>
                </a:solidFill>
              </a:rPr>
              <a:t> </a:t>
            </a:r>
            <a:r>
              <a:rPr lang="sr-Latn-RS" sz="1400" b="1" dirty="0">
                <a:solidFill>
                  <a:srgbClr val="000000"/>
                </a:solidFill>
              </a:rPr>
              <a:t>elektronske biblioteke spektara </a:t>
            </a:r>
            <a:r>
              <a:rPr lang="sr-Latn-RS" sz="1400" dirty="0">
                <a:solidFill>
                  <a:srgbClr val="000000"/>
                </a:solidFill>
              </a:rPr>
              <a:t>koja se nalazi u softverima savremenih FTIR instrumenata;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kompjuter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pronalazi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spektre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sli</a:t>
            </a:r>
            <a:r>
              <a:rPr lang="sr-Latn-RS" sz="1400" dirty="0">
                <a:solidFill>
                  <a:srgbClr val="000000"/>
                </a:solidFill>
              </a:rPr>
              <a:t>č</a:t>
            </a:r>
            <a:r>
              <a:rPr lang="es-ES" sz="1400" dirty="0" err="1">
                <a:solidFill>
                  <a:srgbClr val="000000"/>
                </a:solidFill>
              </a:rPr>
              <a:t>ne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spektru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polimera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kojeg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treba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identifikovati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sr-Latn-RS" sz="1400" dirty="0">
                <a:solidFill>
                  <a:srgbClr val="000000"/>
                </a:solidFill>
              </a:rPr>
              <a:t>(</a:t>
            </a:r>
            <a:r>
              <a:rPr lang="es-ES" sz="1400" dirty="0">
                <a:solidFill>
                  <a:srgbClr val="000000"/>
                </a:solidFill>
              </a:rPr>
              <a:t>″</a:t>
            </a:r>
            <a:r>
              <a:rPr lang="sr-Latn-RS" sz="1400" dirty="0">
                <a:solidFill>
                  <a:srgbClr val="000000"/>
                </a:solidFill>
              </a:rPr>
              <a:t>matched spectra″). Pored elektronske baze, postoje </a:t>
            </a:r>
            <a:r>
              <a:rPr lang="sr-Latn-RS" sz="1400" b="1" dirty="0">
                <a:solidFill>
                  <a:srgbClr val="000000"/>
                </a:solidFill>
              </a:rPr>
              <a:t>knjige</a:t>
            </a:r>
            <a:r>
              <a:rPr lang="sr-Latn-RS" sz="1400" dirty="0">
                <a:solidFill>
                  <a:srgbClr val="000000"/>
                </a:solidFill>
              </a:rPr>
              <a:t> (npr. Aldrich Library of Infrared Spectra ili Sadtler  Handbook of Spectra) i </a:t>
            </a:r>
            <a:r>
              <a:rPr lang="sr-Latn-RS" sz="1400" b="1" dirty="0">
                <a:solidFill>
                  <a:srgbClr val="000000"/>
                </a:solidFill>
              </a:rPr>
              <a:t>radovi u naučnim časopisima </a:t>
            </a:r>
            <a:r>
              <a:rPr lang="sr-Latn-RS" sz="1400" dirty="0">
                <a:solidFill>
                  <a:srgbClr val="000000"/>
                </a:solidFill>
              </a:rPr>
              <a:t>sa velikim brojem spektara </a:t>
            </a:r>
            <a:r>
              <a:rPr lang="sr-Latn-RS" sz="1400" dirty="0" smtClean="0">
                <a:solidFill>
                  <a:srgbClr val="000000"/>
                </a:solidFill>
              </a:rPr>
              <a:t>poznatih polimera.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17513" y="1782115"/>
            <a:ext cx="8093075" cy="954107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2. </a:t>
            </a:r>
            <a:r>
              <a:rPr lang="sr-Latn-CS" sz="1400" dirty="0">
                <a:solidFill>
                  <a:srgbClr val="FF0066"/>
                </a:solidFill>
              </a:rPr>
              <a:t>Sami radimo identifikaciju</a:t>
            </a:r>
            <a:r>
              <a:rPr lang="en-US" sz="1400" dirty="0" smtClean="0">
                <a:solidFill>
                  <a:srgbClr val="000000"/>
                </a:solidFill>
              </a:rPr>
              <a:t>:</a:t>
            </a:r>
            <a:r>
              <a:rPr lang="sr-Latn-RS" sz="1400" dirty="0" smtClean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za </a:t>
            </a:r>
            <a:r>
              <a:rPr lang="sr-Latn-RS" sz="1400" dirty="0">
                <a:solidFill>
                  <a:srgbClr val="000000"/>
                </a:solidFill>
              </a:rPr>
              <a:t>preciznu identifikaciju komplikovanijih polimera i kopolimera neophodno je znanje i iskustvo </a:t>
            </a:r>
            <a:r>
              <a:rPr lang="sr-Latn-RS" sz="1400" dirty="0" smtClean="0">
                <a:solidFill>
                  <a:srgbClr val="000000"/>
                </a:solidFill>
              </a:rPr>
              <a:t>istraživača. K</a:t>
            </a:r>
            <a:r>
              <a:rPr lang="sr-Latn-CS" sz="1400" dirty="0" smtClean="0">
                <a:solidFill>
                  <a:srgbClr val="000000"/>
                </a:solidFill>
              </a:rPr>
              <a:t>arakteristične funkcionalne grupe </a:t>
            </a:r>
            <a:r>
              <a:rPr lang="en-US" sz="1400" dirty="0" smtClean="0">
                <a:solidFill>
                  <a:srgbClr val="000000"/>
                </a:solidFill>
              </a:rPr>
              <a:t>u </a:t>
            </a:r>
            <a:r>
              <a:rPr lang="en-US" sz="1400" dirty="0" err="1">
                <a:solidFill>
                  <a:srgbClr val="000000"/>
                </a:solidFill>
              </a:rPr>
              <a:t>makromolekulu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imaju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karakteristi</a:t>
            </a:r>
            <a:r>
              <a:rPr lang="sr-Latn-CS" sz="1400" dirty="0">
                <a:solidFill>
                  <a:srgbClr val="000000"/>
                </a:solidFill>
              </a:rPr>
              <a:t>č</a:t>
            </a:r>
            <a:r>
              <a:rPr lang="en-US" sz="1400" dirty="0">
                <a:solidFill>
                  <a:srgbClr val="000000"/>
                </a:solidFill>
              </a:rPr>
              <a:t>ne </a:t>
            </a:r>
            <a:r>
              <a:rPr lang="en-US" sz="1400" dirty="0" err="1" smtClean="0">
                <a:solidFill>
                  <a:srgbClr val="000000"/>
                </a:solidFill>
              </a:rPr>
              <a:t>vibracije</a:t>
            </a:r>
            <a:r>
              <a:rPr lang="sr-Latn-RS" sz="1400" dirty="0" smtClean="0">
                <a:solidFill>
                  <a:srgbClr val="000000"/>
                </a:solidFill>
              </a:rPr>
              <a:t> kojma odgovaraju  određene </a:t>
            </a:r>
            <a:r>
              <a:rPr lang="sr-Latn-RS" sz="1400" b="1" dirty="0" smtClean="0">
                <a:solidFill>
                  <a:srgbClr val="000000"/>
                </a:solidFill>
              </a:rPr>
              <a:t>karakteristične trake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r>
              <a:rPr lang="en-US" sz="1400" dirty="0" err="1">
                <a:solidFill>
                  <a:srgbClr val="000000"/>
                </a:solidFill>
              </a:rPr>
              <a:t>Prisustvo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ili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odsustvo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ovih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vibracija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en-US" sz="1400" dirty="0" err="1">
                <a:solidFill>
                  <a:srgbClr val="000000"/>
                </a:solidFill>
              </a:rPr>
              <a:t>spektru</a:t>
            </a:r>
            <a:r>
              <a:rPr lang="en-US" sz="1400" dirty="0">
                <a:solidFill>
                  <a:srgbClr val="000000"/>
                </a:solidFill>
              </a:rPr>
              <a:t> je </a:t>
            </a:r>
            <a:r>
              <a:rPr lang="en-US" sz="1400" dirty="0" err="1">
                <a:solidFill>
                  <a:srgbClr val="000000"/>
                </a:solidFill>
              </a:rPr>
              <a:t>klju</a:t>
            </a:r>
            <a:r>
              <a:rPr lang="sr-Latn-CS" sz="1400" dirty="0">
                <a:solidFill>
                  <a:srgbClr val="000000"/>
                </a:solidFill>
              </a:rPr>
              <a:t>č do molekulske strukture uzorka.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474131" y="2736222"/>
            <a:ext cx="454541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500" u="sng" dirty="0">
                <a:solidFill>
                  <a:srgbClr val="000000"/>
                </a:solidFill>
              </a:rPr>
              <a:t>PRIMER </a:t>
            </a:r>
            <a:r>
              <a:rPr lang="sr-Latn-CS" sz="1500" u="sng" dirty="0" smtClean="0">
                <a:solidFill>
                  <a:srgbClr val="000000"/>
                </a:solidFill>
              </a:rPr>
              <a:t>POSTUPKA IDENTIFIKACIJE POLIMERA</a:t>
            </a:r>
            <a:r>
              <a:rPr lang="en-US" sz="1500" dirty="0" smtClean="0">
                <a:solidFill>
                  <a:srgbClr val="000000"/>
                </a:solidFill>
              </a:rPr>
              <a:t>: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93725" y="3317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sr-Latn-CS"/>
          </a:p>
        </p:txBody>
      </p:sp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r="5885"/>
          <a:stretch/>
        </p:blipFill>
        <p:spPr bwMode="auto">
          <a:xfrm>
            <a:off x="1716881" y="3059387"/>
            <a:ext cx="5598319" cy="2394635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968" y="5486400"/>
            <a:ext cx="838993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Latn-RS" sz="1200" dirty="0" err="1">
                <a:solidFill>
                  <a:srgbClr val="000000"/>
                </a:solidFill>
              </a:rPr>
              <a:t>T</a:t>
            </a:r>
            <a:r>
              <a:rPr lang="en-US" sz="1200" dirty="0" err="1" smtClean="0">
                <a:solidFill>
                  <a:srgbClr val="000000"/>
                </a:solidFill>
              </a:rPr>
              <a:t>reba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utvrditi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kom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polimeru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od</a:t>
            </a:r>
            <a:r>
              <a:rPr lang="sr-Latn-RS" sz="1200" dirty="0" smtClean="0">
                <a:solidFill>
                  <a:srgbClr val="000000"/>
                </a:solidFill>
              </a:rPr>
              <a:t>g</a:t>
            </a:r>
            <a:r>
              <a:rPr lang="en-US" sz="1200" dirty="0" err="1" smtClean="0">
                <a:solidFill>
                  <a:srgbClr val="000000"/>
                </a:solidFill>
              </a:rPr>
              <a:t>ovara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spektar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slici</a:t>
            </a:r>
            <a:r>
              <a:rPr lang="sr-Latn-RS" sz="1200" dirty="0">
                <a:solidFill>
                  <a:srgbClr val="000000"/>
                </a:solidFill>
              </a:rPr>
              <a:t>.</a:t>
            </a:r>
            <a:r>
              <a:rPr lang="sr-Latn-R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Mali </a:t>
            </a:r>
            <a:r>
              <a:rPr lang="en-US" sz="1200" dirty="0" err="1">
                <a:solidFill>
                  <a:srgbClr val="000000"/>
                </a:solidFill>
              </a:rPr>
              <a:t>broj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traka</a:t>
            </a:r>
            <a:r>
              <a:rPr lang="en-US" sz="1200" dirty="0">
                <a:solidFill>
                  <a:srgbClr val="000000"/>
                </a:solidFill>
              </a:rPr>
              <a:t> u </a:t>
            </a:r>
            <a:r>
              <a:rPr lang="en-US" sz="1200" dirty="0" err="1">
                <a:solidFill>
                  <a:srgbClr val="000000"/>
                </a:solidFill>
              </a:rPr>
              <a:t>spektru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ukazuje</a:t>
            </a:r>
            <a:r>
              <a:rPr lang="en-US" sz="1200" dirty="0">
                <a:solidFill>
                  <a:srgbClr val="000000"/>
                </a:solidFill>
              </a:rPr>
              <a:t> da se </a:t>
            </a:r>
            <a:r>
              <a:rPr lang="en-US" sz="1200" dirty="0" err="1">
                <a:solidFill>
                  <a:srgbClr val="000000"/>
                </a:solidFill>
              </a:rPr>
              <a:t>radi</a:t>
            </a:r>
            <a:r>
              <a:rPr lang="en-US" sz="1200" dirty="0">
                <a:solidFill>
                  <a:srgbClr val="000000"/>
                </a:solidFill>
              </a:rPr>
              <a:t> o </a:t>
            </a:r>
            <a:r>
              <a:rPr lang="en-US" sz="1200" dirty="0" err="1">
                <a:solidFill>
                  <a:srgbClr val="000000"/>
                </a:solidFill>
              </a:rPr>
              <a:t>polimeru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relativno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jednostavnom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strukturom</a:t>
            </a:r>
            <a:r>
              <a:rPr lang="sr-Latn-RS" sz="1200" dirty="0">
                <a:solidFill>
                  <a:srgbClr val="000000"/>
                </a:solidFill>
              </a:rPr>
              <a:t> .</a:t>
            </a:r>
            <a:r>
              <a:rPr lang="en-US" sz="1200" dirty="0" err="1">
                <a:solidFill>
                  <a:srgbClr val="000000"/>
                </a:solidFill>
              </a:rPr>
              <a:t>Veoma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jake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trake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na</a:t>
            </a:r>
            <a:r>
              <a:rPr lang="sr-Latn-RS" sz="1200" dirty="0">
                <a:solidFill>
                  <a:srgbClr val="000000"/>
                </a:solidFill>
              </a:rPr>
              <a:t> ~2900 </a:t>
            </a:r>
            <a:r>
              <a:rPr lang="en-US" sz="1200" dirty="0">
                <a:solidFill>
                  <a:srgbClr val="000000"/>
                </a:solidFill>
              </a:rPr>
              <a:t>i</a:t>
            </a:r>
            <a:r>
              <a:rPr lang="sr-Latn-RS" sz="1200" dirty="0">
                <a:solidFill>
                  <a:srgbClr val="000000"/>
                </a:solidFill>
              </a:rPr>
              <a:t> ~2850  </a:t>
            </a:r>
            <a:r>
              <a:rPr lang="en-US" sz="1200" dirty="0">
                <a:solidFill>
                  <a:srgbClr val="000000"/>
                </a:solidFill>
              </a:rPr>
              <a:t>cm</a:t>
            </a:r>
            <a:r>
              <a:rPr lang="sr-Latn-RS" sz="1200" baseline="30000" dirty="0">
                <a:solidFill>
                  <a:srgbClr val="000000"/>
                </a:solidFill>
              </a:rPr>
              <a:t>-1</a:t>
            </a:r>
            <a:r>
              <a:rPr lang="sr-Latn-R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poti</a:t>
            </a:r>
            <a:r>
              <a:rPr lang="sr-Latn-RS" sz="1200" dirty="0">
                <a:solidFill>
                  <a:srgbClr val="000000"/>
                </a:solidFill>
              </a:rPr>
              <a:t>č</a:t>
            </a:r>
            <a:r>
              <a:rPr lang="en-US" sz="1200" dirty="0">
                <a:solidFill>
                  <a:srgbClr val="000000"/>
                </a:solidFill>
              </a:rPr>
              <a:t>u </a:t>
            </a:r>
            <a:r>
              <a:rPr lang="en-US" sz="1200" dirty="0" err="1">
                <a:solidFill>
                  <a:srgbClr val="000000"/>
                </a:solidFill>
              </a:rPr>
              <a:t>najverovatnije</a:t>
            </a:r>
            <a:r>
              <a:rPr lang="sr-Latn-RS" sz="1200" dirty="0">
                <a:solidFill>
                  <a:srgbClr val="000000"/>
                </a:solidFill>
              </a:rPr>
              <a:t> od </a:t>
            </a:r>
            <a:r>
              <a:rPr lang="en-US" sz="1200" dirty="0" err="1">
                <a:solidFill>
                  <a:srgbClr val="000000"/>
                </a:solidFill>
              </a:rPr>
              <a:t>asimetri</a:t>
            </a:r>
            <a:r>
              <a:rPr lang="sr-Latn-RS" sz="1200" dirty="0">
                <a:solidFill>
                  <a:srgbClr val="000000"/>
                </a:solidFill>
              </a:rPr>
              <a:t>č</a:t>
            </a:r>
            <a:r>
              <a:rPr lang="en-US" sz="1200" dirty="0">
                <a:solidFill>
                  <a:srgbClr val="000000"/>
                </a:solidFill>
              </a:rPr>
              <a:t>ne </a:t>
            </a:r>
            <a:r>
              <a:rPr lang="el-GR" sz="1200" dirty="0">
                <a:solidFill>
                  <a:srgbClr val="000000"/>
                </a:solidFill>
              </a:rPr>
              <a:t>ν</a:t>
            </a:r>
            <a:r>
              <a:rPr lang="en-US" sz="1200" baseline="-25000" dirty="0">
                <a:solidFill>
                  <a:srgbClr val="000000"/>
                </a:solidFill>
              </a:rPr>
              <a:t>as</a:t>
            </a:r>
            <a:r>
              <a:rPr lang="sr-Latn-RS" sz="1200" dirty="0">
                <a:solidFill>
                  <a:srgbClr val="000000"/>
                </a:solidFill>
              </a:rPr>
              <a:t>(</a:t>
            </a:r>
            <a:r>
              <a:rPr lang="en-US" sz="1200" dirty="0">
                <a:solidFill>
                  <a:srgbClr val="000000"/>
                </a:solidFill>
              </a:rPr>
              <a:t>C</a:t>
            </a:r>
            <a:r>
              <a:rPr lang="sr-Latn-RS" sz="1200" dirty="0">
                <a:solidFill>
                  <a:srgbClr val="000000"/>
                </a:solidFill>
              </a:rPr>
              <a:t>–</a:t>
            </a:r>
            <a:r>
              <a:rPr lang="en-US" sz="1200" dirty="0">
                <a:solidFill>
                  <a:srgbClr val="000000"/>
                </a:solidFill>
              </a:rPr>
              <a:t>H</a:t>
            </a:r>
            <a:r>
              <a:rPr lang="sr-Latn-RS" sz="1200" dirty="0">
                <a:solidFill>
                  <a:srgbClr val="000000"/>
                </a:solidFill>
              </a:rPr>
              <a:t>) i </a:t>
            </a:r>
            <a:r>
              <a:rPr lang="en-US" sz="1200" dirty="0" err="1">
                <a:solidFill>
                  <a:srgbClr val="000000"/>
                </a:solidFill>
              </a:rPr>
              <a:t>simetri</a:t>
            </a:r>
            <a:r>
              <a:rPr lang="sr-Latn-RS" sz="1200" dirty="0">
                <a:solidFill>
                  <a:srgbClr val="000000"/>
                </a:solidFill>
              </a:rPr>
              <a:t>č</a:t>
            </a:r>
            <a:r>
              <a:rPr lang="en-US" sz="1200" dirty="0">
                <a:solidFill>
                  <a:srgbClr val="000000"/>
                </a:solidFill>
              </a:rPr>
              <a:t>ne </a:t>
            </a:r>
            <a:r>
              <a:rPr lang="el-GR" sz="1200" dirty="0">
                <a:solidFill>
                  <a:srgbClr val="000000"/>
                </a:solidFill>
              </a:rPr>
              <a:t>ν</a:t>
            </a:r>
            <a:r>
              <a:rPr lang="en-US" sz="1200" baseline="-25000" dirty="0">
                <a:solidFill>
                  <a:srgbClr val="000000"/>
                </a:solidFill>
              </a:rPr>
              <a:t>s</a:t>
            </a:r>
            <a:r>
              <a:rPr lang="sr-Latn-RS" sz="1200" dirty="0">
                <a:solidFill>
                  <a:srgbClr val="000000"/>
                </a:solidFill>
              </a:rPr>
              <a:t>(</a:t>
            </a:r>
            <a:r>
              <a:rPr lang="en-US" sz="1200" dirty="0">
                <a:solidFill>
                  <a:srgbClr val="000000"/>
                </a:solidFill>
              </a:rPr>
              <a:t>C</a:t>
            </a:r>
            <a:r>
              <a:rPr lang="sr-Latn-RS" sz="1200" dirty="0">
                <a:solidFill>
                  <a:srgbClr val="000000"/>
                </a:solidFill>
              </a:rPr>
              <a:t>–</a:t>
            </a:r>
            <a:r>
              <a:rPr lang="en-US" sz="1200" dirty="0">
                <a:solidFill>
                  <a:srgbClr val="000000"/>
                </a:solidFill>
              </a:rPr>
              <a:t>H</a:t>
            </a:r>
            <a:r>
              <a:rPr lang="sr-Latn-RS" sz="1200" dirty="0">
                <a:solidFill>
                  <a:srgbClr val="000000"/>
                </a:solidFill>
              </a:rPr>
              <a:t>) </a:t>
            </a:r>
            <a:r>
              <a:rPr lang="en-US" sz="1200" dirty="0">
                <a:solidFill>
                  <a:srgbClr val="000000"/>
                </a:solidFill>
              </a:rPr>
              <a:t>v</a:t>
            </a:r>
            <a:r>
              <a:rPr lang="sr-Latn-RS" sz="1200" dirty="0">
                <a:solidFill>
                  <a:srgbClr val="000000"/>
                </a:solidFill>
              </a:rPr>
              <a:t>ibracije </a:t>
            </a:r>
            <a:r>
              <a:rPr lang="en-US" sz="1200" dirty="0">
                <a:solidFill>
                  <a:srgbClr val="000000"/>
                </a:solidFill>
              </a:rPr>
              <a:t>CH</a:t>
            </a:r>
            <a:r>
              <a:rPr lang="sr-Latn-RS" sz="1200" baseline="-25000" dirty="0">
                <a:solidFill>
                  <a:srgbClr val="000000"/>
                </a:solidFill>
              </a:rPr>
              <a:t>2</a:t>
            </a:r>
            <a:r>
              <a:rPr lang="sr-Latn-R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grupe</a:t>
            </a:r>
            <a:r>
              <a:rPr lang="sr-Latn-RS" sz="1200" dirty="0">
                <a:solidFill>
                  <a:srgbClr val="000000"/>
                </a:solidFill>
              </a:rPr>
              <a:t> alkana (to su karakteristične trake alkana). </a:t>
            </a:r>
            <a:r>
              <a:rPr lang="pl-PL" sz="1200" dirty="0">
                <a:solidFill>
                  <a:srgbClr val="000000"/>
                </a:solidFill>
              </a:rPr>
              <a:t>Traka srednje ja</a:t>
            </a:r>
            <a:r>
              <a:rPr lang="sr-Latn-RS" sz="1200" dirty="0">
                <a:solidFill>
                  <a:srgbClr val="000000"/>
                </a:solidFill>
              </a:rPr>
              <a:t>čine na ~1450 cm</a:t>
            </a:r>
            <a:r>
              <a:rPr lang="sr-Latn-RS" sz="1200" baseline="30000" dirty="0">
                <a:solidFill>
                  <a:srgbClr val="000000"/>
                </a:solidFill>
              </a:rPr>
              <a:t>–1</a:t>
            </a:r>
            <a:r>
              <a:rPr lang="sr-Latn-RS" sz="1200" dirty="0">
                <a:solidFill>
                  <a:srgbClr val="000000"/>
                </a:solidFill>
              </a:rPr>
              <a:t> odgovara </a:t>
            </a:r>
            <a:r>
              <a:rPr lang="sr-Latn-RS" sz="1200" dirty="0" smtClean="0">
                <a:solidFill>
                  <a:srgbClr val="000000"/>
                </a:solidFill>
              </a:rPr>
              <a:t>CH</a:t>
            </a:r>
            <a:r>
              <a:rPr lang="sr-Latn-RS" sz="1200" baseline="-25000" dirty="0" smtClean="0">
                <a:solidFill>
                  <a:srgbClr val="000000"/>
                </a:solidFill>
              </a:rPr>
              <a:t>2</a:t>
            </a:r>
            <a:r>
              <a:rPr lang="sr-Latn-RS" sz="1200" dirty="0" smtClean="0">
                <a:solidFill>
                  <a:srgbClr val="000000"/>
                </a:solidFill>
              </a:rPr>
              <a:t> makazastoj vibraciji (deformacionoj, scissoring). </a:t>
            </a:r>
            <a:r>
              <a:rPr lang="sr-Latn-RS" sz="1200" dirty="0">
                <a:solidFill>
                  <a:srgbClr val="000000"/>
                </a:solidFill>
              </a:rPr>
              <a:t>T</a:t>
            </a:r>
            <a:r>
              <a:rPr lang="en-US" sz="1200" dirty="0">
                <a:solidFill>
                  <a:srgbClr val="000000"/>
                </a:solidFill>
              </a:rPr>
              <a:t>r</a:t>
            </a:r>
            <a:r>
              <a:rPr lang="sr-Latn-RS" sz="1200" dirty="0">
                <a:solidFill>
                  <a:srgbClr val="000000"/>
                </a:solidFill>
              </a:rPr>
              <a:t>a</a:t>
            </a:r>
            <a:r>
              <a:rPr lang="en-US" sz="1200" dirty="0" err="1">
                <a:solidFill>
                  <a:srgbClr val="000000"/>
                </a:solidFill>
              </a:rPr>
              <a:t>ka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srednje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ja</a:t>
            </a:r>
            <a:r>
              <a:rPr lang="sr-Latn-RS" sz="1200" dirty="0">
                <a:solidFill>
                  <a:srgbClr val="000000"/>
                </a:solidFill>
              </a:rPr>
              <a:t>č</a:t>
            </a:r>
            <a:r>
              <a:rPr lang="en-US" sz="1200" dirty="0" err="1">
                <a:solidFill>
                  <a:srgbClr val="000000"/>
                </a:solidFill>
              </a:rPr>
              <a:t>ine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na</a:t>
            </a:r>
            <a:r>
              <a:rPr lang="sr-Latn-RS" sz="1200" dirty="0">
                <a:solidFill>
                  <a:srgbClr val="000000"/>
                </a:solidFill>
              </a:rPr>
              <a:t> ~720 </a:t>
            </a:r>
            <a:r>
              <a:rPr lang="en-US" sz="1200" dirty="0">
                <a:solidFill>
                  <a:srgbClr val="000000"/>
                </a:solidFill>
              </a:rPr>
              <a:t>cm</a:t>
            </a:r>
            <a:r>
              <a:rPr lang="sr-Latn-RS" sz="1200" baseline="30000" dirty="0">
                <a:solidFill>
                  <a:srgbClr val="000000"/>
                </a:solidFill>
              </a:rPr>
              <a:t>–1</a:t>
            </a:r>
            <a:r>
              <a:rPr lang="sr-Latn-R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mo</a:t>
            </a:r>
            <a:r>
              <a:rPr lang="sr-Latn-RS" sz="1200" dirty="0">
                <a:solidFill>
                  <a:srgbClr val="000000"/>
                </a:solidFill>
              </a:rPr>
              <a:t>ž</a:t>
            </a:r>
            <a:r>
              <a:rPr lang="en-US" sz="1200" dirty="0">
                <a:solidFill>
                  <a:srgbClr val="000000"/>
                </a:solidFill>
              </a:rPr>
              <a:t>e </a:t>
            </a:r>
            <a:r>
              <a:rPr lang="en-US" sz="1200" dirty="0" err="1">
                <a:solidFill>
                  <a:srgbClr val="000000"/>
                </a:solidFill>
              </a:rPr>
              <a:t>biti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deformaciona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vibracija</a:t>
            </a:r>
            <a:r>
              <a:rPr lang="sr-Latn-RS" sz="1200" dirty="0">
                <a:solidFill>
                  <a:srgbClr val="000000"/>
                </a:solidFill>
              </a:rPr>
              <a:t>-</a:t>
            </a:r>
            <a:r>
              <a:rPr lang="en-US" sz="1200" dirty="0" err="1">
                <a:solidFill>
                  <a:srgbClr val="000000"/>
                </a:solidFill>
              </a:rPr>
              <a:t>ljuljanje</a:t>
            </a:r>
            <a:r>
              <a:rPr lang="sr-Latn-RS" sz="1200" dirty="0">
                <a:solidFill>
                  <a:srgbClr val="000000"/>
                </a:solidFill>
              </a:rPr>
              <a:t> </a:t>
            </a:r>
            <a:r>
              <a:rPr lang="sr-Latn-RS" sz="1200" dirty="0" smtClean="0">
                <a:solidFill>
                  <a:srgbClr val="000000"/>
                </a:solidFill>
              </a:rPr>
              <a:t>(</a:t>
            </a:r>
            <a:r>
              <a:rPr lang="en-US" sz="1200" dirty="0" smtClean="0">
                <a:solidFill>
                  <a:srgbClr val="000000"/>
                </a:solidFill>
              </a:rPr>
              <a:t>rocking</a:t>
            </a:r>
            <a:r>
              <a:rPr lang="sr-Latn-RS" sz="1200" dirty="0" smtClean="0">
                <a:solidFill>
                  <a:srgbClr val="000000"/>
                </a:solidFill>
              </a:rPr>
              <a:t>) </a:t>
            </a:r>
            <a:r>
              <a:rPr lang="sr-Latn-RS" sz="1200" dirty="0">
                <a:solidFill>
                  <a:srgbClr val="000000"/>
                </a:solidFill>
              </a:rPr>
              <a:t>CH</a:t>
            </a:r>
            <a:r>
              <a:rPr lang="sr-Latn-RS" sz="1200" baseline="-25000" dirty="0">
                <a:solidFill>
                  <a:srgbClr val="000000"/>
                </a:solidFill>
              </a:rPr>
              <a:t>2</a:t>
            </a:r>
            <a:r>
              <a:rPr lang="sr-Latn-RS" sz="1200" dirty="0">
                <a:solidFill>
                  <a:srgbClr val="000000"/>
                </a:solidFill>
              </a:rPr>
              <a:t> grupe, mada bi takođe mogla poticati i od istezanja C–Cl veze. Poređenje sa spektrima iz ″Aldrich Library of IR Spectra″ dovodi do zaključka da je nepoznati uzorak polietilen  (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en-US" sz="1200" dirty="0">
                <a:solidFill>
                  <a:srgbClr val="000000"/>
                </a:solidFill>
              </a:rPr>
              <a:t>CH</a:t>
            </a:r>
            <a:r>
              <a:rPr lang="sr-Latn-RS" sz="1200" baseline="-25000" dirty="0">
                <a:solidFill>
                  <a:srgbClr val="000000"/>
                </a:solidFill>
              </a:rPr>
              <a:t>2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en-US" sz="1200" dirty="0">
                <a:solidFill>
                  <a:srgbClr val="000000"/>
                </a:solidFill>
              </a:rPr>
              <a:t>CH</a:t>
            </a:r>
            <a:r>
              <a:rPr lang="sr-Latn-RS" sz="1200" baseline="-25000" dirty="0">
                <a:solidFill>
                  <a:srgbClr val="000000"/>
                </a:solidFill>
              </a:rPr>
              <a:t>2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sr-Latn-RS" sz="1200" dirty="0">
                <a:solidFill>
                  <a:srgbClr val="000000"/>
                </a:solidFill>
              </a:rPr>
              <a:t>)</a:t>
            </a:r>
            <a:r>
              <a:rPr lang="en-US" sz="1200" baseline="-25000" dirty="0">
                <a:solidFill>
                  <a:srgbClr val="000000"/>
                </a:solidFill>
              </a:rPr>
              <a:t>n</a:t>
            </a:r>
            <a:r>
              <a:rPr lang="sr-Latn-RS" sz="1200" dirty="0">
                <a:solidFill>
                  <a:srgbClr val="000000"/>
                </a:solidFill>
              </a:rPr>
              <a:t>, a ne poli(vinil hlorid), (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en-US" sz="1200" dirty="0">
                <a:solidFill>
                  <a:srgbClr val="000000"/>
                </a:solidFill>
              </a:rPr>
              <a:t>CH</a:t>
            </a:r>
            <a:r>
              <a:rPr lang="sr-Latn-RS" sz="1200" baseline="-25000" dirty="0">
                <a:solidFill>
                  <a:srgbClr val="000000"/>
                </a:solidFill>
              </a:rPr>
              <a:t>2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en-US" sz="1200" dirty="0" err="1">
                <a:solidFill>
                  <a:srgbClr val="000000"/>
                </a:solidFill>
              </a:rPr>
              <a:t>CHCl</a:t>
            </a:r>
            <a:r>
              <a:rPr lang="es-ES" sz="1200" dirty="0">
                <a:solidFill>
                  <a:srgbClr val="000000"/>
                </a:solidFill>
              </a:rPr>
              <a:t>–</a:t>
            </a:r>
            <a:r>
              <a:rPr lang="sr-Latn-RS" sz="1200" dirty="0">
                <a:solidFill>
                  <a:srgbClr val="000000"/>
                </a:solidFill>
              </a:rPr>
              <a:t>)</a:t>
            </a:r>
            <a:r>
              <a:rPr lang="en-US" sz="1200" baseline="-25000" dirty="0">
                <a:solidFill>
                  <a:srgbClr val="000000"/>
                </a:solidFill>
              </a:rPr>
              <a:t>n</a:t>
            </a:r>
            <a:r>
              <a:rPr lang="sr-Latn-RS" sz="1200" dirty="0" smtClean="0">
                <a:solidFill>
                  <a:srgbClr val="000000"/>
                </a:solidFill>
              </a:rPr>
              <a:t>.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4426578"/>
            <a:ext cx="2335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1400" dirty="0">
                <a:solidFill>
                  <a:srgbClr val="00B050"/>
                </a:solidFill>
              </a:rPr>
              <a:t>IR spektar nepo</a:t>
            </a:r>
            <a:r>
              <a:rPr lang="en-US" sz="1400" dirty="0">
                <a:solidFill>
                  <a:srgbClr val="00B050"/>
                </a:solidFill>
              </a:rPr>
              <a:t>z</a:t>
            </a:r>
            <a:r>
              <a:rPr lang="sr-Latn-CS" sz="1400" dirty="0">
                <a:solidFill>
                  <a:srgbClr val="00B050"/>
                </a:solidFill>
              </a:rPr>
              <a:t>natog uzorka</a:t>
            </a:r>
            <a:endParaRPr lang="en-GB" sz="1400" dirty="0">
              <a:solidFill>
                <a:srgbClr val="00B05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057400" y="609600"/>
            <a:ext cx="429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 </a:t>
            </a:r>
            <a:r>
              <a:rPr lang="sr-Latn-CS" sz="1800" dirty="0">
                <a:solidFill>
                  <a:srgbClr val="9900CC"/>
                </a:solidFill>
              </a:rPr>
              <a:t>O</a:t>
            </a:r>
            <a:r>
              <a:rPr lang="en-US" sz="1800" dirty="0" err="1">
                <a:solidFill>
                  <a:srgbClr val="9900CC"/>
                </a:solidFill>
              </a:rPr>
              <a:t>dre</a:t>
            </a:r>
            <a:r>
              <a:rPr lang="sr-Latn-CS" sz="1800" dirty="0">
                <a:solidFill>
                  <a:srgbClr val="9900CC"/>
                </a:solidFill>
              </a:rPr>
              <a:t>đivanje </a:t>
            </a:r>
            <a:r>
              <a:rPr lang="sr-Latn-CS" sz="1800" dirty="0" smtClean="0">
                <a:solidFill>
                  <a:srgbClr val="9900CC"/>
                </a:solidFill>
              </a:rPr>
              <a:t>M</a:t>
            </a:r>
            <a:r>
              <a:rPr lang="sr-Latn-CS" sz="1800" baseline="-25000" dirty="0" smtClean="0">
                <a:solidFill>
                  <a:srgbClr val="9900CC"/>
                </a:solidFill>
              </a:rPr>
              <a:t>n</a:t>
            </a:r>
            <a:r>
              <a:rPr lang="sr-Latn-CS" sz="1800" dirty="0" smtClean="0">
                <a:solidFill>
                  <a:srgbClr val="9900CC"/>
                </a:solidFill>
              </a:rPr>
              <a:t> analizom </a:t>
            </a:r>
            <a:r>
              <a:rPr lang="sr-Latn-CS" sz="1800" dirty="0">
                <a:solidFill>
                  <a:srgbClr val="9900CC"/>
                </a:solidFill>
              </a:rPr>
              <a:t>terminalnih grupa</a:t>
            </a:r>
            <a:endParaRPr lang="en-US" sz="1800" dirty="0">
              <a:solidFill>
                <a:srgbClr val="9900CC"/>
              </a:solidFill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778934" y="1143000"/>
            <a:ext cx="7696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Na osnovu IR spektara, </a:t>
            </a:r>
            <a:r>
              <a:rPr lang="sr-Latn-CS" sz="1400" dirty="0" smtClean="0">
                <a:solidFill>
                  <a:srgbClr val="000000"/>
                </a:solidFill>
              </a:rPr>
              <a:t>M</a:t>
            </a:r>
            <a:r>
              <a:rPr lang="sr-Latn-CS" sz="1400" baseline="-25000" dirty="0" smtClean="0">
                <a:solidFill>
                  <a:srgbClr val="000000"/>
                </a:solidFill>
              </a:rPr>
              <a:t>n</a:t>
            </a:r>
            <a:r>
              <a:rPr lang="sr-Latn-CS" sz="1400" dirty="0" smtClean="0">
                <a:solidFill>
                  <a:srgbClr val="000000"/>
                </a:solidFill>
              </a:rPr>
              <a:t> polimera </a:t>
            </a:r>
            <a:r>
              <a:rPr lang="sr-Latn-CS" sz="1400" dirty="0">
                <a:solidFill>
                  <a:srgbClr val="000000"/>
                </a:solidFill>
              </a:rPr>
              <a:t>se može odrediti pod uslovom da su lanci </a:t>
            </a:r>
            <a:r>
              <a:rPr lang="sr-Latn-CS" sz="1400" b="1" dirty="0">
                <a:solidFill>
                  <a:srgbClr val="000000"/>
                </a:solidFill>
              </a:rPr>
              <a:t>linearni (bez grananja).</a:t>
            </a:r>
            <a:r>
              <a:rPr lang="sr-Latn-CS" sz="1400" dirty="0">
                <a:solidFill>
                  <a:srgbClr val="000000"/>
                </a:solidFill>
              </a:rPr>
              <a:t> Ukoliko ovo važi,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dati polimer ima </a:t>
            </a:r>
            <a:r>
              <a:rPr lang="en-US" sz="1400" b="1" dirty="0" err="1">
                <a:solidFill>
                  <a:srgbClr val="000000"/>
                </a:solidFill>
              </a:rPr>
              <a:t>dve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terminalne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grupe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po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molekulu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219200" y="2141245"/>
            <a:ext cx="1004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rgbClr val="000000"/>
                </a:solidFill>
              </a:rPr>
              <a:t>A=a b c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2510909" y="2059036"/>
            <a:ext cx="42739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RS" sz="1300" i="1" dirty="0" smtClean="0">
                <a:solidFill>
                  <a:srgbClr val="000000"/>
                </a:solidFill>
              </a:rPr>
              <a:t>A- apsorbancija</a:t>
            </a:r>
          </a:p>
          <a:p>
            <a:pPr eaLnBrk="1" hangingPunct="1"/>
            <a:r>
              <a:rPr lang="en-US" sz="1300" i="1" dirty="0" smtClean="0">
                <a:solidFill>
                  <a:srgbClr val="000000"/>
                </a:solidFill>
              </a:rPr>
              <a:t>a- </a:t>
            </a:r>
            <a:r>
              <a:rPr lang="sr-Latn-RS" sz="1300" i="1" dirty="0" smtClean="0">
                <a:solidFill>
                  <a:srgbClr val="000000"/>
                </a:solidFill>
              </a:rPr>
              <a:t>molarna </a:t>
            </a:r>
            <a:r>
              <a:rPr lang="en-US" sz="1300" i="1" dirty="0" err="1" smtClean="0">
                <a:solidFill>
                  <a:srgbClr val="000000"/>
                </a:solidFill>
              </a:rPr>
              <a:t>apsorptivnost</a:t>
            </a:r>
            <a:endParaRPr lang="sr-Latn-RS" sz="1300" i="1" dirty="0">
              <a:solidFill>
                <a:srgbClr val="000000"/>
              </a:solidFill>
            </a:endParaRPr>
          </a:p>
          <a:p>
            <a:pPr eaLnBrk="1" hangingPunct="1"/>
            <a:r>
              <a:rPr lang="sr-Latn-RS" sz="1300" i="1" dirty="0" smtClean="0">
                <a:solidFill>
                  <a:srgbClr val="000000"/>
                </a:solidFill>
              </a:rPr>
              <a:t>b</a:t>
            </a:r>
            <a:r>
              <a:rPr lang="en-US" sz="1300" i="1" dirty="0" smtClean="0">
                <a:solidFill>
                  <a:srgbClr val="000000"/>
                </a:solidFill>
              </a:rPr>
              <a:t>-du</a:t>
            </a:r>
            <a:r>
              <a:rPr lang="sr-Latn-CS" sz="1300" i="1" dirty="0">
                <a:solidFill>
                  <a:srgbClr val="000000"/>
                </a:solidFill>
              </a:rPr>
              <a:t>ž</a:t>
            </a:r>
            <a:r>
              <a:rPr lang="en-US" sz="1300" i="1" dirty="0" err="1">
                <a:solidFill>
                  <a:srgbClr val="000000"/>
                </a:solidFill>
              </a:rPr>
              <a:t>ina</a:t>
            </a:r>
            <a:r>
              <a:rPr lang="en-US" sz="1300" i="1" dirty="0">
                <a:solidFill>
                  <a:srgbClr val="000000"/>
                </a:solidFill>
              </a:rPr>
              <a:t> </a:t>
            </a:r>
            <a:r>
              <a:rPr lang="sr-Latn-RS" sz="1300" i="1" dirty="0" smtClean="0">
                <a:solidFill>
                  <a:srgbClr val="000000"/>
                </a:solidFill>
              </a:rPr>
              <a:t>optičkog </a:t>
            </a:r>
            <a:r>
              <a:rPr lang="en-US" sz="1300" i="1" dirty="0" err="1" smtClean="0">
                <a:solidFill>
                  <a:srgbClr val="000000"/>
                </a:solidFill>
              </a:rPr>
              <a:t>puta</a:t>
            </a:r>
            <a:endParaRPr lang="sr-Latn-RS" sz="1300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300" i="1" dirty="0" smtClean="0">
                <a:solidFill>
                  <a:srgbClr val="000000"/>
                </a:solidFill>
              </a:rPr>
              <a:t>c-</a:t>
            </a:r>
            <a:r>
              <a:rPr lang="en-US" sz="1300" i="1" dirty="0" err="1" smtClean="0">
                <a:solidFill>
                  <a:srgbClr val="000000"/>
                </a:solidFill>
              </a:rPr>
              <a:t>koncentracija</a:t>
            </a:r>
            <a:r>
              <a:rPr lang="en-US" sz="1300" i="1" dirty="0" smtClean="0">
                <a:solidFill>
                  <a:srgbClr val="000000"/>
                </a:solidFill>
              </a:rPr>
              <a:t> </a:t>
            </a:r>
            <a:r>
              <a:rPr lang="en-US" sz="1300" i="1" dirty="0" err="1">
                <a:solidFill>
                  <a:srgbClr val="000000"/>
                </a:solidFill>
              </a:rPr>
              <a:t>karakteristi</a:t>
            </a:r>
            <a:r>
              <a:rPr lang="sr-Latn-CS" sz="1300" i="1" dirty="0">
                <a:solidFill>
                  <a:srgbClr val="000000"/>
                </a:solidFill>
              </a:rPr>
              <a:t>č</a:t>
            </a:r>
            <a:r>
              <a:rPr lang="en-US" sz="1300" i="1" dirty="0">
                <a:solidFill>
                  <a:srgbClr val="000000"/>
                </a:solidFill>
              </a:rPr>
              <a:t>ne </a:t>
            </a:r>
            <a:r>
              <a:rPr lang="en-US" sz="1300" i="1" dirty="0" err="1">
                <a:solidFill>
                  <a:srgbClr val="000000"/>
                </a:solidFill>
              </a:rPr>
              <a:t>grupe</a:t>
            </a:r>
            <a:r>
              <a:rPr lang="en-US" sz="1300" i="1" dirty="0">
                <a:solidFill>
                  <a:srgbClr val="000000"/>
                </a:solidFill>
              </a:rPr>
              <a:t> </a:t>
            </a:r>
            <a:r>
              <a:rPr lang="sr-Latn-RS" sz="1300" i="1" dirty="0" smtClean="0">
                <a:solidFill>
                  <a:srgbClr val="000000"/>
                </a:solidFill>
              </a:rPr>
              <a:t>čija se traka posmatra.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821267" y="1660525"/>
            <a:ext cx="56729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U kvantitativnoj </a:t>
            </a:r>
            <a:r>
              <a:rPr lang="sr-Latn-CS" sz="1400" dirty="0" smtClean="0">
                <a:solidFill>
                  <a:srgbClr val="000000"/>
                </a:solidFill>
              </a:rPr>
              <a:t>spektrohemijskoj analizi </a:t>
            </a:r>
            <a:r>
              <a:rPr lang="sr-Latn-CS" sz="1400" dirty="0">
                <a:solidFill>
                  <a:srgbClr val="000000"/>
                </a:solidFill>
              </a:rPr>
              <a:t>koristi se </a:t>
            </a:r>
            <a:r>
              <a:rPr lang="sr-Latn-CS" sz="1400" dirty="0" smtClean="0">
                <a:solidFill>
                  <a:srgbClr val="000000"/>
                </a:solidFill>
              </a:rPr>
              <a:t>Lambert-Beer</a:t>
            </a:r>
            <a:r>
              <a:rPr lang="en-US" sz="1400" dirty="0">
                <a:solidFill>
                  <a:srgbClr val="000000"/>
                </a:solidFill>
              </a:rPr>
              <a:t>-</a:t>
            </a:r>
            <a:r>
              <a:rPr lang="sr-Latn-CS" sz="1400" dirty="0">
                <a:solidFill>
                  <a:srgbClr val="000000"/>
                </a:solidFill>
              </a:rPr>
              <a:t>ov </a:t>
            </a:r>
            <a:r>
              <a:rPr lang="en-US" sz="1400" dirty="0">
                <a:solidFill>
                  <a:srgbClr val="000000"/>
                </a:solidFill>
              </a:rPr>
              <a:t>z</a:t>
            </a:r>
            <a:r>
              <a:rPr lang="sr-Latn-CS" sz="1400" dirty="0">
                <a:solidFill>
                  <a:srgbClr val="000000"/>
                </a:solidFill>
              </a:rPr>
              <a:t>akon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457199" y="2976369"/>
            <a:ext cx="838147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Pre svake </a:t>
            </a:r>
            <a:r>
              <a:rPr lang="sr-Latn-CS" sz="1400" dirty="0" smtClean="0">
                <a:solidFill>
                  <a:srgbClr val="000000"/>
                </a:solidFill>
              </a:rPr>
              <a:t>kvantitativne </a:t>
            </a:r>
            <a:r>
              <a:rPr lang="sr-Latn-CS" sz="1400" dirty="0">
                <a:solidFill>
                  <a:srgbClr val="000000"/>
                </a:solidFill>
              </a:rPr>
              <a:t>analize treba odrediti </a:t>
            </a:r>
            <a:r>
              <a:rPr lang="sr-Latn-CS" sz="1400" i="1" dirty="0">
                <a:solidFill>
                  <a:srgbClr val="000000"/>
                </a:solidFill>
              </a:rPr>
              <a:t>a</a:t>
            </a:r>
            <a:r>
              <a:rPr lang="sr-Latn-CS" sz="1400" dirty="0">
                <a:solidFill>
                  <a:srgbClr val="000000"/>
                </a:solidFill>
              </a:rPr>
              <a:t>, konstruisanjem </a:t>
            </a:r>
            <a:r>
              <a:rPr lang="sr-Latn-CS" sz="1400" b="1" dirty="0">
                <a:solidFill>
                  <a:srgbClr val="000000"/>
                </a:solidFill>
              </a:rPr>
              <a:t>kalibracione krive </a:t>
            </a:r>
            <a:r>
              <a:rPr lang="sr-Latn-CS" sz="1400" dirty="0" smtClean="0">
                <a:solidFill>
                  <a:srgbClr val="000000"/>
                </a:solidFill>
              </a:rPr>
              <a:t>zavisnosti </a:t>
            </a:r>
            <a:r>
              <a:rPr lang="sr-Latn-CS" sz="1400" i="1" dirty="0" smtClean="0">
                <a:solidFill>
                  <a:srgbClr val="000000"/>
                </a:solidFill>
              </a:rPr>
              <a:t>A</a:t>
            </a:r>
            <a:r>
              <a:rPr lang="sr-Latn-CS" sz="1400" dirty="0" smtClean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(na </a:t>
            </a:r>
            <a:r>
              <a:rPr lang="sr-Latn-CS" sz="1400" dirty="0" smtClean="0">
                <a:solidFill>
                  <a:srgbClr val="000000"/>
                </a:solidFill>
              </a:rPr>
              <a:t>talasnom broju odredjene trake karakteristične funkcionalne grupe) od </a:t>
            </a:r>
            <a:r>
              <a:rPr lang="sr-Latn-CS" sz="1400" dirty="0">
                <a:solidFill>
                  <a:srgbClr val="000000"/>
                </a:solidFill>
              </a:rPr>
              <a:t>koncentracije </a:t>
            </a:r>
            <a:r>
              <a:rPr lang="sr-Latn-CS" sz="1400" i="1" dirty="0">
                <a:solidFill>
                  <a:srgbClr val="000000"/>
                </a:solidFill>
              </a:rPr>
              <a:t>c</a:t>
            </a:r>
            <a:r>
              <a:rPr lang="sr-Latn-CS" sz="1400" dirty="0">
                <a:solidFill>
                  <a:srgbClr val="000000"/>
                </a:solidFill>
              </a:rPr>
              <a:t>. Zatim se može odrediti nepoznata koncentracija</a:t>
            </a:r>
            <a:r>
              <a:rPr lang="sr-Latn-CS" sz="1400" dirty="0" smtClean="0">
                <a:solidFill>
                  <a:srgbClr val="000000"/>
                </a:solidFill>
              </a:rPr>
              <a:t>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sr-Latn-RS" sz="14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Po</a:t>
            </a:r>
            <a:r>
              <a:rPr lang="sr-Latn-CS" sz="1400" dirty="0">
                <a:solidFill>
                  <a:srgbClr val="000000"/>
                </a:solidFill>
              </a:rPr>
              <a:t>š</a:t>
            </a:r>
            <a:r>
              <a:rPr lang="en-US" sz="1400" dirty="0">
                <a:solidFill>
                  <a:srgbClr val="000000"/>
                </a:solidFill>
              </a:rPr>
              <a:t>to </a:t>
            </a:r>
            <a:r>
              <a:rPr lang="en-US" sz="1400" dirty="0" err="1">
                <a:solidFill>
                  <a:srgbClr val="000000"/>
                </a:solidFill>
              </a:rPr>
              <a:t>terminalne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grupe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nisu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spekroskopski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kuplovane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ostatkom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lanca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b="1" dirty="0" err="1">
                <a:solidFill>
                  <a:srgbClr val="000000"/>
                </a:solidFill>
              </a:rPr>
              <a:t>oligomerni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analozi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nižih molarnih masa </a:t>
            </a:r>
            <a:r>
              <a:rPr lang="en-US" sz="1400" dirty="0" err="1">
                <a:solidFill>
                  <a:srgbClr val="000000"/>
                </a:solidFill>
              </a:rPr>
              <a:t>mogu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koristiti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za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kalibraciju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sr-Latn-RS" sz="1400" dirty="0">
              <a:solidFill>
                <a:srgbClr val="000000"/>
              </a:solidFill>
            </a:endParaRP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381000" y="4267200"/>
            <a:ext cx="8457671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Ukoliko je uzorak npr. kondenzacioni polimer čija je jedna </a:t>
            </a:r>
            <a:r>
              <a:rPr lang="sr-Latn-CS" sz="1400" dirty="0">
                <a:solidFill>
                  <a:srgbClr val="FF0066"/>
                </a:solidFill>
              </a:rPr>
              <a:t>terminalna grupa </a:t>
            </a:r>
            <a:r>
              <a:rPr lang="en-US" sz="1400" dirty="0" smtClean="0">
                <a:solidFill>
                  <a:srgbClr val="FF0066"/>
                </a:solidFill>
              </a:rPr>
              <a:t>–</a:t>
            </a:r>
            <a:r>
              <a:rPr lang="sr-Latn-CS" sz="1400" dirty="0" smtClean="0">
                <a:solidFill>
                  <a:srgbClr val="FF0066"/>
                </a:solidFill>
              </a:rPr>
              <a:t>COOH</a:t>
            </a:r>
            <a:r>
              <a:rPr lang="sr-Latn-CS" sz="1400" dirty="0" smtClean="0">
                <a:solidFill>
                  <a:srgbClr val="000000"/>
                </a:solidFill>
              </a:rPr>
              <a:t>, </a:t>
            </a:r>
            <a:r>
              <a:rPr lang="sr-Latn-CS" sz="1400" dirty="0">
                <a:solidFill>
                  <a:srgbClr val="000000"/>
                </a:solidFill>
              </a:rPr>
              <a:t>a druga </a:t>
            </a:r>
            <a:r>
              <a:rPr lang="en-US" sz="1400" dirty="0">
                <a:solidFill>
                  <a:srgbClr val="FF0066"/>
                </a:solidFill>
              </a:rPr>
              <a:t>–</a:t>
            </a:r>
            <a:r>
              <a:rPr lang="sr-Latn-CS" sz="1400" dirty="0">
                <a:solidFill>
                  <a:srgbClr val="FF0066"/>
                </a:solidFill>
              </a:rPr>
              <a:t>COH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za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odre</a:t>
            </a:r>
            <a:r>
              <a:rPr lang="sr-Latn-CS" sz="1400" dirty="0">
                <a:solidFill>
                  <a:srgbClr val="000000"/>
                </a:solidFill>
              </a:rPr>
              <a:t>đ</a:t>
            </a:r>
            <a:r>
              <a:rPr lang="en-US" sz="1400" dirty="0" err="1">
                <a:solidFill>
                  <a:srgbClr val="000000"/>
                </a:solidFill>
              </a:rPr>
              <a:t>ivanje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</a:t>
            </a:r>
            <a:r>
              <a:rPr lang="en-US" sz="1400" baseline="-25000" dirty="0" err="1">
                <a:solidFill>
                  <a:srgbClr val="000000"/>
                </a:solidFill>
              </a:rPr>
              <a:t>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od interesa su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tr</a:t>
            </a:r>
            <a:r>
              <a:rPr lang="sr-Latn-CS" sz="1400" dirty="0">
                <a:solidFill>
                  <a:srgbClr val="000000"/>
                </a:solidFill>
              </a:rPr>
              <a:t>a</a:t>
            </a:r>
            <a:r>
              <a:rPr lang="en-US" sz="1400" dirty="0" err="1">
                <a:solidFill>
                  <a:srgbClr val="000000"/>
                </a:solidFill>
              </a:rPr>
              <a:t>ke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3535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(-COH) i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3290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sr-Latn-CS" sz="1400" baseline="300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(-COOH</a:t>
            </a:r>
            <a:r>
              <a:rPr lang="en-US" sz="1400" dirty="0" smtClean="0">
                <a:solidFill>
                  <a:srgbClr val="000000"/>
                </a:solidFill>
              </a:rPr>
              <a:t>).</a:t>
            </a:r>
            <a:endParaRPr lang="sr-Latn-RS" sz="1400" dirty="0" smtClean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Na osnovu kalibracije, određene su apsorptivnosti </a:t>
            </a:r>
            <a:r>
              <a:rPr lang="sr-Latn-CS" sz="1400" i="1" dirty="0" smtClean="0">
                <a:solidFill>
                  <a:srgbClr val="FF0066"/>
                </a:solidFill>
              </a:rPr>
              <a:t>a</a:t>
            </a:r>
            <a:r>
              <a:rPr lang="sr-Latn-CS" sz="1400" baseline="-25000" dirty="0" smtClean="0">
                <a:solidFill>
                  <a:srgbClr val="FF0066"/>
                </a:solidFill>
              </a:rPr>
              <a:t>OH </a:t>
            </a:r>
            <a:r>
              <a:rPr lang="en-US" sz="1400" dirty="0" smtClean="0">
                <a:solidFill>
                  <a:srgbClr val="000000"/>
                </a:solidFill>
              </a:rPr>
              <a:t>= </a:t>
            </a:r>
            <a:r>
              <a:rPr lang="sr-Latn-CS" sz="1400" i="1" dirty="0" smtClean="0">
                <a:solidFill>
                  <a:srgbClr val="FF0066"/>
                </a:solidFill>
              </a:rPr>
              <a:t>a</a:t>
            </a:r>
            <a:r>
              <a:rPr lang="en-GB" sz="1400" i="1" baseline="-25000" dirty="0" smtClean="0">
                <a:solidFill>
                  <a:srgbClr val="FF0066"/>
                </a:solidFill>
              </a:rPr>
              <a:t>1</a:t>
            </a:r>
            <a:r>
              <a:rPr lang="sr-Latn-CS" sz="1400" baseline="-25000" dirty="0" smtClean="0">
                <a:solidFill>
                  <a:srgbClr val="FF0066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= 113 </a:t>
            </a:r>
            <a:r>
              <a:rPr lang="en-US" sz="1400" dirty="0">
                <a:solidFill>
                  <a:srgbClr val="000000"/>
                </a:solidFill>
              </a:rPr>
              <a:t>(g-</a:t>
            </a:r>
            <a:r>
              <a:rPr lang="en-US" sz="1400" dirty="0" err="1">
                <a:solidFill>
                  <a:srgbClr val="000000"/>
                </a:solidFill>
              </a:rPr>
              <a:t>ekviv</a:t>
            </a:r>
            <a:r>
              <a:rPr lang="en-US" sz="1400" dirty="0">
                <a:solidFill>
                  <a:srgbClr val="000000"/>
                </a:solidFill>
              </a:rPr>
              <a:t>. cm)</a:t>
            </a:r>
            <a:r>
              <a:rPr lang="en-US" sz="1400" baseline="30000" dirty="0">
                <a:solidFill>
                  <a:srgbClr val="000000"/>
                </a:solidFill>
              </a:rPr>
              <a:t>-1 </a:t>
            </a:r>
            <a:r>
              <a:rPr lang="en-US" sz="1400" dirty="0">
                <a:solidFill>
                  <a:srgbClr val="000000"/>
                </a:solidFill>
              </a:rPr>
              <a:t>i  </a:t>
            </a:r>
            <a:r>
              <a:rPr lang="en-US" sz="1400" dirty="0" err="1">
                <a:solidFill>
                  <a:srgbClr val="FF0066"/>
                </a:solidFill>
              </a:rPr>
              <a:t>a</a:t>
            </a:r>
            <a:r>
              <a:rPr lang="en-US" sz="1400" baseline="-25000" dirty="0" err="1">
                <a:solidFill>
                  <a:srgbClr val="FF0066"/>
                </a:solidFill>
              </a:rPr>
              <a:t>COOH</a:t>
            </a:r>
            <a:r>
              <a:rPr lang="sr-Latn-CS" sz="1400" baseline="-250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= </a:t>
            </a:r>
            <a:r>
              <a:rPr lang="sr-Latn-CS" sz="1400" i="1" dirty="0" smtClean="0">
                <a:solidFill>
                  <a:srgbClr val="FF0066"/>
                </a:solidFill>
              </a:rPr>
              <a:t>a</a:t>
            </a:r>
            <a:r>
              <a:rPr lang="en-GB" sz="1400" i="1" baseline="-25000" dirty="0" smtClean="0">
                <a:solidFill>
                  <a:srgbClr val="FF0066"/>
                </a:solidFill>
              </a:rPr>
              <a:t>2 </a:t>
            </a:r>
            <a:r>
              <a:rPr lang="en-US" sz="1400" dirty="0">
                <a:solidFill>
                  <a:srgbClr val="000000"/>
                </a:solidFill>
              </a:rPr>
              <a:t>= 150 </a:t>
            </a:r>
            <a:r>
              <a:rPr lang="en-US" sz="1400" dirty="0">
                <a:solidFill>
                  <a:srgbClr val="000000"/>
                </a:solidFill>
              </a:rPr>
              <a:t>(g-</a:t>
            </a:r>
            <a:r>
              <a:rPr lang="en-US" sz="1400" dirty="0" err="1">
                <a:solidFill>
                  <a:srgbClr val="000000"/>
                </a:solidFill>
              </a:rPr>
              <a:t>ekviv</a:t>
            </a:r>
            <a:r>
              <a:rPr lang="en-US" sz="1400" dirty="0">
                <a:solidFill>
                  <a:srgbClr val="000000"/>
                </a:solidFill>
              </a:rPr>
              <a:t>. cm)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err="1">
                <a:solidFill>
                  <a:srgbClr val="000000"/>
                </a:solidFill>
              </a:rPr>
              <a:t>Merenjem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apsorbancija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FF0066"/>
                </a:solidFill>
              </a:rPr>
              <a:t>A</a:t>
            </a:r>
            <a:r>
              <a:rPr lang="en-US" sz="1400" i="1" baseline="-25000" dirty="0">
                <a:solidFill>
                  <a:srgbClr val="FF0066"/>
                </a:solidFill>
              </a:rPr>
              <a:t>1</a:t>
            </a:r>
            <a:r>
              <a:rPr lang="en-US" sz="1400" dirty="0">
                <a:solidFill>
                  <a:srgbClr val="FF0066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i </a:t>
            </a:r>
            <a:r>
              <a:rPr lang="en-US" sz="1400" i="1" dirty="0">
                <a:solidFill>
                  <a:srgbClr val="FF0066"/>
                </a:solidFill>
              </a:rPr>
              <a:t>A</a:t>
            </a:r>
            <a:r>
              <a:rPr lang="en-US" sz="1400" i="1" baseline="-25000" dirty="0">
                <a:solidFill>
                  <a:srgbClr val="FF0066"/>
                </a:solidFill>
              </a:rPr>
              <a:t>2</a:t>
            </a:r>
            <a:r>
              <a:rPr lang="en-US" sz="1400" dirty="0">
                <a:solidFill>
                  <a:srgbClr val="FF0066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za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trake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3535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(-COH) i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3290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sr-Latn-CS" sz="1400" baseline="300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(-COOH) </a:t>
            </a:r>
            <a:r>
              <a:rPr lang="en-US" sz="1400" dirty="0" err="1">
                <a:solidFill>
                  <a:srgbClr val="000000"/>
                </a:solidFill>
              </a:rPr>
              <a:t>izra</a:t>
            </a:r>
            <a:r>
              <a:rPr lang="sr-Latn-CS" sz="1400" dirty="0">
                <a:solidFill>
                  <a:srgbClr val="000000"/>
                </a:solidFill>
              </a:rPr>
              <a:t>č</a:t>
            </a:r>
            <a:r>
              <a:rPr lang="en-US" sz="1400" dirty="0" err="1">
                <a:solidFill>
                  <a:srgbClr val="000000"/>
                </a:solidFill>
              </a:rPr>
              <a:t>unava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sr-Latn-RS" sz="1400" dirty="0" smtClean="0">
                <a:solidFill>
                  <a:srgbClr val="000000"/>
                </a:solidFill>
              </a:rPr>
              <a:t>(iz Lambert-Beer-ovog zakona) </a:t>
            </a:r>
            <a:r>
              <a:rPr lang="en-US" sz="1400" dirty="0" err="1" smtClean="0">
                <a:solidFill>
                  <a:srgbClr val="000000"/>
                </a:solidFill>
              </a:rPr>
              <a:t>koncenracija</a:t>
            </a:r>
            <a:r>
              <a:rPr lang="en-US" sz="1400" dirty="0" smtClean="0">
                <a:solidFill>
                  <a:srgbClr val="000000"/>
                </a:solidFill>
              </a:rPr>
              <a:t> -</a:t>
            </a:r>
            <a:r>
              <a:rPr lang="sr-Latn-RS" sz="1400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broj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ekvivalenata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po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gramu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alkoholnih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grupa</a:t>
            </a:r>
            <a:r>
              <a:rPr lang="en-US" sz="1400" b="1" dirty="0">
                <a:solidFill>
                  <a:srgbClr val="000000"/>
                </a:solidFill>
              </a:rPr>
              <a:t> (E</a:t>
            </a:r>
            <a:r>
              <a:rPr lang="en-US" sz="1400" b="1" baseline="-25000" dirty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) </a:t>
            </a:r>
            <a:r>
              <a:rPr lang="sr-Latn-CS" sz="1400" dirty="0">
                <a:solidFill>
                  <a:srgbClr val="000000"/>
                </a:solidFill>
              </a:rPr>
              <a:t>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broj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ekvivalenata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po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gramu</a:t>
            </a:r>
            <a:r>
              <a:rPr lang="en-US" sz="1400" b="1" dirty="0">
                <a:solidFill>
                  <a:srgbClr val="000000"/>
                </a:solidFill>
              </a:rPr>
              <a:t> -COOH </a:t>
            </a:r>
            <a:r>
              <a:rPr lang="en-US" sz="1400" b="1" dirty="0" err="1" smtClean="0">
                <a:solidFill>
                  <a:srgbClr val="000000"/>
                </a:solidFill>
              </a:rPr>
              <a:t>grupa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(E</a:t>
            </a:r>
            <a:r>
              <a:rPr lang="en-US" sz="1400" b="1" baseline="-25000" dirty="0">
                <a:solidFill>
                  <a:srgbClr val="000000"/>
                </a:solidFill>
              </a:rPr>
              <a:t>2</a:t>
            </a:r>
            <a:r>
              <a:rPr lang="en-US" sz="1400" b="1" dirty="0">
                <a:solidFill>
                  <a:srgbClr val="000000"/>
                </a:solidFill>
              </a:rPr>
              <a:t>)</a:t>
            </a:r>
            <a:r>
              <a:rPr lang="en-US" sz="1400" dirty="0">
                <a:solidFill>
                  <a:srgbClr val="000000"/>
                </a:solidFill>
              </a:rPr>
              <a:t>, a </a:t>
            </a:r>
            <a:r>
              <a:rPr lang="en-US" sz="1400" dirty="0" err="1">
                <a:solidFill>
                  <a:srgbClr val="000000"/>
                </a:solidFill>
              </a:rPr>
              <a:t>zatim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se </a:t>
            </a:r>
            <a:r>
              <a:rPr lang="en-US" sz="1400" dirty="0" err="1" smtClean="0">
                <a:solidFill>
                  <a:srgbClr val="000000"/>
                </a:solidFill>
              </a:rPr>
              <a:t>ra</a:t>
            </a:r>
            <a:r>
              <a:rPr lang="sr-Latn-CS" sz="1400" dirty="0">
                <a:solidFill>
                  <a:srgbClr val="000000"/>
                </a:solidFill>
              </a:rPr>
              <a:t>č</a:t>
            </a:r>
            <a:r>
              <a:rPr lang="en-US" sz="1400" dirty="0" err="1">
                <a:solidFill>
                  <a:srgbClr val="000000"/>
                </a:solidFill>
              </a:rPr>
              <a:t>una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i="1" dirty="0" err="1">
                <a:solidFill>
                  <a:srgbClr val="000000"/>
                </a:solidFill>
              </a:rPr>
              <a:t>M</a:t>
            </a:r>
            <a:r>
              <a:rPr lang="en-US" sz="1400" i="1" baseline="-25000" dirty="0" err="1">
                <a:solidFill>
                  <a:srgbClr val="000000"/>
                </a:solidFill>
              </a:rPr>
              <a:t>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formuli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1513" name="Rectangle 15"/>
          <p:cNvSpPr>
            <a:spLocks noChangeArrowheads="1"/>
          </p:cNvSpPr>
          <p:nvPr/>
        </p:nvSpPr>
        <p:spPr bwMode="auto">
          <a:xfrm>
            <a:off x="0" y="3148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15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367466"/>
              </p:ext>
            </p:extLst>
          </p:nvPr>
        </p:nvGraphicFramePr>
        <p:xfrm>
          <a:off x="3717925" y="5869742"/>
          <a:ext cx="1219200" cy="599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6" name="Equation" r:id="rId6" imgW="1143000" imgH="558800" progId="Equation.3">
                  <p:embed/>
                </p:oleObj>
              </mc:Choice>
              <mc:Fallback>
                <p:oleObj name="Equation" r:id="rId6" imgW="1143000" imgH="558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925" y="5869742"/>
                        <a:ext cx="1219200" cy="59972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381000"/>
            <a:ext cx="3238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800">
                <a:solidFill>
                  <a:srgbClr val="9900CC"/>
                </a:solidFill>
              </a:rPr>
              <a:t>I</a:t>
            </a:r>
            <a:r>
              <a:rPr lang="en-US" sz="1800">
                <a:solidFill>
                  <a:srgbClr val="9900CC"/>
                </a:solidFill>
              </a:rPr>
              <a:t>R</a:t>
            </a:r>
            <a:r>
              <a:rPr lang="sr-Latn-CS" sz="1800">
                <a:solidFill>
                  <a:srgbClr val="9900CC"/>
                </a:solidFill>
              </a:rPr>
              <a:t> analiza procesa polimerizacije</a:t>
            </a:r>
            <a:endParaRPr lang="en-US">
              <a:solidFill>
                <a:srgbClr val="9900CC"/>
              </a:solidFill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80168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CC"/>
                </a:solidFill>
              </a:rPr>
              <a:t>PRIMER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b="1" dirty="0" err="1">
                <a:solidFill>
                  <a:srgbClr val="000000"/>
                </a:solidFill>
              </a:rPr>
              <a:t>pra</a:t>
            </a:r>
            <a:r>
              <a:rPr lang="sr-Latn-CS" sz="1600" b="1" dirty="0">
                <a:solidFill>
                  <a:srgbClr val="000000"/>
                </a:solidFill>
              </a:rPr>
              <a:t>ćenje procesa sinteze poliuretanskih pena  i proučavanje mehanizma polimeriacije</a:t>
            </a:r>
          </a:p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-</a:t>
            </a:r>
            <a:r>
              <a:rPr lang="en-US" sz="1400" dirty="0" err="1">
                <a:solidFill>
                  <a:srgbClr val="000000"/>
                </a:solidFill>
              </a:rPr>
              <a:t>proces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</a:t>
            </a:r>
            <a:r>
              <a:rPr lang="sr-Latn-CS" sz="1400" dirty="0">
                <a:solidFill>
                  <a:srgbClr val="000000"/>
                </a:solidFill>
              </a:rPr>
              <a:t>ž</a:t>
            </a:r>
            <a:r>
              <a:rPr lang="en-US" sz="1400" dirty="0">
                <a:solidFill>
                  <a:srgbClr val="000000"/>
                </a:solidFill>
              </a:rPr>
              <a:t>e da se </a:t>
            </a:r>
            <a:r>
              <a:rPr lang="en-US" sz="1400" dirty="0" err="1">
                <a:solidFill>
                  <a:srgbClr val="000000"/>
                </a:solidFill>
              </a:rPr>
              <a:t>prati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in situ</a:t>
            </a:r>
            <a:r>
              <a:rPr lang="en-US" sz="1400" dirty="0">
                <a:solidFill>
                  <a:srgbClr val="000000"/>
                </a:solidFill>
              </a:rPr>
              <a:t> ATR </a:t>
            </a:r>
            <a:r>
              <a:rPr lang="sr-Latn-RS" sz="1400" dirty="0" smtClean="0">
                <a:solidFill>
                  <a:srgbClr val="000000"/>
                </a:solidFill>
              </a:rPr>
              <a:t>FTIR </a:t>
            </a:r>
            <a:r>
              <a:rPr lang="en-US" sz="1400" dirty="0" err="1" smtClean="0">
                <a:solidFill>
                  <a:srgbClr val="000000"/>
                </a:solidFill>
              </a:rPr>
              <a:t>tehnikom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pomo</a:t>
            </a:r>
            <a:r>
              <a:rPr lang="sr-Latn-CS" sz="1400" dirty="0">
                <a:solidFill>
                  <a:srgbClr val="000000"/>
                </a:solidFill>
              </a:rPr>
              <a:t>ć</a:t>
            </a:r>
            <a:r>
              <a:rPr lang="en-US" sz="1400" dirty="0">
                <a:solidFill>
                  <a:srgbClr val="000000"/>
                </a:solidFill>
              </a:rPr>
              <a:t>u </a:t>
            </a:r>
            <a:r>
              <a:rPr lang="en-US" sz="1400" dirty="0" err="1">
                <a:solidFill>
                  <a:srgbClr val="000000"/>
                </a:solidFill>
              </a:rPr>
              <a:t>halkogenidnog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vlakna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koje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ubacuje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en-US" sz="1400" dirty="0" err="1">
                <a:solidFill>
                  <a:srgbClr val="000000"/>
                </a:solidFill>
              </a:rPr>
              <a:t>reakcionu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sme</a:t>
            </a:r>
            <a:r>
              <a:rPr lang="sr-Latn-CS" sz="1400" dirty="0">
                <a:solidFill>
                  <a:srgbClr val="000000"/>
                </a:solidFill>
              </a:rPr>
              <a:t>š</a:t>
            </a:r>
            <a:r>
              <a:rPr lang="en-US" sz="1400" dirty="0">
                <a:solidFill>
                  <a:srgbClr val="000000"/>
                </a:solidFill>
              </a:rPr>
              <a:t>u; </a:t>
            </a:r>
            <a:r>
              <a:rPr lang="en-US" sz="1400" dirty="0" err="1">
                <a:solidFill>
                  <a:srgbClr val="000000"/>
                </a:solidFill>
              </a:rPr>
              <a:t>snimaju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spektri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en-US" sz="1400" dirty="0" err="1">
                <a:solidFill>
                  <a:srgbClr val="000000"/>
                </a:solidFill>
              </a:rPr>
              <a:t>toku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vremena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reakcije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533400" y="3886200"/>
            <a:ext cx="8229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 smtClean="0">
                <a:solidFill>
                  <a:srgbClr val="000000"/>
                </a:solidFill>
              </a:rPr>
              <a:t>Proces polimerizacije se prati preko p</a:t>
            </a:r>
            <a:r>
              <a:rPr lang="sr-Latn-CS" sz="1400" dirty="0" smtClean="0">
                <a:solidFill>
                  <a:srgbClr val="000000"/>
                </a:solidFill>
              </a:rPr>
              <a:t>otrošnje izocijanata, koja se </a:t>
            </a:r>
            <a:r>
              <a:rPr lang="sr-Latn-CS" sz="1400" dirty="0">
                <a:solidFill>
                  <a:srgbClr val="000000"/>
                </a:solidFill>
              </a:rPr>
              <a:t>prati </a:t>
            </a:r>
            <a:r>
              <a:rPr lang="sr-Latn-CS" sz="1400" dirty="0" smtClean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merenjem apsorbancije trake koja potiče od antisimetričnog istezanja</a:t>
            </a:r>
            <a:r>
              <a:rPr lang="en-US" sz="1400" dirty="0">
                <a:solidFill>
                  <a:srgbClr val="000000"/>
                </a:solidFill>
              </a:rPr>
              <a:t> –N=C=O </a:t>
            </a:r>
            <a:r>
              <a:rPr lang="en-US" sz="1400" dirty="0" err="1">
                <a:solidFill>
                  <a:srgbClr val="000000"/>
                </a:solidFill>
              </a:rPr>
              <a:t>grupe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2275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Trake istežućih C</a:t>
            </a:r>
            <a:r>
              <a:rPr lang="en-US" sz="1400" dirty="0">
                <a:solidFill>
                  <a:srgbClr val="000000"/>
                </a:solidFill>
              </a:rPr>
              <a:t>-H</a:t>
            </a:r>
            <a:r>
              <a:rPr lang="sr-Latn-CS" sz="1400" dirty="0">
                <a:solidFill>
                  <a:srgbClr val="000000"/>
                </a:solidFill>
              </a:rPr>
              <a:t> vibracija</a:t>
            </a:r>
            <a:r>
              <a:rPr lang="en-US" sz="1400" dirty="0">
                <a:solidFill>
                  <a:srgbClr val="000000"/>
                </a:solidFill>
              </a:rPr>
              <a:t> (</a:t>
            </a:r>
            <a:r>
              <a:rPr lang="en-US" sz="1400" dirty="0" err="1">
                <a:solidFill>
                  <a:srgbClr val="000000"/>
                </a:solidFill>
              </a:rPr>
              <a:t>iz</a:t>
            </a:r>
            <a:r>
              <a:rPr lang="en-US" sz="1400" dirty="0">
                <a:solidFill>
                  <a:srgbClr val="000000"/>
                </a:solidFill>
              </a:rPr>
              <a:t> R </a:t>
            </a:r>
            <a:r>
              <a:rPr lang="en-US" sz="1400" dirty="0" err="1">
                <a:solidFill>
                  <a:srgbClr val="000000"/>
                </a:solidFill>
              </a:rPr>
              <a:t>grupa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  <a:r>
              <a:rPr lang="sr-Latn-CS" sz="1400" dirty="0">
                <a:solidFill>
                  <a:srgbClr val="000000"/>
                </a:solidFill>
              </a:rPr>
              <a:t> koriste se kao unutrašnji standard.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400" dirty="0" err="1">
                <a:solidFill>
                  <a:srgbClr val="000000"/>
                </a:solidFill>
              </a:rPr>
              <a:t>Nastanak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uretan</a:t>
            </a:r>
            <a:r>
              <a:rPr lang="sr-Latn-RS" sz="1400" dirty="0" smtClean="0">
                <a:solidFill>
                  <a:srgbClr val="000000"/>
                </a:solidFill>
              </a:rPr>
              <a:t>ske veze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poliuretana</a:t>
            </a:r>
            <a:r>
              <a:rPr lang="en-US" sz="1400" dirty="0">
                <a:solidFill>
                  <a:srgbClr val="000000"/>
                </a:solidFill>
              </a:rPr>
              <a:t>) </a:t>
            </a:r>
            <a:r>
              <a:rPr lang="en-US" sz="1400" dirty="0" err="1">
                <a:solidFill>
                  <a:srgbClr val="000000"/>
                </a:solidFill>
              </a:rPr>
              <a:t>prati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trakom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na</a:t>
            </a:r>
            <a:r>
              <a:rPr lang="en-US" sz="1400" dirty="0">
                <a:solidFill>
                  <a:srgbClr val="000000"/>
                </a:solidFill>
              </a:rPr>
              <a:t> 3350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koja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odgovara</a:t>
            </a:r>
            <a:r>
              <a:rPr lang="en-US" sz="1400" dirty="0">
                <a:solidFill>
                  <a:srgbClr val="000000"/>
                </a:solidFill>
              </a:rPr>
              <a:t> N-H </a:t>
            </a:r>
            <a:r>
              <a:rPr lang="en-US" sz="1400" dirty="0" err="1">
                <a:solidFill>
                  <a:srgbClr val="000000"/>
                </a:solidFill>
              </a:rPr>
              <a:t>iste</a:t>
            </a:r>
            <a:r>
              <a:rPr lang="sr-Latn-CS" sz="1400" dirty="0">
                <a:solidFill>
                  <a:srgbClr val="000000"/>
                </a:solidFill>
              </a:rPr>
              <a:t>z</a:t>
            </a:r>
            <a:r>
              <a:rPr lang="en-US" sz="1400" dirty="0" err="1">
                <a:solidFill>
                  <a:srgbClr val="000000"/>
                </a:solidFill>
              </a:rPr>
              <a:t>anju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iz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uretanske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ili</a:t>
            </a:r>
            <a:r>
              <a:rPr lang="en-US" sz="1400" dirty="0">
                <a:solidFill>
                  <a:srgbClr val="000000"/>
                </a:solidFill>
              </a:rPr>
              <a:t> urea </a:t>
            </a:r>
            <a:r>
              <a:rPr lang="en-US" sz="1400" dirty="0" err="1">
                <a:solidFill>
                  <a:srgbClr val="000000"/>
                </a:solidFill>
              </a:rPr>
              <a:t>grupe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endParaRPr lang="sr-Latn-CS" sz="14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400" dirty="0" err="1">
                <a:solidFill>
                  <a:srgbClr val="000000"/>
                </a:solidFill>
              </a:rPr>
              <a:t>Traka</a:t>
            </a:r>
            <a:r>
              <a:rPr lang="en-US" sz="1400" dirty="0">
                <a:solidFill>
                  <a:srgbClr val="000000"/>
                </a:solidFill>
              </a:rPr>
              <a:t> C=O </a:t>
            </a:r>
            <a:r>
              <a:rPr lang="en-US" sz="1400" dirty="0" err="1">
                <a:solidFill>
                  <a:srgbClr val="000000"/>
                </a:solidFill>
              </a:rPr>
              <a:t>iste</a:t>
            </a:r>
            <a:r>
              <a:rPr lang="sr-Latn-CS" sz="1400" dirty="0">
                <a:solidFill>
                  <a:srgbClr val="000000"/>
                </a:solidFill>
              </a:rPr>
              <a:t>z</a:t>
            </a:r>
            <a:r>
              <a:rPr lang="en-US" sz="1400" dirty="0" err="1">
                <a:solidFill>
                  <a:srgbClr val="000000"/>
                </a:solidFill>
              </a:rPr>
              <a:t>anja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iz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uretanske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grupe</a:t>
            </a:r>
            <a:r>
              <a:rPr lang="sr-Latn-CS" sz="1400" dirty="0">
                <a:solidFill>
                  <a:srgbClr val="000000"/>
                </a:solidFill>
              </a:rPr>
              <a:t> na 1715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tako</a:t>
            </a:r>
            <a:r>
              <a:rPr lang="sr-Latn-CS" sz="1400" dirty="0">
                <a:solidFill>
                  <a:srgbClr val="000000"/>
                </a:solidFill>
              </a:rPr>
              <a:t>đ</a:t>
            </a:r>
            <a:r>
              <a:rPr lang="en-US" sz="1400" dirty="0">
                <a:solidFill>
                  <a:srgbClr val="000000"/>
                </a:solidFill>
              </a:rPr>
              <a:t>e </a:t>
            </a:r>
            <a:r>
              <a:rPr lang="en-US" sz="1400" dirty="0" err="1">
                <a:solidFill>
                  <a:srgbClr val="000000"/>
                </a:solidFill>
              </a:rPr>
              <a:t>razvija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tokom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reakcije</a:t>
            </a:r>
            <a:r>
              <a:rPr lang="sr-Latn-RS" sz="1400" dirty="0" smtClean="0">
                <a:solidFill>
                  <a:srgbClr val="000000"/>
                </a:solidFill>
              </a:rPr>
              <a:t> i može se pratiti spektroskopski</a:t>
            </a:r>
            <a:r>
              <a:rPr lang="sr-Latn-C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22533" name="Object 9"/>
          <p:cNvGraphicFramePr>
            <a:graphicFrameLocks noGrp="1" noChangeAspect="1"/>
          </p:cNvGraphicFramePr>
          <p:nvPr>
            <p:ph/>
          </p:nvPr>
        </p:nvGraphicFramePr>
        <p:xfrm>
          <a:off x="2286000" y="1949450"/>
          <a:ext cx="441960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CS ChemDraw Drawing" r:id="rId6" imgW="4122420" imgH="1747520" progId="ChemDraw.Document.5.0">
                  <p:embed/>
                </p:oleObj>
              </mc:Choice>
              <mc:Fallback>
                <p:oleObj name="CS ChemDraw Drawing" r:id="rId6" imgW="4122420" imgH="1747520" progId="ChemDraw.Document.5.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949450"/>
                        <a:ext cx="4419600" cy="18732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685800" y="5486400"/>
            <a:ext cx="4637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sr-Latn-CS" sz="1600">
                <a:solidFill>
                  <a:srgbClr val="FF0066"/>
                </a:solidFill>
              </a:rPr>
              <a:t> studija reakcione kinetike, </a:t>
            </a:r>
            <a:r>
              <a:rPr lang="en-US" sz="1600">
                <a:solidFill>
                  <a:srgbClr val="FF0066"/>
                </a:solidFill>
              </a:rPr>
              <a:t>odre</a:t>
            </a:r>
            <a:r>
              <a:rPr lang="sr-Latn-CS" sz="1600">
                <a:solidFill>
                  <a:srgbClr val="FF0066"/>
                </a:solidFill>
              </a:rPr>
              <a:t>đivanje reda reakcije</a:t>
            </a:r>
            <a:r>
              <a:rPr lang="sr-Latn-CS"/>
              <a:t> </a:t>
            </a:r>
            <a:endParaRPr lang="en-US"/>
          </a:p>
          <a:p>
            <a:pPr eaLnBrk="1" hangingPunct="1">
              <a:buFontTx/>
              <a:buChar char="-"/>
            </a:pPr>
            <a:r>
              <a:rPr lang="en-US" sz="1600">
                <a:solidFill>
                  <a:srgbClr val="FF0066"/>
                </a:solidFill>
              </a:rPr>
              <a:t> odre</a:t>
            </a:r>
            <a:r>
              <a:rPr lang="sr-Latn-CS" sz="1600">
                <a:solidFill>
                  <a:srgbClr val="FF0066"/>
                </a:solidFill>
              </a:rPr>
              <a:t>đivanje stepena umrežavanja (crosslinking)</a:t>
            </a:r>
            <a:endParaRPr lang="en-US" sz="1600">
              <a:solidFill>
                <a:srgbClr val="FF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514600" y="762000"/>
            <a:ext cx="37211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800">
                <a:solidFill>
                  <a:srgbClr val="9900CC"/>
                </a:solidFill>
              </a:rPr>
              <a:t>Hemijske transformacije u polimerima</a:t>
            </a:r>
            <a:endParaRPr lang="en-US">
              <a:solidFill>
                <a:srgbClr val="9900CC"/>
              </a:solidFill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69925" y="1336675"/>
            <a:ext cx="7940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IR </a:t>
            </a:r>
            <a:r>
              <a:rPr lang="en-US" sz="1600" dirty="0" err="1">
                <a:solidFill>
                  <a:srgbClr val="000000"/>
                </a:solidFill>
              </a:rPr>
              <a:t>spektroskopijom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mo</a:t>
            </a:r>
            <a:r>
              <a:rPr lang="sr-Latn-CS" sz="1600" dirty="0">
                <a:solidFill>
                  <a:srgbClr val="000000"/>
                </a:solidFill>
              </a:rPr>
              <a:t>že se doći do informacija o strukturnim promenama u polimerima nastalih hemijskim reakcijama kakve su npr. </a:t>
            </a:r>
            <a:r>
              <a:rPr lang="sr-Latn-CS" sz="1600" u="sng" dirty="0">
                <a:solidFill>
                  <a:srgbClr val="000000"/>
                </a:solidFill>
              </a:rPr>
              <a:t>oksidacija, redukcija, </a:t>
            </a:r>
            <a:r>
              <a:rPr lang="sr-Latn-CS" sz="1600" u="sng" dirty="0" smtClean="0">
                <a:solidFill>
                  <a:srgbClr val="000000"/>
                </a:solidFill>
              </a:rPr>
              <a:t>hidroliza</a:t>
            </a:r>
            <a:r>
              <a:rPr lang="en-GB" sz="1600" u="sng" dirty="0" smtClean="0">
                <a:solidFill>
                  <a:srgbClr val="000000"/>
                </a:solidFill>
              </a:rPr>
              <a:t>, </a:t>
            </a:r>
            <a:r>
              <a:rPr lang="en-GB" sz="1600" dirty="0" err="1" smtClean="0">
                <a:solidFill>
                  <a:srgbClr val="000000"/>
                </a:solidFill>
              </a:rPr>
              <a:t>i</a:t>
            </a:r>
            <a:r>
              <a:rPr lang="en-GB" sz="1600" dirty="0" err="1" smtClean="0">
                <a:solidFill>
                  <a:srgbClr val="000000"/>
                </a:solidFill>
              </a:rPr>
              <a:t>li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</a:rPr>
              <a:t>nastalim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u="sng" dirty="0" err="1" smtClean="0">
                <a:solidFill>
                  <a:srgbClr val="000000"/>
                </a:solidFill>
              </a:rPr>
              <a:t>kao</a:t>
            </a:r>
            <a:r>
              <a:rPr lang="en-GB" sz="1600" u="sng" dirty="0" smtClean="0">
                <a:solidFill>
                  <a:srgbClr val="000000"/>
                </a:solidFill>
              </a:rPr>
              <a:t> </a:t>
            </a:r>
            <a:r>
              <a:rPr lang="en-GB" sz="1600" u="sng" dirty="0" err="1" smtClean="0">
                <a:solidFill>
                  <a:srgbClr val="000000"/>
                </a:solidFill>
              </a:rPr>
              <a:t>posledica</a:t>
            </a:r>
            <a:r>
              <a:rPr lang="en-GB" sz="1600" u="sng" dirty="0" smtClean="0">
                <a:solidFill>
                  <a:srgbClr val="000000"/>
                </a:solidFill>
              </a:rPr>
              <a:t> </a:t>
            </a:r>
            <a:r>
              <a:rPr lang="en-GB" sz="1600" u="sng" dirty="0" err="1" smtClean="0">
                <a:solidFill>
                  <a:srgbClr val="000000"/>
                </a:solidFill>
              </a:rPr>
              <a:t>promene</a:t>
            </a:r>
            <a:r>
              <a:rPr lang="en-GB" sz="1600" u="sng" dirty="0" smtClean="0">
                <a:solidFill>
                  <a:srgbClr val="000000"/>
                </a:solidFill>
              </a:rPr>
              <a:t> temperature.</a:t>
            </a:r>
            <a:endParaRPr lang="en-US" sz="1600" u="sng" dirty="0">
              <a:solidFill>
                <a:srgbClr val="000000"/>
              </a:solidFill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686858" y="2667000"/>
            <a:ext cx="778827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1400" u="sng" dirty="0" err="1">
                <a:solidFill>
                  <a:srgbClr val="000000"/>
                </a:solidFill>
              </a:rPr>
              <a:t>Intenzitet</a:t>
            </a:r>
            <a:r>
              <a:rPr lang="en-US" sz="1400" u="sng" dirty="0">
                <a:solidFill>
                  <a:srgbClr val="000000"/>
                </a:solidFill>
              </a:rPr>
              <a:t>, </a:t>
            </a:r>
            <a:r>
              <a:rPr lang="en-US" sz="1400" u="sng" dirty="0" err="1">
                <a:solidFill>
                  <a:srgbClr val="000000"/>
                </a:solidFill>
              </a:rPr>
              <a:t>oblik</a:t>
            </a:r>
            <a:r>
              <a:rPr lang="en-US" sz="1400" u="sng" dirty="0">
                <a:solidFill>
                  <a:srgbClr val="000000"/>
                </a:solidFill>
              </a:rPr>
              <a:t>  i </a:t>
            </a:r>
            <a:r>
              <a:rPr lang="en-US" sz="1400" u="sng" dirty="0" err="1">
                <a:solidFill>
                  <a:srgbClr val="000000"/>
                </a:solidFill>
              </a:rPr>
              <a:t>frekvencija</a:t>
            </a:r>
            <a:r>
              <a:rPr lang="en-US" sz="1400" dirty="0">
                <a:solidFill>
                  <a:srgbClr val="000000"/>
                </a:solidFill>
              </a:rPr>
              <a:t> IR </a:t>
            </a:r>
            <a:r>
              <a:rPr lang="en-US" sz="1400" dirty="0" err="1">
                <a:solidFill>
                  <a:srgbClr val="000000"/>
                </a:solidFill>
              </a:rPr>
              <a:t>apsorpcione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trake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mogu</a:t>
            </a:r>
            <a:r>
              <a:rPr lang="en-US" sz="1400" dirty="0">
                <a:solidFill>
                  <a:srgbClr val="000000"/>
                </a:solidFill>
              </a:rPr>
              <a:t> se </a:t>
            </a:r>
            <a:r>
              <a:rPr lang="en-US" sz="1400" dirty="0" err="1">
                <a:solidFill>
                  <a:srgbClr val="000000"/>
                </a:solidFill>
              </a:rPr>
              <a:t>menjati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kao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rezultat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promene</a:t>
            </a:r>
            <a:r>
              <a:rPr lang="en-US" sz="1400" dirty="0">
                <a:solidFill>
                  <a:srgbClr val="000000"/>
                </a:solidFill>
              </a:rPr>
              <a:t> temperature </a:t>
            </a:r>
            <a:r>
              <a:rPr lang="en-US" sz="1400" dirty="0" err="1">
                <a:solidFill>
                  <a:srgbClr val="000000"/>
                </a:solidFill>
              </a:rPr>
              <a:t>polimernog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uzorka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err="1">
                <a:solidFill>
                  <a:srgbClr val="000000"/>
                </a:solidFill>
              </a:rPr>
              <a:t>Dva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efekta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mogu</a:t>
            </a:r>
            <a:r>
              <a:rPr lang="sr-Latn-CS" sz="1400" dirty="0">
                <a:solidFill>
                  <a:srgbClr val="000000"/>
                </a:solidFill>
              </a:rPr>
              <a:t>ć</a:t>
            </a:r>
            <a:r>
              <a:rPr lang="en-US" sz="1400" dirty="0">
                <a:solidFill>
                  <a:srgbClr val="000000"/>
                </a:solidFill>
              </a:rPr>
              <a:t>i </a:t>
            </a:r>
            <a:r>
              <a:rPr lang="en-US" sz="1400" dirty="0" err="1">
                <a:solidFill>
                  <a:srgbClr val="000000"/>
                </a:solidFill>
              </a:rPr>
              <a:t>razlog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ovih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promena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lang="sr-Latn-CS" sz="1400" dirty="0">
                <a:solidFill>
                  <a:srgbClr val="000000"/>
                </a:solidFill>
              </a:rPr>
              <a:t>Sa porastom T dolazi do </a:t>
            </a:r>
            <a:r>
              <a:rPr lang="sr-Latn-CS" sz="1400" dirty="0">
                <a:solidFill>
                  <a:srgbClr val="0000CC"/>
                </a:solidFill>
              </a:rPr>
              <a:t>intermolekulskog širenja</a:t>
            </a:r>
            <a:r>
              <a:rPr lang="sr-Latn-CS" sz="1400" dirty="0">
                <a:solidFill>
                  <a:srgbClr val="000000"/>
                </a:solidFill>
              </a:rPr>
              <a:t>  (menjaju se međumolekulske sile), usled čega se </a:t>
            </a:r>
            <a:r>
              <a:rPr lang="sr-Latn-CS" sz="1400" dirty="0">
                <a:solidFill>
                  <a:srgbClr val="0000CC"/>
                </a:solidFill>
              </a:rPr>
              <a:t>smanjuje električni dipolni moment</a:t>
            </a:r>
            <a:r>
              <a:rPr lang="sr-Latn-CS" sz="1400" dirty="0">
                <a:solidFill>
                  <a:srgbClr val="000000"/>
                </a:solidFill>
              </a:rPr>
              <a:t> i otuda se </a:t>
            </a:r>
            <a:r>
              <a:rPr lang="sr-Latn-CS" sz="1400" dirty="0">
                <a:solidFill>
                  <a:srgbClr val="0000CC"/>
                </a:solidFill>
              </a:rPr>
              <a:t>smanjuje intenzitet traka</a:t>
            </a:r>
            <a:r>
              <a:rPr lang="sr-Latn-CS" sz="1400" dirty="0">
                <a:solidFill>
                  <a:srgbClr val="000000"/>
                </a:solidFill>
              </a:rPr>
              <a:t>. Efekat temperature na intenzitet traka je izraženiji kod traka koje potiču od vibracija </a:t>
            </a:r>
            <a:r>
              <a:rPr lang="sr-Latn-CS" sz="1400" u="sng" dirty="0">
                <a:solidFill>
                  <a:srgbClr val="000000"/>
                </a:solidFill>
              </a:rPr>
              <a:t>veoma polarnih grupa</a:t>
            </a:r>
            <a:r>
              <a:rPr lang="sr-Latn-CS" sz="1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2. Promena koncentracije apsorbujućih vrsta sa temperaturom.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822325" y="4419600"/>
            <a:ext cx="7788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Oba efekta mogu se javiti istovremeno.</a:t>
            </a:r>
          </a:p>
          <a:p>
            <a:pPr eaLnBrk="1" hangingPunct="1"/>
            <a:endParaRPr lang="sr-Latn-CS" sz="14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Snimanjem IR spektara na različitim temperaturama i uočavanjem nagle ili diskontinualne promene intenziteta trake može se detektovati fazni prelaz u polimeru.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550060" y="457199"/>
            <a:ext cx="42883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 smtClean="0">
                <a:solidFill>
                  <a:srgbClr val="9900CC"/>
                </a:solidFill>
              </a:rPr>
              <a:t>Analiza sastava i mikrostrukture </a:t>
            </a:r>
            <a:r>
              <a:rPr lang="sr-Latn-CS" sz="1800" dirty="0">
                <a:solidFill>
                  <a:srgbClr val="9900CC"/>
                </a:solidFill>
              </a:rPr>
              <a:t>kopolimera</a:t>
            </a:r>
            <a:endParaRPr lang="en-US" sz="1800" dirty="0">
              <a:solidFill>
                <a:srgbClr val="9900CC"/>
              </a:solidFill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03810" y="826531"/>
            <a:ext cx="174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sr-Latn-CS" sz="1600" i="1" dirty="0">
                <a:solidFill>
                  <a:srgbClr val="FF0066"/>
                </a:solidFill>
              </a:rPr>
              <a:t>Sastav kopolimera</a:t>
            </a:r>
            <a:endParaRPr lang="en-US" sz="1600" i="1" dirty="0">
              <a:solidFill>
                <a:srgbClr val="FF0066"/>
              </a:solidFill>
            </a:endParaRP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685800" y="3429000"/>
            <a:ext cx="240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i="1">
                <a:solidFill>
                  <a:srgbClr val="FF0066"/>
                </a:solidFill>
              </a:rPr>
              <a:t>Mikrostruktura kopolimera</a:t>
            </a:r>
            <a:endParaRPr lang="en-US" sz="1600" i="1">
              <a:solidFill>
                <a:srgbClr val="FF0066"/>
              </a:solidFill>
            </a:endParaRPr>
          </a:p>
        </p:txBody>
      </p:sp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381000" y="1188481"/>
            <a:ext cx="845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Sastav kopolimera može se odrediti na osnovu odnosa intenziteta karakteristične IR trake komponente A kopolimera (koja nije zavisna od efekata dužine sekvence) i intenziteta trake unutrašnjeg standarda. Isto merenje je poželjno uraditi i za komponentu B kopolimera.</a:t>
            </a:r>
          </a:p>
          <a:p>
            <a:pPr eaLnBrk="1" hangingPunct="1"/>
            <a:endParaRPr lang="sr-Latn-CS" sz="14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400" dirty="0">
                <a:solidFill>
                  <a:srgbClr val="0000CC"/>
                </a:solidFill>
              </a:rPr>
              <a:t>PRIMER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en-US" sz="1400" dirty="0" err="1">
                <a:solidFill>
                  <a:srgbClr val="000000"/>
                </a:solidFill>
              </a:rPr>
              <a:t>sastav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u="sng" dirty="0" err="1">
                <a:solidFill>
                  <a:srgbClr val="000000"/>
                </a:solidFill>
              </a:rPr>
              <a:t>poli</a:t>
            </a:r>
            <a:r>
              <a:rPr lang="en-US" sz="1400" u="sng" dirty="0">
                <a:solidFill>
                  <a:srgbClr val="000000"/>
                </a:solidFill>
              </a:rPr>
              <a:t>(</a:t>
            </a:r>
            <a:r>
              <a:rPr lang="en-US" sz="1400" u="sng" dirty="0" err="1">
                <a:solidFill>
                  <a:srgbClr val="000000"/>
                </a:solidFill>
              </a:rPr>
              <a:t>etilen-ko-vinil</a:t>
            </a:r>
            <a:r>
              <a:rPr lang="en-US" sz="1400" u="sng" dirty="0">
                <a:solidFill>
                  <a:srgbClr val="000000"/>
                </a:solidFill>
              </a:rPr>
              <a:t> </a:t>
            </a:r>
            <a:r>
              <a:rPr lang="en-US" sz="1400" u="sng" dirty="0" err="1">
                <a:solidFill>
                  <a:srgbClr val="000000"/>
                </a:solidFill>
              </a:rPr>
              <a:t>acetat</a:t>
            </a:r>
            <a:r>
              <a:rPr lang="en-US" sz="1400" u="sng" dirty="0">
                <a:solidFill>
                  <a:srgbClr val="000000"/>
                </a:solidFill>
              </a:rPr>
              <a:t>)a  (EVA)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odre</a:t>
            </a:r>
            <a:r>
              <a:rPr lang="sr-Latn-CS" sz="1400" dirty="0">
                <a:solidFill>
                  <a:srgbClr val="000000"/>
                </a:solidFill>
              </a:rPr>
              <a:t>đen je na osnovu odnosa intenziteta trake na 1740 cm</a:t>
            </a:r>
            <a:r>
              <a:rPr lang="en-US" sz="1400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l-GR" sz="1400" dirty="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(C=O) </a:t>
            </a:r>
            <a:r>
              <a:rPr lang="sr-Latn-CS" sz="1400" dirty="0">
                <a:solidFill>
                  <a:srgbClr val="000000"/>
                </a:solidFill>
                <a:cs typeface="Times New Roman" pitchFamily="18" charset="0"/>
              </a:rPr>
              <a:t>vibracije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u="sng" dirty="0" err="1">
                <a:solidFill>
                  <a:srgbClr val="000000"/>
                </a:solidFill>
                <a:cs typeface="Times New Roman" pitchFamily="18" charset="0"/>
              </a:rPr>
              <a:t>vinil</a:t>
            </a:r>
            <a:r>
              <a:rPr lang="en-US" sz="1400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u="sng" dirty="0" err="1" smtClean="0">
                <a:solidFill>
                  <a:srgbClr val="000000"/>
                </a:solidFill>
                <a:cs typeface="Times New Roman" pitchFamily="18" charset="0"/>
              </a:rPr>
              <a:t>acetatne</a:t>
            </a:r>
            <a:r>
              <a:rPr lang="en-US" sz="1400" u="sng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u="sng" dirty="0" err="1" smtClean="0">
                <a:solidFill>
                  <a:srgbClr val="000000"/>
                </a:solidFill>
                <a:cs typeface="Times New Roman" pitchFamily="18" charset="0"/>
              </a:rPr>
              <a:t>komonomerne</a:t>
            </a:r>
            <a:r>
              <a:rPr lang="en-US" sz="1400" u="sng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u="sng" dirty="0" err="1" smtClean="0">
                <a:solidFill>
                  <a:srgbClr val="000000"/>
                </a:solidFill>
                <a:cs typeface="Times New Roman" pitchFamily="18" charset="0"/>
              </a:rPr>
              <a:t>jedinice</a:t>
            </a:r>
            <a:r>
              <a:rPr lang="en-US" sz="1400" u="sng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i </a:t>
            </a:r>
            <a:r>
              <a:rPr lang="en-US" sz="1400" dirty="0" err="1">
                <a:solidFill>
                  <a:srgbClr val="000000"/>
                </a:solidFill>
                <a:cs typeface="Times New Roman" pitchFamily="18" charset="0"/>
              </a:rPr>
              <a:t>trake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cs typeface="Times New Roman" pitchFamily="18" charset="0"/>
              </a:rPr>
              <a:t>unutra</a:t>
            </a:r>
            <a:r>
              <a:rPr lang="sr-Latn-CS" sz="1400" dirty="0">
                <a:solidFill>
                  <a:srgbClr val="000000"/>
                </a:solidFill>
                <a:cs typeface="Times New Roman" pitchFamily="18" charset="0"/>
              </a:rPr>
              <a:t>š</a:t>
            </a:r>
            <a:r>
              <a:rPr lang="en-US" sz="1400" dirty="0" err="1">
                <a:solidFill>
                  <a:srgbClr val="000000"/>
                </a:solidFill>
                <a:cs typeface="Times New Roman" pitchFamily="18" charset="0"/>
              </a:rPr>
              <a:t>njeg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cs typeface="Times New Roman" pitchFamily="18" charset="0"/>
              </a:rPr>
              <a:t>standarda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cs typeface="Times New Roman" pitchFamily="18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1460 cm</a:t>
            </a:r>
            <a:r>
              <a:rPr lang="en-US" sz="14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l-GR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24582" name="Object 13"/>
          <p:cNvGraphicFramePr>
            <a:graphicFrameLocks noGrp="1" noChangeAspect="1"/>
          </p:cNvGraphicFramePr>
          <p:nvPr>
            <p:ph/>
          </p:nvPr>
        </p:nvGraphicFramePr>
        <p:xfrm>
          <a:off x="6248400" y="2514600"/>
          <a:ext cx="1905000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CS ChemDraw Drawing" r:id="rId6" imgW="1706880" imgH="1188720" progId="ChemDraw.Document.5.0">
                  <p:embed/>
                </p:oleObj>
              </mc:Choice>
              <mc:Fallback>
                <p:oleObj name="CS ChemDraw Drawing" r:id="rId6" imgW="1706880" imgH="1188720" progId="ChemDraw.Document.5.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514600"/>
                        <a:ext cx="1905000" cy="13271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6553200" y="32004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000000"/>
                </a:solidFill>
              </a:rPr>
              <a:t>EVA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685800" y="3810000"/>
            <a:ext cx="80168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u="sng" dirty="0">
                <a:solidFill>
                  <a:srgbClr val="000000"/>
                </a:solidFill>
              </a:rPr>
              <a:t>Vibraciono kuplovanje</a:t>
            </a:r>
            <a:r>
              <a:rPr lang="sr-Latn-CS" sz="1400" dirty="0">
                <a:solidFill>
                  <a:srgbClr val="000000"/>
                </a:solidFill>
              </a:rPr>
              <a:t> komplikuje IR analizu kopolimera. Veličina vibracionog kuplovanja između ponavljajućih jedinica zavisi od veličine ovih jedinica  (tj. od intramolekulskog rastojanja). </a:t>
            </a:r>
          </a:p>
          <a:p>
            <a:pPr eaLnBrk="1" hangingPunct="1"/>
            <a:r>
              <a:rPr lang="sr-Latn-CS" sz="1400" u="sng" dirty="0">
                <a:solidFill>
                  <a:srgbClr val="0000CC"/>
                </a:solidFill>
              </a:rPr>
              <a:t>Kada su ponavljajuće jedinice male, kuplovanje je veliko i zavisi od tipa vibracionog kretanja. </a:t>
            </a:r>
          </a:p>
          <a:p>
            <a:pPr eaLnBrk="1" hangingPunct="1"/>
            <a:r>
              <a:rPr lang="sr-Latn-CS" sz="1400" u="sng" dirty="0">
                <a:solidFill>
                  <a:srgbClr val="0000CC"/>
                </a:solidFill>
              </a:rPr>
              <a:t>Kada su ponavljajuće jedinice velike, kuplovanje između ponavljajućih jedinica je veoma malo ili </a:t>
            </a:r>
            <a:r>
              <a:rPr lang="en-GB" sz="1400" u="sng" dirty="0" err="1" smtClean="0">
                <a:solidFill>
                  <a:srgbClr val="0000CC"/>
                </a:solidFill>
              </a:rPr>
              <a:t>ga</a:t>
            </a:r>
            <a:r>
              <a:rPr lang="en-GB" sz="1400" u="sng" dirty="0" smtClean="0">
                <a:solidFill>
                  <a:srgbClr val="0000CC"/>
                </a:solidFill>
              </a:rPr>
              <a:t> </a:t>
            </a:r>
            <a:r>
              <a:rPr lang="en-GB" sz="1400" u="sng" dirty="0" err="1" smtClean="0">
                <a:solidFill>
                  <a:srgbClr val="0000CC"/>
                </a:solidFill>
              </a:rPr>
              <a:t>nema</a:t>
            </a:r>
            <a:r>
              <a:rPr lang="sr-Latn-CS" sz="1400" u="sng" dirty="0" smtClean="0">
                <a:solidFill>
                  <a:srgbClr val="0000CC"/>
                </a:solidFill>
              </a:rPr>
              <a:t>. </a:t>
            </a:r>
            <a:endParaRPr lang="en-US" sz="1600" u="sng" dirty="0">
              <a:solidFill>
                <a:srgbClr val="0000CC"/>
              </a:solidFill>
            </a:endParaRPr>
          </a:p>
        </p:txBody>
      </p:sp>
      <p:sp>
        <p:nvSpPr>
          <p:cNvPr id="24585" name="Text Box 18"/>
          <p:cNvSpPr txBox="1">
            <a:spLocks noChangeArrowheads="1"/>
          </p:cNvSpPr>
          <p:nvPr/>
        </p:nvSpPr>
        <p:spPr bwMode="auto">
          <a:xfrm>
            <a:off x="685800" y="4876800"/>
            <a:ext cx="8245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Na primer, spektar trimera poli(etilen tereftalata) (PET) je praktično isti kao spektar PET velikih molekulskih masa, zato što je </a:t>
            </a:r>
            <a:r>
              <a:rPr lang="sr-Latn-CS" sz="1400" u="sng">
                <a:solidFill>
                  <a:srgbClr val="000000"/>
                </a:solidFill>
              </a:rPr>
              <a:t>dužina ponavljajuće jedinice PET</a:t>
            </a:r>
            <a:r>
              <a:rPr lang="en-US" sz="1400" u="sng">
                <a:solidFill>
                  <a:srgbClr val="000000"/>
                </a:solidFill>
              </a:rPr>
              <a:t>-</a:t>
            </a:r>
            <a:r>
              <a:rPr lang="sr-Latn-CS" sz="1400" u="sng">
                <a:solidFill>
                  <a:srgbClr val="000000"/>
                </a:solidFill>
              </a:rPr>
              <a:t>a</a:t>
            </a:r>
            <a:r>
              <a:rPr lang="en-US" sz="1400" u="sng">
                <a:solidFill>
                  <a:srgbClr val="000000"/>
                </a:solidFill>
              </a:rPr>
              <a:t> toliko velika</a:t>
            </a:r>
            <a:r>
              <a:rPr lang="sr-Latn-CS" sz="14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da su </a:t>
            </a:r>
            <a:r>
              <a:rPr lang="en-US" sz="1400" u="sng">
                <a:solidFill>
                  <a:srgbClr val="000000"/>
                </a:solidFill>
              </a:rPr>
              <a:t>intramolekulske interakcije izme</a:t>
            </a:r>
            <a:r>
              <a:rPr lang="sr-Latn-CS" sz="1400" u="sng">
                <a:solidFill>
                  <a:srgbClr val="000000"/>
                </a:solidFill>
              </a:rPr>
              <a:t>đu ponavljajućih jedinica </a:t>
            </a:r>
            <a:r>
              <a:rPr lang="en-US" sz="1400" u="sng">
                <a:solidFill>
                  <a:srgbClr val="000000"/>
                </a:solidFill>
              </a:rPr>
              <a:t>~</a:t>
            </a:r>
            <a:r>
              <a:rPr lang="sr-Latn-CS" sz="1400" u="sng">
                <a:solidFill>
                  <a:srgbClr val="000000"/>
                </a:solidFill>
              </a:rPr>
              <a:t> nula.</a:t>
            </a:r>
            <a:endParaRPr lang="en-US" sz="1400" u="sng">
              <a:solidFill>
                <a:srgbClr val="000000"/>
              </a:solidFill>
            </a:endParaRPr>
          </a:p>
        </p:txBody>
      </p:sp>
      <p:sp>
        <p:nvSpPr>
          <p:cNvPr id="24586" name="Text Box 19"/>
          <p:cNvSpPr txBox="1">
            <a:spLocks noChangeArrowheads="1"/>
          </p:cNvSpPr>
          <p:nvPr/>
        </p:nvSpPr>
        <p:spPr bwMode="auto">
          <a:xfrm>
            <a:off x="609600" y="5715000"/>
            <a:ext cx="8382000" cy="730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S</a:t>
            </a:r>
            <a:r>
              <a:rPr lang="en-US" sz="1400">
                <a:solidFill>
                  <a:srgbClr val="000000"/>
                </a:solidFill>
              </a:rPr>
              <a:t>a</a:t>
            </a:r>
            <a:r>
              <a:rPr lang="sr-Latn-CS" sz="1400">
                <a:solidFill>
                  <a:srgbClr val="000000"/>
                </a:solidFill>
              </a:rPr>
              <a:t> druge strane,  kada su </a:t>
            </a:r>
            <a:r>
              <a:rPr lang="sr-Latn-CS" sz="1400" u="sng">
                <a:solidFill>
                  <a:srgbClr val="000000"/>
                </a:solidFill>
              </a:rPr>
              <a:t>ponavljajuće jedinice male</a:t>
            </a:r>
            <a:r>
              <a:rPr lang="sr-Latn-CS" sz="1400">
                <a:solidFill>
                  <a:srgbClr val="000000"/>
                </a:solidFill>
              </a:rPr>
              <a:t>, npr. sadrže samo dva C atoma, kao u slučaju vinilnih monomera, javlja se jako vibraciono kuplovanje između ponavljajućih jedinica i javljaju se trake čiji položaj i intenzitet zavise od dužine sekvence. Primer je kopolimer </a:t>
            </a:r>
            <a:r>
              <a:rPr lang="en-US" sz="1400">
                <a:solidFill>
                  <a:srgbClr val="0000CC"/>
                </a:solidFill>
              </a:rPr>
              <a:t>poli(</a:t>
            </a:r>
            <a:r>
              <a:rPr lang="sr-Latn-CS" sz="1400">
                <a:solidFill>
                  <a:srgbClr val="0000CC"/>
                </a:solidFill>
              </a:rPr>
              <a:t>etilen</a:t>
            </a:r>
            <a:r>
              <a:rPr lang="en-US" sz="1400">
                <a:solidFill>
                  <a:srgbClr val="0000CC"/>
                </a:solidFill>
              </a:rPr>
              <a:t>-</a:t>
            </a:r>
            <a:r>
              <a:rPr lang="sr-Latn-CS" sz="1400">
                <a:solidFill>
                  <a:srgbClr val="0000CC"/>
                </a:solidFill>
              </a:rPr>
              <a:t>ko</a:t>
            </a:r>
            <a:r>
              <a:rPr lang="en-US" sz="1400">
                <a:solidFill>
                  <a:srgbClr val="0000CC"/>
                </a:solidFill>
              </a:rPr>
              <a:t>-</a:t>
            </a:r>
            <a:r>
              <a:rPr lang="sr-Latn-CS" sz="1400">
                <a:solidFill>
                  <a:srgbClr val="0000CC"/>
                </a:solidFill>
              </a:rPr>
              <a:t>propilen</a:t>
            </a:r>
            <a:r>
              <a:rPr lang="en-US" sz="1400">
                <a:solidFill>
                  <a:srgbClr val="0000CC"/>
                </a:solidFill>
              </a:rPr>
              <a:t>)</a:t>
            </a:r>
            <a:r>
              <a:rPr lang="en-US" sz="1400">
                <a:solidFill>
                  <a:srgbClr val="000000"/>
                </a:solidFill>
              </a:rPr>
              <a:t> (IR spektar na </a:t>
            </a:r>
            <a:r>
              <a:rPr lang="sr-Latn-CS" sz="1400">
                <a:solidFill>
                  <a:srgbClr val="000000"/>
                </a:solidFill>
              </a:rPr>
              <a:t>sledeć</a:t>
            </a:r>
            <a:r>
              <a:rPr lang="en-US" sz="1400">
                <a:solidFill>
                  <a:srgbClr val="000000"/>
                </a:solidFill>
              </a:rPr>
              <a:t>em</a:t>
            </a:r>
            <a:r>
              <a:rPr lang="sr-Latn-CS" sz="1400">
                <a:solidFill>
                  <a:srgbClr val="000000"/>
                </a:solidFill>
              </a:rPr>
              <a:t> slajd</a:t>
            </a:r>
            <a:r>
              <a:rPr lang="en-US" sz="1400">
                <a:solidFill>
                  <a:srgbClr val="000000"/>
                </a:solidFill>
              </a:rPr>
              <a:t>u).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80772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sz="1800" b="1" dirty="0">
                <a:solidFill>
                  <a:srgbClr val="000000"/>
                </a:solidFill>
              </a:rPr>
              <a:t>Vibracioni spektri </a:t>
            </a:r>
            <a:r>
              <a:rPr lang="sl-SI" sz="1800" dirty="0">
                <a:solidFill>
                  <a:srgbClr val="000000"/>
                </a:solidFill>
              </a:rPr>
              <a:t>nastaju kao rezultat prelaza između vibracionih energ</a:t>
            </a:r>
            <a:r>
              <a:rPr lang="en-US" sz="1800" dirty="0" err="1">
                <a:solidFill>
                  <a:srgbClr val="000000"/>
                </a:solidFill>
              </a:rPr>
              <a:t>etskih</a:t>
            </a:r>
            <a:r>
              <a:rPr lang="sl-SI" sz="1800" dirty="0">
                <a:solidFill>
                  <a:srgbClr val="000000"/>
                </a:solidFill>
              </a:rPr>
              <a:t> nivoa </a:t>
            </a:r>
            <a:r>
              <a:rPr lang="sl-SI" sz="1800" i="1" dirty="0">
                <a:solidFill>
                  <a:srgbClr val="000000"/>
                </a:solidFill>
              </a:rPr>
              <a:t>osnovnog elektronskog stanja molekula.</a:t>
            </a:r>
            <a:endParaRPr lang="sl-SI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sl-SI" sz="1800" b="1" dirty="0">
                <a:solidFill>
                  <a:srgbClr val="000000"/>
                </a:solidFill>
              </a:rPr>
              <a:t>Vibracioni nivoi </a:t>
            </a:r>
            <a:r>
              <a:rPr lang="sl-SI" sz="1800" dirty="0">
                <a:solidFill>
                  <a:srgbClr val="000000"/>
                </a:solidFill>
              </a:rPr>
              <a:t>predstavljaju </a:t>
            </a:r>
            <a:r>
              <a:rPr lang="sl-SI" sz="1800" b="1" dirty="0">
                <a:solidFill>
                  <a:srgbClr val="000000"/>
                </a:solidFill>
              </a:rPr>
              <a:t>energije vibracionog kretanja</a:t>
            </a:r>
            <a:r>
              <a:rPr lang="sl-SI" sz="1800" dirty="0">
                <a:solidFill>
                  <a:srgbClr val="000000"/>
                </a:solidFill>
              </a:rPr>
              <a:t> jezgara u molekulu oko njihovog ravnotežnog položaja.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sl-SI" sz="1800" dirty="0">
                <a:solidFill>
                  <a:srgbClr val="000000"/>
                </a:solidFill>
              </a:rPr>
              <a:t>Promene energije vibracije molekula nastaju pri </a:t>
            </a:r>
            <a:r>
              <a:rPr lang="sl-SI" sz="1800" b="1" dirty="0">
                <a:solidFill>
                  <a:srgbClr val="000000"/>
                </a:solidFill>
              </a:rPr>
              <a:t>interakciji molekula sa zračenjem istih frekvencija</a:t>
            </a:r>
            <a:r>
              <a:rPr lang="sl-SI" sz="1800" dirty="0">
                <a:solidFill>
                  <a:srgbClr val="000000"/>
                </a:solidFill>
              </a:rPr>
              <a:t>, i registruju se kao spektri </a:t>
            </a:r>
            <a:r>
              <a:rPr lang="sl-SI" sz="1800" b="1" dirty="0">
                <a:solidFill>
                  <a:srgbClr val="000000"/>
                </a:solidFill>
              </a:rPr>
              <a:t>apsorpcije</a:t>
            </a:r>
            <a:r>
              <a:rPr lang="sl-SI" sz="1800" dirty="0">
                <a:solidFill>
                  <a:srgbClr val="000000"/>
                </a:solidFill>
              </a:rPr>
              <a:t> u </a:t>
            </a:r>
            <a:r>
              <a:rPr lang="sl-SI" sz="1800" b="1" dirty="0">
                <a:solidFill>
                  <a:srgbClr val="000000"/>
                </a:solidFill>
              </a:rPr>
              <a:t>IC oblasti</a:t>
            </a:r>
            <a:r>
              <a:rPr lang="sl-SI" sz="1800" dirty="0">
                <a:solidFill>
                  <a:srgbClr val="000000"/>
                </a:solidFill>
              </a:rPr>
              <a:t> (mnogo ređe kao spektri emisije). </a:t>
            </a:r>
            <a:r>
              <a:rPr lang="en-US" sz="1800" dirty="0">
                <a:solidFill>
                  <a:srgbClr val="000000"/>
                </a:solidFill>
              </a:rPr>
              <a:t>U </a:t>
            </a:r>
            <a:r>
              <a:rPr lang="en-US" sz="1800" dirty="0" err="1">
                <a:solidFill>
                  <a:srgbClr val="000000"/>
                </a:solidFill>
              </a:rPr>
              <a:t>sekundi</a:t>
            </a:r>
            <a:r>
              <a:rPr lang="en-US" sz="1800" dirty="0">
                <a:solidFill>
                  <a:srgbClr val="000000"/>
                </a:solidFill>
              </a:rPr>
              <a:t> se de</a:t>
            </a:r>
            <a:r>
              <a:rPr lang="sr-Latn-CS" sz="1800" dirty="0">
                <a:solidFill>
                  <a:srgbClr val="000000"/>
                </a:solidFill>
              </a:rPr>
              <a:t>š</a:t>
            </a:r>
            <a:r>
              <a:rPr lang="en-US" sz="1800" dirty="0" err="1">
                <a:solidFill>
                  <a:srgbClr val="000000"/>
                </a:solidFill>
              </a:rPr>
              <a:t>ava</a:t>
            </a:r>
            <a:r>
              <a:rPr lang="en-US" sz="1800" dirty="0">
                <a:solidFill>
                  <a:srgbClr val="000000"/>
                </a:solidFill>
              </a:rPr>
              <a:t> ~ </a:t>
            </a:r>
            <a:r>
              <a:rPr lang="sl-SI" sz="1800" dirty="0">
                <a:solidFill>
                  <a:srgbClr val="000000"/>
                </a:solidFill>
              </a:rPr>
              <a:t>10</a:t>
            </a:r>
            <a:r>
              <a:rPr lang="sl-SI" sz="1800" baseline="30000" dirty="0">
                <a:solidFill>
                  <a:srgbClr val="000000"/>
                </a:solidFill>
              </a:rPr>
              <a:t>14</a:t>
            </a:r>
            <a:r>
              <a:rPr lang="en-US" sz="1800" baseline="300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ili</a:t>
            </a:r>
            <a:r>
              <a:rPr lang="en-US" sz="1800" dirty="0">
                <a:solidFill>
                  <a:srgbClr val="000000"/>
                </a:solidFill>
              </a:rPr>
              <a:t> 10</a:t>
            </a:r>
            <a:r>
              <a:rPr lang="en-US" sz="1800" baseline="30000" dirty="0">
                <a:solidFill>
                  <a:srgbClr val="000000"/>
                </a:solidFill>
              </a:rPr>
              <a:t>15 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vibracija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izme</a:t>
            </a:r>
            <a:r>
              <a:rPr lang="sr-Latn-CS" sz="1800" dirty="0">
                <a:solidFill>
                  <a:srgbClr val="000000"/>
                </a:solidFill>
              </a:rPr>
              <a:t>đ</a:t>
            </a:r>
            <a:r>
              <a:rPr lang="en-US" sz="1800" dirty="0">
                <a:solidFill>
                  <a:srgbClr val="000000"/>
                </a:solidFill>
              </a:rPr>
              <a:t>u </a:t>
            </a:r>
            <a:r>
              <a:rPr lang="en-US" sz="1800" dirty="0" err="1">
                <a:solidFill>
                  <a:srgbClr val="000000"/>
                </a:solidFill>
              </a:rPr>
              <a:t>bilo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koja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dva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ili</a:t>
            </a:r>
            <a:r>
              <a:rPr lang="en-US" sz="1800" dirty="0">
                <a:solidFill>
                  <a:srgbClr val="000000"/>
                </a:solidFill>
              </a:rPr>
              <a:t> vi</a:t>
            </a:r>
            <a:r>
              <a:rPr lang="sr-Latn-CS" sz="1800" dirty="0">
                <a:solidFill>
                  <a:srgbClr val="000000"/>
                </a:solidFill>
              </a:rPr>
              <a:t>š</a:t>
            </a:r>
            <a:r>
              <a:rPr lang="en-US" sz="1800" dirty="0">
                <a:solidFill>
                  <a:srgbClr val="000000"/>
                </a:solidFill>
              </a:rPr>
              <a:t>e </a:t>
            </a:r>
            <a:r>
              <a:rPr lang="en-US" sz="1800" dirty="0" err="1">
                <a:solidFill>
                  <a:srgbClr val="000000"/>
                </a:solidFill>
              </a:rPr>
              <a:t>atoma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Frekvencija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svetlosti</a:t>
            </a:r>
            <a:r>
              <a:rPr lang="sr-Latn-CS" sz="1800" dirty="0">
                <a:solidFill>
                  <a:srgbClr val="000000"/>
                </a:solidFill>
              </a:rPr>
              <a:t> (zračenja)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sr-Latn-CS" sz="1800" dirty="0">
                <a:solidFill>
                  <a:srgbClr val="000000"/>
                </a:solidFill>
              </a:rPr>
              <a:t>iz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infracrven</a:t>
            </a:r>
            <a:r>
              <a:rPr lang="sr-Latn-CS" sz="1800" dirty="0">
                <a:solidFill>
                  <a:srgbClr val="000000"/>
                </a:solidFill>
              </a:rPr>
              <a:t>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oblasti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spektra</a:t>
            </a:r>
            <a:r>
              <a:rPr lang="en-US" sz="1800" dirty="0">
                <a:solidFill>
                  <a:srgbClr val="000000"/>
                </a:solidFill>
              </a:rPr>
              <a:t> je </a:t>
            </a:r>
            <a:r>
              <a:rPr lang="en-US" sz="1800" dirty="0" err="1">
                <a:solidFill>
                  <a:srgbClr val="000000"/>
                </a:solidFill>
              </a:rPr>
              <a:t>istog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reda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veli</a:t>
            </a:r>
            <a:r>
              <a:rPr lang="sr-Latn-CS" sz="1800" dirty="0">
                <a:solidFill>
                  <a:srgbClr val="000000"/>
                </a:solidFill>
              </a:rPr>
              <a:t>č</a:t>
            </a:r>
            <a:r>
              <a:rPr lang="en-US" sz="1800" dirty="0" err="1">
                <a:solidFill>
                  <a:srgbClr val="000000"/>
                </a:solidFill>
              </a:rPr>
              <a:t>ine</a:t>
            </a:r>
            <a:r>
              <a:rPr lang="en-US" sz="1800" dirty="0">
                <a:solidFill>
                  <a:srgbClr val="000000"/>
                </a:solidFill>
              </a:rPr>
              <a:t>: 10</a:t>
            </a:r>
            <a:r>
              <a:rPr lang="en-US" sz="1800" baseline="30000" dirty="0">
                <a:solidFill>
                  <a:srgbClr val="000000"/>
                </a:solidFill>
              </a:rPr>
              <a:t>14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ili</a:t>
            </a:r>
            <a:r>
              <a:rPr lang="en-US" sz="1800" dirty="0">
                <a:solidFill>
                  <a:srgbClr val="000000"/>
                </a:solidFill>
              </a:rPr>
              <a:t> 10</a:t>
            </a:r>
            <a:r>
              <a:rPr lang="en-US" sz="1800" baseline="30000" dirty="0">
                <a:solidFill>
                  <a:srgbClr val="000000"/>
                </a:solidFill>
              </a:rPr>
              <a:t>15</a:t>
            </a:r>
            <a:r>
              <a:rPr lang="en-US" sz="1800" dirty="0">
                <a:solidFill>
                  <a:srgbClr val="000000"/>
                </a:solidFill>
              </a:rPr>
              <a:t> s</a:t>
            </a:r>
            <a:r>
              <a:rPr lang="en-US" sz="1800" baseline="30000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800" baseline="30000" dirty="0">
                <a:solidFill>
                  <a:srgbClr val="000000"/>
                </a:solidFill>
              </a:rPr>
              <a:t>1</a:t>
            </a:r>
            <a:r>
              <a:rPr lang="en-US" sz="1800" dirty="0">
                <a:solidFill>
                  <a:srgbClr val="000000"/>
                </a:solidFill>
              </a:rPr>
              <a:t> (Hz)</a:t>
            </a:r>
            <a:r>
              <a:rPr lang="sl-SI" sz="1800" dirty="0">
                <a:solidFill>
                  <a:srgbClr val="000000"/>
                </a:solidFill>
              </a:rPr>
              <a:t>.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sl-SI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IC </a:t>
            </a:r>
            <a:r>
              <a:rPr lang="en-US" sz="1800" dirty="0" err="1">
                <a:solidFill>
                  <a:srgbClr val="000000"/>
                </a:solidFill>
              </a:rPr>
              <a:t>spektroskopija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obuhvat</a:t>
            </a:r>
            <a:r>
              <a:rPr lang="en-US" sz="1800" dirty="0">
                <a:solidFill>
                  <a:srgbClr val="000000"/>
                </a:solidFill>
              </a:rPr>
              <a:t> oblast </a:t>
            </a:r>
            <a:r>
              <a:rPr lang="en-US" sz="1800" dirty="0" err="1">
                <a:solidFill>
                  <a:srgbClr val="000000"/>
                </a:solidFill>
              </a:rPr>
              <a:t>talasnih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brojeva</a:t>
            </a:r>
            <a:r>
              <a:rPr lang="en-US" sz="1800" dirty="0">
                <a:solidFill>
                  <a:srgbClr val="000000"/>
                </a:solidFill>
              </a:rPr>
              <a:t> 100</a:t>
            </a: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800" dirty="0">
                <a:solidFill>
                  <a:srgbClr val="000000"/>
                </a:solidFill>
              </a:rPr>
              <a:t>6000 </a:t>
            </a:r>
            <a:r>
              <a:rPr lang="en-US" sz="1800" dirty="0" smtClean="0">
                <a:solidFill>
                  <a:srgbClr val="000000"/>
                </a:solidFill>
              </a:rPr>
              <a:t>cm</a:t>
            </a:r>
            <a:r>
              <a:rPr lang="en-US" sz="1800" baseline="30000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800" baseline="30000" dirty="0" smtClean="0">
                <a:solidFill>
                  <a:srgbClr val="000000"/>
                </a:solidFill>
              </a:rPr>
              <a:t>1</a:t>
            </a:r>
            <a:endParaRPr lang="sr-Latn-RS" sz="18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800" dirty="0" smtClean="0">
                <a:solidFill>
                  <a:srgbClr val="000000"/>
                </a:solidFill>
              </a:rPr>
              <a:t>IC </a:t>
            </a:r>
            <a:r>
              <a:rPr lang="sr-Latn-CS" sz="1800" dirty="0">
                <a:solidFill>
                  <a:srgbClr val="000000"/>
                </a:solidFill>
              </a:rPr>
              <a:t>spektri se uobičajenim spektrometrima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sr-Latn-CS" sz="1800" dirty="0">
                <a:solidFill>
                  <a:srgbClr val="000000"/>
                </a:solidFill>
              </a:rPr>
              <a:t>snimaju u oblasti 400</a:t>
            </a:r>
            <a:r>
              <a:rPr lang="sr-Latn-CS" sz="1800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800" dirty="0">
                <a:solidFill>
                  <a:srgbClr val="000000"/>
                </a:solidFill>
              </a:rPr>
              <a:t>4000 </a:t>
            </a:r>
            <a:r>
              <a:rPr lang="en-US" sz="1800" dirty="0">
                <a:solidFill>
                  <a:srgbClr val="000000"/>
                </a:solidFill>
              </a:rPr>
              <a:t>cm</a:t>
            </a:r>
            <a:r>
              <a:rPr lang="en-US" sz="1800" baseline="30000" dirty="0">
                <a:solidFill>
                  <a:srgbClr val="000000"/>
                </a:solidFill>
              </a:rPr>
              <a:t>–1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33400" y="4267200"/>
            <a:ext cx="809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sz="1800" b="1" u="sng">
                <a:solidFill>
                  <a:srgbClr val="000000"/>
                </a:solidFill>
              </a:rPr>
              <a:t>Talasni broj  </a:t>
            </a:r>
            <a:r>
              <a:rPr lang="sl-SI" sz="1800" u="sng">
                <a:solidFill>
                  <a:srgbClr val="000000"/>
                </a:solidFill>
              </a:rPr>
              <a:t>ν</a:t>
            </a:r>
            <a:r>
              <a:rPr lang="sl-SI" sz="1800" b="1" u="sng">
                <a:solidFill>
                  <a:srgbClr val="000000"/>
                </a:solidFill>
              </a:rPr>
              <a:t>̃  </a:t>
            </a:r>
            <a:r>
              <a:rPr lang="sl-SI" sz="1800" u="sng">
                <a:solidFill>
                  <a:srgbClr val="000000"/>
                </a:solidFill>
              </a:rPr>
              <a:t>je recipročna vrednost talasne dužine.</a:t>
            </a:r>
            <a:r>
              <a:rPr lang="sl-SI" sz="1800">
                <a:solidFill>
                  <a:srgbClr val="000000"/>
                </a:solidFill>
              </a:rPr>
              <a:t> Njegova uobičajena jedinica je cm</a:t>
            </a:r>
            <a:r>
              <a:rPr lang="sl-SI" sz="1800" baseline="300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l-SI" sz="1800" baseline="30000">
                <a:solidFill>
                  <a:srgbClr val="000000"/>
                </a:solidFill>
              </a:rPr>
              <a:t>1</a:t>
            </a:r>
            <a:r>
              <a:rPr lang="sl-SI" sz="1800">
                <a:solidFill>
                  <a:srgbClr val="000000"/>
                </a:solidFill>
              </a:rPr>
              <a:t>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4101" name="Object 6"/>
          <p:cNvGraphicFramePr>
            <a:graphicFrameLocks noChangeAspect="1"/>
          </p:cNvGraphicFramePr>
          <p:nvPr/>
        </p:nvGraphicFramePr>
        <p:xfrm>
          <a:off x="3505200" y="4953000"/>
          <a:ext cx="11430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6" imgW="749300" imgH="419100" progId="Equation.3">
                  <p:embed/>
                </p:oleObj>
              </mc:Choice>
              <mc:Fallback>
                <p:oleObj name="Equation" r:id="rId6" imgW="7493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953000"/>
                        <a:ext cx="1143000" cy="63658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1524000" y="381000"/>
            <a:ext cx="6784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5050"/>
                </a:solidFill>
              </a:rPr>
              <a:t>Infracrvena (IC) spektroskopija makromolekula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" b="5297"/>
          <a:stretch/>
        </p:blipFill>
        <p:spPr bwMode="auto">
          <a:xfrm>
            <a:off x="152400" y="609600"/>
            <a:ext cx="5778817" cy="5579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2667000" y="176213"/>
            <a:ext cx="24082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i="1">
                <a:solidFill>
                  <a:srgbClr val="FF0066"/>
                </a:solidFill>
              </a:rPr>
              <a:t>Mikrostruktura kopolimera</a:t>
            </a:r>
            <a:endParaRPr lang="en-US" sz="1600">
              <a:solidFill>
                <a:srgbClr val="FF0066"/>
              </a:solidFill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6019800" y="381000"/>
            <a:ext cx="26670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   </a:t>
            </a:r>
            <a:r>
              <a:rPr lang="en-US" sz="1400" u="sng" dirty="0" err="1">
                <a:solidFill>
                  <a:srgbClr val="000000"/>
                </a:solidFill>
              </a:rPr>
              <a:t>Vibra</a:t>
            </a:r>
            <a:r>
              <a:rPr lang="sr-Latn-CS" sz="1400" u="sng" dirty="0">
                <a:solidFill>
                  <a:srgbClr val="000000"/>
                </a:solidFill>
              </a:rPr>
              <a:t>c</a:t>
            </a:r>
            <a:r>
              <a:rPr lang="en-US" sz="1400" u="sng" dirty="0" err="1">
                <a:solidFill>
                  <a:srgbClr val="000000"/>
                </a:solidFill>
              </a:rPr>
              <a:t>iono</a:t>
            </a:r>
            <a:r>
              <a:rPr lang="en-US" sz="1400" u="sng" dirty="0">
                <a:solidFill>
                  <a:srgbClr val="000000"/>
                </a:solidFill>
              </a:rPr>
              <a:t> </a:t>
            </a:r>
            <a:r>
              <a:rPr lang="en-US" sz="1400" u="sng" dirty="0" err="1">
                <a:solidFill>
                  <a:srgbClr val="000000"/>
                </a:solidFill>
              </a:rPr>
              <a:t>kuplovanje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en-US" sz="1400" dirty="0" err="1">
                <a:solidFill>
                  <a:srgbClr val="000000"/>
                </a:solidFill>
              </a:rPr>
              <a:t>ovom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slu</a:t>
            </a:r>
            <a:r>
              <a:rPr lang="sr-Latn-CS" sz="1400" dirty="0">
                <a:solidFill>
                  <a:srgbClr val="000000"/>
                </a:solidFill>
              </a:rPr>
              <a:t>č</a:t>
            </a:r>
            <a:r>
              <a:rPr lang="en-US" sz="1400" dirty="0" err="1">
                <a:solidFill>
                  <a:srgbClr val="000000"/>
                </a:solidFill>
              </a:rPr>
              <a:t>aju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pru</a:t>
            </a:r>
            <a:r>
              <a:rPr lang="sr-Latn-CS" sz="1400" dirty="0">
                <a:solidFill>
                  <a:srgbClr val="000000"/>
                </a:solidFill>
              </a:rPr>
              <a:t>ža mogućnost dobijanja informacija o mikrostrukturi kopolimera, odnosno o </a:t>
            </a:r>
            <a:r>
              <a:rPr lang="sr-Latn-CS" sz="1400" u="sng" dirty="0">
                <a:solidFill>
                  <a:srgbClr val="000000"/>
                </a:solidFill>
              </a:rPr>
              <a:t>načinu povezivanja ponavljajućih jedinica u kopolimeru</a:t>
            </a:r>
            <a:r>
              <a:rPr lang="sr-Latn-CS" sz="1400" dirty="0">
                <a:solidFill>
                  <a:srgbClr val="000000"/>
                </a:solidFill>
              </a:rPr>
              <a:t>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sr-Latn-CS" sz="1400" dirty="0">
              <a:solidFill>
                <a:srgbClr val="000000"/>
              </a:solidFill>
            </a:endParaRPr>
          </a:p>
          <a:p>
            <a:pPr eaLnBrk="1" hangingPunct="1"/>
            <a:endParaRPr lang="sr-Latn-CS" sz="14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   Struktura različitih sekvenci u kopolimeru prikazana je na shemi </a:t>
            </a:r>
            <a:endParaRPr lang="sr-Latn-CS" sz="1400" dirty="0" smtClean="0">
              <a:solidFill>
                <a:srgbClr val="000000"/>
              </a:solidFill>
            </a:endParaRPr>
          </a:p>
          <a:p>
            <a:pPr eaLnBrk="1" hangingPunct="1"/>
            <a:endParaRPr lang="sr-Latn-RS" sz="14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sr-Latn-RS" sz="1400" dirty="0" smtClean="0">
                <a:solidFill>
                  <a:srgbClr val="000000"/>
                </a:solidFill>
              </a:rPr>
              <a:t>n- </a:t>
            </a:r>
            <a:r>
              <a:rPr lang="sr-Latn-RS" sz="1400" dirty="0">
                <a:solidFill>
                  <a:srgbClr val="000000"/>
                </a:solidFill>
              </a:rPr>
              <a:t>broj metilenskih jedinica u sekvenci.</a:t>
            </a:r>
          </a:p>
          <a:p>
            <a:pPr eaLnBrk="1" hangingPunct="1"/>
            <a:endParaRPr lang="sr-Latn-RS" sz="1400" dirty="0">
              <a:solidFill>
                <a:srgbClr val="000000"/>
              </a:solidFill>
            </a:endParaRPr>
          </a:p>
        </p:txBody>
      </p:sp>
      <p:sp>
        <p:nvSpPr>
          <p:cNvPr id="25605" name="Line 10"/>
          <p:cNvSpPr>
            <a:spLocks noChangeShapeType="1"/>
          </p:cNvSpPr>
          <p:nvPr/>
        </p:nvSpPr>
        <p:spPr bwMode="auto">
          <a:xfrm flipH="1">
            <a:off x="5867400" y="2057400"/>
            <a:ext cx="304800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4648200" y="3886200"/>
            <a:ext cx="4419600" cy="230832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Asignacija traka ra</a:t>
            </a:r>
            <a:r>
              <a:rPr lang="en-US" sz="1600" dirty="0">
                <a:solidFill>
                  <a:srgbClr val="000000"/>
                </a:solidFill>
              </a:rPr>
              <a:t>z</a:t>
            </a:r>
            <a:r>
              <a:rPr lang="sr-Latn-CS" sz="1600" dirty="0">
                <a:solidFill>
                  <a:srgbClr val="000000"/>
                </a:solidFill>
              </a:rPr>
              <a:t>ličitih metilenskih sekvenci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sz="1600" dirty="0" err="1">
                <a:solidFill>
                  <a:srgbClr val="0000CC"/>
                </a:solidFill>
              </a:rPr>
              <a:t>glava</a:t>
            </a:r>
            <a:r>
              <a:rPr lang="en-US" sz="1600" dirty="0">
                <a:solidFill>
                  <a:srgbClr val="0000CC"/>
                </a:solidFill>
              </a:rPr>
              <a:t>-rep P-P </a:t>
            </a:r>
            <a:r>
              <a:rPr lang="en-US" sz="1600" dirty="0" err="1">
                <a:solidFill>
                  <a:srgbClr val="0000CC"/>
                </a:solidFill>
              </a:rPr>
              <a:t>sekvenca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err="1">
                <a:solidFill>
                  <a:srgbClr val="000000"/>
                </a:solidFill>
              </a:rPr>
              <a:t>traka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815-810 cm</a:t>
            </a:r>
            <a:r>
              <a:rPr lang="en-US" sz="1600" baseline="30000" dirty="0">
                <a:solidFill>
                  <a:srgbClr val="000000"/>
                </a:solidFill>
              </a:rPr>
              <a:t>-1 </a:t>
            </a:r>
            <a:r>
              <a:rPr lang="en-US" sz="1600" dirty="0">
                <a:solidFill>
                  <a:srgbClr val="0000CC"/>
                </a:solidFill>
              </a:rPr>
              <a:t>(n=1)</a:t>
            </a:r>
          </a:p>
          <a:p>
            <a:pPr eaLnBrk="1" hangingPunct="1"/>
            <a:r>
              <a:rPr lang="en-US" sz="1600" dirty="0">
                <a:solidFill>
                  <a:srgbClr val="0000CC"/>
                </a:solidFill>
              </a:rPr>
              <a:t>rep-rep P-P </a:t>
            </a:r>
            <a:r>
              <a:rPr lang="en-US" sz="1600" dirty="0" err="1">
                <a:solidFill>
                  <a:srgbClr val="0000CC"/>
                </a:solidFill>
              </a:rPr>
              <a:t>sekvenca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err="1">
                <a:solidFill>
                  <a:srgbClr val="000000"/>
                </a:solidFill>
              </a:rPr>
              <a:t>traka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751 cm</a:t>
            </a:r>
            <a:r>
              <a:rPr lang="en-US" sz="1600" baseline="30000" dirty="0">
                <a:solidFill>
                  <a:srgbClr val="000000"/>
                </a:solidFill>
              </a:rPr>
              <a:t>-1 </a:t>
            </a:r>
            <a:r>
              <a:rPr lang="en-US" sz="1600" dirty="0">
                <a:solidFill>
                  <a:srgbClr val="0000CC"/>
                </a:solidFill>
              </a:rPr>
              <a:t>(n=2)</a:t>
            </a:r>
          </a:p>
          <a:p>
            <a:pPr eaLnBrk="1" hangingPunct="1"/>
            <a:r>
              <a:rPr lang="en-US" sz="1600" dirty="0">
                <a:solidFill>
                  <a:srgbClr val="0000CC"/>
                </a:solidFill>
              </a:rPr>
              <a:t>E-P </a:t>
            </a:r>
            <a:r>
              <a:rPr lang="en-US" sz="1600" dirty="0" err="1">
                <a:solidFill>
                  <a:srgbClr val="0000CC"/>
                </a:solidFill>
              </a:rPr>
              <a:t>sekvenca</a:t>
            </a:r>
            <a:r>
              <a:rPr lang="en-US" sz="1600" dirty="0">
                <a:solidFill>
                  <a:srgbClr val="0000CC"/>
                </a:solidFill>
              </a:rPr>
              <a:t>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traka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731 cm</a:t>
            </a:r>
            <a:r>
              <a:rPr lang="en-US" sz="1600" baseline="30000" dirty="0">
                <a:solidFill>
                  <a:srgbClr val="000000"/>
                </a:solidFill>
              </a:rPr>
              <a:t>-1 </a:t>
            </a:r>
            <a:r>
              <a:rPr lang="en-US" sz="1600" dirty="0">
                <a:solidFill>
                  <a:srgbClr val="0000CC"/>
                </a:solidFill>
              </a:rPr>
              <a:t>(n=3)</a:t>
            </a:r>
          </a:p>
          <a:p>
            <a:pPr eaLnBrk="1" hangingPunct="1"/>
            <a:r>
              <a:rPr lang="en-US" sz="1600" dirty="0">
                <a:solidFill>
                  <a:srgbClr val="0000CC"/>
                </a:solidFill>
              </a:rPr>
              <a:t>P(E-E)</a:t>
            </a:r>
            <a:r>
              <a:rPr lang="en-US" sz="1600" baseline="-25000" dirty="0">
                <a:solidFill>
                  <a:srgbClr val="0000CC"/>
                </a:solidFill>
              </a:rPr>
              <a:t>n</a:t>
            </a:r>
            <a:r>
              <a:rPr lang="en-US" sz="1600" baseline="-25000" dirty="0">
                <a:solidFill>
                  <a:srgbClr val="0000CC"/>
                </a:solidFill>
                <a:cs typeface="Times New Roman" pitchFamily="18" charset="0"/>
              </a:rPr>
              <a:t>≥2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cs typeface="Times New Roman" pitchFamily="18" charset="0"/>
              </a:rPr>
              <a:t>sekvenca</a:t>
            </a:r>
            <a:r>
              <a:rPr lang="en-US" sz="1600" baseline="-25000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cs typeface="Times New Roman" pitchFamily="18" charset="0"/>
              </a:rPr>
              <a:t>traka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Times New Roman" pitchFamily="18" charset="0"/>
              </a:rPr>
              <a:t>na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722 cm</a:t>
            </a:r>
            <a:r>
              <a:rPr lang="en-US" sz="1600" baseline="30000" dirty="0">
                <a:solidFill>
                  <a:srgbClr val="000000"/>
                </a:solidFill>
                <a:cs typeface="Times New Roman" pitchFamily="18" charset="0"/>
              </a:rPr>
              <a:t>-1 </a:t>
            </a:r>
            <a:r>
              <a:rPr lang="en-US" sz="1600" dirty="0">
                <a:solidFill>
                  <a:srgbClr val="0000CC"/>
                </a:solidFill>
                <a:cs typeface="Times New Roman" pitchFamily="18" charset="0"/>
              </a:rPr>
              <a:t>(n≥4)</a:t>
            </a:r>
          </a:p>
          <a:p>
            <a:pPr eaLnBrk="1" hangingPunct="1"/>
            <a:endParaRPr lang="sr-Latn-RS" sz="16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 err="1" smtClean="0">
                <a:solidFill>
                  <a:srgbClr val="000000"/>
                </a:solidFill>
              </a:rPr>
              <a:t>Mogu</a:t>
            </a:r>
            <a:r>
              <a:rPr lang="sr-Latn-RS" sz="1600" dirty="0" smtClean="0">
                <a:solidFill>
                  <a:srgbClr val="000000"/>
                </a:solidFill>
              </a:rPr>
              <a:t>ć</a:t>
            </a:r>
            <a:r>
              <a:rPr lang="en-US" sz="1600" dirty="0" smtClean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000000"/>
                </a:solidFill>
              </a:rPr>
              <a:t>je </a:t>
            </a:r>
            <a:r>
              <a:rPr lang="en-US" sz="1600" dirty="0" err="1">
                <a:solidFill>
                  <a:srgbClr val="000000"/>
                </a:solidFill>
              </a:rPr>
              <a:t>kvantitativna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analiza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osnovu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merenja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intenziteta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>
                <a:solidFill>
                  <a:srgbClr val="000000"/>
                </a:solidFill>
              </a:rPr>
              <a:t>pojedinih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traka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2209800" y="457200"/>
            <a:ext cx="387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>
                <a:solidFill>
                  <a:srgbClr val="9900CC"/>
                </a:solidFill>
              </a:rPr>
              <a:t>Proučavanje stereoregularnosti polimera</a:t>
            </a:r>
            <a:endParaRPr lang="en-US" sz="1800">
              <a:solidFill>
                <a:srgbClr val="9900CC"/>
              </a:solidFill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593725" y="955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sr-Latn-CS"/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6593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Prisustvo </a:t>
            </a:r>
            <a:r>
              <a:rPr lang="en-GB" sz="1600" dirty="0" err="1" smtClean="0">
                <a:solidFill>
                  <a:srgbClr val="000000"/>
                </a:solidFill>
              </a:rPr>
              <a:t>pojedinih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</a:rPr>
              <a:t>stereoizomera </a:t>
            </a:r>
            <a:r>
              <a:rPr lang="sr-Latn-CS" sz="1600" dirty="0">
                <a:solidFill>
                  <a:srgbClr val="000000"/>
                </a:solidFill>
              </a:rPr>
              <a:t>u polimerima indikovano je u IR spektrima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-p</a:t>
            </a:r>
            <a:r>
              <a:rPr lang="sr-Latn-CS" sz="1600" dirty="0">
                <a:solidFill>
                  <a:srgbClr val="000000"/>
                </a:solidFill>
              </a:rPr>
              <a:t>ojavom novih apsorpcionih traka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-p</a:t>
            </a:r>
            <a:r>
              <a:rPr lang="sr-Latn-CS" sz="1600" dirty="0">
                <a:solidFill>
                  <a:srgbClr val="000000"/>
                </a:solidFill>
              </a:rPr>
              <a:t>omeranjem apsorpcionih traka i</a:t>
            </a:r>
          </a:p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-</a:t>
            </a:r>
            <a:r>
              <a:rPr lang="en-US" sz="1600" dirty="0" err="1" smtClean="0">
                <a:solidFill>
                  <a:srgbClr val="000000"/>
                </a:solidFill>
              </a:rPr>
              <a:t>promenom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</a:rPr>
              <a:t>šir</a:t>
            </a:r>
            <a:r>
              <a:rPr lang="en-GB" sz="1600" dirty="0" err="1" smtClean="0">
                <a:solidFill>
                  <a:srgbClr val="000000"/>
                </a:solidFill>
              </a:rPr>
              <a:t>ine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traka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457200" y="1143000"/>
            <a:ext cx="794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IR spektroskopijom se može </a:t>
            </a:r>
            <a:r>
              <a:rPr lang="en-GB" sz="1600" dirty="0" err="1" smtClean="0">
                <a:solidFill>
                  <a:srgbClr val="000000"/>
                </a:solidFill>
              </a:rPr>
              <a:t>proceniti</a:t>
            </a:r>
            <a:r>
              <a:rPr lang="sr-Latn-CS" sz="1600" dirty="0" smtClean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sastav stereoizomera  u polimernom lancu.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457200" y="2971800"/>
            <a:ext cx="8153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Pripisivanje (asignacija) IR trake određenom stereoizomeru može se uraditi na osnovu</a:t>
            </a:r>
          </a:p>
          <a:p>
            <a:pPr eaLnBrk="1" hangingPunct="1"/>
            <a:r>
              <a:rPr lang="en-US" sz="1600" dirty="0" err="1" smtClean="0">
                <a:solidFill>
                  <a:srgbClr val="000000"/>
                </a:solidFill>
              </a:rPr>
              <a:t>sinte</a:t>
            </a:r>
            <a:r>
              <a:rPr lang="sr-Latn-CS" sz="1600" dirty="0">
                <a:solidFill>
                  <a:srgbClr val="000000"/>
                </a:solidFill>
              </a:rPr>
              <a:t>z</a:t>
            </a:r>
            <a:r>
              <a:rPr lang="en-US" sz="1600" dirty="0">
                <a:solidFill>
                  <a:srgbClr val="000000"/>
                </a:solidFill>
              </a:rPr>
              <a:t>e </a:t>
            </a:r>
            <a:r>
              <a:rPr lang="en-US" sz="1600" dirty="0" err="1">
                <a:solidFill>
                  <a:srgbClr val="000000"/>
                </a:solidFill>
              </a:rPr>
              <a:t>polimera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sadr</a:t>
            </a:r>
            <a:r>
              <a:rPr lang="sr-Latn-CS" sz="1600" dirty="0">
                <a:solidFill>
                  <a:srgbClr val="000000"/>
                </a:solidFill>
              </a:rPr>
              <a:t>ž</a:t>
            </a:r>
            <a:r>
              <a:rPr lang="en-US" sz="1600" dirty="0">
                <a:solidFill>
                  <a:srgbClr val="000000"/>
                </a:solidFill>
              </a:rPr>
              <a:t>i </a:t>
            </a:r>
            <a:r>
              <a:rPr lang="en-US" sz="1600" dirty="0" err="1">
                <a:solidFill>
                  <a:srgbClr val="000000"/>
                </a:solidFill>
              </a:rPr>
              <a:t>samo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jedan</a:t>
            </a:r>
            <a:r>
              <a:rPr lang="en-US" sz="1600" dirty="0">
                <a:solidFill>
                  <a:srgbClr val="000000"/>
                </a:solidFill>
              </a:rPr>
              <a:t> od </a:t>
            </a:r>
            <a:r>
              <a:rPr lang="en-US" sz="1600" dirty="0" err="1">
                <a:solidFill>
                  <a:srgbClr val="000000"/>
                </a:solidFill>
              </a:rPr>
              <a:t>stereoizomera</a:t>
            </a:r>
            <a:r>
              <a:rPr lang="sr-Latn-CS" sz="1600" dirty="0">
                <a:solidFill>
                  <a:srgbClr val="000000"/>
                </a:solidFill>
              </a:rPr>
              <a:t> (sterno čistog polimera</a:t>
            </a:r>
            <a:r>
              <a:rPr lang="sr-Latn-CS" sz="1600" dirty="0" smtClean="0">
                <a:solidFill>
                  <a:srgbClr val="000000"/>
                </a:solidFill>
              </a:rPr>
              <a:t>)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</a:rPr>
              <a:t>i</a:t>
            </a:r>
            <a:r>
              <a:rPr lang="en-GB" sz="1600" dirty="0" smtClean="0">
                <a:solidFill>
                  <a:srgbClr val="000000"/>
                </a:solidFill>
              </a:rPr>
              <a:t> pore</a:t>
            </a:r>
            <a:r>
              <a:rPr lang="sr-Latn-RS" sz="1600" dirty="0" smtClean="0">
                <a:solidFill>
                  <a:srgbClr val="000000"/>
                </a:solidFill>
              </a:rPr>
              <a:t>đenjem spektara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endParaRPr lang="sr-Latn-CS" sz="16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sr-Latn-CS" sz="1600" dirty="0" smtClean="0">
                <a:solidFill>
                  <a:srgbClr val="000000"/>
                </a:solidFill>
              </a:rPr>
              <a:t>Idealan </a:t>
            </a:r>
            <a:r>
              <a:rPr lang="sr-Latn-CS" sz="1600" dirty="0">
                <a:solidFill>
                  <a:srgbClr val="000000"/>
                </a:solidFill>
              </a:rPr>
              <a:t>način za određivanje spektralnih razlika koje potiču od sindiotaktičnih i izotaktičnih struktura je da se </a:t>
            </a:r>
            <a:r>
              <a:rPr lang="sr-Latn-CS" sz="1600" u="sng" dirty="0">
                <a:solidFill>
                  <a:srgbClr val="0000CC"/>
                </a:solidFill>
              </a:rPr>
              <a:t>sintetišu dva sterno čista polimera i uporede njihovi spektri</a:t>
            </a:r>
            <a:r>
              <a:rPr lang="sr-Latn-CS" sz="1600" dirty="0">
                <a:solidFill>
                  <a:srgbClr val="000000"/>
                </a:solidFill>
              </a:rPr>
              <a:t>. Međutim, mali je broj polimera  za koje se dva čista stereoizomera mogu sintetisati. Takav je npr. poli(metil metakrilat).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209800" y="152400"/>
            <a:ext cx="3879850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800">
                <a:solidFill>
                  <a:srgbClr val="9900CC"/>
                </a:solidFill>
              </a:rPr>
              <a:t>Proučavanje stereoregularnosti polimera</a:t>
            </a:r>
            <a:endParaRPr lang="en-US" sz="1800">
              <a:solidFill>
                <a:srgbClr val="9900CC"/>
              </a:solidFill>
            </a:endParaRPr>
          </a:p>
        </p:txBody>
      </p:sp>
      <p:pic>
        <p:nvPicPr>
          <p:cNvPr id="8" name="Picture 7" descr="IR%20polipropena%20cop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2834" b="2550"/>
          <a:stretch/>
        </p:blipFill>
        <p:spPr bwMode="auto">
          <a:xfrm>
            <a:off x="2005322" y="721671"/>
            <a:ext cx="5346065" cy="3857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6684" y="4579296"/>
            <a:ext cx="554671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</a:rPr>
              <a:t>IR </a:t>
            </a:r>
            <a:r>
              <a:rPr lang="es-ES" sz="1600" dirty="0" err="1">
                <a:solidFill>
                  <a:srgbClr val="000000"/>
                </a:solidFill>
              </a:rPr>
              <a:t>spektri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ataktičnog</a:t>
            </a:r>
            <a:r>
              <a:rPr lang="es-ES" sz="1600" dirty="0">
                <a:solidFill>
                  <a:srgbClr val="000000"/>
                </a:solidFill>
              </a:rPr>
              <a:t>, </a:t>
            </a:r>
            <a:r>
              <a:rPr lang="es-ES" sz="1600" dirty="0" err="1">
                <a:solidFill>
                  <a:srgbClr val="000000"/>
                </a:solidFill>
              </a:rPr>
              <a:t>sindiotaktičnog</a:t>
            </a:r>
            <a:r>
              <a:rPr lang="es-ES" sz="1600" dirty="0">
                <a:solidFill>
                  <a:srgbClr val="000000"/>
                </a:solidFill>
              </a:rPr>
              <a:t> i </a:t>
            </a:r>
            <a:r>
              <a:rPr lang="es-ES" sz="1600" dirty="0" err="1">
                <a:solidFill>
                  <a:srgbClr val="000000"/>
                </a:solidFill>
              </a:rPr>
              <a:t>izotaktičnog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polipropena</a:t>
            </a:r>
            <a:r>
              <a:rPr lang="es-ES" sz="1600" dirty="0">
                <a:solidFill>
                  <a:srgbClr val="000000"/>
                </a:solidFill>
              </a:rPr>
              <a:t>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638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600" dirty="0">
                <a:solidFill>
                  <a:srgbClr val="000000"/>
                </a:solidFill>
              </a:rPr>
              <a:t>Kada se uporede  sa vibracionim spektrom ataktične forme, </a:t>
            </a:r>
            <a:r>
              <a:rPr lang="sr-Latn-CS" sz="1600" u="sng" dirty="0" smtClean="0">
                <a:solidFill>
                  <a:srgbClr val="000000"/>
                </a:solidFill>
              </a:rPr>
              <a:t>IR spektri </a:t>
            </a:r>
            <a:r>
              <a:rPr lang="sr-Latn-CS" sz="1600" u="sng" dirty="0">
                <a:solidFill>
                  <a:srgbClr val="000000"/>
                </a:solidFill>
              </a:rPr>
              <a:t>stereoregularnih izomera</a:t>
            </a:r>
            <a:r>
              <a:rPr lang="sr-Latn-CS" sz="1600" dirty="0">
                <a:solidFill>
                  <a:srgbClr val="000000"/>
                </a:solidFill>
              </a:rPr>
              <a:t> pokazuju </a:t>
            </a:r>
            <a:r>
              <a:rPr lang="sr-Latn-CS" sz="1600" u="sng" dirty="0">
                <a:solidFill>
                  <a:srgbClr val="000000"/>
                </a:solidFill>
              </a:rPr>
              <a:t>veći broj</a:t>
            </a: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sr-Latn-CS" sz="1600" u="sng" dirty="0">
                <a:solidFill>
                  <a:srgbClr val="000000"/>
                </a:solidFill>
              </a:rPr>
              <a:t>traka i mnoge trake su oštrije</a:t>
            </a:r>
            <a:r>
              <a:rPr lang="en-US" sz="1600" u="sng" dirty="0">
                <a:solidFill>
                  <a:srgbClr val="000000"/>
                </a:solidFill>
              </a:rPr>
              <a:t>.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25082" y="5105400"/>
            <a:ext cx="5875867" cy="307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rgbClr val="000000"/>
                </a:solidFill>
              </a:rPr>
              <a:t>Zna</a:t>
            </a:r>
            <a:r>
              <a:rPr lang="sr-Latn-CS" sz="1400" dirty="0">
                <a:solidFill>
                  <a:srgbClr val="000000"/>
                </a:solidFill>
              </a:rPr>
              <a:t>č</a:t>
            </a:r>
            <a:r>
              <a:rPr lang="en-US" sz="1400" dirty="0" err="1">
                <a:solidFill>
                  <a:srgbClr val="000000"/>
                </a:solidFill>
              </a:rPr>
              <a:t>ajne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razlike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sr-Latn-RS" sz="1400" dirty="0" smtClean="0">
                <a:solidFill>
                  <a:srgbClr val="000000"/>
                </a:solidFill>
              </a:rPr>
              <a:t>ovim </a:t>
            </a:r>
            <a:r>
              <a:rPr lang="en-US" sz="1400" dirty="0" err="1" smtClean="0">
                <a:solidFill>
                  <a:srgbClr val="000000"/>
                </a:solidFill>
              </a:rPr>
              <a:t>spektrima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sr-Latn-CS" sz="1400" dirty="0" smtClean="0">
                <a:solidFill>
                  <a:srgbClr val="000000"/>
                </a:solidFill>
              </a:rPr>
              <a:t>mogu </a:t>
            </a:r>
            <a:r>
              <a:rPr lang="sr-Latn-CS" sz="1400" dirty="0">
                <a:solidFill>
                  <a:srgbClr val="000000"/>
                </a:solidFill>
              </a:rPr>
              <a:t>se uočiti u oblasti </a:t>
            </a:r>
            <a:r>
              <a:rPr lang="sr-Latn-CS" sz="1400" u="sng" dirty="0">
                <a:solidFill>
                  <a:srgbClr val="000000"/>
                </a:solidFill>
              </a:rPr>
              <a:t>ispod 1000 cm</a:t>
            </a:r>
            <a:r>
              <a:rPr lang="sr-Latn-CS" sz="1400" u="sng" baseline="30000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 u="sng" baseline="30000" dirty="0">
                <a:solidFill>
                  <a:srgbClr val="000000"/>
                </a:solidFill>
              </a:rPr>
              <a:t>1</a:t>
            </a:r>
            <a:r>
              <a:rPr lang="en-US" sz="1400" u="sng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52600" y="533400"/>
            <a:ext cx="56705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800">
                <a:solidFill>
                  <a:srgbClr val="9900CC"/>
                </a:solidFill>
              </a:rPr>
              <a:t>Određivanje konformacije polimera</a:t>
            </a:r>
            <a:r>
              <a:rPr lang="en-GB" sz="1800">
                <a:solidFill>
                  <a:srgbClr val="9900CC"/>
                </a:solidFill>
              </a:rPr>
              <a:t>; konformaciona analiza</a:t>
            </a:r>
            <a:endParaRPr lang="en-US" sz="1800">
              <a:solidFill>
                <a:srgbClr val="9900CC"/>
              </a:solidFill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1965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i="1">
                <a:solidFill>
                  <a:srgbClr val="FF0066"/>
                </a:solidFill>
              </a:rPr>
              <a:t>Rotacioni izomerizam</a:t>
            </a:r>
            <a:endParaRPr lang="en-US" sz="1600" i="1">
              <a:solidFill>
                <a:srgbClr val="FF0066"/>
              </a:solidFill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838200" y="1447800"/>
            <a:ext cx="79406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IR spektar smeše konformera ispoljiće trake koje proizilaze iz molekulskih vibracija svih konformera. Generalno, </a:t>
            </a:r>
            <a:r>
              <a:rPr lang="sr-Latn-CS" sz="1600" u="sng" dirty="0">
                <a:solidFill>
                  <a:srgbClr val="000000"/>
                </a:solidFill>
              </a:rPr>
              <a:t>trake konformera u datom polimernom uzorku pojavljuju se u parovima,</a:t>
            </a:r>
            <a:r>
              <a:rPr lang="sr-Latn-CS" sz="1600" dirty="0">
                <a:solidFill>
                  <a:srgbClr val="000000"/>
                </a:solidFill>
              </a:rPr>
              <a:t> tj. javljaju se trake na bliskim, malo pomerenim frekvencijama, obično </a:t>
            </a:r>
            <a:r>
              <a:rPr lang="en-US" sz="1600" dirty="0">
                <a:solidFill>
                  <a:srgbClr val="000000"/>
                </a:solidFill>
              </a:rPr>
              <a:t>z</a:t>
            </a:r>
            <a:r>
              <a:rPr lang="sr-Latn-CS" sz="1600" dirty="0">
                <a:solidFill>
                  <a:srgbClr val="000000"/>
                </a:solidFill>
              </a:rPr>
              <a:t>načajno preklopljene. 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838200" y="2590800"/>
            <a:ext cx="79248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u="sng" dirty="0">
                <a:solidFill>
                  <a:srgbClr val="0000CC"/>
                </a:solidFill>
              </a:rPr>
              <a:t>Polietilen</a:t>
            </a:r>
            <a:r>
              <a:rPr lang="sr-Latn-CS" sz="1600" dirty="0">
                <a:solidFill>
                  <a:srgbClr val="000000"/>
                </a:solidFill>
              </a:rPr>
              <a:t> je jedan od polimera čiji je rotacioni izomerizam najviše proučavan.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sr-Latn-CS" sz="1600" u="sng" dirty="0">
                <a:solidFill>
                  <a:srgbClr val="000000"/>
                </a:solidFill>
              </a:rPr>
              <a:t>Kristalni domeni</a:t>
            </a:r>
            <a:r>
              <a:rPr lang="sr-Latn-CS" sz="1600" dirty="0">
                <a:solidFill>
                  <a:srgbClr val="000000"/>
                </a:solidFill>
              </a:rPr>
              <a:t> izgrađeni su potpuno od </a:t>
            </a:r>
            <a:r>
              <a:rPr lang="sr-Latn-CS" sz="1600" u="sng" dirty="0">
                <a:solidFill>
                  <a:srgbClr val="000000"/>
                </a:solidFill>
              </a:rPr>
              <a:t>trans</a:t>
            </a:r>
            <a:r>
              <a:rPr lang="en-US" sz="1600" dirty="0">
                <a:solidFill>
                  <a:srgbClr val="000000"/>
                </a:solidFill>
              </a:rPr>
              <a:t>-</a:t>
            </a:r>
            <a:r>
              <a:rPr lang="sr-Latn-CS" sz="1600" dirty="0">
                <a:solidFill>
                  <a:srgbClr val="000000"/>
                </a:solidFill>
              </a:rPr>
              <a:t>konformera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>
                <a:solidFill>
                  <a:srgbClr val="0000CC"/>
                </a:solidFill>
              </a:rPr>
              <a:t>TT</a:t>
            </a:r>
            <a:r>
              <a:rPr lang="en-US" sz="1600" dirty="0">
                <a:solidFill>
                  <a:srgbClr val="000000"/>
                </a:solidFill>
              </a:rPr>
              <a:t>). </a:t>
            </a:r>
            <a:r>
              <a:rPr lang="en-US" sz="1600" dirty="0" err="1">
                <a:solidFill>
                  <a:srgbClr val="000000"/>
                </a:solidFill>
              </a:rPr>
              <a:t>Trake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koje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karakteristi</a:t>
            </a:r>
            <a:r>
              <a:rPr lang="sr-Latn-CS" sz="1600" dirty="0">
                <a:solidFill>
                  <a:srgbClr val="000000"/>
                </a:solidFill>
              </a:rPr>
              <a:t>č</a:t>
            </a:r>
            <a:r>
              <a:rPr lang="en-US" sz="1600" dirty="0">
                <a:solidFill>
                  <a:srgbClr val="000000"/>
                </a:solidFill>
              </a:rPr>
              <a:t>ne </a:t>
            </a:r>
            <a:r>
              <a:rPr lang="sr-Latn-CS" sz="1600" dirty="0">
                <a:solidFill>
                  <a:srgbClr val="000000"/>
                </a:solidFill>
              </a:rPr>
              <a:t>z</a:t>
            </a: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 smtClean="0">
                <a:solidFill>
                  <a:srgbClr val="000000"/>
                </a:solidFill>
              </a:rPr>
              <a:t>rota</a:t>
            </a:r>
            <a:r>
              <a:rPr lang="sr-Latn-RS" sz="1600" dirty="0" smtClean="0">
                <a:solidFill>
                  <a:srgbClr val="000000"/>
                </a:solidFill>
              </a:rPr>
              <a:t>cione izo</a:t>
            </a:r>
            <a:r>
              <a:rPr lang="en-US" sz="1600" dirty="0" smtClean="0">
                <a:solidFill>
                  <a:srgbClr val="000000"/>
                </a:solidFill>
              </a:rPr>
              <a:t>mere </a:t>
            </a:r>
            <a:r>
              <a:rPr lang="en-US" sz="1600" dirty="0">
                <a:solidFill>
                  <a:srgbClr val="000000"/>
                </a:solidFill>
              </a:rPr>
              <a:t>u </a:t>
            </a:r>
            <a:r>
              <a:rPr lang="en-US" sz="1600" dirty="0" err="1">
                <a:solidFill>
                  <a:srgbClr val="000000"/>
                </a:solidFill>
              </a:rPr>
              <a:t>amorfnoj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fazi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tako</a:t>
            </a:r>
            <a:r>
              <a:rPr lang="sr-Latn-CS" sz="1600" dirty="0">
                <a:solidFill>
                  <a:srgbClr val="000000"/>
                </a:solidFill>
              </a:rPr>
              <a:t>đe prisutne.</a:t>
            </a:r>
          </a:p>
          <a:p>
            <a:pPr eaLnBrk="1" hangingPunct="1"/>
            <a:r>
              <a:rPr lang="sr-Latn-CS" sz="1600" dirty="0">
                <a:solidFill>
                  <a:srgbClr val="000000"/>
                </a:solidFill>
              </a:rPr>
              <a:t>Najintenzivnije trake </a:t>
            </a:r>
            <a:r>
              <a:rPr lang="sr-Latn-CS" sz="1600" u="sng" dirty="0">
                <a:solidFill>
                  <a:srgbClr val="000000"/>
                </a:solidFill>
              </a:rPr>
              <a:t>amorfne faze</a:t>
            </a:r>
            <a:r>
              <a:rPr lang="sr-Latn-CS" sz="1600" dirty="0">
                <a:solidFill>
                  <a:srgbClr val="000000"/>
                </a:solidFill>
              </a:rPr>
              <a:t> su klanjajući (</a:t>
            </a:r>
            <a:r>
              <a:rPr lang="sr-Latn-CS" sz="1600" u="sng" dirty="0">
                <a:solidFill>
                  <a:srgbClr val="000000"/>
                </a:solidFill>
              </a:rPr>
              <a:t>wagging) modovi CH</a:t>
            </a:r>
            <a:r>
              <a:rPr lang="sr-Latn-CS" sz="1600" u="sng" baseline="-25000" dirty="0">
                <a:solidFill>
                  <a:srgbClr val="000000"/>
                </a:solidFill>
              </a:rPr>
              <a:t>2</a:t>
            </a:r>
            <a:r>
              <a:rPr lang="sr-Latn-CS" sz="1600" u="sng" dirty="0">
                <a:solidFill>
                  <a:srgbClr val="000000"/>
                </a:solidFill>
              </a:rPr>
              <a:t> grupe</a:t>
            </a:r>
            <a:r>
              <a:rPr lang="sr-Latn-CS" sz="1600" dirty="0">
                <a:solidFill>
                  <a:srgbClr val="000000"/>
                </a:solidFill>
              </a:rPr>
              <a:t> na 1303, 1353 i 1369 cm</a:t>
            </a:r>
            <a:r>
              <a:rPr lang="en-US" sz="1600" baseline="30000" dirty="0">
                <a:solidFill>
                  <a:srgbClr val="000000"/>
                </a:solidFill>
              </a:rPr>
              <a:t>-</a:t>
            </a:r>
            <a:r>
              <a:rPr lang="sr-Latn-CS" sz="1600" baseline="30000" dirty="0">
                <a:solidFill>
                  <a:srgbClr val="000000"/>
                </a:solidFill>
              </a:rPr>
              <a:t>1</a:t>
            </a:r>
            <a:r>
              <a:rPr lang="sr-Latn-CS" sz="1600" dirty="0">
                <a:solidFill>
                  <a:srgbClr val="000000"/>
                </a:solidFill>
              </a:rPr>
              <a:t>. Trans</a:t>
            </a:r>
            <a:r>
              <a:rPr lang="en-US" sz="1600" dirty="0">
                <a:solidFill>
                  <a:srgbClr val="000000"/>
                </a:solidFill>
              </a:rPr>
              <a:t>-</a:t>
            </a:r>
            <a:r>
              <a:rPr lang="sr-Latn-CS" sz="1600" dirty="0">
                <a:solidFill>
                  <a:srgbClr val="000000"/>
                </a:solidFill>
              </a:rPr>
              <a:t>gaushe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  <a:r>
              <a:rPr lang="sr-Latn-CS" sz="1600" dirty="0">
                <a:solidFill>
                  <a:srgbClr val="0000CC"/>
                </a:solidFill>
              </a:rPr>
              <a:t>TG</a:t>
            </a:r>
            <a:r>
              <a:rPr lang="sr-Latn-CS" sz="1600" dirty="0">
                <a:solidFill>
                  <a:srgbClr val="000000"/>
                </a:solidFill>
              </a:rPr>
              <a:t> konformacija pripisuje se trakama na 1303 i 1369 cm</a:t>
            </a:r>
            <a:r>
              <a:rPr lang="en-US" sz="1600" baseline="30000" dirty="0">
                <a:solidFill>
                  <a:srgbClr val="000000"/>
                </a:solidFill>
              </a:rPr>
              <a:t>-</a:t>
            </a:r>
            <a:r>
              <a:rPr lang="sr-Latn-CS" sz="1600" baseline="30000" dirty="0">
                <a:solidFill>
                  <a:srgbClr val="000000"/>
                </a:solidFill>
              </a:rPr>
              <a:t>1</a:t>
            </a:r>
            <a:r>
              <a:rPr lang="sr-Latn-CS" sz="1600" dirty="0">
                <a:solidFill>
                  <a:srgbClr val="000000"/>
                </a:solidFill>
              </a:rPr>
              <a:t>, dok traka na 1353 cm</a:t>
            </a:r>
            <a:r>
              <a:rPr lang="en-US" sz="1600" baseline="30000" dirty="0">
                <a:solidFill>
                  <a:srgbClr val="000000"/>
                </a:solidFill>
              </a:rPr>
              <a:t>-</a:t>
            </a:r>
            <a:r>
              <a:rPr lang="sr-Latn-CS" sz="1600" baseline="30000" dirty="0">
                <a:solidFill>
                  <a:srgbClr val="000000"/>
                </a:solidFill>
              </a:rPr>
              <a:t>1</a:t>
            </a:r>
            <a:r>
              <a:rPr lang="sr-Latn-CS" sz="1600" dirty="0">
                <a:solidFill>
                  <a:srgbClr val="000000"/>
                </a:solidFill>
              </a:rPr>
              <a:t> odgovara </a:t>
            </a:r>
            <a:r>
              <a:rPr lang="sr-Latn-CS" sz="1600" dirty="0">
                <a:solidFill>
                  <a:srgbClr val="0000CC"/>
                </a:solidFill>
              </a:rPr>
              <a:t>GG</a:t>
            </a:r>
            <a:r>
              <a:rPr lang="sr-Latn-CS" sz="1600" dirty="0">
                <a:solidFill>
                  <a:srgbClr val="000000"/>
                </a:solidFill>
              </a:rPr>
              <a:t> strukturi.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838200" y="4419600"/>
            <a:ext cx="792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U  prou</a:t>
            </a:r>
            <a:r>
              <a:rPr lang="sr-Latn-CS" sz="1600">
                <a:solidFill>
                  <a:srgbClr val="000000"/>
                </a:solidFill>
              </a:rPr>
              <a:t>č</a:t>
            </a:r>
            <a:r>
              <a:rPr lang="en-US" sz="1600">
                <a:solidFill>
                  <a:srgbClr val="000000"/>
                </a:solidFill>
              </a:rPr>
              <a:t>avanju konformacij</a:t>
            </a:r>
            <a:r>
              <a:rPr lang="sr-Latn-CS" sz="1600">
                <a:solidFill>
                  <a:srgbClr val="000000"/>
                </a:solidFill>
              </a:rPr>
              <a:t>a</a:t>
            </a:r>
            <a:r>
              <a:rPr lang="en-US" sz="1600">
                <a:solidFill>
                  <a:srgbClr val="000000"/>
                </a:solidFill>
              </a:rPr>
              <a:t> koristi se </a:t>
            </a:r>
            <a:r>
              <a:rPr lang="sr-Latn-CS" sz="1600">
                <a:solidFill>
                  <a:srgbClr val="000000"/>
                </a:solidFill>
              </a:rPr>
              <a:t>i</a:t>
            </a:r>
            <a:r>
              <a:rPr lang="en-US" sz="1600">
                <a:solidFill>
                  <a:srgbClr val="000000"/>
                </a:solidFill>
              </a:rPr>
              <a:t> metod </a:t>
            </a:r>
            <a:r>
              <a:rPr lang="en-US" sz="1600" u="sng">
                <a:solidFill>
                  <a:srgbClr val="0000CC"/>
                </a:solidFill>
              </a:rPr>
              <a:t>selektivne zamene vodonika deuterijumom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sr-Latn-CS" sz="1600">
                <a:solidFill>
                  <a:srgbClr val="000000"/>
                </a:solidFill>
              </a:rPr>
              <a:t>i</a:t>
            </a:r>
            <a:r>
              <a:rPr lang="en-US" sz="1600">
                <a:solidFill>
                  <a:srgbClr val="000000"/>
                </a:solidFill>
              </a:rPr>
              <a:t> ispitivanje </a:t>
            </a:r>
            <a:r>
              <a:rPr lang="en-US" sz="1600" u="sng">
                <a:solidFill>
                  <a:srgbClr val="000000"/>
                </a:solidFill>
              </a:rPr>
              <a:t>vibracija </a:t>
            </a:r>
            <a:r>
              <a:rPr lang="sr-Latn-CS" sz="1600" u="sng">
                <a:solidFill>
                  <a:srgbClr val="000000"/>
                </a:solidFill>
              </a:rPr>
              <a:t> C</a:t>
            </a:r>
            <a:r>
              <a:rPr lang="en-US" sz="1600" u="sng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600" u="sng">
                <a:solidFill>
                  <a:srgbClr val="000000"/>
                </a:solidFill>
              </a:rPr>
              <a:t>D veza</a:t>
            </a:r>
            <a:r>
              <a:rPr lang="en-U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533400" y="373856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u="sng" dirty="0">
                <a:solidFill>
                  <a:srgbClr val="0000CC"/>
                </a:solidFill>
              </a:rPr>
              <a:t>Konformacija proteina</a:t>
            </a:r>
            <a:endParaRPr lang="en-US" sz="1800" u="sng" dirty="0">
              <a:solidFill>
                <a:srgbClr val="0000CC"/>
              </a:solidFill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42900" y="777875"/>
            <a:ext cx="6819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FF0066"/>
                </a:solidFill>
              </a:rPr>
              <a:t>Sekundarna struktura proteina</a:t>
            </a:r>
            <a:r>
              <a:rPr lang="sr-Latn-CS" sz="1400" dirty="0">
                <a:solidFill>
                  <a:srgbClr val="000000"/>
                </a:solidFill>
              </a:rPr>
              <a:t> može podrazumevati </a:t>
            </a:r>
            <a:r>
              <a:rPr lang="sr-Latn-CS" sz="1400" dirty="0" smtClean="0">
                <a:solidFill>
                  <a:srgbClr val="000000"/>
                </a:solidFill>
              </a:rPr>
              <a:t>konformacije: </a:t>
            </a:r>
            <a:r>
              <a:rPr lang="sr-Latn-CS" sz="1400" u="sng" dirty="0" smtClean="0">
                <a:solidFill>
                  <a:srgbClr val="0000CC"/>
                </a:solidFill>
              </a:rPr>
              <a:t>spiralnu </a:t>
            </a:r>
            <a:r>
              <a:rPr lang="sr-Latn-CS" sz="1400" u="sng" dirty="0">
                <a:solidFill>
                  <a:srgbClr val="0000CC"/>
                </a:solidFill>
              </a:rPr>
              <a:t>formu (α-heliks), </a:t>
            </a:r>
            <a:endParaRPr lang="sr-Latn-CS" sz="1400" u="sng" dirty="0" smtClean="0">
              <a:solidFill>
                <a:srgbClr val="0000CC"/>
              </a:solidFill>
            </a:endParaRPr>
          </a:p>
          <a:p>
            <a:pPr eaLnBrk="1" hangingPunct="1"/>
            <a:r>
              <a:rPr lang="sr-Latn-CS" sz="1400" u="sng" dirty="0" smtClean="0">
                <a:solidFill>
                  <a:srgbClr val="0000CC"/>
                </a:solidFill>
              </a:rPr>
              <a:t>izdužene lance </a:t>
            </a:r>
            <a:r>
              <a:rPr lang="sr-Latn-CS" sz="1400" u="sng" dirty="0">
                <a:solidFill>
                  <a:srgbClr val="0000CC"/>
                </a:solidFill>
              </a:rPr>
              <a:t>(β-forma)</a:t>
            </a:r>
            <a:r>
              <a:rPr lang="sr-Latn-CS" sz="1400" dirty="0">
                <a:solidFill>
                  <a:srgbClr val="000000"/>
                </a:solidFill>
              </a:rPr>
              <a:t>  i </a:t>
            </a:r>
            <a:r>
              <a:rPr lang="sr-Latn-CS" sz="1400" u="sng" dirty="0">
                <a:solidFill>
                  <a:srgbClr val="0000CC"/>
                </a:solidFill>
              </a:rPr>
              <a:t>statističko klupko</a:t>
            </a:r>
            <a:r>
              <a:rPr lang="sr-Latn-CS" sz="1400" dirty="0">
                <a:solidFill>
                  <a:srgbClr val="000000"/>
                </a:solidFill>
              </a:rPr>
              <a:t>. </a:t>
            </a:r>
            <a:endParaRPr lang="en-US" sz="1400" dirty="0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0" y="1447800"/>
            <a:ext cx="8982075" cy="554305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Spektri </a:t>
            </a:r>
            <a:r>
              <a:rPr lang="sr-Latn-CS" sz="1400" dirty="0">
                <a:solidFill>
                  <a:srgbClr val="000000"/>
                </a:solidFill>
              </a:rPr>
              <a:t>svih proteina pokazuju apsorpcione trake koje potiču od njihove karakteristične </a:t>
            </a:r>
            <a:r>
              <a:rPr lang="sr-Latn-CS" sz="1400" dirty="0">
                <a:solidFill>
                  <a:srgbClr val="FF5050"/>
                </a:solidFill>
              </a:rPr>
              <a:t>amidne grupe</a:t>
            </a:r>
            <a:r>
              <a:rPr lang="sr-Latn-CS" sz="1400" dirty="0">
                <a:solidFill>
                  <a:srgbClr val="000000"/>
                </a:solidFill>
              </a:rPr>
              <a:t>, </a:t>
            </a:r>
            <a:r>
              <a:rPr lang="sr-Latn-CS" sz="1400" dirty="0">
                <a:solidFill>
                  <a:srgbClr val="FF5050"/>
                </a:solidFill>
              </a:rPr>
              <a:t>CO―NH</a:t>
            </a:r>
            <a:r>
              <a:rPr lang="sr-Latn-CS" sz="1400" dirty="0">
                <a:solidFill>
                  <a:srgbClr val="000000"/>
                </a:solidFill>
              </a:rPr>
              <a:t>. Otuda, karakteristične trake amidne grupe proteinskih lanaca slične su onima za uobičajene sekundarne amide. </a:t>
            </a: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FF5050"/>
                </a:solidFill>
              </a:rPr>
              <a:t>Najjače trake</a:t>
            </a:r>
            <a:r>
              <a:rPr lang="sr-Latn-CS" sz="1400" dirty="0">
                <a:solidFill>
                  <a:srgbClr val="000000"/>
                </a:solidFill>
              </a:rPr>
              <a:t> u IR spektru proteina su </a:t>
            </a:r>
            <a:r>
              <a:rPr lang="sr-Latn-CS" sz="1400" b="1" i="1" dirty="0">
                <a:solidFill>
                  <a:srgbClr val="FF5050"/>
                </a:solidFill>
              </a:rPr>
              <a:t>amidna I</a:t>
            </a:r>
            <a:r>
              <a:rPr lang="sr-Latn-CS" sz="1400" i="1" dirty="0">
                <a:solidFill>
                  <a:srgbClr val="000000"/>
                </a:solidFill>
              </a:rPr>
              <a:t>  i </a:t>
            </a:r>
            <a:r>
              <a:rPr lang="sr-Latn-CS" sz="1400" b="1" i="1" dirty="0">
                <a:solidFill>
                  <a:srgbClr val="FF5050"/>
                </a:solidFill>
              </a:rPr>
              <a:t>amidna II</a:t>
            </a:r>
            <a:r>
              <a:rPr lang="sr-Latn-CS" sz="1400" i="1" dirty="0">
                <a:solidFill>
                  <a:srgbClr val="000000"/>
                </a:solidFill>
              </a:rPr>
              <a:t> traka</a:t>
            </a:r>
            <a:r>
              <a:rPr lang="sr-Latn-CS" sz="1400" dirty="0">
                <a:solidFill>
                  <a:srgbClr val="000000"/>
                </a:solidFill>
              </a:rPr>
              <a:t>. One su široke i ne daju informacije o strukturi  bez primene dekonvolucionih tehnika. </a:t>
            </a:r>
          </a:p>
          <a:p>
            <a:pPr algn="just" eaLnBrk="1" hangingPunct="1">
              <a:lnSpc>
                <a:spcPct val="110000"/>
              </a:lnSpc>
            </a:pPr>
            <a:r>
              <a:rPr lang="sr-Latn-CS" sz="1400" b="1" i="1" dirty="0">
                <a:solidFill>
                  <a:srgbClr val="000000"/>
                </a:solidFill>
              </a:rPr>
              <a:t>Amidna traka I</a:t>
            </a:r>
            <a:r>
              <a:rPr lang="sr-Latn-CS" sz="1400" b="1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 ~ </a:t>
            </a:r>
            <a:r>
              <a:rPr lang="sr-Latn-CS" sz="1400" b="1" i="1" dirty="0">
                <a:solidFill>
                  <a:srgbClr val="000000"/>
                </a:solidFill>
              </a:rPr>
              <a:t>1655 cm</a:t>
            </a:r>
            <a:r>
              <a:rPr lang="sr-Latn-CS" sz="1400" b="1" i="1" baseline="30000" dirty="0">
                <a:solidFill>
                  <a:srgbClr val="000000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,</a:t>
            </a:r>
            <a:r>
              <a:rPr lang="sr-Latn-CS" sz="1400" dirty="0">
                <a:solidFill>
                  <a:srgbClr val="000000"/>
                </a:solidFill>
              </a:rPr>
              <a:t> odnosi se na –CO–NH– grupu [~80 % ν(C=O), ~10% ν(C–N), i ~10% δ(N–H)]. Precizna pozicija ove trake  zavisi od prirode </a:t>
            </a:r>
            <a:r>
              <a:rPr lang="sr-Latn-CS" sz="1400" b="1" dirty="0">
                <a:solidFill>
                  <a:srgbClr val="000000"/>
                </a:solidFill>
              </a:rPr>
              <a:t>vodoničnog vezivanja</a:t>
            </a:r>
            <a:r>
              <a:rPr lang="sr-Latn-CS" sz="1400" dirty="0">
                <a:solidFill>
                  <a:srgbClr val="000000"/>
                </a:solidFill>
              </a:rPr>
              <a:t> između C–O i N–H grupa. Generalno,</a:t>
            </a:r>
            <a:r>
              <a:rPr lang="sr-Latn-CS" sz="1400" dirty="0">
                <a:solidFill>
                  <a:srgbClr val="0000CC"/>
                </a:solidFill>
              </a:rPr>
              <a:t> proteini imaju različite domene, domeni imaju različite konformacije, i kao rezultat toga, </a:t>
            </a:r>
            <a:r>
              <a:rPr lang="sr-Latn-CS" sz="1400" b="1" dirty="0">
                <a:solidFill>
                  <a:srgbClr val="0000CC"/>
                </a:solidFill>
              </a:rPr>
              <a:t>amidna I traka je obično složena</a:t>
            </a:r>
            <a:r>
              <a:rPr lang="sr-Latn-CS" sz="1400" dirty="0">
                <a:solidFill>
                  <a:srgbClr val="0000CC"/>
                </a:solidFill>
              </a:rPr>
              <a:t>, tj. sastavljena  od brojnih preklopljenih traka koje potiču od različitih tipova strukture (</a:t>
            </a:r>
            <a:r>
              <a:rPr lang="es-ES" sz="1400" b="1" dirty="0">
                <a:solidFill>
                  <a:srgbClr val="0000CC"/>
                </a:solidFill>
              </a:rPr>
              <a:t>α</a:t>
            </a:r>
            <a:r>
              <a:rPr lang="sr-Latn-CS" sz="1400" b="1" dirty="0">
                <a:solidFill>
                  <a:srgbClr val="0000CC"/>
                </a:solidFill>
              </a:rPr>
              <a:t>-heliks</a:t>
            </a:r>
            <a:r>
              <a:rPr lang="sr-Latn-CS" sz="1400" i="1" dirty="0">
                <a:solidFill>
                  <a:srgbClr val="0000CC"/>
                </a:solidFill>
              </a:rPr>
              <a:t>, </a:t>
            </a:r>
            <a:r>
              <a:rPr lang="sr-Latn-CS" sz="1400" b="1" dirty="0">
                <a:solidFill>
                  <a:srgbClr val="0000CC"/>
                </a:solidFill>
              </a:rPr>
              <a:t>β-sloj</a:t>
            </a:r>
            <a:r>
              <a:rPr lang="sr-Latn-CS" sz="1400" dirty="0">
                <a:solidFill>
                  <a:srgbClr val="0000CC"/>
                </a:solidFill>
              </a:rPr>
              <a:t>...).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CC"/>
                </a:solidFill>
              </a:rPr>
              <a:t>Tri važne trake</a:t>
            </a:r>
            <a:r>
              <a:rPr lang="en-US" sz="1400" dirty="0">
                <a:solidFill>
                  <a:srgbClr val="0000CC"/>
                </a:solidFill>
              </a:rPr>
              <a:t>, </a:t>
            </a:r>
            <a:r>
              <a:rPr lang="sr-Latn-CS" sz="1400" dirty="0">
                <a:solidFill>
                  <a:srgbClr val="0000CC"/>
                </a:solidFill>
              </a:rPr>
              <a:t>kao moguće komponente </a:t>
            </a:r>
            <a:r>
              <a:rPr lang="sr-Latn-CS" sz="1400" i="1" dirty="0">
                <a:solidFill>
                  <a:srgbClr val="0000CC"/>
                </a:solidFill>
              </a:rPr>
              <a:t>amidne I</a:t>
            </a:r>
            <a:r>
              <a:rPr lang="sr-Latn-CS" sz="1400" dirty="0">
                <a:solidFill>
                  <a:srgbClr val="0000CC"/>
                </a:solidFill>
              </a:rPr>
              <a:t> trake</a:t>
            </a:r>
            <a:r>
              <a:rPr lang="en-US" sz="1400" dirty="0">
                <a:solidFill>
                  <a:srgbClr val="0000CC"/>
                </a:solidFill>
              </a:rPr>
              <a:t>,</a:t>
            </a:r>
            <a:r>
              <a:rPr lang="sr-Latn-CS" sz="1400" dirty="0">
                <a:solidFill>
                  <a:srgbClr val="0000CC"/>
                </a:solidFill>
              </a:rPr>
              <a:t> povezane su sa </a:t>
            </a:r>
            <a:r>
              <a:rPr lang="sr-Latn-CS" sz="1400" b="1" i="1" dirty="0">
                <a:solidFill>
                  <a:srgbClr val="0000CC"/>
                </a:solidFill>
              </a:rPr>
              <a:t>konformacijom proteina</a:t>
            </a:r>
            <a:r>
              <a:rPr lang="sr-Latn-CS" sz="1400" dirty="0">
                <a:solidFill>
                  <a:srgbClr val="0000CC"/>
                </a:solidFill>
              </a:rPr>
              <a:t>, vidi tabelu</a:t>
            </a:r>
            <a:r>
              <a:rPr lang="en-US" sz="1400" dirty="0">
                <a:solidFill>
                  <a:srgbClr val="0000CC"/>
                </a:solidFill>
              </a:rPr>
              <a:t> </a:t>
            </a:r>
            <a:r>
              <a:rPr lang="en-US" sz="1400" dirty="0" err="1">
                <a:solidFill>
                  <a:srgbClr val="0000CC"/>
                </a:solidFill>
              </a:rPr>
              <a:t>ispod</a:t>
            </a:r>
            <a:r>
              <a:rPr lang="sr-Latn-CS" sz="1400" dirty="0" smtClean="0">
                <a:solidFill>
                  <a:srgbClr val="0000CC"/>
                </a:solidFill>
              </a:rPr>
              <a:t>. Dekonvolucijom amidne I trake procenjuje se sadržaj svake od ovih konformacija iz tabele</a:t>
            </a:r>
            <a:endParaRPr lang="en-US" sz="1400" dirty="0">
              <a:solidFill>
                <a:srgbClr val="0000CC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endParaRPr lang="sr-Latn-RS" sz="1400" dirty="0" smtClean="0">
              <a:solidFill>
                <a:srgbClr val="0000CC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RS" sz="1400" dirty="0" smtClean="0">
                <a:solidFill>
                  <a:srgbClr val="0000CC"/>
                </a:solidFill>
              </a:rPr>
              <a:t>TABELA</a:t>
            </a:r>
            <a:endParaRPr lang="en-US" sz="1400" dirty="0">
              <a:solidFill>
                <a:srgbClr val="0000CC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b="1" u="sng" dirty="0">
                <a:solidFill>
                  <a:srgbClr val="0000CC"/>
                </a:solidFill>
              </a:rPr>
              <a:t>Oblast talasnih brojeva </a:t>
            </a:r>
            <a:r>
              <a:rPr lang="en-US" sz="1400" b="1" u="sng" dirty="0">
                <a:solidFill>
                  <a:srgbClr val="0000CC"/>
                </a:solidFill>
              </a:rPr>
              <a:t>/ cm</a:t>
            </a:r>
            <a:r>
              <a:rPr lang="en-US" sz="1400" b="1" u="sng" baseline="30000" dirty="0">
                <a:solidFill>
                  <a:srgbClr val="0000CC"/>
                </a:solidFill>
              </a:rPr>
              <a:t>-1</a:t>
            </a:r>
            <a:r>
              <a:rPr lang="en-US" sz="1400" b="1" u="sng" dirty="0">
                <a:solidFill>
                  <a:srgbClr val="0000CC"/>
                </a:solidFill>
              </a:rPr>
              <a:t>  </a:t>
            </a:r>
            <a:r>
              <a:rPr lang="en-US" sz="1400" b="1" u="sng" dirty="0" smtClean="0">
                <a:solidFill>
                  <a:srgbClr val="0000CC"/>
                </a:solidFill>
              </a:rPr>
              <a:t>  </a:t>
            </a:r>
            <a:r>
              <a:rPr lang="sr-Latn-CS" sz="1400" b="1" u="sng" dirty="0">
                <a:solidFill>
                  <a:srgbClr val="0000CC"/>
                </a:solidFill>
              </a:rPr>
              <a:t>konformacija</a:t>
            </a:r>
            <a:endParaRPr lang="en-US" sz="1400" b="1" u="sng" dirty="0">
              <a:solidFill>
                <a:srgbClr val="0000CC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1675-1665,  jaka</a:t>
            </a:r>
            <a:r>
              <a:rPr lang="en-US" sz="1400" dirty="0">
                <a:solidFill>
                  <a:srgbClr val="000000"/>
                </a:solidFill>
              </a:rPr>
              <a:t>                     </a:t>
            </a:r>
            <a:r>
              <a:rPr lang="en-US" sz="1400" dirty="0" smtClean="0">
                <a:solidFill>
                  <a:srgbClr val="000000"/>
                </a:solidFill>
              </a:rPr>
              <a:t>         </a:t>
            </a:r>
            <a:r>
              <a:rPr lang="sr-Latn-CS" sz="1400" dirty="0" smtClean="0">
                <a:solidFill>
                  <a:srgbClr val="000000"/>
                </a:solidFill>
              </a:rPr>
              <a:t>β-forma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1670-1660, jaka i široka</a:t>
            </a:r>
            <a:r>
              <a:rPr lang="en-US" sz="1400" dirty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    </a:t>
            </a:r>
            <a:r>
              <a:rPr lang="sr-Latn-CS" sz="1400" dirty="0">
                <a:solidFill>
                  <a:srgbClr val="000000"/>
                </a:solidFill>
              </a:rPr>
              <a:t>statističko klupko</a:t>
            </a:r>
            <a:endParaRPr lang="en-US" sz="14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u="sng" dirty="0">
                <a:solidFill>
                  <a:srgbClr val="000000"/>
                </a:solidFill>
              </a:rPr>
              <a:t>1655</a:t>
            </a:r>
            <a:r>
              <a:rPr lang="en-US" sz="1400" u="sng" dirty="0">
                <a:solidFill>
                  <a:srgbClr val="000000"/>
                </a:solidFill>
              </a:rPr>
              <a:t>-1645, </a:t>
            </a:r>
            <a:r>
              <a:rPr lang="en-US" sz="1400" u="sng" dirty="0" err="1">
                <a:solidFill>
                  <a:srgbClr val="000000"/>
                </a:solidFill>
              </a:rPr>
              <a:t>jaka</a:t>
            </a:r>
            <a:r>
              <a:rPr lang="en-US" sz="1400" u="sng" dirty="0">
                <a:solidFill>
                  <a:srgbClr val="000000"/>
                </a:solidFill>
              </a:rPr>
              <a:t>                        </a:t>
            </a:r>
            <a:r>
              <a:rPr lang="en-US" sz="1400" u="sng" dirty="0" smtClean="0">
                <a:solidFill>
                  <a:srgbClr val="000000"/>
                </a:solidFill>
              </a:rPr>
              <a:t>      </a:t>
            </a:r>
            <a:r>
              <a:rPr lang="sr-Latn-CS" sz="1400" u="sng" dirty="0">
                <a:solidFill>
                  <a:srgbClr val="000000"/>
                </a:solidFill>
              </a:rPr>
              <a:t>α-heliks</a:t>
            </a:r>
            <a:r>
              <a:rPr lang="en-US" sz="1400" u="sng" dirty="0">
                <a:solidFill>
                  <a:srgbClr val="000000"/>
                </a:solidFill>
              </a:rPr>
              <a:t>                   </a:t>
            </a:r>
          </a:p>
          <a:p>
            <a:pPr algn="just" eaLnBrk="1" hangingPunct="1">
              <a:lnSpc>
                <a:spcPct val="110000"/>
              </a:lnSpc>
            </a:pPr>
            <a:endParaRPr lang="en-US" sz="1400" u="sng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b="1" i="1" dirty="0">
                <a:solidFill>
                  <a:srgbClr val="000000"/>
                </a:solidFill>
              </a:rPr>
              <a:t>Amidna traka II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~ </a:t>
            </a:r>
            <a:r>
              <a:rPr lang="sr-Latn-CS" sz="1400" b="1" i="1" dirty="0">
                <a:solidFill>
                  <a:srgbClr val="000000"/>
                </a:solidFill>
              </a:rPr>
              <a:t>1565 cm</a:t>
            </a:r>
            <a:r>
              <a:rPr lang="sr-Latn-CS" sz="1400" b="1" baseline="30000" dirty="0">
                <a:solidFill>
                  <a:srgbClr val="000000"/>
                </a:solidFill>
              </a:rPr>
              <a:t>-1</a:t>
            </a:r>
            <a:r>
              <a:rPr lang="sr-Latn-CS" sz="1400" dirty="0">
                <a:solidFill>
                  <a:srgbClr val="000000"/>
                </a:solidFill>
              </a:rPr>
              <a:t> </a:t>
            </a:r>
            <a:endParaRPr lang="sr-Latn-CS" sz="1400" dirty="0" smtClean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(~</a:t>
            </a:r>
            <a:r>
              <a:rPr lang="sr-Latn-CS" sz="1400" dirty="0">
                <a:solidFill>
                  <a:srgbClr val="000000"/>
                </a:solidFill>
              </a:rPr>
              <a:t>60% </a:t>
            </a:r>
            <a:r>
              <a:rPr lang="sr-Latn-CS" sz="1400" dirty="0">
                <a:solidFill>
                  <a:srgbClr val="000000"/>
                </a:solidFill>
              </a:rPr>
              <a:t>δ(N–H), </a:t>
            </a:r>
            <a:r>
              <a:rPr lang="sr-Latn-CS" sz="1400" dirty="0" smtClean="0">
                <a:solidFill>
                  <a:srgbClr val="000000"/>
                </a:solidFill>
              </a:rPr>
              <a:t>18 -</a:t>
            </a:r>
            <a:r>
              <a:rPr lang="sr-Latn-CS" sz="1400" dirty="0" smtClean="0">
                <a:solidFill>
                  <a:srgbClr val="000000"/>
                </a:solidFill>
              </a:rPr>
              <a:t>40</a:t>
            </a:r>
            <a:r>
              <a:rPr lang="sr-Latn-CS" sz="1400" dirty="0">
                <a:solidFill>
                  <a:srgbClr val="000000"/>
                </a:solidFill>
              </a:rPr>
              <a:t>% </a:t>
            </a:r>
            <a:r>
              <a:rPr lang="sr-Latn-CS" sz="1400" dirty="0">
                <a:solidFill>
                  <a:srgbClr val="000000"/>
                </a:solidFill>
              </a:rPr>
              <a:t>ν(C–N</a:t>
            </a:r>
            <a:r>
              <a:rPr lang="sr-Latn-CS" sz="1400" dirty="0" smtClean="0">
                <a:solidFill>
                  <a:srgbClr val="000000"/>
                </a:solidFill>
              </a:rPr>
              <a:t>), </a:t>
            </a:r>
            <a:r>
              <a:rPr lang="sr-Latn-CS" sz="1400" dirty="0">
                <a:solidFill>
                  <a:srgbClr val="000000"/>
                </a:solidFill>
              </a:rPr>
              <a:t>~</a:t>
            </a:r>
            <a:r>
              <a:rPr lang="sr-Latn-CS" sz="1400" dirty="0" smtClean="0">
                <a:solidFill>
                  <a:srgbClr val="000000"/>
                </a:solidFill>
              </a:rPr>
              <a:t>10% ν(C–C)).  </a:t>
            </a:r>
            <a:endParaRPr lang="sr-Latn-CS" sz="1400" dirty="0" smtClean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sr-Latn-CS" sz="1400" b="1" i="1" dirty="0" smtClean="0">
                <a:solidFill>
                  <a:srgbClr val="000000"/>
                </a:solidFill>
              </a:rPr>
              <a:t>Amidna III traka </a:t>
            </a:r>
            <a:r>
              <a:rPr lang="sr-Latn-CS" sz="1400" dirty="0" smtClean="0">
                <a:solidFill>
                  <a:srgbClr val="000000"/>
                </a:solidFill>
              </a:rPr>
              <a:t>je složena i zavisi  od prirpde sporednih lanaca i</a:t>
            </a: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vodoničnih veza</a:t>
            </a:r>
            <a:r>
              <a:rPr lang="sr-Latn-CS" sz="1400" dirty="0" smtClean="0">
                <a:solidFill>
                  <a:srgbClr val="000000"/>
                </a:solidFill>
              </a:rPr>
              <a:t> </a:t>
            </a:r>
          </a:p>
          <a:p>
            <a:pPr algn="just" eaLnBrk="1" hangingPunct="1">
              <a:lnSpc>
                <a:spcPct val="110000"/>
              </a:lnSpc>
            </a:pPr>
            <a:r>
              <a:rPr lang="sr-Latn-CS" sz="1400" b="1" i="1" dirty="0" smtClean="0">
                <a:solidFill>
                  <a:srgbClr val="000000"/>
                </a:solidFill>
              </a:rPr>
              <a:t>Amidna traka A  </a:t>
            </a:r>
            <a:r>
              <a:rPr lang="sr-Latn-CS" sz="1400" dirty="0" smtClean="0">
                <a:solidFill>
                  <a:srgbClr val="000000"/>
                </a:solidFill>
              </a:rPr>
              <a:t>potiće više od 95 % od  N-H istežuće vibracije.</a:t>
            </a:r>
          </a:p>
          <a:p>
            <a:pPr algn="just"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Ona ne zavisi od konformacije, ali je osetljva na jačinu vodonične veze</a:t>
            </a:r>
            <a:endParaRPr lang="sr-Latn-CS" sz="1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"/>
          <a:stretch/>
        </p:blipFill>
        <p:spPr bwMode="auto">
          <a:xfrm>
            <a:off x="5105399" y="4038600"/>
            <a:ext cx="3876675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Picture 6" descr="Alfa heliks i beta sloj proteina copy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 b="9829"/>
          <a:stretch/>
        </p:blipFill>
        <p:spPr bwMode="auto">
          <a:xfrm>
            <a:off x="7162800" y="19050"/>
            <a:ext cx="1609725" cy="1504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124200" y="380999"/>
            <a:ext cx="279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 dirty="0">
                <a:solidFill>
                  <a:srgbClr val="9900CC"/>
                </a:solidFill>
              </a:rPr>
              <a:t>Analiza grananja u polimeru</a:t>
            </a:r>
            <a:endParaRPr lang="en-US" sz="1800" dirty="0">
              <a:solidFill>
                <a:srgbClr val="9900CC"/>
              </a:solidFill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905000" y="747712"/>
            <a:ext cx="41889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-</a:t>
            </a:r>
            <a:r>
              <a:rPr lang="sr-Latn-RS" sz="1400" dirty="0" smtClean="0">
                <a:solidFill>
                  <a:srgbClr val="0000CC"/>
                </a:solidFill>
              </a:rPr>
              <a:t>identifikovanje</a:t>
            </a:r>
            <a:r>
              <a:rPr lang="en-US" sz="1400" dirty="0" smtClean="0">
                <a:solidFill>
                  <a:srgbClr val="000000"/>
                </a:solidFill>
              </a:rPr>
              <a:t> grana</a:t>
            </a:r>
            <a:r>
              <a:rPr lang="sr-Latn-RS" sz="1400" dirty="0" smtClean="0">
                <a:solidFill>
                  <a:srgbClr val="000000"/>
                </a:solidFill>
              </a:rPr>
              <a:t> različitog tipa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sporednih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lanaca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sz="1400" dirty="0" smtClean="0">
                <a:solidFill>
                  <a:srgbClr val="0000CC"/>
                </a:solidFill>
              </a:rPr>
              <a:t>-</a:t>
            </a:r>
            <a:r>
              <a:rPr lang="sr-Latn-RS" sz="1400" dirty="0" smtClean="0">
                <a:solidFill>
                  <a:srgbClr val="0000CC"/>
                </a:solidFill>
              </a:rPr>
              <a:t> udeo</a:t>
            </a:r>
            <a:r>
              <a:rPr lang="en-US" sz="1400" dirty="0" smtClean="0">
                <a:solidFill>
                  <a:srgbClr val="000000"/>
                </a:solidFill>
              </a:rPr>
              <a:t> grana</a:t>
            </a:r>
            <a:r>
              <a:rPr lang="sr-Latn-RS" sz="1400" dirty="0" smtClean="0">
                <a:solidFill>
                  <a:srgbClr val="000000"/>
                </a:solidFill>
              </a:rPr>
              <a:t> u polimeru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5241925" y="1763713"/>
            <a:ext cx="344487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Polietilen PE sintetisan na niskim pritiscima sadr</a:t>
            </a:r>
            <a:r>
              <a:rPr lang="sr-Latn-CS" sz="1400">
                <a:solidFill>
                  <a:srgbClr val="000000"/>
                </a:solidFill>
              </a:rPr>
              <a:t>ći u najvećoj meri linearne lance.</a:t>
            </a:r>
          </a:p>
          <a:p>
            <a:pPr eaLnBrk="1" hangingPunct="1"/>
            <a:r>
              <a:rPr lang="sr-Latn-CS" sz="1400">
                <a:solidFill>
                  <a:srgbClr val="0000CC"/>
                </a:solidFill>
              </a:rPr>
              <a:t>PE sintetisan na visokim pritiscima sadrži veliki broj kratkolančanih grana</a:t>
            </a:r>
            <a:r>
              <a:rPr lang="sr-Latn-CS" sz="1400">
                <a:solidFill>
                  <a:srgbClr val="000000"/>
                </a:solidFill>
              </a:rPr>
              <a:t>, uključujući i etil i butil grane, i manji broj dužih grana.</a:t>
            </a:r>
          </a:p>
          <a:p>
            <a:pPr eaLnBrk="1" hangingPunct="1"/>
            <a:endParaRPr lang="sr-Latn-CS" sz="1400">
              <a:solidFill>
                <a:srgbClr val="000000"/>
              </a:solidFill>
            </a:endParaRPr>
          </a:p>
          <a:p>
            <a:pPr eaLnBrk="1" hangingPunct="1"/>
            <a:r>
              <a:rPr lang="sr-Latn-CS" sz="1400">
                <a:solidFill>
                  <a:srgbClr val="000000"/>
                </a:solidFill>
              </a:rPr>
              <a:t>Grananje kod PE je intenzivno proučavano IR spektroskopijom.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201708" y="3557588"/>
            <a:ext cx="3657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Traka na </a:t>
            </a:r>
            <a:r>
              <a:rPr lang="sr-Latn-CS" sz="1400" dirty="0">
                <a:solidFill>
                  <a:srgbClr val="0000CC"/>
                </a:solidFill>
              </a:rPr>
              <a:t>1378 cm</a:t>
            </a:r>
            <a:r>
              <a:rPr lang="en-US" sz="1400" baseline="30000" dirty="0">
                <a:solidFill>
                  <a:srgbClr val="0000CC"/>
                </a:solidFill>
              </a:rPr>
              <a:t>-1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sr-Latn-RS" sz="1400" dirty="0">
                <a:solidFill>
                  <a:srgbClr val="000000"/>
                </a:solidFill>
              </a:rPr>
              <a:t>u spektru LDPE </a:t>
            </a:r>
            <a:r>
              <a:rPr lang="en-US" sz="1400" dirty="0" err="1" smtClean="0">
                <a:solidFill>
                  <a:srgbClr val="000000"/>
                </a:solidFill>
              </a:rPr>
              <a:t>poti</a:t>
            </a:r>
            <a:r>
              <a:rPr lang="sr-Latn-CS" sz="1400" dirty="0">
                <a:solidFill>
                  <a:srgbClr val="000000"/>
                </a:solidFill>
              </a:rPr>
              <a:t>če od </a:t>
            </a:r>
            <a:r>
              <a:rPr lang="sr-Latn-CS" sz="1400" dirty="0">
                <a:solidFill>
                  <a:srgbClr val="0000CC"/>
                </a:solidFill>
              </a:rPr>
              <a:t>grana koje na svom kraju imaju CH</a:t>
            </a:r>
            <a:r>
              <a:rPr lang="sr-Latn-CS" sz="1400" baseline="-25000" dirty="0">
                <a:solidFill>
                  <a:srgbClr val="0000CC"/>
                </a:solidFill>
              </a:rPr>
              <a:t>3</a:t>
            </a:r>
            <a:r>
              <a:rPr lang="sr-Latn-CS" sz="1400" dirty="0">
                <a:solidFill>
                  <a:srgbClr val="0000CC"/>
                </a:solidFill>
              </a:rPr>
              <a:t> grupu. Intenzitet ove trake reflektuje koncentraciju CH</a:t>
            </a:r>
            <a:r>
              <a:rPr lang="sr-Latn-CS" sz="1400" baseline="-25000" dirty="0">
                <a:solidFill>
                  <a:srgbClr val="0000CC"/>
                </a:solidFill>
              </a:rPr>
              <a:t>3</a:t>
            </a:r>
            <a:r>
              <a:rPr lang="sr-Latn-CS" sz="1400" dirty="0">
                <a:solidFill>
                  <a:srgbClr val="0000CC"/>
                </a:solidFill>
              </a:rPr>
              <a:t> grupa.</a:t>
            </a:r>
          </a:p>
          <a:p>
            <a:pPr eaLnBrk="1" hangingPunct="1"/>
            <a:r>
              <a:rPr lang="sr-Latn-CS" sz="1400" dirty="0">
                <a:solidFill>
                  <a:srgbClr val="0000CC"/>
                </a:solidFill>
              </a:rPr>
              <a:t>Glavna poteškoća je što apsorbancija CH</a:t>
            </a:r>
            <a:r>
              <a:rPr lang="sr-Latn-CS" sz="1400" baseline="-25000" dirty="0">
                <a:solidFill>
                  <a:srgbClr val="0000CC"/>
                </a:solidFill>
              </a:rPr>
              <a:t>3</a:t>
            </a:r>
            <a:r>
              <a:rPr lang="sr-Latn-CS" sz="1400" dirty="0">
                <a:solidFill>
                  <a:srgbClr val="0000CC"/>
                </a:solidFill>
              </a:rPr>
              <a:t> krajnjih gupa etil grupa (najkraćih grana) je veća od apsorbancije CH3 grupa vezanih na duže alkil grupe. Merena apsorbancija na 1378 cm</a:t>
            </a:r>
            <a:r>
              <a:rPr lang="en-US" sz="1400" baseline="30000" dirty="0">
                <a:solidFill>
                  <a:srgbClr val="0000CC"/>
                </a:solidFill>
              </a:rPr>
              <a:t>-</a:t>
            </a:r>
            <a:r>
              <a:rPr lang="sr-Latn-CS" sz="1400" baseline="30000" dirty="0">
                <a:solidFill>
                  <a:srgbClr val="0000CC"/>
                </a:solidFill>
              </a:rPr>
              <a:t>1</a:t>
            </a:r>
            <a:r>
              <a:rPr lang="sr-Latn-CS" sz="1400" dirty="0">
                <a:solidFill>
                  <a:srgbClr val="0000CC"/>
                </a:solidFill>
              </a:rPr>
              <a:t> predstavlja </a:t>
            </a:r>
            <a:r>
              <a:rPr lang="sr-Latn-CS" sz="1400" i="1" dirty="0">
                <a:solidFill>
                  <a:srgbClr val="0000CC"/>
                </a:solidFill>
              </a:rPr>
              <a:t>srednju vrednost</a:t>
            </a:r>
            <a:r>
              <a:rPr lang="sr-Latn-CS" sz="1400" dirty="0">
                <a:solidFill>
                  <a:srgbClr val="0000CC"/>
                </a:solidFill>
              </a:rPr>
              <a:t> (po masi) za grane različitih dužina sa CH</a:t>
            </a:r>
            <a:r>
              <a:rPr lang="sr-Latn-CS" sz="1400" baseline="-25000" dirty="0">
                <a:solidFill>
                  <a:srgbClr val="0000CC"/>
                </a:solidFill>
              </a:rPr>
              <a:t>3</a:t>
            </a:r>
            <a:r>
              <a:rPr lang="sr-Latn-CS" sz="1400" dirty="0">
                <a:solidFill>
                  <a:srgbClr val="0000CC"/>
                </a:solidFill>
              </a:rPr>
              <a:t> krajem u PE.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384175" y="5804357"/>
            <a:ext cx="8382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400" dirty="0">
                <a:solidFill>
                  <a:srgbClr val="000000"/>
                </a:solidFill>
              </a:rPr>
              <a:t>Moguće je identifikovati grane različitog tipa i odrediti koliki je njihov udeo IR spektroskopijom. Apsolutni broj različitih tipova grana određuje se preciznije NMR metodom, ali je ovo skup metod.  IR procena grananja kod PE je u širokoj upotrebi kod proizvođača.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6543"/>
          <a:stretch/>
        </p:blipFill>
        <p:spPr bwMode="auto">
          <a:xfrm>
            <a:off x="409575" y="1371600"/>
            <a:ext cx="454342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2600" y="5030913"/>
            <a:ext cx="4572000" cy="52322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r>
              <a:rPr lang="sr-Latn-RS" sz="1400" dirty="0">
                <a:solidFill>
                  <a:srgbClr val="000000"/>
                </a:solidFill>
              </a:rPr>
              <a:t>Infracrveni spektri polietilena niske (LDPE) i visoke gustine (HDPE).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066800" y="533400"/>
            <a:ext cx="1841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sr-Latn-CS" sz="1800">
              <a:solidFill>
                <a:srgbClr val="9900CC"/>
              </a:solidFill>
            </a:endParaRP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609600" y="1544638"/>
            <a:ext cx="815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IR spektri polimera </a:t>
            </a:r>
            <a:r>
              <a:rPr lang="sr-Latn-CS" sz="1600">
                <a:solidFill>
                  <a:srgbClr val="0000CC"/>
                </a:solidFill>
              </a:rPr>
              <a:t>većeg stepena kristaliničnosti</a:t>
            </a:r>
            <a:r>
              <a:rPr lang="sr-Latn-CS" sz="1600">
                <a:solidFill>
                  <a:srgbClr val="000000"/>
                </a:solidFill>
              </a:rPr>
              <a:t> generalno (kao i drugih kristalnih supstancija)  sadrže </a:t>
            </a:r>
            <a:r>
              <a:rPr lang="sr-Latn-CS" sz="1600">
                <a:solidFill>
                  <a:srgbClr val="0000CC"/>
                </a:solidFill>
              </a:rPr>
              <a:t>oštre diskretne</a:t>
            </a:r>
            <a:r>
              <a:rPr lang="sr-Latn-CS" sz="1600">
                <a:solidFill>
                  <a:srgbClr val="000000"/>
                </a:solidFill>
              </a:rPr>
              <a:t> trake, dok  spektri amorfnih, nekristalnih materijala  sadrže široke, difuzne trake.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355725" y="571500"/>
            <a:ext cx="2730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800">
                <a:solidFill>
                  <a:srgbClr val="9900CC"/>
                </a:solidFill>
              </a:rPr>
              <a:t>Proučavanje kristaliničnosti</a:t>
            </a:r>
            <a:endParaRPr lang="en-US" sz="1800">
              <a:solidFill>
                <a:srgbClr val="9900CC"/>
              </a:solidFill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685800" y="2743200"/>
            <a:ext cx="8093075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sz="1600" dirty="0" err="1">
                <a:solidFill>
                  <a:srgbClr val="000000"/>
                </a:solidFill>
              </a:rPr>
              <a:t>Trake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kristaliničnosti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često</a:t>
            </a:r>
            <a:r>
              <a:rPr lang="es-ES" sz="1600" dirty="0">
                <a:solidFill>
                  <a:srgbClr val="000000"/>
                </a:solidFill>
              </a:rPr>
              <a:t> se </a:t>
            </a:r>
            <a:r>
              <a:rPr lang="es-ES" sz="1600" dirty="0" err="1">
                <a:solidFill>
                  <a:srgbClr val="000000"/>
                </a:solidFill>
              </a:rPr>
              <a:t>asigniraju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kod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polimernih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molekula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paralelno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sa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određivanjem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parametara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drugih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tehnika</a:t>
            </a:r>
            <a:r>
              <a:rPr lang="es-ES" sz="1600" dirty="0">
                <a:solidFill>
                  <a:srgbClr val="000000"/>
                </a:solidFill>
              </a:rPr>
              <a:t>, </a:t>
            </a:r>
            <a:r>
              <a:rPr lang="es-ES" sz="1600" dirty="0" err="1">
                <a:solidFill>
                  <a:srgbClr val="000000"/>
                </a:solidFill>
              </a:rPr>
              <a:t>takvih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kao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merenje </a:t>
            </a:r>
            <a:r>
              <a:rPr lang="es-ES" sz="1600" dirty="0" err="1">
                <a:solidFill>
                  <a:srgbClr val="000000"/>
                </a:solidFill>
              </a:rPr>
              <a:t>gustin</a:t>
            </a:r>
            <a:r>
              <a:rPr lang="sr-Latn-CS" sz="1600" dirty="0">
                <a:solidFill>
                  <a:srgbClr val="000000"/>
                </a:solidFill>
              </a:rPr>
              <a:t>e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ili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difrakcija</a:t>
            </a:r>
            <a:r>
              <a:rPr lang="es-ES" sz="1600" dirty="0">
                <a:solidFill>
                  <a:srgbClr val="000000"/>
                </a:solidFill>
              </a:rPr>
              <a:t> X-</a:t>
            </a:r>
            <a:r>
              <a:rPr lang="es-ES" sz="1600" dirty="0" err="1">
                <a:solidFill>
                  <a:srgbClr val="000000"/>
                </a:solidFill>
              </a:rPr>
              <a:t>zraka</a:t>
            </a:r>
            <a:r>
              <a:rPr lang="es-ES" sz="1600" dirty="0">
                <a:solidFill>
                  <a:srgbClr val="000000"/>
                </a:solidFill>
              </a:rPr>
              <a:t>. </a:t>
            </a:r>
            <a:r>
              <a:rPr lang="es-ES" sz="1600" dirty="0" err="1">
                <a:solidFill>
                  <a:srgbClr val="000000"/>
                </a:solidFill>
              </a:rPr>
              <a:t>One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opisuju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stanje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ure</a:t>
            </a:r>
            <a:r>
              <a:rPr lang="sr-Latn-CS" sz="1600" dirty="0">
                <a:solidFill>
                  <a:srgbClr val="000000"/>
                </a:solidFill>
              </a:rPr>
              <a:t>đenosti ispitivanog polimernog molekula. </a:t>
            </a:r>
          </a:p>
          <a:p>
            <a:pPr eaLnBrk="1" hangingPunct="1">
              <a:lnSpc>
                <a:spcPct val="110000"/>
              </a:lnSpc>
            </a:pPr>
            <a:endParaRPr lang="sr-Latn-C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sr-Latn-CS" sz="1600" dirty="0">
                <a:solidFill>
                  <a:srgbClr val="000000"/>
                </a:solidFill>
              </a:rPr>
              <a:t>U spektru </a:t>
            </a:r>
            <a:r>
              <a:rPr lang="sr-Latn-CS" sz="1600" dirty="0">
                <a:solidFill>
                  <a:srgbClr val="0000CC"/>
                </a:solidFill>
              </a:rPr>
              <a:t>poli(vinil alkohola</a:t>
            </a:r>
            <a:r>
              <a:rPr lang="sr-Latn-CS" sz="1600" dirty="0">
                <a:solidFill>
                  <a:srgbClr val="000000"/>
                </a:solidFill>
              </a:rPr>
              <a:t>), na primer, kod koga su potpuno izduženi lanci nađeni u kristalnim strukturama,  apsorpciona traka na 1141 cm</a:t>
            </a:r>
            <a:r>
              <a:rPr lang="sr-Latn-CS" sz="1600" baseline="30000" dirty="0">
                <a:solidFill>
                  <a:srgbClr val="000000"/>
                </a:solidFill>
              </a:rPr>
              <a:t>-1</a:t>
            </a:r>
            <a:r>
              <a:rPr lang="sr-Latn-CS" sz="1600" dirty="0">
                <a:solidFill>
                  <a:srgbClr val="000000"/>
                </a:solidFill>
              </a:rPr>
              <a:t>, pripisuje se kristaliničnosti makromolekula. Stepen kristaliničnosti meren je intenzitetom trake na 1141 cm</a:t>
            </a:r>
            <a:r>
              <a:rPr lang="sr-Latn-CS" sz="1600" baseline="30000" dirty="0">
                <a:solidFill>
                  <a:srgbClr val="000000"/>
                </a:solidFill>
              </a:rPr>
              <a:t>-1</a:t>
            </a:r>
            <a:r>
              <a:rPr lang="sr-Latn-CS" sz="1600" dirty="0">
                <a:solidFill>
                  <a:srgbClr val="000000"/>
                </a:solidFill>
              </a:rPr>
              <a:t>, koji je u saglasnosti sa gustinom polimera.</a:t>
            </a:r>
          </a:p>
          <a:p>
            <a:pPr eaLnBrk="1" hangingPunct="1">
              <a:lnSpc>
                <a:spcPct val="110000"/>
              </a:lnSpc>
            </a:pPr>
            <a:endParaRPr lang="sr-Latn-C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sr-Latn-CS" sz="1600" dirty="0">
                <a:solidFill>
                  <a:srgbClr val="000000"/>
                </a:solidFill>
              </a:rPr>
              <a:t>Slično, kod </a:t>
            </a:r>
            <a:r>
              <a:rPr lang="sr-Latn-CS" sz="1600" dirty="0">
                <a:solidFill>
                  <a:srgbClr val="0000CC"/>
                </a:solidFill>
              </a:rPr>
              <a:t>polietilena</a:t>
            </a:r>
            <a:r>
              <a:rPr lang="sr-Latn-CS" sz="1600" dirty="0">
                <a:solidFill>
                  <a:srgbClr val="000000"/>
                </a:solidFill>
              </a:rPr>
              <a:t>, stepen kristaliničnosti može se odrediti iz intenziteta trake na 1415 cm</a:t>
            </a:r>
            <a:r>
              <a:rPr lang="sr-Latn-CS" sz="1600" baseline="30000" dirty="0">
                <a:solidFill>
                  <a:srgbClr val="000000"/>
                </a:solidFill>
              </a:rPr>
              <a:t>-</a:t>
            </a:r>
            <a:r>
              <a:rPr lang="sr-Latn-CS" sz="1600" dirty="0">
                <a:solidFill>
                  <a:srgbClr val="000000"/>
                </a:solidFill>
              </a:rPr>
              <a:t>1, dok se amorfni sadržaj određuje iz intenziteta traka blizu 1300 i 1080 cm</a:t>
            </a:r>
            <a:r>
              <a:rPr lang="sr-Latn-CS" sz="1600" baseline="30000" dirty="0">
                <a:solidFill>
                  <a:srgbClr val="000000"/>
                </a:solidFill>
              </a:rPr>
              <a:t>-1</a:t>
            </a:r>
            <a:r>
              <a:rPr lang="sr-Latn-CS" sz="1600" dirty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866661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solidFill>
                  <a:srgbClr val="000000"/>
                </a:solidFill>
              </a:rPr>
              <a:t>Hvala na pažnji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838200" y="3429000"/>
            <a:ext cx="771207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sl-SI" sz="1800" b="1" dirty="0">
                <a:solidFill>
                  <a:srgbClr val="6600CC"/>
                </a:solidFill>
              </a:rPr>
              <a:t>Broj normalnih vibracija (vibracionih stepeni slobode)</a:t>
            </a:r>
            <a:endParaRPr lang="en-US" sz="1800" b="1" dirty="0">
              <a:solidFill>
                <a:srgbClr val="6600CC"/>
              </a:solidFill>
            </a:endParaRPr>
          </a:p>
          <a:p>
            <a:pPr eaLnBrk="1" hangingPunct="1"/>
            <a:endParaRPr lang="sl-SI" sz="1800" dirty="0">
              <a:solidFill>
                <a:srgbClr val="6600CC"/>
              </a:solidFill>
            </a:endParaRPr>
          </a:p>
          <a:p>
            <a:pPr eaLnBrk="1" hangingPunct="1"/>
            <a:r>
              <a:rPr lang="sl-SI" sz="1600" dirty="0">
                <a:solidFill>
                  <a:srgbClr val="000000"/>
                </a:solidFill>
              </a:rPr>
              <a:t>Ako je  broj atoma u molekulu N, svaki atom može da se kreće duž x, y i z ose dekartovog </a:t>
            </a:r>
            <a:r>
              <a:rPr lang="sl-SI" sz="1600" dirty="0" smtClean="0">
                <a:solidFill>
                  <a:srgbClr val="000000"/>
                </a:solidFill>
              </a:rPr>
              <a:t>koordinacionog sistema</a:t>
            </a:r>
            <a:r>
              <a:rPr lang="sl-SI" sz="1600" dirty="0">
                <a:solidFill>
                  <a:srgbClr val="000000"/>
                </a:solidFill>
              </a:rPr>
              <a:t>, </a:t>
            </a:r>
            <a:r>
              <a:rPr lang="sl-SI" sz="1600" u="sng" dirty="0">
                <a:solidFill>
                  <a:srgbClr val="000000"/>
                </a:solidFill>
              </a:rPr>
              <a:t>ukupan broj stepeni slobode za molekul je 3N</a:t>
            </a:r>
            <a:r>
              <a:rPr lang="sl-SI" sz="1600" dirty="0">
                <a:solidFill>
                  <a:srgbClr val="000000"/>
                </a:solidFill>
              </a:rPr>
              <a:t> i uključuje translatorno, vibraciono i rotaciono kretanje.</a:t>
            </a:r>
            <a:endParaRPr lang="sl-SI" sz="1600" b="1" dirty="0">
              <a:solidFill>
                <a:srgbClr val="000000"/>
              </a:solidFill>
            </a:endParaRPr>
          </a:p>
          <a:p>
            <a:pPr eaLnBrk="1" hangingPunct="1"/>
            <a:endParaRPr 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sl-SI" sz="1600" b="1" dirty="0">
                <a:solidFill>
                  <a:srgbClr val="000000"/>
                </a:solidFill>
              </a:rPr>
              <a:t>Broj normalnih vibracija je:</a:t>
            </a:r>
          </a:p>
          <a:p>
            <a:pPr eaLnBrk="1" hangingPunct="1"/>
            <a:r>
              <a:rPr lang="sl-SI" sz="1600" b="1" dirty="0">
                <a:solidFill>
                  <a:srgbClr val="000000"/>
                </a:solidFill>
              </a:rPr>
              <a:t>3N - 5  za linearan molekul </a:t>
            </a:r>
            <a:r>
              <a:rPr lang="sl-SI" sz="1600" dirty="0">
                <a:solidFill>
                  <a:srgbClr val="000000"/>
                </a:solidFill>
              </a:rPr>
              <a:t>(od ukupnog broja stepeni slobode 3N oduzimamo 3 za translaciju i još 2 za rotaciju)</a:t>
            </a:r>
            <a:endParaRPr lang="sl-SI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sl-SI" sz="1600" b="1" dirty="0">
                <a:solidFill>
                  <a:srgbClr val="000000"/>
                </a:solidFill>
              </a:rPr>
              <a:t>3N - 6  za nelinearan molekul </a:t>
            </a:r>
            <a:r>
              <a:rPr lang="sl-SI" sz="1600" dirty="0">
                <a:solidFill>
                  <a:srgbClr val="000000"/>
                </a:solidFill>
              </a:rPr>
              <a:t>(od ukupnog broja stepeni slobode 3N oduzimamo 3 za translaciju i još 3 za rotaciju)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7940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sz="1600">
                <a:solidFill>
                  <a:srgbClr val="000000"/>
                </a:solidFill>
              </a:rPr>
              <a:t>Svakoj normalnoj vibraciji odgovara jedna </a:t>
            </a:r>
            <a:r>
              <a:rPr lang="sl-SI" sz="1600" b="1">
                <a:solidFill>
                  <a:srgbClr val="000000"/>
                </a:solidFill>
              </a:rPr>
              <a:t>osnovna frekvencija</a:t>
            </a:r>
            <a:r>
              <a:rPr lang="en-US" sz="1600" b="1">
                <a:solidFill>
                  <a:srgbClr val="000000"/>
                </a:solidFill>
              </a:rPr>
              <a:t> (</a:t>
            </a:r>
            <a:r>
              <a:rPr lang="sl-SI" sz="1600">
                <a:solidFill>
                  <a:srgbClr val="000000"/>
                </a:solidFill>
              </a:rPr>
              <a:t>sopstvena frekvencija</a:t>
            </a:r>
            <a:r>
              <a:rPr lang="en-US" sz="1600">
                <a:solidFill>
                  <a:srgbClr val="000000"/>
                </a:solidFill>
              </a:rPr>
              <a:t>),</a:t>
            </a:r>
            <a:r>
              <a:rPr lang="sl-SI" sz="1600" b="1">
                <a:solidFill>
                  <a:srgbClr val="000000"/>
                </a:solidFill>
              </a:rPr>
              <a:t> </a:t>
            </a:r>
            <a:r>
              <a:rPr lang="sl-SI" sz="1600">
                <a:solidFill>
                  <a:srgbClr val="000000"/>
                </a:solidFill>
              </a:rPr>
              <a:t>definisana</a:t>
            </a:r>
            <a:r>
              <a:rPr lang="sl-SI" sz="1600" b="1">
                <a:solidFill>
                  <a:srgbClr val="000000"/>
                </a:solidFill>
              </a:rPr>
              <a:t> </a:t>
            </a:r>
            <a:r>
              <a:rPr lang="sl-SI" sz="1600">
                <a:solidFill>
                  <a:srgbClr val="000000"/>
                </a:solidFill>
              </a:rPr>
              <a:t>relacijom:</a:t>
            </a:r>
            <a:endParaRPr lang="sl-SI" sz="1600" i="1">
              <a:solidFill>
                <a:srgbClr val="000000"/>
              </a:solidFill>
            </a:endParaRPr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6" name="Object 9"/>
          <p:cNvGraphicFramePr>
            <a:graphicFrameLocks noChangeAspect="1"/>
          </p:cNvGraphicFramePr>
          <p:nvPr/>
        </p:nvGraphicFramePr>
        <p:xfrm>
          <a:off x="2819400" y="914400"/>
          <a:ext cx="17526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6" imgW="1040948" imgH="482391" progId="Equation.3">
                  <p:embed/>
                </p:oleObj>
              </mc:Choice>
              <mc:Fallback>
                <p:oleObj name="Equation" r:id="rId6" imgW="1040948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1752600" cy="8207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5029200" y="762000"/>
            <a:ext cx="30638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k=</a:t>
            </a:r>
            <a:r>
              <a:rPr lang="sr-Latn-CS" sz="14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konstanta sile</a:t>
            </a:r>
          </a:p>
          <a:p>
            <a:pPr eaLnBrk="1" hangingPunct="1"/>
            <a:r>
              <a:rPr lang="el-GR" sz="140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redukovana masa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14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sz="1400" i="1" baseline="-2500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i </a:t>
            </a:r>
            <a:r>
              <a:rPr lang="en-US" sz="14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sz="1400" baseline="-25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 su mase atoma uklju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č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enih u dvo-atomsku vibraciju       </a:t>
            </a:r>
            <a:endParaRPr lang="el-GR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12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9" name="Object 12"/>
          <p:cNvGraphicFramePr>
            <a:graphicFrameLocks noChangeAspect="1"/>
          </p:cNvGraphicFramePr>
          <p:nvPr/>
        </p:nvGraphicFramePr>
        <p:xfrm>
          <a:off x="7620000" y="762000"/>
          <a:ext cx="10001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8" imgW="1002865" imgH="596641" progId="Equation.3">
                  <p:embed/>
                </p:oleObj>
              </mc:Choice>
              <mc:Fallback>
                <p:oleObj name="Equation" r:id="rId8" imgW="1002865" imgH="59664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762000"/>
                        <a:ext cx="100012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4"/>
          <p:cNvSpPr txBox="1">
            <a:spLocks noChangeArrowheads="1"/>
          </p:cNvSpPr>
          <p:nvPr/>
        </p:nvSpPr>
        <p:spPr bwMode="auto">
          <a:xfrm>
            <a:off x="6699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sr-Latn-CS"/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457200" y="1828800"/>
            <a:ext cx="73914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400">
                <a:solidFill>
                  <a:srgbClr val="000000"/>
                </a:solidFill>
              </a:rPr>
              <a:t>1. Vibraciona frekvencija za C</a:t>
            </a:r>
            <a:r>
              <a:rPr lang="en-US" sz="1400">
                <a:solidFill>
                  <a:srgbClr val="000000"/>
                </a:solidFill>
              </a:rPr>
              <a:t>=O vibraciju je ~1700 cm</a:t>
            </a:r>
            <a:r>
              <a:rPr lang="en-US" sz="1400" baseline="30000">
                <a:solidFill>
                  <a:srgbClr val="000000"/>
                </a:solidFill>
              </a:rPr>
              <a:t>-1</a:t>
            </a:r>
            <a:r>
              <a:rPr lang="en-US" sz="1400">
                <a:solidFill>
                  <a:srgbClr val="000000"/>
                </a:solidFill>
              </a:rPr>
              <a:t>,</a:t>
            </a:r>
            <a:r>
              <a:rPr lang="sr-Latn-CS" sz="14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a za C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400">
                <a:solidFill>
                  <a:srgbClr val="000000"/>
                </a:solidFill>
              </a:rPr>
              <a:t>O grupu je ~1100 cm</a:t>
            </a:r>
            <a:r>
              <a:rPr lang="en-US" sz="1400" baseline="30000">
                <a:solidFill>
                  <a:srgbClr val="000000"/>
                </a:solidFill>
              </a:rPr>
              <a:t>-1</a:t>
            </a:r>
            <a:r>
              <a:rPr lang="en-US" sz="1400">
                <a:solidFill>
                  <a:srgbClr val="000000"/>
                </a:solidFill>
              </a:rPr>
              <a:t>. Veza je ja</a:t>
            </a:r>
            <a:r>
              <a:rPr lang="sr-Latn-CS" sz="1400">
                <a:solidFill>
                  <a:srgbClr val="000000"/>
                </a:solidFill>
              </a:rPr>
              <a:t>č</a:t>
            </a:r>
            <a:r>
              <a:rPr lang="en-US" sz="1400">
                <a:solidFill>
                  <a:srgbClr val="000000"/>
                </a:solidFill>
              </a:rPr>
              <a:t>a u slu</a:t>
            </a:r>
            <a:r>
              <a:rPr lang="sr-Latn-CS" sz="1400">
                <a:solidFill>
                  <a:srgbClr val="000000"/>
                </a:solidFill>
              </a:rPr>
              <a:t>č</a:t>
            </a:r>
            <a:r>
              <a:rPr lang="en-US" sz="1400">
                <a:solidFill>
                  <a:srgbClr val="000000"/>
                </a:solidFill>
              </a:rPr>
              <a:t>aju C=O (ve</a:t>
            </a:r>
            <a:r>
              <a:rPr lang="sr-Latn-CS" sz="1400">
                <a:solidFill>
                  <a:srgbClr val="000000"/>
                </a:solidFill>
              </a:rPr>
              <a:t>će je </a:t>
            </a:r>
            <a:r>
              <a:rPr lang="sr-Latn-CS" sz="1400" b="1" i="1">
                <a:solidFill>
                  <a:srgbClr val="000000"/>
                </a:solidFill>
              </a:rPr>
              <a:t>k</a:t>
            </a:r>
            <a:r>
              <a:rPr lang="sr-Latn-CS" sz="1400">
                <a:solidFill>
                  <a:srgbClr val="000000"/>
                </a:solidFill>
              </a:rPr>
              <a:t>)</a:t>
            </a:r>
            <a:r>
              <a:rPr lang="en-US" sz="1400">
                <a:solidFill>
                  <a:srgbClr val="000000"/>
                </a:solidFill>
              </a:rPr>
              <a:t>, a frekvencija je srazmerna ja</a:t>
            </a:r>
            <a:r>
              <a:rPr lang="sr-Latn-CS" sz="1400">
                <a:solidFill>
                  <a:srgbClr val="000000"/>
                </a:solidFill>
              </a:rPr>
              <a:t>č</a:t>
            </a:r>
            <a:r>
              <a:rPr lang="en-US" sz="1400">
                <a:solidFill>
                  <a:srgbClr val="000000"/>
                </a:solidFill>
              </a:rPr>
              <a:t>ini veze</a:t>
            </a:r>
            <a:r>
              <a:rPr lang="sr-Latn-CS" sz="140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10000"/>
              </a:lnSpc>
            </a:pPr>
            <a:endParaRPr lang="sr-Latn-CS" sz="140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sr-Latn-CS" sz="1400">
                <a:solidFill>
                  <a:srgbClr val="000000"/>
                </a:solidFill>
              </a:rPr>
              <a:t>2. Konstanta </a:t>
            </a:r>
            <a:r>
              <a:rPr lang="sr-Latn-CS" sz="1400" b="1" i="1">
                <a:solidFill>
                  <a:srgbClr val="000000"/>
                </a:solidFill>
              </a:rPr>
              <a:t>k</a:t>
            </a:r>
            <a:r>
              <a:rPr lang="sr-Latn-CS" sz="1400">
                <a:solidFill>
                  <a:srgbClr val="000000"/>
                </a:solidFill>
              </a:rPr>
              <a:t> je približno ista za C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400">
                <a:solidFill>
                  <a:srgbClr val="000000"/>
                </a:solidFill>
              </a:rPr>
              <a:t>H </a:t>
            </a:r>
            <a:r>
              <a:rPr lang="sr-Latn-CS" sz="1400">
                <a:solidFill>
                  <a:srgbClr val="000000"/>
                </a:solidFill>
              </a:rPr>
              <a:t>i</a:t>
            </a:r>
            <a:r>
              <a:rPr lang="en-US" sz="1400">
                <a:solidFill>
                  <a:srgbClr val="000000"/>
                </a:solidFill>
              </a:rPr>
              <a:t> C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400">
                <a:solidFill>
                  <a:srgbClr val="000000"/>
                </a:solidFill>
              </a:rPr>
              <a:t>Cl ve</a:t>
            </a:r>
            <a:r>
              <a:rPr lang="sr-Latn-CS" sz="1400">
                <a:solidFill>
                  <a:srgbClr val="000000"/>
                </a:solidFill>
              </a:rPr>
              <a:t>z</a:t>
            </a:r>
            <a:r>
              <a:rPr lang="en-US" sz="1400">
                <a:solidFill>
                  <a:srgbClr val="000000"/>
                </a:solidFill>
              </a:rPr>
              <a:t>u, ali zbog ve</a:t>
            </a:r>
            <a:r>
              <a:rPr lang="sr-Latn-CS" sz="1400">
                <a:solidFill>
                  <a:srgbClr val="000000"/>
                </a:solidFill>
              </a:rPr>
              <a:t>će mase Cl atoma C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>
                <a:solidFill>
                  <a:srgbClr val="000000"/>
                </a:solidFill>
              </a:rPr>
              <a:t>Cl vibracija se nala</a:t>
            </a:r>
            <a:r>
              <a:rPr lang="en-US" sz="1400">
                <a:solidFill>
                  <a:srgbClr val="000000"/>
                </a:solidFill>
              </a:rPr>
              <a:t>z</a:t>
            </a:r>
            <a:r>
              <a:rPr lang="sr-Latn-CS" sz="1400">
                <a:solidFill>
                  <a:srgbClr val="000000"/>
                </a:solidFill>
              </a:rPr>
              <a:t>i na 600 cm</a:t>
            </a:r>
            <a:r>
              <a:rPr lang="en-US" sz="1400" baseline="30000">
                <a:solidFill>
                  <a:srgbClr val="000000"/>
                </a:solidFill>
              </a:rPr>
              <a:t>-</a:t>
            </a:r>
            <a:r>
              <a:rPr lang="sr-Latn-CS" sz="1400" baseline="30000">
                <a:solidFill>
                  <a:srgbClr val="000000"/>
                </a:solidFill>
              </a:rPr>
              <a:t>1</a:t>
            </a:r>
            <a:r>
              <a:rPr lang="sr-Latn-CS" sz="1400">
                <a:solidFill>
                  <a:srgbClr val="000000"/>
                </a:solidFill>
              </a:rPr>
              <a:t>, a C</a:t>
            </a:r>
            <a:r>
              <a:rPr lang="sr-Latn-CS" sz="14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>
                <a:solidFill>
                  <a:srgbClr val="000000"/>
                </a:solidFill>
              </a:rPr>
              <a:t>H vibracija na 2900 cm</a:t>
            </a:r>
            <a:r>
              <a:rPr lang="sr-Latn-CS" sz="1400" baseline="3000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 baseline="30000">
                <a:solidFill>
                  <a:srgbClr val="000000"/>
                </a:solidFill>
              </a:rPr>
              <a:t>1</a:t>
            </a:r>
            <a:r>
              <a:rPr lang="sr-Latn-CS" sz="1400">
                <a:solidFill>
                  <a:srgbClr val="000000"/>
                </a:solidFill>
              </a:rPr>
              <a:t>.</a:t>
            </a: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93725" y="696913"/>
            <a:ext cx="8169275" cy="19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s-ES" sz="1400" dirty="0" err="1">
                <a:solidFill>
                  <a:srgbClr val="000000"/>
                </a:solidFill>
              </a:rPr>
              <a:t>Razmatrimo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uzorak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komercijalnog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polimera</a:t>
            </a:r>
            <a:r>
              <a:rPr lang="es-ES" sz="1400" dirty="0">
                <a:solidFill>
                  <a:srgbClr val="000000"/>
                </a:solidFill>
              </a:rPr>
              <a:t>, </a:t>
            </a:r>
            <a:r>
              <a:rPr lang="es-ES" sz="1400" dirty="0" err="1">
                <a:solidFill>
                  <a:srgbClr val="000000"/>
                </a:solidFill>
              </a:rPr>
              <a:t>kakav</a:t>
            </a:r>
            <a:r>
              <a:rPr lang="es-ES" sz="1400" dirty="0">
                <a:solidFill>
                  <a:srgbClr val="000000"/>
                </a:solidFill>
              </a:rPr>
              <a:t> je </a:t>
            </a:r>
            <a:r>
              <a:rPr lang="es-ES" sz="1400" dirty="0" err="1">
                <a:solidFill>
                  <a:srgbClr val="000000"/>
                </a:solidFill>
              </a:rPr>
              <a:t>npr</a:t>
            </a:r>
            <a:r>
              <a:rPr lang="es-ES" sz="1400" dirty="0">
                <a:solidFill>
                  <a:srgbClr val="000000"/>
                </a:solidFill>
              </a:rPr>
              <a:t>. </a:t>
            </a:r>
            <a:r>
              <a:rPr lang="es-ES" sz="1400" dirty="0" err="1">
                <a:solidFill>
                  <a:srgbClr val="0000CC"/>
                </a:solidFill>
              </a:rPr>
              <a:t>polietilen</a:t>
            </a:r>
            <a:r>
              <a:rPr lang="es-ES" sz="1400" dirty="0">
                <a:solidFill>
                  <a:srgbClr val="000000"/>
                </a:solidFill>
              </a:rPr>
              <a:t>. </a:t>
            </a:r>
            <a:r>
              <a:rPr lang="es-ES" sz="1400" dirty="0" err="1">
                <a:solidFill>
                  <a:srgbClr val="000000"/>
                </a:solidFill>
              </a:rPr>
              <a:t>Svaki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od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njegovih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lanaca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sadrži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prosečno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najmanje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>
                <a:solidFill>
                  <a:srgbClr val="0000CC"/>
                </a:solidFill>
              </a:rPr>
              <a:t>12000 </a:t>
            </a:r>
            <a:r>
              <a:rPr lang="es-ES" sz="1400" dirty="0" err="1">
                <a:solidFill>
                  <a:srgbClr val="0000CC"/>
                </a:solidFill>
              </a:rPr>
              <a:t>atoma</a:t>
            </a:r>
            <a:r>
              <a:rPr lang="es-ES" sz="1400" dirty="0">
                <a:solidFill>
                  <a:srgbClr val="000000"/>
                </a:solidFill>
              </a:rPr>
              <a:t>.  </a:t>
            </a:r>
            <a:r>
              <a:rPr lang="es-ES" sz="1400" dirty="0" err="1">
                <a:solidFill>
                  <a:srgbClr val="000000"/>
                </a:solidFill>
              </a:rPr>
              <a:t>Primenivši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err="1">
                <a:solidFill>
                  <a:srgbClr val="000000"/>
                </a:solidFill>
              </a:rPr>
              <a:t>pravilo</a:t>
            </a:r>
            <a:r>
              <a:rPr lang="es-ES" sz="1400" dirty="0">
                <a:solidFill>
                  <a:srgbClr val="000000"/>
                </a:solidFill>
              </a:rPr>
              <a:t> o 3N</a:t>
            </a:r>
            <a:r>
              <a:rPr lang="en-US" sz="1400" dirty="0">
                <a:solidFill>
                  <a:srgbClr val="000000"/>
                </a:solidFill>
              </a:rPr>
              <a:t>-6 </a:t>
            </a:r>
            <a:r>
              <a:rPr lang="en-US" sz="1400" dirty="0" err="1">
                <a:solidFill>
                  <a:srgbClr val="000000"/>
                </a:solidFill>
              </a:rPr>
              <a:t>normalnih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modova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za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nelinearne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molekule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mo</a:t>
            </a:r>
            <a:r>
              <a:rPr lang="sr-Latn-CS" sz="1400" dirty="0">
                <a:solidFill>
                  <a:srgbClr val="000000"/>
                </a:solidFill>
              </a:rPr>
              <a:t>že se videti da se može očekivati približno </a:t>
            </a:r>
            <a:r>
              <a:rPr lang="sr-Latn-CS" sz="1400" dirty="0">
                <a:solidFill>
                  <a:srgbClr val="0000CC"/>
                </a:solidFill>
              </a:rPr>
              <a:t>36000 fundamentalnih vibracija</a:t>
            </a:r>
            <a:r>
              <a:rPr lang="sr-Latn-CS" sz="1400" dirty="0">
                <a:solidFill>
                  <a:srgbClr val="000000"/>
                </a:solidFill>
              </a:rPr>
              <a:t>, što je ogroman broj.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Otuda se može očekivati, kao i sa velikim prirodnim makromolekulima, da se spektri sintetičkih polimera sastoje od širokih apsorpcionih traka. Međutim, generalno, </a:t>
            </a:r>
            <a:r>
              <a:rPr lang="sr-Latn-CS" sz="1400" dirty="0" smtClean="0">
                <a:solidFill>
                  <a:srgbClr val="000000"/>
                </a:solidFill>
              </a:rPr>
              <a:t>u praksi nije tako, </a:t>
            </a:r>
            <a:r>
              <a:rPr lang="sr-Latn-CS" sz="1400" dirty="0" smtClean="0">
                <a:solidFill>
                  <a:srgbClr val="0000CC"/>
                </a:solidFill>
              </a:rPr>
              <a:t>fundamentalne </a:t>
            </a:r>
            <a:r>
              <a:rPr lang="sr-Latn-CS" sz="1400" dirty="0">
                <a:solidFill>
                  <a:srgbClr val="0000CC"/>
                </a:solidFill>
              </a:rPr>
              <a:t>vibracije  </a:t>
            </a:r>
            <a:r>
              <a:rPr lang="sr-Latn-CS" sz="1400" dirty="0" smtClean="0">
                <a:solidFill>
                  <a:srgbClr val="0000CC"/>
                </a:solidFill>
              </a:rPr>
              <a:t>polimera javljaju </a:t>
            </a:r>
            <a:r>
              <a:rPr lang="sr-Latn-CS" sz="1400" dirty="0">
                <a:solidFill>
                  <a:srgbClr val="0000CC"/>
                </a:solidFill>
              </a:rPr>
              <a:t>se u relativno uskim opsezima</a:t>
            </a:r>
            <a:r>
              <a:rPr lang="sr-Latn-CS" sz="14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IC </a:t>
            </a:r>
            <a:r>
              <a:rPr lang="sr-Latn-CS" sz="1400" dirty="0">
                <a:solidFill>
                  <a:srgbClr val="000000"/>
                </a:solidFill>
              </a:rPr>
              <a:t>spektri sintetičkih  polimera sastoje se obično od </a:t>
            </a:r>
            <a:r>
              <a:rPr lang="sr-Latn-CS" sz="1400" dirty="0">
                <a:solidFill>
                  <a:srgbClr val="0000CC"/>
                </a:solidFill>
              </a:rPr>
              <a:t>oštrih </a:t>
            </a:r>
            <a:r>
              <a:rPr lang="sr-Latn-CS" sz="1400" dirty="0" smtClean="0">
                <a:solidFill>
                  <a:srgbClr val="0000CC"/>
                </a:solidFill>
              </a:rPr>
              <a:t>traka, </a:t>
            </a:r>
            <a:r>
              <a:rPr lang="sr-Latn-CS" sz="1400" dirty="0">
                <a:solidFill>
                  <a:srgbClr val="0000CC"/>
                </a:solidFill>
              </a:rPr>
              <a:t>na koje se može primeniti pristup normalnih frekvencija  </a:t>
            </a:r>
            <a:r>
              <a:rPr lang="sr-Latn-CS" sz="1400" dirty="0" smtClean="0">
                <a:solidFill>
                  <a:srgbClr val="0000CC"/>
                </a:solidFill>
              </a:rPr>
              <a:t>grupa </a:t>
            </a:r>
            <a:r>
              <a:rPr lang="sr-Latn-CS" sz="1400" dirty="0" smtClean="0">
                <a:solidFill>
                  <a:srgbClr val="000000"/>
                </a:solidFill>
              </a:rPr>
              <a:t>(kao kod malih molekula)</a:t>
            </a:r>
            <a:r>
              <a:rPr lang="sr-Latn-CS" sz="1400" dirty="0" smtClean="0">
                <a:solidFill>
                  <a:srgbClr val="0000CC"/>
                </a:solidFill>
              </a:rPr>
              <a:t>.</a:t>
            </a:r>
            <a:r>
              <a:rPr lang="en-US" sz="1400" dirty="0" smtClean="0">
                <a:solidFill>
                  <a:srgbClr val="0000CC"/>
                </a:solidFill>
              </a:rPr>
              <a:t> 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01663" y="2971800"/>
            <a:ext cx="794067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sr-Latn-CS" sz="1400" dirty="0" smtClean="0">
                <a:solidFill>
                  <a:srgbClr val="000000"/>
                </a:solidFill>
              </a:rPr>
              <a:t>Uprošćeno, </a:t>
            </a:r>
            <a:r>
              <a:rPr lang="sr-Latn-CS" sz="1400" dirty="0">
                <a:solidFill>
                  <a:srgbClr val="000000"/>
                </a:solidFill>
              </a:rPr>
              <a:t>smatra se da je </a:t>
            </a:r>
            <a:r>
              <a:rPr lang="sr-Latn-CS" sz="1400" dirty="0">
                <a:solidFill>
                  <a:srgbClr val="0000CC"/>
                </a:solidFill>
              </a:rPr>
              <a:t>svaki polimerni molekul</a:t>
            </a:r>
            <a:r>
              <a:rPr lang="sr-Latn-CS" dirty="0">
                <a:solidFill>
                  <a:srgbClr val="0000CC"/>
                </a:solidFill>
              </a:rPr>
              <a:t> </a:t>
            </a:r>
            <a:r>
              <a:rPr lang="sr-Latn-CS" sz="1400" dirty="0">
                <a:solidFill>
                  <a:srgbClr val="0000CC"/>
                </a:solidFill>
              </a:rPr>
              <a:t>izolovan od svojih suseda</a:t>
            </a:r>
            <a:r>
              <a:rPr lang="sr-Latn-CS" sz="1400" dirty="0">
                <a:solidFill>
                  <a:srgbClr val="000000"/>
                </a:solidFill>
              </a:rPr>
              <a:t> ili, alternativno, da svi </a:t>
            </a:r>
            <a:r>
              <a:rPr lang="sr-Latn-CS" sz="1400" dirty="0">
                <a:solidFill>
                  <a:srgbClr val="0000CC"/>
                </a:solidFill>
              </a:rPr>
              <a:t>polimerni molekuli (a otuda i ponavljajuća jedinica ili funkcionalne grupe) imaju </a:t>
            </a:r>
            <a:r>
              <a:rPr lang="sr-Latn-CS" sz="1400" b="1" dirty="0">
                <a:solidFill>
                  <a:srgbClr val="0000CC"/>
                </a:solidFill>
              </a:rPr>
              <a:t>usrednjeno spoljnje okruženje ili interakcije</a:t>
            </a:r>
            <a:r>
              <a:rPr lang="sr-Latn-CS" sz="1400" b="1" dirty="0">
                <a:solidFill>
                  <a:srgbClr val="000000"/>
                </a:solidFill>
              </a:rPr>
              <a:t>.  Kretanje  svake funkcionalne grupe  polimera  može se </a:t>
            </a:r>
            <a:r>
              <a:rPr lang="sr-Latn-CS" sz="1400" b="1" dirty="0" smtClean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smatrati nezavisnim od </a:t>
            </a:r>
            <a:r>
              <a:rPr lang="sr-Latn-CS" sz="1400" b="1" dirty="0" smtClean="0">
                <a:solidFill>
                  <a:srgbClr val="000000"/>
                </a:solidFill>
              </a:rPr>
              <a:t>okruženja</a:t>
            </a:r>
            <a:r>
              <a:rPr lang="sr-Latn-CS" sz="1400" dirty="0" smtClean="0">
                <a:solidFill>
                  <a:srgbClr val="0000CC"/>
                </a:solidFill>
              </a:rPr>
              <a:t>.</a:t>
            </a:r>
            <a:r>
              <a:rPr lang="sr-Latn-CS" sz="1400" dirty="0" smtClean="0">
                <a:solidFill>
                  <a:srgbClr val="000000"/>
                </a:solidFill>
              </a:rPr>
              <a:t>  </a:t>
            </a:r>
            <a:endParaRPr lang="sr-Latn-CS" sz="1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sr-Latn-CS" sz="1400" dirty="0">
                <a:solidFill>
                  <a:srgbClr val="000000"/>
                </a:solidFill>
              </a:rPr>
              <a:t>Promena u električnom dipolnom momentu indukovana u jednom delu molekula može biti poništena  suprotnim efektom  bilo gde u lancu.  Otuda, </a:t>
            </a:r>
            <a:r>
              <a:rPr lang="sr-Latn-CS" sz="1400" b="1" dirty="0">
                <a:solidFill>
                  <a:srgbClr val="6600CC"/>
                </a:solidFill>
              </a:rPr>
              <a:t>samo kada su vibracije funkcionalnih grupa u fazi, javiće se  neto promena u dipolnom momentu</a:t>
            </a:r>
            <a:r>
              <a:rPr lang="en-GB" sz="1400" b="1" dirty="0">
                <a:solidFill>
                  <a:srgbClr val="6600CC"/>
                </a:solidFill>
              </a:rPr>
              <a:t>,</a:t>
            </a:r>
            <a:r>
              <a:rPr lang="sr-Latn-CS" sz="1400" b="1" dirty="0">
                <a:solidFill>
                  <a:srgbClr val="6600CC"/>
                </a:solidFill>
              </a:rPr>
              <a:t> koja ima za posledicu pojavu </a:t>
            </a:r>
            <a:r>
              <a:rPr lang="sr-Latn-CS" sz="1400" dirty="0">
                <a:solidFill>
                  <a:srgbClr val="6600CC"/>
                </a:solidFill>
              </a:rPr>
              <a:t> </a:t>
            </a:r>
            <a:r>
              <a:rPr lang="sr-Latn-CS" sz="1400" b="1" dirty="0">
                <a:solidFill>
                  <a:srgbClr val="6600CC"/>
                </a:solidFill>
              </a:rPr>
              <a:t>trake</a:t>
            </a:r>
            <a:r>
              <a:rPr lang="sr-Latn-CS" sz="1400" dirty="0">
                <a:solidFill>
                  <a:srgbClr val="6600CC"/>
                </a:solidFill>
              </a:rPr>
              <a:t> </a:t>
            </a:r>
            <a:r>
              <a:rPr lang="sr-Latn-CS" sz="1400" b="1" dirty="0">
                <a:solidFill>
                  <a:srgbClr val="6600CC"/>
                </a:solidFill>
              </a:rPr>
              <a:t>u IC spektru  tj.  vibracija je IC aktivna</a:t>
            </a:r>
            <a:r>
              <a:rPr lang="sr-Latn-CS" sz="1400" dirty="0">
                <a:solidFill>
                  <a:srgbClr val="000000"/>
                </a:solidFill>
              </a:rPr>
              <a:t>.  Kao rezultat toga, </a:t>
            </a:r>
            <a:r>
              <a:rPr lang="sr-Latn-CS" sz="1400" b="1" dirty="0">
                <a:solidFill>
                  <a:srgbClr val="000000"/>
                </a:solidFill>
              </a:rPr>
              <a:t>IC spektri polimera generalno pokazuju oštre trake</a:t>
            </a:r>
            <a:r>
              <a:rPr lang="sr-Latn-CS" sz="1400" dirty="0">
                <a:solidFill>
                  <a:srgbClr val="000000"/>
                </a:solidFill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457200" y="533400"/>
            <a:ext cx="8382000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sl-SI" sz="2000" b="1" dirty="0">
                <a:solidFill>
                  <a:srgbClr val="6600CC"/>
                </a:solidFill>
              </a:rPr>
              <a:t>Vrste normalnih </a:t>
            </a:r>
            <a:r>
              <a:rPr lang="sl-SI" sz="2000" b="1" dirty="0" smtClean="0">
                <a:solidFill>
                  <a:srgbClr val="6600CC"/>
                </a:solidFill>
              </a:rPr>
              <a:t>vibracija</a:t>
            </a:r>
            <a:endParaRPr lang="en-US" sz="2000" b="1" dirty="0" smtClean="0">
              <a:solidFill>
                <a:srgbClr val="6600CC"/>
              </a:solidFill>
            </a:endParaRPr>
          </a:p>
          <a:p>
            <a:pPr algn="ctr" eaLnBrk="1" hangingPunct="1"/>
            <a:endParaRPr lang="sl-SI" sz="1600" b="1" dirty="0" smtClean="0">
              <a:solidFill>
                <a:srgbClr val="6600CC"/>
              </a:solidFill>
            </a:endParaRPr>
          </a:p>
          <a:p>
            <a:pPr eaLnBrk="1" hangingPunct="1"/>
            <a:r>
              <a:rPr lang="sl-SI" sz="1600" b="1" dirty="0" smtClean="0">
                <a:solidFill>
                  <a:srgbClr val="000000"/>
                </a:solidFill>
              </a:rPr>
              <a:t>Valentne </a:t>
            </a:r>
            <a:r>
              <a:rPr lang="sl-SI" sz="1600" b="1" dirty="0">
                <a:solidFill>
                  <a:srgbClr val="000000"/>
                </a:solidFill>
              </a:rPr>
              <a:t>vibracije (istežuće, stretching): </a:t>
            </a:r>
            <a:r>
              <a:rPr lang="sl-SI" sz="1600" dirty="0">
                <a:solidFill>
                  <a:srgbClr val="000000"/>
                </a:solidFill>
              </a:rPr>
              <a:t>pri vibraciji se menja dužina veze a ne menjaju se uglovi veza. Vrste istežućih vibracija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  <a:endParaRPr lang="sl-SI" sz="1600" dirty="0">
              <a:solidFill>
                <a:srgbClr val="000000"/>
              </a:solidFill>
            </a:endParaRPr>
          </a:p>
          <a:p>
            <a:pPr eaLnBrk="1" hangingPunct="1">
              <a:buFontTx/>
              <a:buBlip>
                <a:blip r:embed="rId5"/>
              </a:buBlip>
            </a:pPr>
            <a:r>
              <a:rPr lang="sl-SI" sz="1600" b="1" dirty="0">
                <a:solidFill>
                  <a:srgbClr val="000000"/>
                </a:solidFill>
              </a:rPr>
              <a:t> </a:t>
            </a:r>
            <a:r>
              <a:rPr lang="sl-SI" sz="1600" dirty="0">
                <a:solidFill>
                  <a:srgbClr val="000000"/>
                </a:solidFill>
              </a:rPr>
              <a:t>simetrična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sl-SI" sz="1600" dirty="0">
                <a:solidFill>
                  <a:srgbClr val="000000"/>
                </a:solidFill>
              </a:rPr>
              <a:t> asimetrična</a:t>
            </a:r>
          </a:p>
          <a:p>
            <a:pPr eaLnBrk="1" hangingPunct="1"/>
            <a:r>
              <a:rPr lang="en-US" sz="1600" dirty="0" err="1">
                <a:solidFill>
                  <a:srgbClr val="000000"/>
                </a:solidFill>
              </a:rPr>
              <a:t>Uobi</a:t>
            </a:r>
            <a:r>
              <a:rPr lang="sr-Latn-CS" sz="1600" dirty="0">
                <a:solidFill>
                  <a:srgbClr val="000000"/>
                </a:solidFill>
              </a:rPr>
              <a:t>č</a:t>
            </a:r>
            <a:r>
              <a:rPr lang="en-US" sz="1600" dirty="0" err="1">
                <a:solidFill>
                  <a:srgbClr val="000000"/>
                </a:solidFill>
              </a:rPr>
              <a:t>ajena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oznaka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iste</a:t>
            </a:r>
            <a:r>
              <a:rPr lang="sr-Latn-CS" sz="1600" b="1" dirty="0">
                <a:solidFill>
                  <a:srgbClr val="000000"/>
                </a:solidFill>
              </a:rPr>
              <a:t>žuću </a:t>
            </a:r>
            <a:r>
              <a:rPr lang="sr-Latn-CS" sz="1600" dirty="0">
                <a:solidFill>
                  <a:srgbClr val="000000"/>
                </a:solidFill>
              </a:rPr>
              <a:t>vibraciju je</a:t>
            </a:r>
            <a:r>
              <a:rPr lang="sr-Latn-CS" sz="1600" b="1" dirty="0">
                <a:solidFill>
                  <a:srgbClr val="000000"/>
                </a:solidFill>
              </a:rPr>
              <a:t> </a:t>
            </a:r>
            <a:r>
              <a:rPr lang="el-GR" sz="1800" b="1" dirty="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sr-Latn-CS" sz="1600" dirty="0">
                <a:solidFill>
                  <a:srgbClr val="000000"/>
                </a:solidFill>
                <a:cs typeface="Times New Roman" pitchFamily="18" charset="0"/>
              </a:rPr>
              <a:t>npr.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l-GR" sz="1600" b="1" dirty="0">
                <a:solidFill>
                  <a:srgbClr val="000000"/>
                </a:solidFill>
                <a:cs typeface="Times New Roman" pitchFamily="18" charset="0"/>
              </a:rPr>
              <a:t>ν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O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].</a:t>
            </a:r>
            <a:endParaRPr lang="el-GR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endParaRPr 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sl-SI" sz="1600" b="1" dirty="0">
                <a:solidFill>
                  <a:srgbClr val="000000"/>
                </a:solidFill>
              </a:rPr>
              <a:t>Deformacione vibracije (savijajuće, bending): </a:t>
            </a:r>
            <a:r>
              <a:rPr lang="sl-SI" sz="1600" dirty="0">
                <a:solidFill>
                  <a:srgbClr val="000000"/>
                </a:solidFill>
              </a:rPr>
              <a:t>pri vibraciji se menjaju uglovi </a:t>
            </a:r>
            <a:r>
              <a:rPr lang="sl-SI" sz="1600" dirty="0" smtClean="0">
                <a:solidFill>
                  <a:srgbClr val="000000"/>
                </a:solidFill>
              </a:rPr>
              <a:t>veza, </a:t>
            </a:r>
            <a:r>
              <a:rPr lang="sl-SI" sz="1600" dirty="0">
                <a:solidFill>
                  <a:srgbClr val="000000"/>
                </a:solidFill>
              </a:rPr>
              <a:t>a rastojanja između jezgara ostaju praktično nepromenjena. Vrste deformacionih vibracija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makazasta</a:t>
            </a:r>
            <a:r>
              <a:rPr lang="en-GB" sz="1600" dirty="0">
                <a:solidFill>
                  <a:srgbClr val="000000"/>
                </a:solidFill>
              </a:rPr>
              <a:t> (scissoring)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sr-Latn-CS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ljuljaju</a:t>
            </a:r>
            <a:r>
              <a:rPr lang="sr-Latn-CS" sz="1600" dirty="0">
                <a:solidFill>
                  <a:srgbClr val="000000"/>
                </a:solidFill>
              </a:rPr>
              <a:t>ća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sr-Latn-CS" sz="1600" dirty="0">
                <a:solidFill>
                  <a:srgbClr val="000000"/>
                </a:solidFill>
              </a:rPr>
              <a:t>(rocking</a:t>
            </a:r>
            <a:r>
              <a:rPr lang="sr-Latn-CS" sz="1600" dirty="0" smtClean="0">
                <a:solidFill>
                  <a:srgbClr val="000000"/>
                </a:solidFill>
              </a:rPr>
              <a:t>)</a:t>
            </a:r>
            <a:endParaRPr lang="en-GB" sz="1600" dirty="0" smtClean="0">
              <a:solidFill>
                <a:srgbClr val="000000"/>
              </a:solidFill>
            </a:endParaRPr>
          </a:p>
          <a:p>
            <a:pPr eaLnBrk="1" hangingPunct="1"/>
            <a:endParaRPr lang="sr-Latn-CS" sz="1600" dirty="0">
              <a:solidFill>
                <a:srgbClr val="000000"/>
              </a:solidFill>
            </a:endParaRPr>
          </a:p>
          <a:p>
            <a:pPr eaLnBrk="1" hangingPunct="1">
              <a:buFontTx/>
              <a:buBlip>
                <a:blip r:embed="rId5"/>
              </a:buBlip>
            </a:pPr>
            <a:r>
              <a:rPr lang="sr-Latn-CS" sz="1600" dirty="0">
                <a:solidFill>
                  <a:srgbClr val="000000"/>
                </a:solidFill>
              </a:rPr>
              <a:t> klanjajuća (wagging)</a:t>
            </a:r>
          </a:p>
          <a:p>
            <a:pPr eaLnBrk="1" hangingPunct="1">
              <a:buFontTx/>
              <a:buBlip>
                <a:blip r:embed="rId5"/>
              </a:buBlip>
            </a:pPr>
            <a:r>
              <a:rPr lang="sr-Latn-CS" sz="1600" dirty="0">
                <a:solidFill>
                  <a:srgbClr val="000000"/>
                </a:solidFill>
              </a:rPr>
              <a:t> uvijajuća (twisting)</a:t>
            </a:r>
          </a:p>
          <a:p>
            <a:pPr eaLnBrk="1" hangingPunct="1"/>
            <a:endParaRPr lang="en-US" sz="16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 err="1" smtClean="0">
                <a:solidFill>
                  <a:srgbClr val="000000"/>
                </a:solidFill>
              </a:rPr>
              <a:t>Uobi</a:t>
            </a:r>
            <a:r>
              <a:rPr lang="sr-Latn-CS" sz="1600" dirty="0">
                <a:solidFill>
                  <a:srgbClr val="000000"/>
                </a:solidFill>
              </a:rPr>
              <a:t>č</a:t>
            </a:r>
            <a:r>
              <a:rPr lang="en-US" sz="1600" dirty="0" err="1">
                <a:solidFill>
                  <a:srgbClr val="000000"/>
                </a:solidFill>
              </a:rPr>
              <a:t>ajene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oznake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deformacione</a:t>
            </a:r>
            <a:r>
              <a:rPr lang="sr-Latn-CS" sz="1600" dirty="0">
                <a:solidFill>
                  <a:srgbClr val="000000"/>
                </a:solidFill>
              </a:rPr>
              <a:t> vibracij</a:t>
            </a:r>
            <a:r>
              <a:rPr lang="en-US" sz="1600" dirty="0">
                <a:solidFill>
                  <a:srgbClr val="000000"/>
                </a:solidFill>
              </a:rPr>
              <a:t>e </a:t>
            </a:r>
            <a:r>
              <a:rPr lang="en-US" sz="1600" dirty="0" err="1">
                <a:solidFill>
                  <a:srgbClr val="000000"/>
                </a:solidFill>
              </a:rPr>
              <a:t>su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l-GR" sz="1800" b="1" dirty="0">
                <a:solidFill>
                  <a:srgbClr val="000000"/>
                </a:solidFill>
                <a:cs typeface="Times New Roman" pitchFamily="18" charset="0"/>
              </a:rPr>
              <a:t>δ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sr-Latn-CS" sz="1600" dirty="0">
                <a:solidFill>
                  <a:srgbClr val="000000"/>
                </a:solidFill>
                <a:cs typeface="Times New Roman" pitchFamily="18" charset="0"/>
              </a:rPr>
              <a:t>(vibracija u ravni) i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l-GR" sz="1800" b="1" dirty="0">
                <a:solidFill>
                  <a:srgbClr val="000000"/>
                </a:solidFill>
                <a:cs typeface="Times New Roman" pitchFamily="18" charset="0"/>
              </a:rPr>
              <a:t>γ</a:t>
            </a:r>
            <a:r>
              <a:rPr lang="sr-Latn-CS" sz="1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sr-Latn-CS" sz="1600" dirty="0">
                <a:solidFill>
                  <a:srgbClr val="000000"/>
                </a:solidFill>
                <a:cs typeface="Times New Roman" pitchFamily="18" charset="0"/>
              </a:rPr>
              <a:t>(vibracija van ravni)</a:t>
            </a:r>
            <a:endParaRPr lang="el-GR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 eaLnBrk="1" hangingPunct="1"/>
            <a:endParaRPr lang="en-US" sz="16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sl-SI" sz="1600" dirty="0">
                <a:solidFill>
                  <a:srgbClr val="000000"/>
                </a:solidFill>
              </a:rPr>
              <a:t> </a:t>
            </a:r>
            <a:r>
              <a:rPr lang="sl-SI" sz="1800" b="1" dirty="0">
                <a:solidFill>
                  <a:srgbClr val="000000"/>
                </a:solidFill>
              </a:rPr>
              <a:t>k</a:t>
            </a:r>
            <a:r>
              <a:rPr lang="sl-SI" sz="1800" b="1" baseline="-25000" dirty="0">
                <a:solidFill>
                  <a:srgbClr val="000000"/>
                </a:solidFill>
              </a:rPr>
              <a:t>def</a:t>
            </a:r>
            <a:r>
              <a:rPr lang="sl-SI" sz="1800" b="1" dirty="0">
                <a:solidFill>
                  <a:srgbClr val="000000"/>
                </a:solidFill>
              </a:rPr>
              <a:t> &lt; k</a:t>
            </a:r>
            <a:r>
              <a:rPr lang="sl-SI" sz="1800" b="1" baseline="-25000" dirty="0">
                <a:solidFill>
                  <a:srgbClr val="000000"/>
                </a:solidFill>
              </a:rPr>
              <a:t>val</a:t>
            </a:r>
            <a:r>
              <a:rPr lang="sl-SI" sz="1600" b="1" dirty="0">
                <a:solidFill>
                  <a:srgbClr val="000000"/>
                </a:solidFill>
              </a:rPr>
              <a:t>  </a:t>
            </a:r>
          </a:p>
          <a:p>
            <a:pPr eaLnBrk="1" hangingPunct="1"/>
            <a:endParaRPr lang="sl-SI" sz="1600" b="1" dirty="0">
              <a:solidFill>
                <a:srgbClr val="000000"/>
              </a:solidFill>
            </a:endParaRPr>
          </a:p>
          <a:p>
            <a:pPr eaLnBrk="1" hangingPunct="1">
              <a:buFontTx/>
              <a:buBlip>
                <a:blip r:embed="rId5"/>
              </a:buBlip>
            </a:pPr>
            <a:r>
              <a:rPr lang="sl-SI" sz="1600" b="1" dirty="0" smtClean="0">
                <a:solidFill>
                  <a:srgbClr val="000000"/>
                </a:solidFill>
              </a:rPr>
              <a:t> </a:t>
            </a:r>
            <a:r>
              <a:rPr lang="sl-SI" sz="1600" b="1" dirty="0">
                <a:solidFill>
                  <a:srgbClr val="000000"/>
                </a:solidFill>
              </a:rPr>
              <a:t>frekvencije (talasni brojevi) deformacionih vibracija su uvek niže od frekvencija (talasnih brojeva) valentnih </a:t>
            </a:r>
            <a:r>
              <a:rPr lang="sl-SI" sz="1600" b="1" dirty="0" smtClean="0">
                <a:solidFill>
                  <a:srgbClr val="000000"/>
                </a:solidFill>
              </a:rPr>
              <a:t>vibracija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za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istu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funkcionalnu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grupu</a:t>
            </a:r>
            <a:r>
              <a:rPr lang="en-GB" sz="1600" b="1" dirty="0" smtClean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2590800" y="3184525"/>
            <a:ext cx="152400" cy="396875"/>
          </a:xfrm>
          <a:prstGeom prst="rightBrac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67800" y="3962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3180764"/>
            <a:ext cx="2419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rgbClr val="000000"/>
                </a:solidFill>
              </a:rPr>
              <a:t>vibracije</a:t>
            </a:r>
            <a:r>
              <a:rPr lang="en-GB" sz="1600" dirty="0" smtClean="0">
                <a:solidFill>
                  <a:srgbClr val="000000"/>
                </a:solidFill>
              </a:rPr>
              <a:t> u </a:t>
            </a:r>
            <a:r>
              <a:rPr lang="en-GB" sz="1600" dirty="0" err="1" smtClean="0">
                <a:solidFill>
                  <a:srgbClr val="000000"/>
                </a:solidFill>
              </a:rPr>
              <a:t>ravni</a:t>
            </a:r>
            <a:r>
              <a:rPr lang="en-GB" sz="1600" dirty="0" smtClean="0">
                <a:solidFill>
                  <a:srgbClr val="000000"/>
                </a:solidFill>
              </a:rPr>
              <a:t> (in-plane)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426" y="3924075"/>
            <a:ext cx="2924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rgbClr val="000000"/>
                </a:solidFill>
              </a:rPr>
              <a:t>vibracije</a:t>
            </a:r>
            <a:r>
              <a:rPr lang="en-GB" sz="1600" dirty="0" smtClean="0">
                <a:solidFill>
                  <a:srgbClr val="000000"/>
                </a:solidFill>
              </a:rPr>
              <a:t> van </a:t>
            </a:r>
            <a:r>
              <a:rPr lang="en-GB" sz="1600" dirty="0" err="1" smtClean="0">
                <a:solidFill>
                  <a:srgbClr val="000000"/>
                </a:solidFill>
              </a:rPr>
              <a:t>ravni</a:t>
            </a:r>
            <a:r>
              <a:rPr lang="en-GB" sz="1600" dirty="0" smtClean="0">
                <a:solidFill>
                  <a:srgbClr val="000000"/>
                </a:solidFill>
              </a:rPr>
              <a:t> (out-of-plane)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2514600" y="3884500"/>
            <a:ext cx="152400" cy="396875"/>
          </a:xfrm>
          <a:prstGeom prst="rightBrac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4571206" y="5410200"/>
            <a:ext cx="243682" cy="228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Vibracije%20CH2%20gru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0363"/>
            <a:ext cx="73152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953000" y="2133600"/>
            <a:ext cx="1014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(scissoring)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4114800" y="4419600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(rocking)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858000" y="4419600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(twisting)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7467600" y="21336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(wagging)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819400" y="5867400"/>
            <a:ext cx="27035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Normalne vibracije CH</a:t>
            </a:r>
            <a:r>
              <a:rPr lang="en-US" sz="1600" baseline="-25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 grupe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O2%20vibraci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2"/>
          <a:stretch>
            <a:fillRect/>
          </a:stretch>
        </p:blipFill>
        <p:spPr bwMode="auto">
          <a:xfrm>
            <a:off x="501650" y="2949575"/>
            <a:ext cx="83058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85800" y="5427663"/>
            <a:ext cx="8153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sz="1400" b="1" dirty="0" smtClean="0">
                <a:solidFill>
                  <a:srgbClr val="000000"/>
                </a:solidFill>
              </a:rPr>
              <a:t>Slika</a:t>
            </a:r>
            <a:r>
              <a:rPr lang="en-GB" sz="1400" b="1" dirty="0" smtClean="0">
                <a:solidFill>
                  <a:srgbClr val="000000"/>
                </a:solidFill>
              </a:rPr>
              <a:t> 2</a:t>
            </a:r>
            <a:r>
              <a:rPr lang="sl-SI" sz="1400" dirty="0" smtClean="0">
                <a:solidFill>
                  <a:srgbClr val="000000"/>
                </a:solidFill>
              </a:rPr>
              <a:t>. </a:t>
            </a:r>
            <a:r>
              <a:rPr lang="sl-SI" sz="1400" dirty="0">
                <a:solidFill>
                  <a:srgbClr val="000000"/>
                </a:solidFill>
              </a:rPr>
              <a:t>Normalne vibracije molekula CO</a:t>
            </a:r>
            <a:r>
              <a:rPr lang="sl-SI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. Z</a:t>
            </a:r>
            <a:r>
              <a:rPr lang="sl-SI" sz="1400" dirty="0">
                <a:solidFill>
                  <a:srgbClr val="000000"/>
                </a:solidFill>
              </a:rPr>
              <a:t>apaziti: </a:t>
            </a:r>
            <a:r>
              <a:rPr lang="sl-SI" sz="1400" b="1" dirty="0">
                <a:solidFill>
                  <a:srgbClr val="000000"/>
                </a:solidFill>
              </a:rPr>
              <a:t>kod vibracije ν</a:t>
            </a:r>
            <a:r>
              <a:rPr lang="sl-SI" sz="1400" b="1" baseline="-25000" dirty="0">
                <a:solidFill>
                  <a:srgbClr val="000000"/>
                </a:solidFill>
              </a:rPr>
              <a:t>1</a:t>
            </a:r>
            <a:r>
              <a:rPr lang="sl-SI" sz="1400" b="1" dirty="0">
                <a:solidFill>
                  <a:srgbClr val="000000"/>
                </a:solidFill>
              </a:rPr>
              <a:t> jezgro C se ne kreće</a:t>
            </a:r>
            <a:r>
              <a:rPr lang="sl-SI" sz="1400" dirty="0">
                <a:solidFill>
                  <a:srgbClr val="000000"/>
                </a:solidFill>
              </a:rPr>
              <a:t>, kod svih preostalih vibracija vibriraju sva tri jezgra; vibracija ν</a:t>
            </a:r>
            <a:r>
              <a:rPr lang="sl-SI" sz="1400" i="1" baseline="-25000" dirty="0">
                <a:solidFill>
                  <a:srgbClr val="000000"/>
                </a:solidFill>
              </a:rPr>
              <a:t>2a</a:t>
            </a:r>
            <a:r>
              <a:rPr lang="sl-SI" sz="1400" dirty="0">
                <a:solidFill>
                  <a:srgbClr val="000000"/>
                </a:solidFill>
              </a:rPr>
              <a:t>  je u ravni crteža, a vibracija ν</a:t>
            </a:r>
            <a:r>
              <a:rPr lang="sl-SI" sz="1400" i="1" baseline="-25000" dirty="0">
                <a:solidFill>
                  <a:srgbClr val="000000"/>
                </a:solidFill>
              </a:rPr>
              <a:t>2b</a:t>
            </a:r>
            <a:r>
              <a:rPr lang="sl-SI" sz="1400" i="1" dirty="0">
                <a:solidFill>
                  <a:srgbClr val="000000"/>
                </a:solidFill>
              </a:rPr>
              <a:t> </a:t>
            </a:r>
            <a:r>
              <a:rPr lang="sl-SI" sz="1400" dirty="0">
                <a:solidFill>
                  <a:srgbClr val="000000"/>
                </a:solidFill>
              </a:rPr>
              <a:t>u ravni normalnoj na crtež; </a:t>
            </a:r>
            <a:r>
              <a:rPr lang="sl-SI" sz="1400" b="1" dirty="0">
                <a:solidFill>
                  <a:srgbClr val="000000"/>
                </a:solidFill>
              </a:rPr>
              <a:t>vibracija </a:t>
            </a:r>
            <a:r>
              <a:rPr lang="sl-SI" sz="1400" b="1" dirty="0">
                <a:solidFill>
                  <a:srgbClr val="9900CC"/>
                </a:solidFill>
              </a:rPr>
              <a:t>ν</a:t>
            </a:r>
            <a:r>
              <a:rPr lang="sl-SI" sz="1400" b="1" baseline="-25000" dirty="0">
                <a:solidFill>
                  <a:srgbClr val="9900CC"/>
                </a:solidFill>
              </a:rPr>
              <a:t>1</a:t>
            </a:r>
            <a:r>
              <a:rPr lang="sl-SI" sz="1400" b="1" dirty="0">
                <a:solidFill>
                  <a:srgbClr val="9900CC"/>
                </a:solidFill>
              </a:rPr>
              <a:t> je IC neaktivna</a:t>
            </a:r>
            <a:r>
              <a:rPr lang="sl-SI" sz="1400" dirty="0">
                <a:solidFill>
                  <a:srgbClr val="9900CC"/>
                </a:solidFill>
              </a:rPr>
              <a:t> jer ne dolazi do promene dipolnog momenta u toku ove vibracije</a:t>
            </a:r>
            <a:r>
              <a:rPr lang="en-GB" sz="1400" dirty="0">
                <a:solidFill>
                  <a:srgbClr val="000000"/>
                </a:solidFill>
              </a:rPr>
              <a:t>;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ostale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vibracije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su</a:t>
            </a:r>
            <a:r>
              <a:rPr lang="en-US" sz="1400" dirty="0">
                <a:solidFill>
                  <a:srgbClr val="000000"/>
                </a:solidFill>
              </a:rPr>
              <a:t> IC </a:t>
            </a:r>
            <a:r>
              <a:rPr lang="en-US" sz="1400" dirty="0" err="1">
                <a:solidFill>
                  <a:srgbClr val="000000"/>
                </a:solidFill>
              </a:rPr>
              <a:t>aktivne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</a:rPr>
              <a:t>trake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se </a:t>
            </a:r>
            <a:r>
              <a:rPr lang="en-US" sz="1400" dirty="0" err="1">
                <a:solidFill>
                  <a:srgbClr val="000000"/>
                </a:solidFill>
              </a:rPr>
              <a:t>pojavljuju</a:t>
            </a:r>
            <a:r>
              <a:rPr lang="en-US" sz="1400" dirty="0">
                <a:solidFill>
                  <a:srgbClr val="000000"/>
                </a:solidFill>
              </a:rPr>
              <a:t> u </a:t>
            </a:r>
            <a:r>
              <a:rPr lang="en-US" sz="1400" dirty="0" err="1" smtClean="0">
                <a:solidFill>
                  <a:srgbClr val="000000"/>
                </a:solidFill>
              </a:rPr>
              <a:t>spektru</a:t>
            </a:r>
            <a:r>
              <a:rPr lang="en-US" sz="1400" dirty="0" smtClean="0">
                <a:solidFill>
                  <a:srgbClr val="000000"/>
                </a:solidFill>
              </a:rPr>
              <a:t>) </a:t>
            </a:r>
            <a:r>
              <a:rPr lang="en-US" sz="1400" dirty="0" err="1" smtClean="0">
                <a:solidFill>
                  <a:srgbClr val="000000"/>
                </a:solidFill>
              </a:rPr>
              <a:t>jer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se </a:t>
            </a:r>
            <a:r>
              <a:rPr lang="en-US" sz="1400" dirty="0" err="1">
                <a:solidFill>
                  <a:srgbClr val="000000"/>
                </a:solidFill>
              </a:rPr>
              <a:t>dipolni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momenat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menja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tokom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vibracije</a:t>
            </a:r>
            <a:r>
              <a:rPr lang="sl-SI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  <a:p>
            <a:pPr eaLnBrk="1" hangingPunct="1"/>
            <a:endParaRPr lang="en-US" sz="1400" dirty="0"/>
          </a:p>
        </p:txBody>
      </p:sp>
      <p:pic>
        <p:nvPicPr>
          <p:cNvPr id="8196" name="Picture 6" descr="Vibracije%20H2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8707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508125" y="2068513"/>
            <a:ext cx="33105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sz="1400" b="1" dirty="0">
                <a:solidFill>
                  <a:srgbClr val="000000"/>
                </a:solidFill>
              </a:rPr>
              <a:t>Slika </a:t>
            </a:r>
            <a:r>
              <a:rPr lang="en-GB" sz="1400" b="1" dirty="0" smtClean="0">
                <a:solidFill>
                  <a:srgbClr val="000000"/>
                </a:solidFill>
              </a:rPr>
              <a:t>1</a:t>
            </a:r>
            <a:r>
              <a:rPr lang="sl-SI" sz="1400" b="1" dirty="0" smtClean="0">
                <a:solidFill>
                  <a:srgbClr val="000000"/>
                </a:solidFill>
              </a:rPr>
              <a:t> </a:t>
            </a:r>
            <a:r>
              <a:rPr lang="sl-SI" sz="1400" b="1" dirty="0">
                <a:solidFill>
                  <a:srgbClr val="000000"/>
                </a:solidFill>
              </a:rPr>
              <a:t>.</a:t>
            </a:r>
            <a:r>
              <a:rPr lang="sl-SI" sz="1400" dirty="0">
                <a:solidFill>
                  <a:srgbClr val="000000"/>
                </a:solidFill>
              </a:rPr>
              <a:t> Normalne vibracije molekula H</a:t>
            </a:r>
            <a:r>
              <a:rPr lang="sl-SI" sz="1400" baseline="-25000" dirty="0">
                <a:solidFill>
                  <a:srgbClr val="000000"/>
                </a:solidFill>
              </a:rPr>
              <a:t>2</a:t>
            </a:r>
            <a:r>
              <a:rPr lang="sl-SI" sz="1400" dirty="0">
                <a:solidFill>
                  <a:srgbClr val="000000"/>
                </a:solidFill>
              </a:rPr>
              <a:t>O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381000" y="5181600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Vibracij</a:t>
            </a:r>
            <a:r>
              <a:rPr lang="sr-Latn-CS" sz="1400" dirty="0" smtClean="0">
                <a:solidFill>
                  <a:srgbClr val="000000"/>
                </a:solidFill>
              </a:rPr>
              <a:t>e koje uključuju C</a:t>
            </a:r>
            <a:r>
              <a:rPr lang="sr-Latn-CS" sz="1400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sr-Latn-CS" sz="1400" dirty="0" smtClean="0">
                <a:solidFill>
                  <a:srgbClr val="000000"/>
                </a:solidFill>
              </a:rPr>
              <a:t>F veze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u </a:t>
            </a:r>
            <a:r>
              <a:rPr lang="en-US" sz="1400" dirty="0" err="1">
                <a:solidFill>
                  <a:srgbClr val="000000"/>
                </a:solidFill>
              </a:rPr>
              <a:t>makromolekulu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poli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perfluoroetilena</a:t>
            </a:r>
            <a:r>
              <a:rPr lang="en-US" sz="1400" dirty="0" smtClean="0">
                <a:solidFill>
                  <a:srgbClr val="000000"/>
                </a:solidFill>
              </a:rPr>
              <a:t>) </a:t>
            </a:r>
            <a:r>
              <a:rPr lang="en-US" sz="1400" dirty="0" err="1" smtClean="0">
                <a:solidFill>
                  <a:srgbClr val="000000"/>
                </a:solidFill>
              </a:rPr>
              <a:t>tj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r>
              <a:rPr lang="en-US" sz="1400" dirty="0" err="1" smtClean="0">
                <a:solidFill>
                  <a:srgbClr val="000000"/>
                </a:solidFill>
              </a:rPr>
              <a:t>poli</a:t>
            </a:r>
            <a:r>
              <a:rPr lang="en-US" sz="1400" dirty="0" smtClean="0">
                <a:solidFill>
                  <a:srgbClr val="000000"/>
                </a:solidFill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</a:rPr>
              <a:t>tetrafluoroetilena</a:t>
            </a:r>
            <a:r>
              <a:rPr lang="en-US" sz="1400" dirty="0" smtClean="0">
                <a:solidFill>
                  <a:srgbClr val="000000"/>
                </a:solidFill>
              </a:rPr>
              <a:t>), </a:t>
            </a:r>
            <a:r>
              <a:rPr lang="en-GB" sz="1400" dirty="0" smtClean="0">
                <a:solidFill>
                  <a:srgbClr val="000000"/>
                </a:solidFill>
              </a:rPr>
              <a:t>–(</a:t>
            </a:r>
            <a:r>
              <a:rPr lang="en-GB" sz="1400" dirty="0">
                <a:solidFill>
                  <a:srgbClr val="000000"/>
                </a:solidFill>
              </a:rPr>
              <a:t>CF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–CF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)</a:t>
            </a:r>
            <a:r>
              <a:rPr lang="en-GB" sz="1400" i="1" baseline="-25000" dirty="0">
                <a:solidFill>
                  <a:srgbClr val="000000"/>
                </a:solidFill>
              </a:rPr>
              <a:t>n</a:t>
            </a:r>
            <a:r>
              <a:rPr lang="en-GB" sz="1400" dirty="0" smtClean="0">
                <a:solidFill>
                  <a:srgbClr val="000000"/>
                </a:solidFill>
              </a:rPr>
              <a:t>–</a:t>
            </a:r>
            <a:r>
              <a:rPr lang="sr-Latn-RS" sz="1400" dirty="0" smtClean="0">
                <a:solidFill>
                  <a:srgbClr val="000000"/>
                </a:solidFill>
              </a:rPr>
              <a:t> .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sr-Latn-CS" sz="1400" dirty="0" smtClean="0">
                <a:solidFill>
                  <a:srgbClr val="000000"/>
                </a:solidFill>
              </a:rPr>
              <a:t>Fluor</a:t>
            </a:r>
            <a:r>
              <a:rPr lang="en-GB" sz="1400" dirty="0" smtClean="0">
                <a:solidFill>
                  <a:srgbClr val="000000"/>
                </a:solidFill>
              </a:rPr>
              <a:t> je</a:t>
            </a:r>
            <a:r>
              <a:rPr lang="sr-Latn-CS" sz="1400" dirty="0" smtClean="0">
                <a:solidFill>
                  <a:srgbClr val="000000"/>
                </a:solidFill>
              </a:rPr>
              <a:t> </a:t>
            </a:r>
            <a:r>
              <a:rPr lang="sr-Latn-CS" sz="1400" dirty="0">
                <a:solidFill>
                  <a:srgbClr val="000000"/>
                </a:solidFill>
              </a:rPr>
              <a:t>mnogo elektronegativniji od </a:t>
            </a:r>
            <a:r>
              <a:rPr lang="sr-Latn-CS" sz="1400" dirty="0" smtClean="0">
                <a:solidFill>
                  <a:srgbClr val="000000"/>
                </a:solidFill>
              </a:rPr>
              <a:t>C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tako</a:t>
            </a:r>
            <a:r>
              <a:rPr lang="en-US" sz="1400" dirty="0" smtClean="0">
                <a:solidFill>
                  <a:srgbClr val="000000"/>
                </a:solidFill>
              </a:rPr>
              <a:t> da je </a:t>
            </a:r>
            <a:r>
              <a:rPr lang="sr-Latn-RS" sz="1400" dirty="0" smtClean="0">
                <a:solidFill>
                  <a:srgbClr val="000000"/>
                </a:solidFill>
              </a:rPr>
              <a:t>veza </a:t>
            </a:r>
            <a:r>
              <a:rPr lang="en-US" sz="1400" b="1" dirty="0" smtClean="0">
                <a:solidFill>
                  <a:srgbClr val="000000"/>
                </a:solidFill>
              </a:rPr>
              <a:t>C</a:t>
            </a:r>
            <a:r>
              <a:rPr lang="en-US" sz="14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en-US" sz="1400" b="1" dirty="0" smtClean="0">
                <a:solidFill>
                  <a:srgbClr val="000000"/>
                </a:solidFill>
              </a:rPr>
              <a:t>F </a:t>
            </a:r>
            <a:r>
              <a:rPr lang="en-US" sz="1400" b="1" dirty="0" err="1" smtClean="0">
                <a:solidFill>
                  <a:srgbClr val="000000"/>
                </a:solidFill>
              </a:rPr>
              <a:t>polarna</a:t>
            </a:r>
            <a:r>
              <a:rPr lang="en-GB" sz="1400" b="1" dirty="0" smtClean="0">
                <a:solidFill>
                  <a:srgbClr val="000000"/>
                </a:solidFill>
              </a:rPr>
              <a:t>;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sr-Latn-CS" sz="1400" b="1" dirty="0" smtClean="0">
                <a:solidFill>
                  <a:srgbClr val="000000"/>
                </a:solidFill>
              </a:rPr>
              <a:t>kretanje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>
                <a:solidFill>
                  <a:srgbClr val="000000"/>
                </a:solidFill>
              </a:rPr>
              <a:t>atoma</a:t>
            </a:r>
            <a:r>
              <a:rPr lang="en-US" sz="1400" b="1" dirty="0">
                <a:solidFill>
                  <a:srgbClr val="000000"/>
                </a:solidFill>
              </a:rPr>
              <a:t> u </a:t>
            </a:r>
            <a:r>
              <a:rPr lang="en-US" sz="1400" b="1" dirty="0" err="1">
                <a:solidFill>
                  <a:srgbClr val="000000"/>
                </a:solidFill>
              </a:rPr>
              <a:t>toku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vibracija</a:t>
            </a:r>
            <a:r>
              <a:rPr lang="en-US" sz="1400" b="1" dirty="0" smtClean="0">
                <a:solidFill>
                  <a:srgbClr val="000000"/>
                </a:solidFill>
              </a:rPr>
              <a:t> CF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grupe</a:t>
            </a:r>
            <a:r>
              <a:rPr lang="sr-Latn-CS" sz="1400" b="1" dirty="0" smtClean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prouzrokuje promenu dipolnog momenta</a:t>
            </a:r>
            <a:r>
              <a:rPr lang="sr-Latn-C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stoga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su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ove </a:t>
            </a:r>
            <a:r>
              <a:rPr lang="sr-Latn-CS" sz="1400" dirty="0" smtClean="0">
                <a:solidFill>
                  <a:srgbClr val="000000"/>
                </a:solidFill>
              </a:rPr>
              <a:t>vibracij</a:t>
            </a:r>
            <a:r>
              <a:rPr lang="en-GB" sz="1400" dirty="0" smtClean="0">
                <a:solidFill>
                  <a:srgbClr val="000000"/>
                </a:solidFill>
              </a:rPr>
              <a:t>e</a:t>
            </a:r>
            <a:r>
              <a:rPr lang="sr-Latn-CS" sz="1400" dirty="0" smtClean="0">
                <a:solidFill>
                  <a:srgbClr val="000000"/>
                </a:solidFill>
              </a:rPr>
              <a:t> </a:t>
            </a:r>
            <a:r>
              <a:rPr lang="sr-Latn-CS" sz="1400" b="1" dirty="0">
                <a:solidFill>
                  <a:srgbClr val="000000"/>
                </a:solidFill>
              </a:rPr>
              <a:t>IC </a:t>
            </a:r>
            <a:r>
              <a:rPr lang="sr-Latn-CS" sz="1400" b="1" dirty="0" smtClean="0">
                <a:solidFill>
                  <a:srgbClr val="000000"/>
                </a:solidFill>
              </a:rPr>
              <a:t>aktivn</a:t>
            </a:r>
            <a:r>
              <a:rPr lang="en-GB" sz="1400" b="1" dirty="0" smtClean="0">
                <a:solidFill>
                  <a:srgbClr val="000000"/>
                </a:solidFill>
              </a:rPr>
              <a:t>e </a:t>
            </a:r>
            <a:r>
              <a:rPr lang="sr-Latn-RS" sz="1400" dirty="0" smtClean="0">
                <a:solidFill>
                  <a:srgbClr val="000000"/>
                </a:solidFill>
              </a:rPr>
              <a:t>(</a:t>
            </a:r>
            <a:r>
              <a:rPr lang="sr-Latn-RS" sz="1400" dirty="0" smtClean="0">
                <a:solidFill>
                  <a:srgbClr val="000000"/>
                </a:solidFill>
              </a:rPr>
              <a:t>npr. trake na </a:t>
            </a:r>
            <a:r>
              <a:rPr lang="en-GB" sz="1400" dirty="0" smtClean="0">
                <a:solidFill>
                  <a:srgbClr val="000000"/>
                </a:solidFill>
              </a:rPr>
              <a:t>1201 </a:t>
            </a:r>
            <a:r>
              <a:rPr lang="en-GB" sz="1400" dirty="0">
                <a:solidFill>
                  <a:srgbClr val="000000"/>
                </a:solidFill>
              </a:rPr>
              <a:t>cm</a:t>
            </a:r>
            <a:r>
              <a:rPr lang="en-GB" sz="1400" baseline="30000" dirty="0">
                <a:solidFill>
                  <a:srgbClr val="000000"/>
                </a:solidFill>
              </a:rPr>
              <a:t>−1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i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1150 cm</a:t>
            </a:r>
            <a:r>
              <a:rPr lang="en-GB" sz="1400" baseline="30000" dirty="0">
                <a:solidFill>
                  <a:srgbClr val="000000"/>
                </a:solidFill>
              </a:rPr>
              <a:t>−1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</a:rPr>
              <a:t>su</a:t>
            </a:r>
            <a:r>
              <a:rPr lang="en-GB" sz="1400" dirty="0" smtClean="0">
                <a:solidFill>
                  <a:srgbClr val="000000"/>
                </a:solidFill>
              </a:rPr>
              <a:t> od</a:t>
            </a:r>
            <a:r>
              <a:rPr lang="sr-Latn-RS" sz="1400" dirty="0" smtClean="0">
                <a:solidFill>
                  <a:srgbClr val="000000"/>
                </a:solidFill>
              </a:rPr>
              <a:t> asimetrično</a:t>
            </a:r>
            <a:r>
              <a:rPr lang="en-GB" sz="1400" dirty="0" smtClean="0">
                <a:solidFill>
                  <a:srgbClr val="000000"/>
                </a:solidFill>
              </a:rPr>
              <a:t>g</a:t>
            </a:r>
            <a:r>
              <a:rPr lang="sr-Latn-RS" sz="1400" dirty="0" smtClean="0">
                <a:solidFill>
                  <a:srgbClr val="000000"/>
                </a:solidFill>
              </a:rPr>
              <a:t> i simetrično</a:t>
            </a:r>
            <a:r>
              <a:rPr lang="en-GB" sz="1400" dirty="0" smtClean="0">
                <a:solidFill>
                  <a:srgbClr val="000000"/>
                </a:solidFill>
              </a:rPr>
              <a:t>g</a:t>
            </a:r>
            <a:r>
              <a:rPr lang="sr-Latn-RS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 smtClean="0">
                <a:solidFill>
                  <a:srgbClr val="000000"/>
                </a:solidFill>
              </a:rPr>
              <a:t>CF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istezanj</a:t>
            </a:r>
            <a:r>
              <a:rPr lang="en-GB" sz="1400" dirty="0" smtClean="0">
                <a:solidFill>
                  <a:srgbClr val="000000"/>
                </a:solidFill>
              </a:rPr>
              <a:t>a</a:t>
            </a:r>
            <a:r>
              <a:rPr lang="sr-Latn-RS" sz="1400" dirty="0" smtClean="0">
                <a:solidFill>
                  <a:srgbClr val="000000"/>
                </a:solidFill>
              </a:rPr>
              <a:t>, traka na 642 </a:t>
            </a:r>
            <a:r>
              <a:rPr lang="en-GB" sz="1400" dirty="0">
                <a:solidFill>
                  <a:srgbClr val="000000"/>
                </a:solidFill>
              </a:rPr>
              <a:t>cm</a:t>
            </a:r>
            <a:r>
              <a:rPr lang="en-GB" sz="1400" baseline="30000" dirty="0">
                <a:solidFill>
                  <a:srgbClr val="000000"/>
                </a:solidFill>
              </a:rPr>
              <a:t>−1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dirty="0" smtClean="0">
                <a:solidFill>
                  <a:srgbClr val="000000"/>
                </a:solidFill>
              </a:rPr>
              <a:t>je od CF</a:t>
            </a:r>
            <a:r>
              <a:rPr lang="en-GB" sz="1400" baseline="-25000" dirty="0" smtClean="0">
                <a:solidFill>
                  <a:srgbClr val="000000"/>
                </a:solidFill>
              </a:rPr>
              <a:t>2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sr-Latn-RS" sz="1400" dirty="0" smtClean="0">
                <a:solidFill>
                  <a:srgbClr val="000000"/>
                </a:solidFill>
              </a:rPr>
              <a:t>klanja</a:t>
            </a:r>
            <a:r>
              <a:rPr lang="en-GB" sz="1400" dirty="0" err="1" smtClean="0">
                <a:solidFill>
                  <a:srgbClr val="000000"/>
                </a:solidFill>
              </a:rPr>
              <a:t>ju</a:t>
            </a:r>
            <a:r>
              <a:rPr lang="sr-Latn-RS" sz="1400" dirty="0" smtClean="0">
                <a:solidFill>
                  <a:srgbClr val="000000"/>
                </a:solidFill>
              </a:rPr>
              <a:t>će vib. (</a:t>
            </a:r>
            <a:r>
              <a:rPr lang="en-GB" sz="1400" dirty="0" smtClean="0">
                <a:solidFill>
                  <a:srgbClr val="000000"/>
                </a:solidFill>
              </a:rPr>
              <a:t>wagging</a:t>
            </a:r>
            <a:r>
              <a:rPr lang="sr-Latn-RS" sz="1400" dirty="0" smtClean="0">
                <a:solidFill>
                  <a:srgbClr val="000000"/>
                </a:solidFill>
              </a:rPr>
              <a:t>) itd.)</a:t>
            </a:r>
            <a:r>
              <a:rPr lang="sr-Latn-C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219" name="Picture 5" descr="Vibracije poly(perfluoroetilena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8"/>
          <a:stretch>
            <a:fillRect/>
          </a:stretch>
        </p:blipFill>
        <p:spPr bwMode="auto">
          <a:xfrm>
            <a:off x="2400300" y="2667000"/>
            <a:ext cx="4419600" cy="225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3276600" y="357188"/>
            <a:ext cx="188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2000" b="1">
                <a:solidFill>
                  <a:srgbClr val="9900CC"/>
                </a:solidFill>
              </a:rPr>
              <a:t>Izborna pravila</a:t>
            </a:r>
            <a:endParaRPr lang="en-US" sz="2000" b="1">
              <a:solidFill>
                <a:srgbClr val="9900CC"/>
              </a:solidFill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1127125" y="900113"/>
            <a:ext cx="3886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>
                <a:solidFill>
                  <a:srgbClr val="000000"/>
                </a:solidFill>
              </a:rPr>
              <a:t>Prelaz je dozvoljen za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Δ</a:t>
            </a:r>
            <a:r>
              <a:rPr lang="nl-NL" sz="1600">
                <a:solidFill>
                  <a:srgbClr val="000000"/>
                </a:solidFill>
              </a:rPr>
              <a:t>v = ±1 </a:t>
            </a:r>
            <a:r>
              <a:rPr lang="sr-Latn-CS" sz="1600">
                <a:solidFill>
                  <a:srgbClr val="000000"/>
                </a:solidFill>
              </a:rPr>
              <a:t>  (harmonijski oscilator)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Δ</a:t>
            </a:r>
            <a:r>
              <a:rPr lang="nl-NL" sz="1600">
                <a:solidFill>
                  <a:srgbClr val="000000"/>
                </a:solidFill>
              </a:rPr>
              <a:t>v = ±1</a:t>
            </a:r>
            <a:r>
              <a:rPr lang="sr-Latn-CS" sz="1600">
                <a:solidFill>
                  <a:srgbClr val="000000"/>
                </a:solidFill>
              </a:rPr>
              <a:t>, </a:t>
            </a:r>
            <a:r>
              <a:rPr lang="nl-NL" sz="1600">
                <a:solidFill>
                  <a:srgbClr val="000000"/>
                </a:solidFill>
              </a:rPr>
              <a:t>±</a:t>
            </a:r>
            <a:r>
              <a:rPr lang="sr-Latn-CS" sz="1600">
                <a:solidFill>
                  <a:srgbClr val="000000"/>
                </a:solidFill>
              </a:rPr>
              <a:t>2, </a:t>
            </a:r>
            <a:r>
              <a:rPr lang="nl-NL" sz="1600">
                <a:solidFill>
                  <a:srgbClr val="000000"/>
                </a:solidFill>
              </a:rPr>
              <a:t>±</a:t>
            </a:r>
            <a:r>
              <a:rPr lang="sr-Latn-CS" sz="1600">
                <a:solidFill>
                  <a:srgbClr val="000000"/>
                </a:solidFill>
              </a:rPr>
              <a:t>3...  (anharmonijski oscilator)</a:t>
            </a:r>
            <a:r>
              <a:rPr lang="nl-NL" sz="1600">
                <a:solidFill>
                  <a:srgbClr val="000000"/>
                </a:solidFill>
              </a:rPr>
              <a:t> 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127125" y="1966913"/>
            <a:ext cx="7483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r-Latn-CS" sz="1600" dirty="0" smtClean="0">
                <a:solidFill>
                  <a:srgbClr val="000000"/>
                </a:solidFill>
              </a:rPr>
              <a:t>Izborno pravilo: m</a:t>
            </a:r>
            <a:r>
              <a:rPr lang="es-ES" sz="1600" dirty="0" err="1" smtClean="0">
                <a:solidFill>
                  <a:srgbClr val="000000"/>
                </a:solidFill>
              </a:rPr>
              <a:t>olekul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će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pokazivati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vibracioni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spektar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samo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ako</a:t>
            </a:r>
            <a:r>
              <a:rPr lang="es-ES" sz="1600" dirty="0">
                <a:solidFill>
                  <a:srgbClr val="000000"/>
                </a:solidFill>
              </a:rPr>
              <a:t> se </a:t>
            </a:r>
            <a:r>
              <a:rPr lang="es-ES" sz="1600" b="1" dirty="0" err="1">
                <a:solidFill>
                  <a:srgbClr val="000000"/>
                </a:solidFill>
              </a:rPr>
              <a:t>dipolni</a:t>
            </a:r>
            <a:r>
              <a:rPr lang="es-ES" sz="1600" b="1" dirty="0">
                <a:solidFill>
                  <a:srgbClr val="000000"/>
                </a:solidFill>
              </a:rPr>
              <a:t> </a:t>
            </a:r>
            <a:r>
              <a:rPr lang="es-ES" sz="1600" b="1" dirty="0" err="1">
                <a:solidFill>
                  <a:srgbClr val="000000"/>
                </a:solidFill>
              </a:rPr>
              <a:t>moment</a:t>
            </a:r>
            <a:r>
              <a:rPr lang="es-ES" sz="1600" b="1" dirty="0">
                <a:solidFill>
                  <a:srgbClr val="000000"/>
                </a:solidFill>
              </a:rPr>
              <a:t> </a:t>
            </a:r>
            <a:r>
              <a:rPr lang="es-ES" sz="1600" b="1" dirty="0" err="1">
                <a:solidFill>
                  <a:srgbClr val="000000"/>
                </a:solidFill>
              </a:rPr>
              <a:t>menja</a:t>
            </a:r>
            <a:r>
              <a:rPr lang="es-ES" sz="1600" b="1" dirty="0">
                <a:solidFill>
                  <a:srgbClr val="000000"/>
                </a:solidFill>
              </a:rPr>
              <a:t> </a:t>
            </a:r>
            <a:r>
              <a:rPr lang="es-ES" sz="1600" b="1" dirty="0" err="1">
                <a:solidFill>
                  <a:srgbClr val="000000"/>
                </a:solidFill>
              </a:rPr>
              <a:t>sa</a:t>
            </a:r>
            <a:r>
              <a:rPr lang="es-ES" sz="1600" b="1" dirty="0">
                <a:solidFill>
                  <a:srgbClr val="000000"/>
                </a:solidFill>
              </a:rPr>
              <a:t> </a:t>
            </a:r>
            <a:r>
              <a:rPr lang="es-ES" sz="1600" b="1" dirty="0" err="1">
                <a:solidFill>
                  <a:srgbClr val="000000"/>
                </a:solidFill>
              </a:rPr>
              <a:t>međunuklearnim</a:t>
            </a:r>
            <a:r>
              <a:rPr lang="es-ES" sz="1600" b="1" dirty="0">
                <a:solidFill>
                  <a:srgbClr val="000000"/>
                </a:solidFill>
              </a:rPr>
              <a:t> </a:t>
            </a:r>
            <a:r>
              <a:rPr lang="es-ES" sz="1600" b="1" dirty="0" err="1">
                <a:solidFill>
                  <a:srgbClr val="000000"/>
                </a:solidFill>
              </a:rPr>
              <a:t>rastojanjem</a:t>
            </a:r>
            <a:r>
              <a:rPr lang="es-ES" sz="1600" dirty="0">
                <a:solidFill>
                  <a:srgbClr val="000000"/>
                </a:solidFill>
              </a:rPr>
              <a:t> u </a:t>
            </a:r>
            <a:r>
              <a:rPr lang="es-ES" sz="1600" dirty="0" err="1">
                <a:solidFill>
                  <a:srgbClr val="000000"/>
                </a:solidFill>
              </a:rPr>
              <a:t>toku</a:t>
            </a:r>
            <a:r>
              <a:rPr lang="es-ES" sz="1600" dirty="0">
                <a:solidFill>
                  <a:srgbClr val="000000"/>
                </a:solidFill>
              </a:rPr>
              <a:t> </a:t>
            </a:r>
            <a:r>
              <a:rPr lang="es-ES" sz="1600" dirty="0" err="1">
                <a:solidFill>
                  <a:srgbClr val="000000"/>
                </a:solidFill>
              </a:rPr>
              <a:t>vibracije</a:t>
            </a:r>
            <a:r>
              <a:rPr lang="sr-Latn-CS" sz="1600" dirty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781800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lling a Product or">
  <a:themeElements>
    <a:clrScheme name="Selling a Product or 10">
      <a:dk1>
        <a:srgbClr val="F8F8F8"/>
      </a:dk1>
      <a:lt1>
        <a:srgbClr val="FFFFB3"/>
      </a:lt1>
      <a:dk2>
        <a:srgbClr val="FFFFFF"/>
      </a:dk2>
      <a:lt2>
        <a:srgbClr val="808080"/>
      </a:lt2>
      <a:accent1>
        <a:srgbClr val="6699FF"/>
      </a:accent1>
      <a:accent2>
        <a:srgbClr val="9933FF"/>
      </a:accent2>
      <a:accent3>
        <a:srgbClr val="FFFFD6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5">
        <a:dk1>
          <a:srgbClr val="808080"/>
        </a:dk1>
        <a:lt1>
          <a:srgbClr val="F8F8F8"/>
        </a:lt1>
        <a:dk2>
          <a:srgbClr val="99FF99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CAFFC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6">
        <a:dk1>
          <a:srgbClr val="808080"/>
        </a:dk1>
        <a:lt1>
          <a:srgbClr val="F8F8F8"/>
        </a:lt1>
        <a:dk2>
          <a:srgbClr val="99CCFF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CAE2FF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7">
        <a:dk1>
          <a:srgbClr val="808080"/>
        </a:dk1>
        <a:lt1>
          <a:srgbClr val="F8F8F8"/>
        </a:lt1>
        <a:dk2>
          <a:srgbClr val="CCECFF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E2F4FF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8">
        <a:dk1>
          <a:srgbClr val="808080"/>
        </a:dk1>
        <a:lt1>
          <a:srgbClr val="F8F8F8"/>
        </a:lt1>
        <a:dk2>
          <a:srgbClr val="CCFFCC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E2FFE2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9">
        <a:dk1>
          <a:srgbClr val="808080"/>
        </a:dk1>
        <a:lt1>
          <a:srgbClr val="F8F8F8"/>
        </a:lt1>
        <a:dk2>
          <a:srgbClr val="FFFF99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FFFFC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10">
        <a:dk1>
          <a:srgbClr val="F8F8F8"/>
        </a:dk1>
        <a:lt1>
          <a:srgbClr val="FFFFB3"/>
        </a:lt1>
        <a:dk2>
          <a:srgbClr val="FFFFFF"/>
        </a:dk2>
        <a:lt2>
          <a:srgbClr val="808080"/>
        </a:lt2>
        <a:accent1>
          <a:srgbClr val="6699FF"/>
        </a:accent1>
        <a:accent2>
          <a:srgbClr val="9933FF"/>
        </a:accent2>
        <a:accent3>
          <a:srgbClr val="FFFFD6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Selling a Product or Service</Template>
  <TotalTime>8667</TotalTime>
  <Words>3861</Words>
  <Application>Microsoft Office PowerPoint</Application>
  <PresentationFormat>On-screen Show (4:3)</PresentationFormat>
  <Paragraphs>335</Paragraphs>
  <Slides>27</Slides>
  <Notes>26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Selling a Product or</vt:lpstr>
      <vt:lpstr>Equation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Buda</dc:creator>
  <cp:lastModifiedBy>gorda</cp:lastModifiedBy>
  <cp:revision>1171</cp:revision>
  <dcterms:created xsi:type="dcterms:W3CDTF">2007-04-14T08:22:07Z</dcterms:created>
  <dcterms:modified xsi:type="dcterms:W3CDTF">2021-01-22T19:41:23Z</dcterms:modified>
</cp:coreProperties>
</file>