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3" r:id="rId3"/>
    <p:sldId id="287" r:id="rId4"/>
    <p:sldId id="285" r:id="rId5"/>
    <p:sldId id="309" r:id="rId6"/>
    <p:sldId id="286" r:id="rId7"/>
    <p:sldId id="288" r:id="rId8"/>
    <p:sldId id="289" r:id="rId9"/>
    <p:sldId id="305" r:id="rId10"/>
    <p:sldId id="306" r:id="rId11"/>
    <p:sldId id="310" r:id="rId12"/>
    <p:sldId id="326" r:id="rId13"/>
    <p:sldId id="327" r:id="rId14"/>
    <p:sldId id="329" r:id="rId15"/>
    <p:sldId id="290" r:id="rId16"/>
    <p:sldId id="332" r:id="rId17"/>
    <p:sldId id="291" r:id="rId18"/>
    <p:sldId id="292" r:id="rId19"/>
    <p:sldId id="293" r:id="rId20"/>
    <p:sldId id="311" r:id="rId21"/>
    <p:sldId id="315" r:id="rId22"/>
    <p:sldId id="316" r:id="rId23"/>
    <p:sldId id="320" r:id="rId24"/>
    <p:sldId id="317" r:id="rId25"/>
    <p:sldId id="318" r:id="rId26"/>
    <p:sldId id="300" r:id="rId27"/>
    <p:sldId id="319" r:id="rId28"/>
    <p:sldId id="303" r:id="rId29"/>
    <p:sldId id="321" r:id="rId30"/>
    <p:sldId id="333" r:id="rId31"/>
    <p:sldId id="322" r:id="rId32"/>
    <p:sldId id="323" r:id="rId33"/>
    <p:sldId id="324" r:id="rId34"/>
    <p:sldId id="32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33CC33"/>
    <a:srgbClr val="00FF99"/>
    <a:srgbClr val="00CC66"/>
    <a:srgbClr val="F0ECF4"/>
    <a:srgbClr val="FB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7063" autoAdjust="0"/>
  </p:normalViewPr>
  <p:slideViewPr>
    <p:cSldViewPr>
      <p:cViewPr>
        <p:scale>
          <a:sx n="90" d="100"/>
          <a:sy n="90" d="100"/>
        </p:scale>
        <p:origin x="-586" y="9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A741C-62EE-4814-95BA-A0F92DC03E1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99299-09B4-4853-BAF5-2CB7AD873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29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99299-09B4-4853-BAF5-2CB7AD8736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0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99299-09B4-4853-BAF5-2CB7AD8736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07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0635-F32C-4146-95EF-2374555898CE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56C9A-CD06-4F55-8F29-60FBFE95DCAB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111C-4BC2-4903-AD23-2879EB595ABB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2EEEB0D-1E22-4337-845C-DC083EE6FFAF}" type="datetime1">
              <a:rPr lang="en-US" altLang="sr-Latn-RS" smtClean="0"/>
              <a:t>11/19/2020</a:t>
            </a:fld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0151963-E831-48AE-ABAF-72FAD088DE9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122339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BB3A1F2-4CE8-4208-8DA9-8C80DB44B0E1}" type="datetime1">
              <a:rPr lang="en-US" altLang="sr-Latn-RS" smtClean="0"/>
              <a:t>11/19/2020</a:t>
            </a:fld>
            <a:endParaRPr lang="en-US" altLang="sr-Latn-R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463066B-3C12-49BF-A34B-953E6E22EA37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2236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0CE-9537-473D-AA58-EA11060AA001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D1D7-DC07-4C22-889F-885AF191609A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A533-8B72-43B2-9888-D8B2F99EED99}" type="datetime1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37F1-AE53-4061-B4B0-4EA8807318C9}" type="datetime1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9270-E18E-439A-8412-F884B4744BB2}" type="datetime1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5A94-F8B7-491C-A235-A7E1C7978E65}" type="datetime1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F446-92A2-4640-987A-7259585D8AF6}" type="datetime1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93B3-782C-4AAB-9D28-36B37F8A43B4}" type="datetime1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22A2B-467E-4344-8535-27665D594AF0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8.png"/><Relationship Id="rId5" Type="http://schemas.openxmlformats.org/officeDocument/2006/relationships/image" Target="../media/image26.gif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audio" Target="../media/media17.wav"/><Relationship Id="rId7" Type="http://schemas.openxmlformats.org/officeDocument/2006/relationships/oleObject" Target="../embeddings/oleObject2.bin"/><Relationship Id="rId2" Type="http://schemas.microsoft.com/office/2007/relationships/media" Target="../media/media17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8.png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8.png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8.png"/><Relationship Id="rId4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8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8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8.png"/><Relationship Id="rId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../media/media26.wav"/><Relationship Id="rId7" Type="http://schemas.openxmlformats.org/officeDocument/2006/relationships/image" Target="../media/image59.wmf"/><Relationship Id="rId12" Type="http://schemas.openxmlformats.org/officeDocument/2006/relationships/image" Target="../media/image8.png"/><Relationship Id="rId2" Type="http://schemas.microsoft.com/office/2007/relationships/media" Target="../media/media26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3.jpeg"/><Relationship Id="rId5" Type="http://schemas.openxmlformats.org/officeDocument/2006/relationships/image" Target="../media/image61.jpeg"/><Relationship Id="rId10" Type="http://schemas.openxmlformats.org/officeDocument/2006/relationships/image" Target="../media/image6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0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7.wav"/><Relationship Id="rId7" Type="http://schemas.openxmlformats.org/officeDocument/2006/relationships/image" Target="../media/image65.jpeg"/><Relationship Id="rId2" Type="http://schemas.microsoft.com/office/2007/relationships/media" Target="../media/media27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8.pn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10" Type="http://schemas.openxmlformats.org/officeDocument/2006/relationships/image" Target="../media/image8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76.png"/><Relationship Id="rId5" Type="http://schemas.openxmlformats.org/officeDocument/2006/relationships/image" Target="../media/image75.gif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png"/><Relationship Id="rId3" Type="http://schemas.openxmlformats.org/officeDocument/2006/relationships/audio" Target="../media/media3.wav"/><Relationship Id="rId7" Type="http://schemas.openxmlformats.org/officeDocument/2006/relationships/image" Target="../media/image10.emf"/><Relationship Id="rId12" Type="http://schemas.openxmlformats.org/officeDocument/2006/relationships/image" Target="../media/image15.png"/><Relationship Id="rId2" Type="http://schemas.microsoft.com/office/2007/relationships/media" Target="../media/media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gif"/><Relationship Id="rId5" Type="http://schemas.openxmlformats.org/officeDocument/2006/relationships/image" Target="../media/image8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6816" y="1879307"/>
            <a:ext cx="4394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dirty="0" smtClean="0">
                <a:latin typeface="Comic Sans MS" panose="030F0702030302020204" pitchFamily="66" charset="0"/>
              </a:rPr>
              <a:t>Metode i metodologija </a:t>
            </a:r>
          </a:p>
          <a:p>
            <a:pPr algn="ctr"/>
            <a:r>
              <a:rPr lang="sr-Latn-RS" dirty="0" smtClean="0">
                <a:latin typeface="Comic Sans MS" panose="030F0702030302020204" pitchFamily="66" charset="0"/>
              </a:rPr>
              <a:t>fizičkohemijskih istraživanja (MMFHI)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2150" y="5477828"/>
            <a:ext cx="3823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latin typeface="Comic Sans MS" panose="030F0702030302020204" pitchFamily="66" charset="0"/>
              </a:rPr>
              <a:t>Prof. dr Gordana Ćirić-Marjanović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       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</a:t>
            </a:r>
            <a:r>
              <a:rPr lang="sr-Latn-RS" sz="1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ordana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@ffh.bg.ac.rs</a:t>
            </a:r>
            <a:endParaRPr lang="sr-Latn-RS" sz="16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0607" y="741424"/>
            <a:ext cx="4373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Fakultet za fizičku hemiju, Univerzitet u Beogradu</a:t>
            </a:r>
          </a:p>
          <a:p>
            <a:pPr algn="ctr"/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Master akademske studije, šk. 20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/202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577" y="3417634"/>
            <a:ext cx="68723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sr-Latn-R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Metode </a:t>
            </a:r>
            <a:r>
              <a:rPr lang="sr-Latn-R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 </a:t>
            </a:r>
            <a:r>
              <a:rPr lang="sr-Latn-R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metodologija </a:t>
            </a:r>
            <a:r>
              <a:rPr lang="sr-Latn-R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u fizičkoj hemiji </a:t>
            </a:r>
            <a:r>
              <a:rPr lang="sr-Latn-R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materijala</a:t>
            </a:r>
          </a:p>
          <a:p>
            <a:pPr>
              <a:lnSpc>
                <a:spcPct val="120000"/>
              </a:lnSpc>
            </a:pPr>
            <a:r>
              <a:rPr lang="sr-Latn-RS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</a:t>
            </a:r>
            <a:endParaRPr lang="sr-Latn-RS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19. </a:t>
            </a:r>
            <a:r>
              <a:rPr lang="en-GB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novembar</a:t>
            </a:r>
            <a:r>
              <a:rPr lang="sr-Latn-R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20</a:t>
            </a:r>
            <a:r>
              <a:rPr lang="en-GB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20</a:t>
            </a:r>
            <a:r>
              <a:rPr lang="sr-Latn-R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sr-Latn-RS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5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2667000"/>
            <a:ext cx="5388789" cy="2780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7274" y="5791200"/>
            <a:ext cx="7845725" cy="815608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Shematska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ilustracija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povr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inske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interakcije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PKSPM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stabiliz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atora i čestica polipirola (PPy)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Polielektrolitski stabilizator deluje kao </a:t>
            </a:r>
            <a:r>
              <a:rPr lang="sr-Latn-R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polimerni dopant anjon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 polikatjonski lanac PPy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zbog čega dolazi do istiskivanja (e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xpulsion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jona  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kontra-jona 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Slika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preuzeta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adaptirana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dozvolom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Langmuir 12 (1996)1784,  Copyright 1996, American Chemical Society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sr-Latn-R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647698" y="533400"/>
            <a:ext cx="8191501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(Sub)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Hipoteza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Sulfonatne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grupe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sr-Latn-RS" sz="12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Latn-RS" sz="1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PKSPM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imaju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ulogu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dopant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anjona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polikatjonske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lance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Ppy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 to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onda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že očekivati značajno smanjenje površinske koncentracije kalijumovih jona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Analizom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2p core-line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XPS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ova hipoteza je potvrđena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alijumov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2p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koji se javlja na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292.9 eV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spektru stabilizatora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PKSPM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prethodni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slajd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strelica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XPS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spektr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PKSPM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potpuno je nestao u odgovarajućem spektru koloida PPy stabilisanog sa PKSPM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Zaključeno je da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XPS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podaci daju jaku evidenciju da 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PKSPM </a:t>
            </a:r>
            <a:r>
              <a:rPr lang="en-US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ator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deluje kao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polimerni dopant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polianjon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na površini PPy čestica (koje su polikatjon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ske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uz istovremeno istiskivanje (izbacivanje)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jona (Cl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 konkurentski anjoni anjonima PKSPM, 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poreklom su iz HCl u kojoj je sintetisan PPy)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Tako je zaključeno da postoji direktna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elektrostatička interakcija (Kulonova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između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zatora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PKSPM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površine čestice P</a:t>
            </a:r>
            <a:r>
              <a:rPr lang="en-GB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(slika ispod)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4695" y="2590800"/>
            <a:ext cx="25816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400" b="1" dirty="0" smtClean="0">
                <a:solidFill>
                  <a:srgbClr val="0070C0"/>
                </a:solidFill>
              </a:rPr>
              <a:t>PKSPM stabilizator -</a:t>
            </a:r>
            <a:r>
              <a:rPr lang="sr-Latn-RS" sz="1400" dirty="0" smtClean="0">
                <a:solidFill>
                  <a:srgbClr val="0070C0"/>
                </a:solidFill>
              </a:rPr>
              <a:t>ima ujedno i</a:t>
            </a:r>
          </a:p>
          <a:p>
            <a:r>
              <a:rPr lang="sr-Latn-RS" sz="1400" dirty="0" smtClean="0">
                <a:solidFill>
                  <a:srgbClr val="0070C0"/>
                </a:solidFill>
              </a:rPr>
              <a:t>ulogu polimernog dopanta</a:t>
            </a:r>
            <a:endParaRPr lang="sr-Latn-RS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5211663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Površina čestice PPy</a:t>
            </a:r>
            <a:endParaRPr lang="sr-Latn-RS" sz="14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" y="2852410"/>
            <a:ext cx="1875134" cy="116152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858000" y="4191000"/>
            <a:ext cx="435788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52800" y="3886200"/>
            <a:ext cx="6096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867400" y="3771557"/>
            <a:ext cx="6096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379747"/>
            <a:ext cx="3044164" cy="2097659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3856" y="118050"/>
            <a:ext cx="58031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1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Rendgenska</a:t>
            </a:r>
            <a:r>
              <a:rPr lang="sr-Latn-RS" sz="16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sr-Latn-RS" sz="1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fotoelektronska spektroskopija (</a:t>
            </a:r>
            <a:r>
              <a:rPr lang="sr-Latn-RS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XPS)</a:t>
            </a:r>
          </a:p>
          <a:p>
            <a:pPr algn="ctr"/>
            <a:r>
              <a:rPr lang="sr-Latn-RS" sz="1400" dirty="0" smtClean="0">
                <a:latin typeface="Comic Sans MS" panose="030F0702030302020204" pitchFamily="66" charset="0"/>
              </a:rPr>
              <a:t>(drugi naziv je ESCA-Electron Spectroscopy for Chemical Analysis)</a:t>
            </a:r>
            <a:endParaRPr lang="sr-Latn-RS" sz="14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027" y="758822"/>
            <a:ext cx="503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Fotoelektrični efekat (Einstein, Nobelova nagrada 1921.) 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Fotoemisija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 analitičko sredstvo (Kai Siegbahn, Nobelova nagrada 1981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8"/>
          <a:stretch/>
        </p:blipFill>
        <p:spPr bwMode="auto">
          <a:xfrm>
            <a:off x="5382373" y="3531750"/>
            <a:ext cx="3318042" cy="33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72849" y="2884857"/>
            <a:ext cx="1830950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r-Latn-R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r-Latn-R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sr-Latn-R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r-Latn-R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- (</a:t>
            </a:r>
            <a:r>
              <a:rPr lang="sr-Latn-R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sr-Latn-R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+ </a:t>
            </a:r>
            <a:r>
              <a:rPr lang="sr-Latn-R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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372848" y="2642204"/>
            <a:ext cx="189751" cy="1913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1774" y="2197743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Kinetička energija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izbačenog fotoelektrona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059769" y="2474461"/>
            <a:ext cx="1" cy="416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07499" y="2212635"/>
            <a:ext cx="2467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Energija upadnih fotona (X zračenja)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529754" y="2705575"/>
            <a:ext cx="0" cy="1792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07034" y="2442281"/>
            <a:ext cx="1951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Energija vezivanja elektrona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12428" y="3101443"/>
            <a:ext cx="46538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77809" y="2953838"/>
            <a:ext cx="1455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Izlazni rad elektrona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451" y="5597723"/>
            <a:ext cx="549239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XPS spektar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intenzitet (broj detektovanih) fotoelektrona prema </a:t>
            </a:r>
            <a:r>
              <a:rPr lang="sr-Latn-RS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r-Latn-RS" sz="14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ili </a:t>
            </a:r>
            <a:r>
              <a:rPr lang="sr-Latn-RS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r-Latn-RS" sz="1400" b="1" i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sr-Latn-RS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1" y="5930381"/>
            <a:ext cx="5511445" cy="861774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sr-Latn-R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XPS je metoda površinske hemijske analize 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 omogućava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r-Latn-RS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Identifikaciju elemenata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odredjivanje hemijskog stanja elemenata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površini</a:t>
            </a:r>
          </a:p>
          <a:p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Relativni sastav elemenata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površinskom sloju materijala (debljine 0,5-10 nm) jer  se fotoelektroni emituju sa površinskih slojeva do dubine ~10 nm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3" y="3583937"/>
            <a:ext cx="3924300" cy="20137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3962400" y="1196972"/>
            <a:ext cx="51816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tehnika je zasnovana na izbacivanju elektrona iz ljuski koje su blizu jezgra, pod dejstvom 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monohromatskog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zračenja. Izbačeni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emitovani</a:t>
            </a:r>
            <a:r>
              <a:rPr 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elektroni su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fotoelektroni,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ovaj proces izbacivanja elektrona je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fotoemisija. Fotoelektroni se detektuju, meri se njihova kinetička energija i odredjuje se energija veze </a:t>
            </a:r>
            <a:r>
              <a:rPr lang="en-US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elektrona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atomu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 ispitivanog </a:t>
            </a:r>
            <a:r>
              <a:rPr lang="en-US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materijala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to je osnov XPS metode.  </a:t>
            </a:r>
            <a:endParaRPr lang="sr-Latn-RS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427805"/>
            <a:ext cx="114326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dirty="0" smtClean="0"/>
              <a:t>Atom kiseonika</a:t>
            </a:r>
            <a:endParaRPr lang="sr-Latn-R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09678" y="1957580"/>
            <a:ext cx="8286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latin typeface="+mj-lt"/>
                <a:cs typeface="Times New Roman" panose="02020603050405020304" pitchFamily="18" charset="0"/>
              </a:rPr>
              <a:t>  Foton </a:t>
            </a:r>
          </a:p>
          <a:p>
            <a:r>
              <a:rPr lang="sr-Latn-RS" sz="1200" dirty="0" smtClean="0">
                <a:latin typeface="+mj-lt"/>
                <a:cs typeface="Times New Roman" panose="02020603050405020304" pitchFamily="18" charset="0"/>
              </a:rPr>
              <a:t>X-zračenja</a:t>
            </a:r>
          </a:p>
          <a:p>
            <a:r>
              <a:rPr lang="sr-Latn-RS" sz="1200" dirty="0" smtClean="0">
                <a:latin typeface="+mj-lt"/>
                <a:cs typeface="Times New Roman" panose="02020603050405020304" pitchFamily="18" charset="0"/>
              </a:rPr>
              <a:t>   h</a:t>
            </a:r>
            <a:r>
              <a:rPr lang="el-GR" sz="1200" dirty="0" smtClean="0">
                <a:latin typeface="+mj-lt"/>
                <a:cs typeface="Times New Roman" panose="02020603050405020304" pitchFamily="18" charset="0"/>
              </a:rPr>
              <a:t>ν</a:t>
            </a:r>
            <a:endParaRPr lang="sr-Latn-R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9079" y="3248664"/>
            <a:ext cx="171713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O</a:t>
            </a:r>
            <a:r>
              <a:rPr lang="sr-Latn-RS" sz="1100" baseline="-25000" dirty="0" smtClean="0"/>
              <a:t>1s</a:t>
            </a:r>
            <a:r>
              <a:rPr lang="sr-Latn-RS" sz="1100" dirty="0" smtClean="0"/>
              <a:t> fotoemitovani elektron</a:t>
            </a:r>
            <a:endParaRPr lang="sr-Latn-RS" sz="1100" dirty="0"/>
          </a:p>
        </p:txBody>
      </p:sp>
      <p:sp>
        <p:nvSpPr>
          <p:cNvPr id="27" name="Freeform 26"/>
          <p:cNvSpPr/>
          <p:nvPr/>
        </p:nvSpPr>
        <p:spPr>
          <a:xfrm>
            <a:off x="3629025" y="3238500"/>
            <a:ext cx="117444" cy="31378"/>
          </a:xfrm>
          <a:custGeom>
            <a:avLst/>
            <a:gdLst>
              <a:gd name="connsiteX0" fmla="*/ 0 w 117444"/>
              <a:gd name="connsiteY0" fmla="*/ 0 h 31378"/>
              <a:gd name="connsiteX1" fmla="*/ 57150 w 117444"/>
              <a:gd name="connsiteY1" fmla="*/ 9525 h 31378"/>
              <a:gd name="connsiteX2" fmla="*/ 114300 w 117444"/>
              <a:gd name="connsiteY2" fmla="*/ 28575 h 31378"/>
              <a:gd name="connsiteX3" fmla="*/ 57150 w 117444"/>
              <a:gd name="connsiteY3" fmla="*/ 9525 h 3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44" h="31378">
                <a:moveTo>
                  <a:pt x="0" y="0"/>
                </a:moveTo>
                <a:cubicBezTo>
                  <a:pt x="19050" y="3175"/>
                  <a:pt x="38414" y="4841"/>
                  <a:pt x="57150" y="9525"/>
                </a:cubicBezTo>
                <a:cubicBezTo>
                  <a:pt x="76631" y="14395"/>
                  <a:pt x="131008" y="39714"/>
                  <a:pt x="114300" y="28575"/>
                </a:cubicBezTo>
                <a:cubicBezTo>
                  <a:pt x="77800" y="4241"/>
                  <a:pt x="97173" y="9525"/>
                  <a:pt x="57150" y="95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8" name="Chord 27"/>
          <p:cNvSpPr/>
          <p:nvPr/>
        </p:nvSpPr>
        <p:spPr>
          <a:xfrm rot="11100431">
            <a:off x="2928997" y="3793222"/>
            <a:ext cx="1416118" cy="813127"/>
          </a:xfrm>
          <a:prstGeom prst="chord">
            <a:avLst>
              <a:gd name="adj1" fmla="val 1635163"/>
              <a:gd name="adj2" fmla="val 14705872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9" name="Rectangle 28"/>
          <p:cNvSpPr/>
          <p:nvPr/>
        </p:nvSpPr>
        <p:spPr>
          <a:xfrm>
            <a:off x="1546595" y="5123645"/>
            <a:ext cx="1282704" cy="304800"/>
          </a:xfrm>
          <a:prstGeom prst="rect">
            <a:avLst/>
          </a:prstGeom>
          <a:solidFill>
            <a:srgbClr val="66FFFF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099" name="TextBox 4098"/>
          <p:cNvSpPr txBox="1"/>
          <p:nvPr/>
        </p:nvSpPr>
        <p:spPr>
          <a:xfrm>
            <a:off x="1289229" y="3693155"/>
            <a:ext cx="107914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Izvor X zračenja</a:t>
            </a:r>
            <a:endParaRPr lang="sr-Latn-RS" sz="1100" dirty="0"/>
          </a:p>
        </p:txBody>
      </p:sp>
      <p:sp>
        <p:nvSpPr>
          <p:cNvPr id="4101" name="TextBox 4100"/>
          <p:cNvSpPr txBox="1"/>
          <p:nvPr/>
        </p:nvSpPr>
        <p:spPr>
          <a:xfrm>
            <a:off x="2854329" y="3510273"/>
            <a:ext cx="184377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Analizator energije elektrona</a:t>
            </a:r>
            <a:endParaRPr lang="sr-Latn-RS" sz="1100" dirty="0"/>
          </a:p>
        </p:txBody>
      </p:sp>
      <p:sp>
        <p:nvSpPr>
          <p:cNvPr id="4102" name="TextBox 4101"/>
          <p:cNvSpPr txBox="1"/>
          <p:nvPr/>
        </p:nvSpPr>
        <p:spPr>
          <a:xfrm>
            <a:off x="2504626" y="4669795"/>
            <a:ext cx="93487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100" dirty="0" smtClean="0"/>
              <a:t>fotoelektroni</a:t>
            </a:r>
            <a:endParaRPr lang="sr-Latn-RS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2921778" y="4890700"/>
            <a:ext cx="128272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r-Latn-R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r-Latn-RS" sz="12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sr-Latn-R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r-Latn-R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- (</a:t>
            </a:r>
            <a:r>
              <a:rPr lang="sr-Latn-R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sr-Latn-R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+ </a:t>
            </a:r>
            <a:r>
              <a:rPr lang="sr-Latn-R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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TextBox 4102"/>
          <p:cNvSpPr txBox="1"/>
          <p:nvPr/>
        </p:nvSpPr>
        <p:spPr>
          <a:xfrm>
            <a:off x="1904990" y="5320724"/>
            <a:ext cx="6173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dirty="0" smtClean="0"/>
              <a:t>Uzorak</a:t>
            </a:r>
            <a:endParaRPr lang="sr-Latn-RS" sz="1200" dirty="0"/>
          </a:p>
        </p:txBody>
      </p:sp>
      <p:sp>
        <p:nvSpPr>
          <p:cNvPr id="4105" name="TextBox 4104"/>
          <p:cNvSpPr txBox="1"/>
          <p:nvPr/>
        </p:nvSpPr>
        <p:spPr>
          <a:xfrm>
            <a:off x="5610367" y="3878865"/>
            <a:ext cx="4122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i="1" dirty="0" smtClean="0"/>
              <a:t>E</a:t>
            </a:r>
            <a:r>
              <a:rPr lang="sr-Latn-RS" i="1" baseline="-25000" dirty="0" smtClean="0"/>
              <a:t>K</a:t>
            </a:r>
            <a:r>
              <a:rPr lang="sr-Latn-RS" baseline="-25000" dirty="0" smtClean="0"/>
              <a:t> </a:t>
            </a:r>
            <a:endParaRPr lang="sr-Latn-RS" dirty="0" smtClean="0"/>
          </a:p>
        </p:txBody>
      </p:sp>
      <p:sp>
        <p:nvSpPr>
          <p:cNvPr id="4106" name="TextBox 4105"/>
          <p:cNvSpPr txBox="1"/>
          <p:nvPr/>
        </p:nvSpPr>
        <p:spPr>
          <a:xfrm>
            <a:off x="5606172" y="5428445"/>
            <a:ext cx="4154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i="1" dirty="0" smtClean="0"/>
              <a:t>E</a:t>
            </a:r>
            <a:r>
              <a:rPr lang="sr-Latn-RS" i="1" baseline="-25000" dirty="0" smtClean="0"/>
              <a:t>B </a:t>
            </a:r>
          </a:p>
          <a:p>
            <a:endParaRPr lang="sr-Latn-RS" i="1" dirty="0"/>
          </a:p>
        </p:txBody>
      </p:sp>
      <p:sp>
        <p:nvSpPr>
          <p:cNvPr id="4107" name="TextBox 4106"/>
          <p:cNvSpPr txBox="1"/>
          <p:nvPr/>
        </p:nvSpPr>
        <p:spPr>
          <a:xfrm>
            <a:off x="7577809" y="3741106"/>
            <a:ext cx="9732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i="1" dirty="0" smtClean="0"/>
              <a:t>Fotoelektron</a:t>
            </a:r>
            <a:endParaRPr lang="sr-Latn-RS" sz="1200" i="1" dirty="0"/>
          </a:p>
        </p:txBody>
      </p:sp>
      <p:sp>
        <p:nvSpPr>
          <p:cNvPr id="4108" name="TextBox 4107"/>
          <p:cNvSpPr txBox="1"/>
          <p:nvPr/>
        </p:nvSpPr>
        <p:spPr>
          <a:xfrm>
            <a:off x="6151766" y="3492273"/>
            <a:ext cx="7559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sr-Latn-RS" sz="1200" i="1" dirty="0" smtClean="0"/>
          </a:p>
          <a:p>
            <a:r>
              <a:rPr lang="sr-Latn-RS" sz="1200" i="1" dirty="0" smtClean="0"/>
              <a:t>Foton h</a:t>
            </a:r>
            <a:r>
              <a:rPr lang="el-GR" sz="1200" i="1" dirty="0" smtClean="0">
                <a:latin typeface="Times New Roman"/>
                <a:cs typeface="Times New Roman"/>
              </a:rPr>
              <a:t>ν</a:t>
            </a:r>
            <a:r>
              <a:rPr lang="sr-Latn-RS" sz="1200" i="1" dirty="0" smtClean="0"/>
              <a:t> </a:t>
            </a:r>
            <a:endParaRPr lang="sr-Latn-RS" sz="1200" i="1" dirty="0"/>
          </a:p>
        </p:txBody>
      </p:sp>
      <p:sp>
        <p:nvSpPr>
          <p:cNvPr id="4111" name="TextBox 4110"/>
          <p:cNvSpPr txBox="1"/>
          <p:nvPr/>
        </p:nvSpPr>
        <p:spPr>
          <a:xfrm>
            <a:off x="4110526" y="3269878"/>
            <a:ext cx="5195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emitovanog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elektrona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zavisi</a:t>
            </a:r>
            <a:r>
              <a:rPr 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E</a:t>
            </a:r>
            <a:r>
              <a:rPr lang="en-US" sz="120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tj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od toga 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kojoj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ljusci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pripadao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112" name="TextBox 4111"/>
          <p:cNvSpPr txBox="1"/>
          <p:nvPr/>
        </p:nvSpPr>
        <p:spPr>
          <a:xfrm>
            <a:off x="690137" y="4669795"/>
            <a:ext cx="79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i="1" dirty="0" smtClean="0"/>
              <a:t>Ultravisoki</a:t>
            </a:r>
          </a:p>
          <a:p>
            <a:r>
              <a:rPr lang="sr-Latn-RS" sz="1100" i="1" dirty="0" smtClean="0"/>
              <a:t> vakuum</a:t>
            </a:r>
            <a:endParaRPr lang="sr-Latn-RS" sz="11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62135"/>
            <a:ext cx="5257800" cy="34238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676275" y="838200"/>
            <a:ext cx="779219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Energije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veze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unutra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njih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(core level)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elektrona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eV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merene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XPS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807" y="4800600"/>
            <a:ext cx="8735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Energija veze elektrona E</a:t>
            </a:r>
            <a:r>
              <a:rPr lang="sr-Latn-RS" sz="12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 energija koju je potrebno utrošiti da bi se elektron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izbacio iz date ljuske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</a:t>
            </a:r>
            <a:r>
              <a:rPr lang="sr-Latn-R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 karakteristična za tip atoma u kome je elektron bio vezan (specifična za dati elektron u datom elementu).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Merenje </a:t>
            </a:r>
            <a:r>
              <a:rPr 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r-Latn-RS" sz="12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omogućava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kvalitativnu elementalnu analizu</a:t>
            </a:r>
            <a:r>
              <a:rPr 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pomoću XPS (položaj pika)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Broj fotoelektrona emitovanih sa odredjenog elektronskog nivoa je intenzitet fotoemisije, čije merenje omogućava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kvantitativnu elementalnu analizu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metodom XPS (intenzitet pika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sr-Latn-RS" sz="120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osetljiva na hemijsko okruženje datog elektrona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(fino pomeranje E</a:t>
            </a:r>
            <a:r>
              <a:rPr lang="sr-Latn-R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tako da to omogućava </a:t>
            </a:r>
            <a:r>
              <a:rPr 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identifikaciju različitih funkcionalnih grupa koje sadrže dati element, odnosno odredjivanje hemijskog stanja pojedinog elementa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(npr. za azot u okviru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hinonoidne imino grupe =N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ili za azot u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–NH–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grupi vezanoj za benzenovo jezgro E</a:t>
            </a:r>
            <a:r>
              <a:rPr lang="sr-Latn-R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će imatie različite vrednosti).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bi se odredio sadržaj pojedinih funkcionalnih grupa datog elementa radi se dekonvolucija glavnog pika elementa (npr. pika N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1s elektrona)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r-Latn-RS" dirty="0" smtClean="0"/>
              <a:t>.</a:t>
            </a:r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2057400"/>
            <a:ext cx="72104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580575"/>
            <a:ext cx="2005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Tipičan XPS spektar</a:t>
            </a:r>
            <a:endParaRPr lang="sr-Latn-R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624" y="1047302"/>
            <a:ext cx="611200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Intenzitet (broj detektovanih elektrona) u zavisnosti od E</a:t>
            </a:r>
            <a:r>
              <a:rPr lang="sr-Latn-R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detektovanih elektrona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218" y="6030813"/>
            <a:ext cx="795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XPS detektuje sve elemente sa rednim brojem 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većim ili jednakim 3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(ne mogu se detektovati samo H i He).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218" y="1828800"/>
            <a:ext cx="1088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/>
              <a:t>Intenzitet/</a:t>
            </a:r>
            <a:endParaRPr lang="sr-Latn-RS" sz="1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33" y="1563413"/>
            <a:ext cx="3200400" cy="43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0183" y="276225"/>
            <a:ext cx="5205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Dekonvolucija XPS pika N1s karbonizovanih PANI (Carb-PANI) </a:t>
            </a:r>
            <a:endParaRPr lang="sr-Latn-R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Hemijska stanja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atom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 EB vrednostima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398.3, 400.8 eV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u opsegu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402.6–404.4 eV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odgovaraju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ridin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skom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azotu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(N-6), 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kvaternarnom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azotu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(N–Q),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različitim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N-o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ks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nim vrstama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respe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ktivno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71240"/>
            <a:ext cx="7048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34873" y="123658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Piridinski azot</a:t>
            </a:r>
          </a:p>
          <a:p>
            <a:r>
              <a:rPr lang="sr-Latn-R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398,3 eV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84002"/>
            <a:ext cx="952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4861" y="1082697"/>
            <a:ext cx="138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Kvaternarni azot</a:t>
            </a:r>
          </a:p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400,8 eV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79" y="1962150"/>
            <a:ext cx="6762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2990850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N-oksid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402.6–404.4 eV</a:t>
            </a:r>
            <a:endParaRPr lang="sr-Latn-R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5823"/>
            <a:ext cx="32004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610600" y="4038600"/>
            <a:ext cx="533400" cy="34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TextBox 8"/>
          <p:cNvSpPr txBox="1"/>
          <p:nvPr/>
        </p:nvSpPr>
        <p:spPr>
          <a:xfrm>
            <a:off x="5562600" y="4537705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Pretpostavljen segment strukture Carb-PANI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10100" y="1390474"/>
            <a:ext cx="419100" cy="5907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62400" y="1605917"/>
            <a:ext cx="0" cy="1735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70254" y="2362200"/>
            <a:ext cx="1406346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50" y="391534"/>
            <a:ext cx="8077200" cy="307777"/>
          </a:xfrm>
          <a:prstGeom prst="rect">
            <a:avLst/>
          </a:prstGeom>
          <a:solidFill>
            <a:schemeClr val="bg2"/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Hipozteza: Smanjenjem veličine čestica polimera (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nanočestični PP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postići će se bolja disperzivnost PP </a:t>
            </a:r>
            <a:endParaRPr lang="sr-Latn-R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1" y="1828800"/>
            <a:ext cx="4495800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Nanočestica </a:t>
            </a:r>
            <a:r>
              <a:rPr lang="sr-Latn-R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čestica koja ima bar jednu dimenziju manju od 100 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nm. </a:t>
            </a:r>
            <a:endParaRPr lang="en-GB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sr-Latn-RS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Podela nanočestica (nanostruktura)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r-Latn-RS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D-nanostrukture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pune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nanosfere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1-D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nanostrukture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nanotube (nanotubes)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ći (nanorods)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nanovlakna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(nanofibers)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igle, ...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nanostrukture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nanolistovi (nanosheets), nanotrake (nanobelts)</a:t>
            </a:r>
          </a:p>
          <a:p>
            <a:pPr>
              <a:lnSpc>
                <a:spcPct val="120000"/>
              </a:lnSpc>
            </a:pP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nanostrukture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šuplje nanosfere, dendritske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strukture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poliedarske nanočestice, oblika cveta, zvezde itd.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356" y="838200"/>
            <a:ext cx="3609094" cy="511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10000" y="5966964"/>
            <a:ext cx="51244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 smtClean="0"/>
              <a:t>Slika</a:t>
            </a:r>
            <a:r>
              <a:rPr lang="en-GB" sz="1100" dirty="0" smtClean="0"/>
              <a:t> </a:t>
            </a:r>
            <a:r>
              <a:rPr lang="en-GB" sz="1100" dirty="0" err="1" smtClean="0"/>
              <a:t>preuyeta</a:t>
            </a:r>
            <a:r>
              <a:rPr lang="en-GB" sz="1100" dirty="0" smtClean="0"/>
              <a:t> </a:t>
            </a:r>
            <a:r>
              <a:rPr lang="en-GB" sz="1100" dirty="0" err="1" smtClean="0"/>
              <a:t>iz</a:t>
            </a:r>
            <a:r>
              <a:rPr lang="en-GB" sz="1100" dirty="0" smtClean="0"/>
              <a:t> G. </a:t>
            </a:r>
            <a:r>
              <a:rPr lang="en-GB" sz="1100" dirty="0" err="1" smtClean="0"/>
              <a:t>Ciric</a:t>
            </a:r>
            <a:r>
              <a:rPr lang="en-GB" sz="1100" dirty="0" err="1"/>
              <a:t>-</a:t>
            </a:r>
            <a:r>
              <a:rPr lang="en-GB" sz="1100" dirty="0" err="1" smtClean="0"/>
              <a:t>Marjanovic</a:t>
            </a:r>
            <a:r>
              <a:rPr lang="en-GB" sz="1100" dirty="0" smtClean="0"/>
              <a:t>, </a:t>
            </a:r>
            <a:r>
              <a:rPr lang="en-GB" sz="1100" dirty="0"/>
              <a:t>Nanostructures of electro-conducting polymers and carbon </a:t>
            </a:r>
            <a:r>
              <a:rPr lang="en-GB" sz="1100" dirty="0" err="1" smtClean="0"/>
              <a:t>nanomaterials</a:t>
            </a:r>
            <a:r>
              <a:rPr lang="en-GB" sz="1100" dirty="0" smtClean="0"/>
              <a:t> produced </a:t>
            </a:r>
            <a:r>
              <a:rPr lang="en-GB" sz="1100" dirty="0"/>
              <a:t>by their carbonization </a:t>
            </a:r>
            <a:r>
              <a:rPr lang="en-GB" sz="1100" dirty="0" smtClean="0"/>
              <a:t>, chapter in  “Fascinating </a:t>
            </a:r>
            <a:r>
              <a:rPr lang="en-GB" sz="1100" dirty="0"/>
              <a:t>world of </a:t>
            </a:r>
            <a:r>
              <a:rPr lang="en-GB" sz="1100" dirty="0" err="1"/>
              <a:t>nanoscience</a:t>
            </a:r>
            <a:r>
              <a:rPr lang="en-GB" sz="1100" dirty="0"/>
              <a:t> and </a:t>
            </a:r>
            <a:r>
              <a:rPr lang="en-GB" sz="1100" dirty="0" smtClean="0"/>
              <a:t>nanotechnology”,  Ed.  V. </a:t>
            </a:r>
            <a:r>
              <a:rPr lang="en-GB" sz="1100" dirty="0" err="1"/>
              <a:t>R</a:t>
            </a:r>
            <a:r>
              <a:rPr lang="en-GB" sz="1100" dirty="0" err="1" smtClean="0"/>
              <a:t>admilovic</a:t>
            </a:r>
            <a:r>
              <a:rPr lang="en-GB" sz="1100" dirty="0" smtClean="0"/>
              <a:t> and J. Th. M. </a:t>
            </a:r>
            <a:r>
              <a:rPr lang="en-GB" sz="1100" dirty="0" err="1" smtClean="0"/>
              <a:t>Dehosson</a:t>
            </a:r>
            <a:r>
              <a:rPr lang="en-GB" sz="1100" dirty="0" smtClean="0"/>
              <a:t>, 2020</a:t>
            </a:r>
            <a:r>
              <a:rPr lang="en-GB" sz="1100" dirty="0"/>
              <a:t>, </a:t>
            </a:r>
            <a:r>
              <a:rPr lang="en-GB" sz="1100" dirty="0" smtClean="0"/>
              <a:t>123-154, Serbian Academy of Science and Arts</a:t>
            </a:r>
            <a:endParaRPr lang="en-GB" sz="1100" dirty="0"/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5"/>
          <a:stretch/>
        </p:blipFill>
        <p:spPr>
          <a:xfrm>
            <a:off x="533399" y="3657600"/>
            <a:ext cx="2829871" cy="2137291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5572485"/>
            <a:ext cx="15288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solidFill>
                  <a:srgbClr val="C00000"/>
                </a:solidFill>
              </a:rPr>
              <a:t>PANI nanoštapić</a:t>
            </a:r>
            <a:endParaRPr lang="sr-Latn-R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295400"/>
            <a:ext cx="8746067" cy="8032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1-D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nanostrukture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Nanoštapići, nanovlakna i nanotube su najčešće cilindrične nanočestice čiji je prečnik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&lt;100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nm. </a:t>
            </a:r>
            <a:endParaRPr lang="sr-Latn-R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anotube imaju unutrašnju šupljinu (cev) koju nanoštapići i nanovlakna nemaju. Nanoštapić je kraći i prav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dok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nanovlakno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generalno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zakrivljenije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e,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može imati dužinu i nekoliko mikrometara. 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72" y="3816907"/>
            <a:ext cx="2047053" cy="16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99252" y="5473756"/>
            <a:ext cx="142789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sr-Latn-RS" sz="1600" dirty="0">
                <a:solidFill>
                  <a:srgbClr val="C00000"/>
                </a:solidFill>
              </a:rPr>
              <a:t>PANI </a:t>
            </a:r>
            <a:r>
              <a:rPr lang="sr-Latn-RS" sz="1600" dirty="0" smtClean="0">
                <a:solidFill>
                  <a:srgbClr val="C00000"/>
                </a:solidFill>
              </a:rPr>
              <a:t>nanotuba</a:t>
            </a:r>
            <a:endParaRPr lang="sr-Latn-RS" sz="1600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952750" y="5580343"/>
            <a:ext cx="325522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581400" y="5580343"/>
            <a:ext cx="415236" cy="276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2743200"/>
            <a:ext cx="847641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Transmisiona </a:t>
            </a:r>
            <a:r>
              <a:rPr lang="en-GB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elektronsk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mikroskopija (TEM)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 odredjivanje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oblik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veli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estica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prednost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odnosu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SEM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jer se može detektovati šupljina (svetliji kanal na slici b) u čestici.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10582" y="4105454"/>
            <a:ext cx="1080618" cy="46654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773161"/>
            <a:ext cx="1733550" cy="170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07541" y="3816906"/>
            <a:ext cx="1085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Šupljina (kanal)</a:t>
            </a:r>
          </a:p>
          <a:p>
            <a:r>
              <a:rPr lang="sr-Latn-R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nanotube</a:t>
            </a:r>
            <a:endParaRPr lang="sr-Latn-R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62710" y="5403208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solidFill>
                  <a:srgbClr val="C00000"/>
                </a:solidFill>
              </a:rPr>
              <a:t>PANI nanovlakna</a:t>
            </a:r>
            <a:endParaRPr lang="sr-Latn-RS" sz="16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2762" y="5761256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/>
              <a:t>TEM</a:t>
            </a:r>
            <a:endParaRPr lang="sr-Latn-R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372465" y="5675593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/>
              <a:t>SEM</a:t>
            </a:r>
            <a:endParaRPr lang="sr-Latn-R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6586" y="540320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a)</a:t>
            </a:r>
            <a:endParaRPr lang="sr-Latn-RS" dirty="0"/>
          </a:p>
        </p:txBody>
      </p:sp>
      <p:sp>
        <p:nvSpPr>
          <p:cNvPr id="15" name="TextBox 14"/>
          <p:cNvSpPr txBox="1"/>
          <p:nvPr/>
        </p:nvSpPr>
        <p:spPr>
          <a:xfrm>
            <a:off x="3462646" y="540320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b)</a:t>
            </a:r>
            <a:endParaRPr lang="sr-Latn-RS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5425559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c)</a:t>
            </a:r>
            <a:endParaRPr lang="sr-Latn-RS" dirty="0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65641"/>
            <a:ext cx="7473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Postoji veliki broj </a:t>
            </a:r>
            <a:r>
              <a:rPr lang="sr-Latn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metoda i postupaka za dobijanje nanočestica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provodnih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polimera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sr-Latn-R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599" y="704195"/>
            <a:ext cx="209108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sr-Latn-RS" sz="1600" dirty="0" smtClean="0"/>
              <a:t>-</a:t>
            </a:r>
            <a:r>
              <a:rPr lang="sr-Latn-RS" sz="1600" dirty="0" smtClean="0">
                <a:solidFill>
                  <a:srgbClr val="C00000"/>
                </a:solidFill>
              </a:rPr>
              <a:t>metode sa templatom</a:t>
            </a:r>
          </a:p>
          <a:p>
            <a:r>
              <a:rPr lang="sr-Latn-RS" sz="1600" dirty="0" smtClean="0">
                <a:solidFill>
                  <a:srgbClr val="C00000"/>
                </a:solidFill>
              </a:rPr>
              <a:t>-metode bez templata</a:t>
            </a:r>
            <a:endParaRPr lang="sr-Latn-RS" sz="1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657" y="1371600"/>
            <a:ext cx="838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supstancija pogodne strukture, teksturalnih (oblik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veličina pora..) i drugih svojstava, čijim se dodatkom sistemu diktira/usmerava rast (nano)čestica (npr. polimera) i podešava njihov oblik i veličina, a moguće i struktura.</a:t>
            </a:r>
            <a:endParaRPr lang="sr-Latn-R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034179"/>
            <a:ext cx="389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solidFill>
                  <a:srgbClr val="C00000"/>
                </a:solidFill>
              </a:rPr>
              <a:t>Metode za dobijanje </a:t>
            </a:r>
            <a:r>
              <a:rPr lang="sr-Latn-RS" b="1" dirty="0" smtClean="0">
                <a:solidFill>
                  <a:srgbClr val="C00000"/>
                </a:solidFill>
              </a:rPr>
              <a:t>PANI nanovlakana</a:t>
            </a:r>
            <a:endParaRPr lang="sr-Latn-RS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319" y="2447549"/>
            <a:ext cx="7952054" cy="349634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28600" indent="-228600">
              <a:spcBef>
                <a:spcPct val="20000"/>
              </a:spcBef>
              <a:buAutoNum type="arabicPeriod"/>
            </a:pPr>
            <a:r>
              <a:rPr lang="sr-Latn-C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Fizičke </a:t>
            </a:r>
            <a:r>
              <a:rPr lang="sr-Latn-C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U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sr-Latn-C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electrospinning,  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ultrazvučni </a:t>
            </a:r>
            <a:r>
              <a:rPr lang="sr-Latn-C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tretman</a:t>
            </a:r>
          </a:p>
          <a:p>
            <a:pPr>
              <a:spcBef>
                <a:spcPct val="20000"/>
              </a:spcBef>
            </a:pPr>
            <a:r>
              <a:rPr lang="sr-Latn-C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Latn-C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Hemijska oksidativna </a:t>
            </a:r>
            <a:r>
              <a:rPr lang="sr-Latn-C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polimerizacija anilina</a:t>
            </a:r>
            <a:endParaRPr lang="sr-Latn-CS" altLang="sr-Latn-R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Latn-CS" altLang="sr-Latn-RS" sz="1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sr-Latn-CS" altLang="sr-Latn-R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 sa templatom</a:t>
            </a:r>
            <a:r>
              <a:rPr lang="sr-Latn-C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2.1.1. tvrdi templati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nanoporozni tvrdi templati, nanostrukturno seme kao templat (seeding metod)</a:t>
            </a:r>
            <a:endParaRPr lang="en-US" altLang="sr-Latn-R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meki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templati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oligomerni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(npr. dimeri i oligomeri anilina)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polimerni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surfaktanti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natrijum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dodecilsulfat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amfifilne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kiseline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azobenzensulfonska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>
              <a:spcBef>
                <a:spcPct val="20000"/>
              </a:spcBef>
            </a:pP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sr-Latn-RS" sz="1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altLang="sr-Latn-RS" sz="1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US" altLang="sr-Latn-R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bez </a:t>
            </a:r>
            <a:r>
              <a:rPr lang="en-US" altLang="sr-Latn-RS" sz="1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templata</a:t>
            </a:r>
            <a:endParaRPr lang="sr-Latn-CS" altLang="sr-Latn-RS" sz="1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2.2.1. metod  bez mućkanja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 me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anja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(not shaken-not-stirred); me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šanje  vodi agregaciji </a:t>
            </a:r>
            <a:r>
              <a:rPr lang="sr-Latn-C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čestica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sr-Latn-C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spori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r-Latn-C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ukapavanje 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rastvora oksidacionog sredstva u rastvor anilina</a:t>
            </a:r>
          </a:p>
          <a:p>
            <a:pPr>
              <a:spcBef>
                <a:spcPct val="20000"/>
              </a:spcBef>
            </a:pP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sr-Latn-C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2.2.2. polimeri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acija na granici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vodene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organske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faze (aqueous/organic interfacial polymerization)</a:t>
            </a:r>
          </a:p>
          <a:p>
            <a:pPr>
              <a:spcBef>
                <a:spcPct val="20000"/>
              </a:spcBef>
            </a:pP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2.2.3.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brzo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šanje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potrošnja reaktanata 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anilina i APSA) u toku primarnog rasta nanovlakana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oksidant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potro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u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toku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stvaranja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nanovlakana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sekundarni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</a:t>
            </a:r>
            <a:r>
              <a:rPr lang="de-DE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altLang="sr-Latn-RS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sr-Latn-R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Elektrohemijska</a:t>
            </a:r>
            <a:r>
              <a:rPr lang="en-U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oksidativna</a:t>
            </a:r>
            <a:r>
              <a:rPr lang="en-U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polimerizacija</a:t>
            </a:r>
            <a:r>
              <a:rPr lang="en-U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anilina 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ciklovoltametrijski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sr-Latn-R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</a:t>
            </a:r>
            <a:r>
              <a:rPr lang="sr-Latn-R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elektrod</a:t>
            </a:r>
            <a:r>
              <a:rPr lang="sr-Latn-R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od anodnog aluminijum oksida, AAO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sr-Latn-RS" sz="1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132" y="6159334"/>
            <a:ext cx="863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G.Ćirić-Marjanović, </a:t>
            </a:r>
            <a:r>
              <a:rPr lang="sr-Latn-C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Polyaniline Nanostructures</a:t>
            </a:r>
            <a:r>
              <a:rPr lang="sr-Latn-C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Chapter 2 in </a:t>
            </a:r>
            <a:r>
              <a:rPr lang="sr-Latn-C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Nanostructured Conductive Polymers</a:t>
            </a:r>
            <a:r>
              <a:rPr lang="sr-Latn-C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(ed. A. Eftekhari), John Wiley &amp; Sons, Ltd, Chichester, UK., (2010), pp. 19–98, Print ISBN: 9780470745854, Online ISBN: 9780470661338</a:t>
            </a:r>
            <a:r>
              <a:rPr lang="sr-Latn-C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24" y="584791"/>
            <a:ext cx="8829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sz="1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Electrospinning</a:t>
            </a:r>
            <a:r>
              <a:rPr lang="en-US" altLang="sr-Latn-R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elektrostati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koji koristi </a:t>
            </a:r>
            <a:r>
              <a:rPr lang="sr-Latn-C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električno polje visokog napona 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bi se formirala čvrsta polimerna vlakna iz 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polimernog 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fluida 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(npr. 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rastvora 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 rastopa blende PANI i nekog drugog topljivog polimera, npr. poli(etilenoksida)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koji se dostavlja preko kapilare 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čnika ~ 1 mm.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Pozitivni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potencijal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primenjuje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rastvor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blendu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preko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metalne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elektrode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 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uronjena u pipetu sa rastvorom. Nanovlakna se mogu dobiti direktno na željenom supstratu  (npr. bakarna ploča koja služi kao k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atoda-kolektor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dostigne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kriti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vrednost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napona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pozitivno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naelektrisanje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prevazilazi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povr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inski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napon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nastaje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mlaz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polimernog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rastvora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putuje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veoma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kratko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katodi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emu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rastvara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isparava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Potencijalna razlika ~25 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V, ra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 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među katode i anode 5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sr-Latn-R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b="19980"/>
          <a:stretch/>
        </p:blipFill>
        <p:spPr>
          <a:xfrm>
            <a:off x="152401" y="2615989"/>
            <a:ext cx="4676775" cy="283812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3601" y="3738231"/>
            <a:ext cx="91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polimernog rastvora</a:t>
            </a:r>
            <a:endParaRPr lang="sr-Latn-R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1325" y="3295041"/>
            <a:ext cx="152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rastvor polimera</a:t>
            </a:r>
            <a:endParaRPr lang="sr-Latn-R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625" y="4419600"/>
            <a:ext cx="18954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r-Latn-R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olektor </a:t>
            </a:r>
          </a:p>
          <a:p>
            <a:r>
              <a:rPr lang="sr-Latn-R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nanovlakana</a:t>
            </a:r>
            <a:endParaRPr lang="sr-Latn-R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1574" y="2868702"/>
            <a:ext cx="11715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r-Latn-R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anovlakna</a:t>
            </a:r>
            <a:endParaRPr lang="sr-Latn-RS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1" y="2822376"/>
            <a:ext cx="3352800" cy="2406996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799" y="5381094"/>
            <a:ext cx="2704587" cy="464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sr-Latn-C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Norris et al. S</a:t>
            </a:r>
            <a:r>
              <a:rPr lang="en-U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sr-Latn-C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nth. Met. 114 </a:t>
            </a:r>
            <a:r>
              <a:rPr lang="en-U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C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en-U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C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109</a:t>
            </a:r>
            <a:r>
              <a:rPr lang="en-U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CS" altLang="sr-Latn-RS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C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MacDiarmid et al. Synth. Met. 119 </a:t>
            </a:r>
            <a:r>
              <a:rPr lang="en-U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C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r>
              <a:rPr lang="en-U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CS" altLang="sr-Latn-R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sr-Latn-R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1" y="5552095"/>
            <a:ext cx="5181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Shematski prikaz elektrospinning metode za dobijanje nanovlakana polimera.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9800" y="3340807"/>
            <a:ext cx="7715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mlaz</a:t>
            </a:r>
            <a:endParaRPr lang="sr-Latn-R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3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474" y="3200400"/>
            <a:ext cx="8620125" cy="342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en-GB" altLang="sr-Latn-RS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C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CS" altLang="sr-Latn-R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Tvrdi </a:t>
            </a:r>
            <a:r>
              <a:rPr lang="sr-Latn-C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templati</a:t>
            </a:r>
            <a:r>
              <a:rPr lang="en-U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sr-Latn-RS" altLang="sr-Latn-RS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sr-Latn-CS" altLang="sr-Latn-RS" sz="11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CS" altLang="sr-Latn-R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Nanoporozni </a:t>
            </a:r>
            <a:r>
              <a:rPr lang="sr-Latn-CS" altLang="sr-Latn-R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tvrdi templati</a:t>
            </a:r>
            <a:r>
              <a:rPr lang="en-US" altLang="sr-Latn-R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r-Latn-CS" altLang="sr-Latn-R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ksagonalni kanali širine 3 nm </a:t>
            </a:r>
            <a:r>
              <a:rPr lang="en-U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</a:t>
            </a:r>
            <a:r>
              <a:rPr lang="sr-Latn-C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sr-Latn-R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</a:t>
            </a:r>
            <a:r>
              <a:rPr lang="sr-Latn-C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kata</a:t>
            </a:r>
            <a:r>
              <a:rPr lang="en-U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MCM-41  (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postupka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najpre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adsorpcija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pare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dehidratisanom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MCM-41, a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zatim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reakcija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oksidacionim sredstvom,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peroksidisulfatom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koji oksiduje monomer anilin do PANI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sr-Latn-R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r-Latn-R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anodni</a:t>
            </a:r>
            <a:r>
              <a:rPr lang="en-U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aluminijum</a:t>
            </a:r>
            <a:r>
              <a:rPr lang="en-U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oksid</a:t>
            </a:r>
            <a:r>
              <a:rPr lang="en-U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(AAO)</a:t>
            </a:r>
          </a:p>
          <a:p>
            <a:pPr>
              <a:spcBef>
                <a:spcPct val="20000"/>
              </a:spcBef>
            </a:pP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r-Latn-R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polikarbonatne</a:t>
            </a:r>
            <a:r>
              <a:rPr lang="en-U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membrane </a:t>
            </a:r>
            <a:endParaRPr lang="sr-Latn-CS" altLang="sr-Latn-R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sr-Latn-CS" altLang="sr-Latn-RS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edosta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tvrdim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templatom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relativno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zahtevni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sinteti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uklanjanja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templata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(npr. jakom kiselinom)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toku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kojih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do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ć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destrukcije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nanostruktura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/ili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formiranj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nepo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eljnih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agregata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nakon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uklanjanja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templata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altLang="sr-Latn-RS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sr-Latn-RS" altLang="sr-Latn-RS" sz="1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RS" altLang="sr-Latn-R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r-Latn-CS" altLang="sr-Latn-R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anostrukturno </a:t>
            </a:r>
            <a:r>
              <a:rPr lang="sr-Latn-CS" altLang="sr-Latn-R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</a:t>
            </a:r>
            <a:r>
              <a:rPr lang="en-US" altLang="sr-Latn-R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sr-Latn-CS" altLang="sr-Latn-R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dodaje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vrlo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mala </a:t>
            </a:r>
            <a:r>
              <a:rPr lang="en-US" altLang="sr-Latn-R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čina </a:t>
            </a:r>
            <a:r>
              <a:rPr lang="sr-Latn-C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(1 %) nanovlakana 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(organskih, neorganskih) </a:t>
            </a:r>
            <a:r>
              <a:rPr lang="sr-Latn-C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 ugljeničnih nanotuba 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(SWNT) u reakcionu smešu pri uobičajenoj hem. oksidativnoj polimerizaciji 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anilina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klica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nanovlakana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provodnog</a:t>
            </a:r>
            <a:r>
              <a:rPr lang="en-GB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sr-Latn-R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polimera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CS" altLang="sr-Latn-R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7412" name="Picture 4" descr="Резултат слика за anodic aluminum oxide SEM open acc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3"/>
          <a:stretch/>
        </p:blipFill>
        <p:spPr bwMode="auto">
          <a:xfrm>
            <a:off x="6796087" y="309562"/>
            <a:ext cx="132397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01000" y="68180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AAO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Резултат слика за anodic aluminum oxide SEM open 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80" y="353371"/>
            <a:ext cx="1939513" cy="1246829"/>
          </a:xfrm>
          <a:prstGeom prst="rect">
            <a:avLst/>
          </a:prstGeom>
          <a:noFill/>
          <a:scene3d>
            <a:camera prst="orthographicFront">
              <a:rot lat="2762508" lon="19828793" rev="20269437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>
            <a:off x="5520267" y="869561"/>
            <a:ext cx="20574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54800" y="240376"/>
            <a:ext cx="5084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dirty="0" smtClean="0"/>
              <a:t>ćelija</a:t>
            </a:r>
            <a:endParaRPr lang="sr-Latn-R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929936" y="141040"/>
            <a:ext cx="4700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dirty="0" smtClean="0"/>
              <a:t>pora</a:t>
            </a:r>
            <a:endParaRPr lang="sr-Latn-RS" sz="12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639328" y="517375"/>
            <a:ext cx="1630943" cy="99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44540" y="1490133"/>
            <a:ext cx="2422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/>
              <a:t>SEM snimak površine AAO templata</a:t>
            </a:r>
            <a:endParaRPr lang="sr-Latn-RS" sz="1200" dirty="0"/>
          </a:p>
        </p:txBody>
      </p:sp>
      <p:sp>
        <p:nvSpPr>
          <p:cNvPr id="31" name="Rectangle 30"/>
          <p:cNvSpPr/>
          <p:nvPr/>
        </p:nvSpPr>
        <p:spPr>
          <a:xfrm>
            <a:off x="6963273" y="1600200"/>
            <a:ext cx="580527" cy="152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400" dirty="0" smtClean="0"/>
              <a:t>Al</a:t>
            </a:r>
            <a:endParaRPr lang="sr-Latn-RS" sz="1400" dirty="0"/>
          </a:p>
        </p:txBody>
      </p:sp>
      <p:sp>
        <p:nvSpPr>
          <p:cNvPr id="17408" name="TextBox 17407"/>
          <p:cNvSpPr txBox="1"/>
          <p:nvPr/>
        </p:nvSpPr>
        <p:spPr>
          <a:xfrm>
            <a:off x="228600" y="186098"/>
            <a:ext cx="42707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sr-Latn-R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sr-Latn-R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Hemijska</a:t>
            </a:r>
            <a:r>
              <a:rPr lang="en-US" altLang="sr-Latn-R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oksidativna</a:t>
            </a:r>
            <a:r>
              <a:rPr lang="en-US" altLang="sr-Latn-R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polimerizacija</a:t>
            </a:r>
            <a:r>
              <a:rPr lang="sr-Latn-RS" alt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anilina</a:t>
            </a:r>
            <a:endParaRPr lang="en-US" altLang="sr-Latn-R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sr-Latn-RS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CS" altLang="sr-Latn-RS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 sa templatom </a:t>
            </a:r>
          </a:p>
          <a:p>
            <a:endParaRPr lang="sr-Latn-RS" b="1" dirty="0"/>
          </a:p>
        </p:txBody>
      </p:sp>
      <p:graphicFrame>
        <p:nvGraphicFramePr>
          <p:cNvPr id="17418" name="Object 174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973137"/>
              </p:ext>
            </p:extLst>
          </p:nvPr>
        </p:nvGraphicFramePr>
        <p:xfrm>
          <a:off x="371475" y="821915"/>
          <a:ext cx="3265886" cy="2293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" name="CS ChemDraw Drawing" r:id="rId7" imgW="5788660" imgH="4079240" progId="ChemDraw.Document.5.0">
                  <p:embed/>
                </p:oleObj>
              </mc:Choice>
              <mc:Fallback>
                <p:oleObj name="CS ChemDraw Drawing" r:id="rId7" imgW="5788660" imgH="4079240" progId="ChemDraw.Document.5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821915"/>
                        <a:ext cx="3265886" cy="229325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chemeClr val="bg1">
                            <a:lumMod val="8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6759" y="228600"/>
            <a:ext cx="7870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dirty="0">
                <a:latin typeface="Comic Sans MS" panose="030F0702030302020204" pitchFamily="66" charset="0"/>
              </a:rPr>
              <a:t>P</a:t>
            </a:r>
            <a:r>
              <a:rPr lang="sr-Latn-RS" sz="1600" dirty="0" smtClean="0">
                <a:latin typeface="Comic Sans MS" panose="030F0702030302020204" pitchFamily="66" charset="0"/>
              </a:rPr>
              <a:t>rimeri p</a:t>
            </a:r>
            <a:r>
              <a:rPr lang="en-US" sz="1600" dirty="0" err="1" smtClean="0">
                <a:latin typeface="Comic Sans MS" panose="030F0702030302020204" pitchFamily="66" charset="0"/>
              </a:rPr>
              <a:t>roces</a:t>
            </a:r>
            <a:r>
              <a:rPr lang="sr-Latn-RS" sz="1600" dirty="0" smtClean="0">
                <a:latin typeface="Comic Sans MS" panose="030F0702030302020204" pitchFamily="66" charset="0"/>
              </a:rPr>
              <a:t>a </a:t>
            </a:r>
            <a:r>
              <a:rPr lang="en-US" sz="1600" dirty="0" err="1" smtClean="0">
                <a:latin typeface="Comic Sans MS" panose="030F0702030302020204" pitchFamily="66" charset="0"/>
              </a:rPr>
              <a:t>istra</a:t>
            </a:r>
            <a:r>
              <a:rPr lang="sr-Latn-RS" sz="1600" dirty="0" smtClean="0">
                <a:latin typeface="Comic Sans MS" panose="030F0702030302020204" pitchFamily="66" charset="0"/>
              </a:rPr>
              <a:t>ž</a:t>
            </a:r>
            <a:r>
              <a:rPr lang="en-US" sz="1600" dirty="0" err="1" smtClean="0">
                <a:latin typeface="Comic Sans MS" panose="030F0702030302020204" pitchFamily="66" charset="0"/>
              </a:rPr>
              <a:t>ivanj</a:t>
            </a:r>
            <a:r>
              <a:rPr lang="sr-Latn-RS" sz="1600" dirty="0" smtClean="0">
                <a:latin typeface="Comic Sans MS" panose="030F0702030302020204" pitchFamily="66" charset="0"/>
              </a:rPr>
              <a:t>a, metoda i metodologija</a:t>
            </a:r>
          </a:p>
          <a:p>
            <a:pPr algn="ctr"/>
            <a:r>
              <a:rPr lang="sr-Latn-RS" sz="1600" dirty="0" smtClean="0">
                <a:latin typeface="Comic Sans MS" panose="030F0702030302020204" pitchFamily="66" charset="0"/>
              </a:rPr>
              <a:t>u oblasti fizičke hemije materijala</a:t>
            </a:r>
            <a:endParaRPr lang="sr-Latn-RS" sz="16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077" y="1524000"/>
            <a:ext cx="8839199" cy="488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 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Medju polimerima, </a:t>
            </a:r>
            <a:r>
              <a:rPr lang="sr-Latn-RS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elektroprovodni polimeri 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(konjugovanih polimeri, sintetički metali) čine posebno interesantnu grupu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r-Latn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1600" dirty="0"/>
          </a:p>
          <a:p>
            <a:endParaRPr lang="sr-Latn-RS" sz="1600" dirty="0" smtClean="0"/>
          </a:p>
          <a:p>
            <a:endParaRPr lang="sr-Latn-RS" sz="1600" dirty="0"/>
          </a:p>
          <a:p>
            <a:r>
              <a:rPr lang="sr-Latn-RS" sz="1600" dirty="0" smtClean="0"/>
              <a:t> </a:t>
            </a:r>
          </a:p>
          <a:p>
            <a:endParaRPr lang="sr-Latn-RS" sz="1600" dirty="0"/>
          </a:p>
          <a:p>
            <a:endParaRPr lang="sr-Latn-RS" sz="1200" dirty="0" smtClean="0"/>
          </a:p>
          <a:p>
            <a:r>
              <a:rPr lang="sr-Latn-RS" sz="1600" dirty="0" smtClean="0"/>
              <a:t>     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sr-Latn-RS" sz="1600" dirty="0" smtClean="0"/>
              <a:t>polianilin                    </a:t>
            </a:r>
            <a:r>
              <a:rPr lang="en-US" sz="1600" dirty="0" smtClean="0"/>
              <a:t>                     </a:t>
            </a:r>
            <a:r>
              <a:rPr lang="sr-Latn-RS" sz="1600" dirty="0" smtClean="0"/>
              <a:t>polipirol                    </a:t>
            </a:r>
            <a:r>
              <a:rPr lang="en-US" sz="1600" dirty="0" smtClean="0"/>
              <a:t>     </a:t>
            </a:r>
            <a:r>
              <a:rPr lang="sr-Latn-RS" sz="1600" dirty="0" smtClean="0"/>
              <a:t> politiofen     </a:t>
            </a:r>
            <a:r>
              <a:rPr lang="en-US" sz="1600" dirty="0" smtClean="0"/>
              <a:t>           </a:t>
            </a:r>
            <a:r>
              <a:rPr lang="sr-Latn-RS" sz="1600" dirty="0" smtClean="0"/>
              <a:t>poli (3,4-etilendioksitiofen)</a:t>
            </a:r>
          </a:p>
          <a:p>
            <a:r>
              <a:rPr lang="en-US" sz="1600" dirty="0" smtClean="0"/>
              <a:t>    </a:t>
            </a:r>
            <a:r>
              <a:rPr lang="sr-Latn-RS" sz="1600" dirty="0" smtClean="0"/>
              <a:t>  </a:t>
            </a:r>
            <a:r>
              <a:rPr lang="en-US" sz="1600" dirty="0" smtClean="0"/>
              <a:t> (PANI)                                               (</a:t>
            </a:r>
            <a:r>
              <a:rPr lang="en-US" sz="1600" dirty="0" err="1" smtClean="0"/>
              <a:t>PPy</a:t>
            </a:r>
            <a:r>
              <a:rPr lang="en-US" sz="1600" dirty="0" smtClean="0"/>
              <a:t>)                                 (PT)                                   (PEDOT)</a:t>
            </a:r>
          </a:p>
          <a:p>
            <a:endParaRPr lang="sr-Latn-RS" sz="1000" dirty="0"/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Konjugovani polimeri mogu podešavanjem strukture (stanja oksidovanosti i protonovanosti), tzv. dopiranjem, da se dovedu u oblik koji dobro provodi električnu struju (specifična provodljivost najčešće 1-100 S/sm).  Osim elektroprovodljivosti, ovi polimeri pokazuju i niz drugi interesantnih svojstava - npr. elektrohromizam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paramagnetizam, redoks aktivnost  i dr.,  koje omogućavaju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njihovo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kori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šć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enje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različite primene. </a:t>
            </a:r>
          </a:p>
          <a:p>
            <a:pPr marL="285750" indent="-285750">
              <a:buFontTx/>
              <a:buChar char="-"/>
            </a:pPr>
            <a:endParaRPr lang="sr-Latn-RS" sz="1600" dirty="0" smtClean="0"/>
          </a:p>
          <a:p>
            <a:pPr marL="285750" indent="-285750">
              <a:buFontTx/>
              <a:buChar char="-"/>
            </a:pPr>
            <a:r>
              <a:rPr lang="en-U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sr-Latn-R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godine Nobelova nagrada iz Hemije: Alan J. Heeger</a:t>
            </a:r>
            <a:r>
              <a:rPr lang="en-U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Alan </a:t>
            </a:r>
            <a:r>
              <a:rPr lang="en-US" sz="1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MacDiarmi</a:t>
            </a:r>
            <a:r>
              <a:rPr lang="sr-Latn-R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 Hideki Shirakawa</a:t>
            </a:r>
          </a:p>
          <a:p>
            <a:r>
              <a:rPr lang="sr-Latn-R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discovery and development of conductive </a:t>
            </a:r>
            <a:r>
              <a:rPr lang="en-US" sz="1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polymers”</a:t>
            </a:r>
            <a:endParaRPr lang="sr-Latn-RS" sz="14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pload.wikimedia.org/wikipedia/commons/thumb/0/05/PEDOT.png/800px-PEDO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92" y="2133600"/>
            <a:ext cx="1407479" cy="14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02" y="2745056"/>
            <a:ext cx="142362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4" y="2622410"/>
            <a:ext cx="1851561" cy="859654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6" y="2478006"/>
            <a:ext cx="121443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8594" y="1014829"/>
            <a:ext cx="5468164" cy="33855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Comic Sans MS" panose="030F0702030302020204" pitchFamily="66" charset="0"/>
              </a:rPr>
              <a:t>PRIMERI</a:t>
            </a:r>
            <a:r>
              <a:rPr lang="sr-Latn-RS" sz="1600" dirty="0">
                <a:latin typeface="Comic Sans MS" panose="030F0702030302020204" pitchFamily="66" charset="0"/>
              </a:rPr>
              <a:t>: </a:t>
            </a:r>
            <a:r>
              <a:rPr lang="sr-Latn-RS" sz="1600" dirty="0" smtClean="0">
                <a:latin typeface="Comic Sans MS" panose="030F0702030302020204" pitchFamily="66" charset="0"/>
              </a:rPr>
              <a:t>polimeri, ugljenični materijali, nanostrukture</a:t>
            </a:r>
            <a:endParaRPr lang="sr-Latn-RS" sz="16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0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ED1-4C27-4E70-A5AD-6C9760523C3F}" type="slidenum">
              <a:rPr lang="en-US" altLang="sr-Latn-RS"/>
              <a:pPr/>
              <a:t>20</a:t>
            </a:fld>
            <a:endParaRPr lang="en-US" altLang="sr-Latn-RS"/>
          </a:p>
        </p:txBody>
      </p:sp>
      <p:pic>
        <p:nvPicPr>
          <p:cNvPr id="232452" name="Picture 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276350"/>
            <a:ext cx="4752975" cy="321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228600" y="4495800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08000" indent="0">
              <a:spcBef>
                <a:spcPts val="0"/>
              </a:spcBef>
            </a:pP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 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slike nanovlakana PANI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emeraldin (</a:t>
            </a:r>
            <a:r>
              <a:rPr lang="en-US" altLang="sr-Latn-RS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sintetisanih metodom nanostrukturnog semena koristeći sledeće tipove semena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1.5 mg 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emeraldin-HCl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vlakana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inset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(B) 1.6 mg </a:t>
            </a:r>
            <a:r>
              <a:rPr lang="en-US" altLang="sr-Latn-RS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HiPco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SWNT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inset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(C) 1.0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  <a:r>
              <a:rPr lang="en-US" altLang="sr-Latn-RS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sr-Latn-RS" altLang="sr-Latn-RS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ksa</a:t>
            </a:r>
            <a:r>
              <a:rPr lang="en-US" altLang="sr-Latn-RS" sz="1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peptid</a:t>
            </a:r>
            <a:r>
              <a:rPr lang="sr-Latn-RS" altLang="sr-Latn-RS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sr-Latn-RS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AcPHF6 (TEM 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nset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(D) 4 mg </a:t>
            </a:r>
            <a:r>
              <a:rPr lang="en-US" altLang="sr-Latn-RS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sr-Latn-RS" sz="1200" b="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sr-Latn-RS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sr-Latn-RS" sz="1200" b="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sr-Latn-RS" sz="1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sr-Latn-RS" altLang="sr-Latn-RS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vlakana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(SEM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inset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</a:t>
            </a:r>
            <a:r>
              <a:rPr lang="de-DE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X.; Goux, W. J.; Manohar, S. K. J Am Chem Soc 2004, 126, 4502.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2455" name="Text Box 7"/>
          <p:cNvSpPr txBox="1">
            <a:spLocks noChangeArrowheads="1"/>
          </p:cNvSpPr>
          <p:nvPr/>
        </p:nvSpPr>
        <p:spPr bwMode="auto">
          <a:xfrm>
            <a:off x="1820913" y="495797"/>
            <a:ext cx="5425973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sr-Latn-C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Nanostrukturno seme</a:t>
            </a:r>
            <a:r>
              <a:rPr lang="sr-Latn-C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 </a:t>
            </a:r>
            <a:r>
              <a:rPr lang="sr-Latn-C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 kod dobijanja PANI nanovlakana</a:t>
            </a:r>
            <a:endParaRPr lang="sr-Latn-CS" altLang="sr-Latn-R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CS" altLang="sr-Latn-RS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nanostructured seed 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template method)</a:t>
            </a:r>
            <a:endParaRPr lang="en-US" altLang="sr-Latn-R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457" name="Text Box 9"/>
          <p:cNvSpPr txBox="1">
            <a:spLocks noChangeArrowheads="1"/>
          </p:cNvSpPr>
          <p:nvPr/>
        </p:nvSpPr>
        <p:spPr bwMode="auto">
          <a:xfrm>
            <a:off x="457200" y="5621337"/>
            <a:ext cx="815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spcBef>
                <a:spcPts val="0"/>
              </a:spcBef>
            </a:pP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Pretpostavljeno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da se </a:t>
            </a:r>
            <a:r>
              <a:rPr lang="en-US" altLang="sr-Latn-RS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polimerizacija</a:t>
            </a:r>
            <a:r>
              <a:rPr lang="en-U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najpre</a:t>
            </a:r>
            <a:r>
              <a:rPr lang="en-U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</a:t>
            </a:r>
            <a:r>
              <a:rPr lang="sr-Latn-C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šava na površini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nanofibrilarnog templata 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čija se morfologija preslikava </a:t>
            </a:r>
            <a:r>
              <a:rPr lang="sr-Latn-C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 rastu polimernih PANI 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lanaca.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2458" name="Text Box 10"/>
          <p:cNvSpPr txBox="1">
            <a:spLocks noChangeArrowheads="1"/>
          </p:cNvSpPr>
          <p:nvPr/>
        </p:nvSpPr>
        <p:spPr bwMode="auto">
          <a:xfrm>
            <a:off x="457200" y="2275225"/>
            <a:ext cx="16421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sr-Latn-CS" altLang="sr-Latn-R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nanovlakna</a:t>
            </a:r>
            <a:endParaRPr lang="en-US" altLang="sr-Latn-R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9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380B-1FEC-49B3-9704-CFCFA0BDB844}" type="slidenum">
              <a:rPr lang="en-US" altLang="sr-Latn-RS"/>
              <a:pPr/>
              <a:t>21</a:t>
            </a:fld>
            <a:endParaRPr lang="en-US" altLang="sr-Latn-RS"/>
          </a:p>
        </p:txBody>
      </p:sp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1127125" y="8985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endParaRPr lang="sr-Latn-RS" altLang="sr-Latn-RS">
              <a:solidFill>
                <a:srgbClr val="000000"/>
              </a:solidFill>
            </a:endParaRPr>
          </a:p>
        </p:txBody>
      </p:sp>
      <p:pic>
        <p:nvPicPr>
          <p:cNvPr id="235525" name="Picture 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8623" y="762000"/>
            <a:ext cx="5170152" cy="14678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1006548" y="2209800"/>
            <a:ext cx="7331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hematska ilustracija formiranja i agregacije PANI čestica.</a:t>
            </a:r>
            <a:r>
              <a:rPr lang="en-U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Zeleno-PANI 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nanovlakna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ljubičasto- PANi </a:t>
            </a:r>
            <a:r>
              <a:rPr lang="sr-Latn-R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čestice nastale heterogenom nukleacijom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de-DE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Li, D.; Kaner, R. B. J. Am. Chem. Soc. 2006, 128, 968].</a:t>
            </a:r>
            <a:endParaRPr lang="en-US" altLang="sr-Latn-RS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28" name="Text Box 8"/>
          <p:cNvSpPr txBox="1">
            <a:spLocks noChangeArrowheads="1"/>
          </p:cNvSpPr>
          <p:nvPr/>
        </p:nvSpPr>
        <p:spPr bwMode="auto">
          <a:xfrm>
            <a:off x="249793" y="2681246"/>
            <a:ext cx="8686799" cy="160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0">
              <a:spcBef>
                <a:spcPct val="20000"/>
              </a:spcBef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Smatra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tanka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nanovlakna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PANI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prirodno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formiraju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toku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reakcije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hemijske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oksidativne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polimeri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acije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anilina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vodenom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rastvoru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kiselom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polimeri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acija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Pošto su nanovlakna u kontaktu sa anilinom i APS, podložna su sekundarnom rastu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Hipoteza je bila da ako se sekundarni rast (aglomeracija) spreči na neki način, prinos PANI nanovlakana u krajnjem produktu biće značajno veči. </a:t>
            </a:r>
          </a:p>
          <a:p>
            <a:pPr indent="0">
              <a:spcBef>
                <a:spcPct val="20000"/>
              </a:spcBef>
            </a:pP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sr-Latn-R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rilikom</a:t>
            </a:r>
            <a:r>
              <a:rPr lang="en-US" alt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sr-Latn-CS" alt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šanja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javlja se </a:t>
            </a:r>
            <a:r>
              <a:rPr lang="sr-Latn-CS" alt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heterogena </a:t>
            </a:r>
            <a:r>
              <a:rPr lang="sr-Latn-CS" alt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nukleacija 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površinama čestica uključujući tačke kontakta čestica. Nukleusi u tačkama sudara imaju funkciju lepka na nanoskali koji povezuje čestice zajedno, što prouzrokuje </a:t>
            </a:r>
            <a:r>
              <a:rPr lang="sr-Latn-C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agregaciju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čestica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Dalji rast  </a:t>
            </a:r>
            <a:r>
              <a:rPr lang="sr-Latn-CS" altLang="sr-Latn-R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nukleusa 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formiranje novih heteronukleusa  na njihovim površinama pojačava agregaciju. Suprotno, </a:t>
            </a:r>
            <a:r>
              <a:rPr lang="sr-Latn-CS" alt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odsustvu mešanja</a:t>
            </a:r>
            <a:r>
              <a:rPr lang="en-US" alt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CS" alt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heterogena nukleacija je sprečena i nanovlakna se kontinualno proizvode i dobro su dispergovana</a:t>
            </a:r>
            <a:r>
              <a:rPr lang="sr-Latn-C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sr-Latn-R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2309387" y="208050"/>
            <a:ext cx="4770280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sr-Latn-R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Metoda bez mućkanja i mešanja (</a:t>
            </a:r>
            <a:r>
              <a:rPr lang="en-US" altLang="sr-Latn-R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shaken-not-stirred’ </a:t>
            </a:r>
            <a:r>
              <a:rPr lang="sr-Latn-R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spcBef>
                <a:spcPct val="20000"/>
              </a:spcBef>
            </a:pPr>
            <a:r>
              <a:rPr lang="sr-Latn-R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dobijanja </a:t>
            </a:r>
            <a:r>
              <a:rPr lang="sr-Latn-R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nanovlakana</a:t>
            </a:r>
            <a:endParaRPr lang="en-US" altLang="sr-Latn-R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0"/>
          <a:stretch/>
        </p:blipFill>
        <p:spPr>
          <a:xfrm>
            <a:off x="1127125" y="4343400"/>
            <a:ext cx="6580705" cy="18701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001" y="6211669"/>
            <a:ext cx="8100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sz="1200" dirty="0">
                <a:solidFill>
                  <a:srgbClr val="000000"/>
                </a:solidFill>
              </a:rPr>
              <a:t>SEM images of PANI synthesized by reacting aniline in 1.0 M </a:t>
            </a:r>
            <a:r>
              <a:rPr lang="en-US" altLang="sr-Latn-RS" sz="1200" dirty="0" err="1">
                <a:solidFill>
                  <a:srgbClr val="000000"/>
                </a:solidFill>
              </a:rPr>
              <a:t>HCl</a:t>
            </a:r>
            <a:r>
              <a:rPr lang="en-US" altLang="sr-Latn-RS" sz="1200" dirty="0">
                <a:solidFill>
                  <a:srgbClr val="000000"/>
                </a:solidFill>
              </a:rPr>
              <a:t> with APS in 1.0 M </a:t>
            </a:r>
            <a:r>
              <a:rPr lang="en-US" altLang="sr-Latn-RS" sz="1200" dirty="0" err="1">
                <a:solidFill>
                  <a:srgbClr val="000000"/>
                </a:solidFill>
              </a:rPr>
              <a:t>HCl</a:t>
            </a:r>
            <a:r>
              <a:rPr lang="en-US" altLang="sr-Latn-RS" sz="1200" dirty="0">
                <a:solidFill>
                  <a:srgbClr val="000000"/>
                </a:solidFill>
              </a:rPr>
              <a:t> at 25 °C. (A) The APS solution was added dropwise into </a:t>
            </a:r>
            <a:r>
              <a:rPr lang="en-US" altLang="sr-Latn-RS" sz="1200" b="1" dirty="0">
                <a:solidFill>
                  <a:srgbClr val="000000"/>
                </a:solidFill>
              </a:rPr>
              <a:t>the stirred </a:t>
            </a:r>
            <a:r>
              <a:rPr lang="en-US" altLang="sr-Latn-RS" sz="1200" dirty="0">
                <a:solidFill>
                  <a:srgbClr val="000000"/>
                </a:solidFill>
              </a:rPr>
              <a:t>aniline solution (B) The APS solution was added dropwise into the aniline solution </a:t>
            </a:r>
            <a:r>
              <a:rPr lang="en-US" altLang="sr-Latn-RS" sz="1200" b="1" dirty="0">
                <a:solidFill>
                  <a:srgbClr val="000000"/>
                </a:solidFill>
              </a:rPr>
              <a:t>without stirring</a:t>
            </a:r>
            <a:r>
              <a:rPr lang="en-US" altLang="sr-Latn-RS" sz="1200" dirty="0">
                <a:solidFill>
                  <a:srgbClr val="000000"/>
                </a:solidFill>
              </a:rPr>
              <a:t>. </a:t>
            </a:r>
            <a:endParaRPr lang="sr-Latn-RS" altLang="sr-Latn-RS" sz="1200" dirty="0" smtClean="0">
              <a:solidFill>
                <a:srgbClr val="000000"/>
              </a:solidFill>
            </a:endParaRPr>
          </a:p>
          <a:p>
            <a:r>
              <a:rPr lang="en-US" altLang="sr-Latn-RS" sz="1200" dirty="0" smtClean="0">
                <a:solidFill>
                  <a:srgbClr val="000000"/>
                </a:solidFill>
              </a:rPr>
              <a:t>[</a:t>
            </a:r>
            <a:r>
              <a:rPr lang="de-DE" altLang="sr-Latn-RS" sz="1200" dirty="0" smtClean="0">
                <a:solidFill>
                  <a:srgbClr val="000000"/>
                </a:solidFill>
              </a:rPr>
              <a:t> </a:t>
            </a:r>
            <a:r>
              <a:rPr lang="de-DE" altLang="sr-Latn-RS" sz="1200" dirty="0">
                <a:solidFill>
                  <a:srgbClr val="000000"/>
                </a:solidFill>
              </a:rPr>
              <a:t>Li, D.; Kaner, R. B. J. Am. Chem. Soc. 2006, 128, 968</a:t>
            </a:r>
            <a:r>
              <a:rPr lang="de-DE" altLang="sr-Latn-RS" sz="1200" dirty="0" smtClean="0">
                <a:solidFill>
                  <a:srgbClr val="000000"/>
                </a:solidFill>
              </a:rPr>
              <a:t>].</a:t>
            </a:r>
            <a:endParaRPr lang="en-US" altLang="sr-Latn-RS" sz="1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" y="0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sr-Latn-R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altLang="sr-Latn-RS" sz="1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US" altLang="sr-Latn-RS" sz="1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</a:t>
            </a:r>
            <a:r>
              <a:rPr lang="en-US" altLang="sr-Latn-RS" sz="1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templata</a:t>
            </a:r>
            <a:endParaRPr lang="en-GB" sz="1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2BF1-A4D8-4169-AA64-307F251168FE}" type="slidenum">
              <a:rPr lang="en-US" altLang="sr-Latn-RS"/>
              <a:pPr/>
              <a:t>22</a:t>
            </a:fld>
            <a:endParaRPr lang="en-US" altLang="sr-Latn-RS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2057400" y="468213"/>
            <a:ext cx="60356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r-Latn-C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olimeri</a:t>
            </a:r>
            <a:r>
              <a:rPr lang="en-U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r-Latn-C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acija na granici </a:t>
            </a:r>
            <a:r>
              <a:rPr lang="en-US" altLang="sr-Latn-R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vodene</a:t>
            </a:r>
            <a:r>
              <a:rPr lang="en-U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sr-Latn-R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organske</a:t>
            </a:r>
            <a:r>
              <a:rPr lang="en-U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faze </a:t>
            </a:r>
            <a:r>
              <a:rPr lang="sr-Latn-RS" altLang="sr-Latn-R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sr-Latn-RS" altLang="sr-Latn-R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đufazna polimerizacija)</a:t>
            </a:r>
            <a:endParaRPr lang="en-US" altLang="sr-Latn-R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228600" y="1066800"/>
            <a:ext cx="86106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spcBef>
                <a:spcPts val="0"/>
              </a:spcBef>
            </a:pPr>
            <a:r>
              <a:rPr lang="en-US" altLang="sr-Latn-RS" sz="13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3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sr-Latn-C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sr-Latn-RS" sz="13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liku</a:t>
            </a:r>
            <a:r>
              <a:rPr lang="en-U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altLang="sr-Latn-RS" sz="13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</a:t>
            </a:r>
            <a:r>
              <a:rPr lang="sr-Latn-C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altLang="sr-Latn-RS" sz="13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homogene</a:t>
            </a:r>
            <a:r>
              <a:rPr lang="en-U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3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polimerizacije</a:t>
            </a:r>
            <a:r>
              <a:rPr lang="en-U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3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anilina</a:t>
            </a:r>
            <a:r>
              <a:rPr lang="sr-Latn-C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3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reakcija </a:t>
            </a:r>
            <a:r>
              <a:rPr lang="en-US" altLang="sr-Latn-RS" sz="13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sr-Latn-RS" altLang="sr-Latn-RS" sz="13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dešava </a:t>
            </a:r>
            <a:r>
              <a:rPr lang="sr-Latn-CS" altLang="sr-Latn-RS" sz="13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granici dve nemešljive faze, organske faze</a:t>
            </a:r>
            <a:r>
              <a:rPr lang="en-US" altLang="sr-Latn-RS" sz="13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C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ugljen tetrahlorid, benzen, toluen</a:t>
            </a:r>
            <a:r>
              <a:rPr lang="sr-Latn-CS" altLang="sr-Latn-RS" sz="13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RS" altLang="sr-Latn-R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r-Latn-CS" altLang="sr-Latn-RS" sz="13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vodene faze, </a:t>
            </a:r>
            <a:r>
              <a:rPr lang="sr-Latn-C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bi se sporedni proizvodi (neorganske soli, oligomeri) razdvojili prema njihovoj rastvorljivosti u organskoj i vodenoj fazi. PANI nanovlakna imaju dužine 500 nm do nekoliko mikrometara, prosečni prečnik 30</a:t>
            </a:r>
            <a:r>
              <a:rPr lang="en-U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nm.</a:t>
            </a:r>
            <a:r>
              <a:rPr lang="en-U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sr-Latn-RS" sz="13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en-US" altLang="sr-Latn-RS" sz="13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altLang="sr-Latn-RS" sz="13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sr-Latn-CS" altLang="sr-Latn-RS" sz="13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Nizak </a:t>
            </a:r>
            <a:r>
              <a:rPr lang="sr-Latn-C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prinos sinteze (6</a:t>
            </a:r>
            <a:r>
              <a:rPr lang="en-U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mas. %</a:t>
            </a:r>
            <a:r>
              <a:rPr lang="en-US" altLang="sr-Latn-RS" sz="13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sr-Latn-RS" sz="13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575" name="Text Box 7"/>
          <p:cNvSpPr txBox="1">
            <a:spLocks noChangeArrowheads="1"/>
          </p:cNvSpPr>
          <p:nvPr/>
        </p:nvSpPr>
        <p:spPr bwMode="auto">
          <a:xfrm>
            <a:off x="1279525" y="35655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endParaRPr lang="sr-Latn-RS" altLang="sr-Latn-RS">
              <a:solidFill>
                <a:srgbClr val="000000"/>
              </a:solidFill>
            </a:endParaRPr>
          </a:p>
        </p:txBody>
      </p:sp>
      <p:pic>
        <p:nvPicPr>
          <p:cNvPr id="237576" name="Picture 8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67000"/>
            <a:ext cx="8229600" cy="2252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7578" name="Text Box 10"/>
          <p:cNvSpPr txBox="1">
            <a:spLocks noChangeArrowheads="1"/>
          </p:cNvSpPr>
          <p:nvPr/>
        </p:nvSpPr>
        <p:spPr bwMode="auto">
          <a:xfrm>
            <a:off x="762000" y="5105400"/>
            <a:ext cx="79406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0">
              <a:spcBef>
                <a:spcPct val="20000"/>
              </a:spcBef>
            </a:pP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Snapshots showing interfacial polymerization of aniline in a water/chloroform system. From a to e, the reaction times are 0, 1.5, 2.5, 4, and 10 min, respectively. The top layer is an aqueous solution of 1.0 M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perchloric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and APS; the bottom layer is aniline dissolved in chloroform [</a:t>
            </a:r>
            <a:r>
              <a:rPr lang="de-DE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Huang, J.; Kaner, R. B. J Am Chem Soc 2004, 126, 851].</a:t>
            </a:r>
            <a:r>
              <a:rPr lang="de-DE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62000" y="3401199"/>
            <a:ext cx="381000" cy="3326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15" y="3124200"/>
            <a:ext cx="1343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APS, </a:t>
            </a:r>
            <a:r>
              <a:rPr lang="en-US" sz="1200" dirty="0" err="1" smtClean="0">
                <a:solidFill>
                  <a:srgbClr val="C00000"/>
                </a:solidFill>
              </a:rPr>
              <a:t>kiselina</a:t>
            </a:r>
            <a:r>
              <a:rPr lang="en-US" sz="1200" dirty="0" smtClean="0">
                <a:solidFill>
                  <a:srgbClr val="C00000"/>
                </a:solidFill>
              </a:rPr>
              <a:t>, </a:t>
            </a:r>
            <a:r>
              <a:rPr lang="sr-Latn-RS" sz="1200" dirty="0" smtClean="0">
                <a:solidFill>
                  <a:srgbClr val="C00000"/>
                </a:solidFill>
              </a:rPr>
              <a:t>voda</a:t>
            </a:r>
            <a:endParaRPr lang="sr-Latn-RS" sz="1200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62000" y="42672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9080" y="4515386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</a:t>
            </a:r>
            <a:r>
              <a:rPr lang="en-U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hloroform</a:t>
            </a:r>
            <a:endParaRPr lang="sr-Latn-RS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3585864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</a:t>
            </a:r>
            <a:endParaRPr lang="sr-Latn-RS" sz="12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nanovlakna</a:t>
            </a:r>
            <a:endParaRPr lang="sr-Latn-RS" sz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0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4800" y="665947"/>
            <a:ext cx="7924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3. </a:t>
            </a:r>
            <a:r>
              <a:rPr kumimoji="0" lang="en-US" altLang="sr-Latn-RS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Elektrohemijska</a:t>
            </a:r>
            <a:r>
              <a:rPr kumimoji="0" lang="en-US" altLang="sr-Latn-R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oksidativna</a:t>
            </a:r>
            <a:r>
              <a:rPr kumimoji="0" lang="en-US" altLang="sr-Latn-R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polimeri</a:t>
            </a:r>
            <a:r>
              <a:rPr lang="sr-Latn-RS" altLang="sr-Latn-R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z</a:t>
            </a:r>
            <a:r>
              <a:rPr kumimoji="0" lang="en-US" altLang="sr-Latn-RS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acija</a:t>
            </a:r>
            <a:endParaRPr kumimoji="0" lang="sr-Latn-RS" altLang="sr-Latn-RS" sz="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sr-Latn-R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r-Latn-R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Ele</a:t>
            </a:r>
            <a:r>
              <a:rPr kumimoji="0" lang="sr-Latn-RS" altLang="sr-Latn-R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k</a:t>
            </a:r>
            <a:r>
              <a:rPr kumimoji="0" lang="en-US" altLang="sr-Latn-R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trosinteza</a:t>
            </a:r>
            <a:r>
              <a:rPr kumimoji="0" lang="en-US" altLang="sr-Latn-R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omogu</a:t>
            </a:r>
            <a:r>
              <a:rPr kumimoji="0" lang="sr-Latn-RS" altLang="sr-Latn-R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ćava takođe</a:t>
            </a:r>
            <a:r>
              <a:rPr kumimoji="0" lang="en-US" altLang="sr-Latn-R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dobijanje</a:t>
            </a:r>
            <a:r>
              <a:rPr kumimoji="0" lang="en-US" altLang="sr-Latn-R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PANI </a:t>
            </a:r>
            <a:r>
              <a:rPr kumimoji="0" lang="en-US" altLang="sr-Latn-R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nanovlakana</a:t>
            </a:r>
            <a:r>
              <a:rPr kumimoji="0" lang="en-US" altLang="sr-Latn-R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( </a:t>
            </a:r>
            <a:r>
              <a:rPr kumimoji="0" lang="en-US" altLang="sr-Latn-R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sr-Latn-R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drugih</a:t>
            </a:r>
            <a:r>
              <a:rPr kumimoji="0" lang="en-US" altLang="sr-Latn-R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sr-Latn-RS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nanostruktura</a:t>
            </a:r>
            <a:r>
              <a:rPr kumimoji="0" lang="en-US" altLang="sr-Latn-R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r>
              <a:rPr kumimoji="0" lang="en-US" altLang="sr-Latn-R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</a:t>
            </a:r>
            <a:endParaRPr kumimoji="0" lang="sr-Latn-RS" altLang="sr-Latn-R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Rezultujuća vlakna su obično dobro orijentisana u jednom pravcu</a:t>
            </a:r>
            <a:r>
              <a:rPr kumimoji="0" lang="sr-Latn-RS" altLang="sr-Latn-R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sr-Latn-RS" altLang="sr-Latn-R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na elektrodnoj površini</a:t>
            </a:r>
            <a:r>
              <a:rPr kumimoji="0" lang="en-US" altLang="sr-Latn-R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  <a:endParaRPr kumimoji="0" lang="sr-Latn-RS" altLang="sr-Latn-R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599" y="1675988"/>
            <a:ext cx="3608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r-Latn-RS" sz="1600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Elektrohemijske</a:t>
            </a:r>
            <a:r>
              <a:rPr lang="en-US" altLang="sr-Latn-RS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en-US" altLang="sr-Latn-RS" sz="1600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metode</a:t>
            </a:r>
            <a:r>
              <a:rPr lang="en-US" altLang="sr-Latn-RS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altLang="sr-Latn-RS" sz="1600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sa</a:t>
            </a:r>
            <a:r>
              <a:rPr lang="en-US" altLang="sr-Latn-RS" sz="16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altLang="sr-Latn-RS" sz="1600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templatom</a:t>
            </a:r>
            <a:endParaRPr lang="sr-Latn-RS" altLang="sr-Latn-R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014" y="2034142"/>
            <a:ext cx="8305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formiranja </a:t>
            </a:r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nanovlakana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elektroprovodnog polimera</a:t>
            </a:r>
            <a:r>
              <a:rPr 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polianilina (PANI) elektrohemijskom sintezom na elektrodi prikazan je na slici 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ispod.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Elektroda na koju je prethodno nanešen porozni templat 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uranja se u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rastvor monomera anilina (slika 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Posle primene anodnog potencijala počinje oksidacija anilina i stvaranje prvih nukleacionih centara iz kojih počinje polimerizacija u porama templata (slika 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Rast polimera se zatim nastavlja i van pora i obrazuju se nanovlakna PANI 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c).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4" b="8805"/>
          <a:stretch/>
        </p:blipFill>
        <p:spPr bwMode="auto">
          <a:xfrm>
            <a:off x="1066800" y="3429000"/>
            <a:ext cx="6477001" cy="190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47775" y="5518666"/>
            <a:ext cx="624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Formiranje nanovlakana PANI elektrohemijskom metodom sa poroznim templatom</a:t>
            </a:r>
            <a:r>
              <a:rPr lang="pl-PL" dirty="0" smtClean="0"/>
              <a:t>.</a:t>
            </a:r>
            <a:endParaRPr lang="sr-Latn-R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BF6EF-4D2C-4F79-A872-2DDEAE268872}" type="slidenum">
              <a:rPr lang="en-US" altLang="sr-Latn-RS"/>
              <a:pPr/>
              <a:t>24</a:t>
            </a:fld>
            <a:endParaRPr lang="en-US" altLang="sr-Latn-RS"/>
          </a:p>
        </p:txBody>
      </p:sp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457200" y="2320596"/>
            <a:ext cx="8458200" cy="389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>
              <a:lnSpc>
                <a:spcPct val="110000"/>
              </a:lnSpc>
              <a:spcBef>
                <a:spcPct val="20000"/>
              </a:spcBef>
            </a:pPr>
            <a:r>
              <a:rPr lang="sr-Latn-CS" altLang="sr-Latn-R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Neke </a:t>
            </a:r>
            <a:r>
              <a:rPr lang="sr-Latn-CS" altLang="sr-Latn-R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sr-Latn-R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rednosti</a:t>
            </a:r>
            <a:r>
              <a:rPr lang="en-US" altLang="sr-Latn-R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PANI </a:t>
            </a:r>
            <a:r>
              <a:rPr lang="en-US" altLang="sr-Latn-R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nanovlakana</a:t>
            </a:r>
            <a:r>
              <a:rPr lang="en-US" altLang="sr-Latn-R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sr-Latn-R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odnosu</a:t>
            </a:r>
            <a:r>
              <a:rPr lang="en-US" altLang="sr-Latn-R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standardni-granularni</a:t>
            </a:r>
            <a:r>
              <a:rPr lang="en-US" altLang="sr-Latn-R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PANI</a:t>
            </a:r>
            <a:r>
              <a:rPr lang="en-US" altLang="sr-Latn-R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>
              <a:lnSpc>
                <a:spcPct val="110000"/>
              </a:lnSpc>
              <a:spcBef>
                <a:spcPct val="20000"/>
              </a:spcBef>
              <a:buFontTx/>
              <a:buChar char="-"/>
            </a:pPr>
            <a:r>
              <a:rPr lang="sr-Latn-CS" alt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poboljšana </a:t>
            </a:r>
            <a:r>
              <a:rPr lang="sr-Latn-CS" altLang="sr-Latn-R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disperzivnost 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nanovlakana u vodi i drugim rastvaračima u odnosu na 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granularni</a:t>
            </a:r>
            <a:r>
              <a:rPr lang="sr-Latn-C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marL="0">
              <a:lnSpc>
                <a:spcPct val="110000"/>
              </a:lnSpc>
              <a:spcBef>
                <a:spcPct val="20000"/>
              </a:spcBef>
              <a:buFontTx/>
              <a:buChar char="-"/>
            </a:pPr>
            <a:r>
              <a:rPr lang="en-US" altLang="sr-Latn-R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pove</a:t>
            </a:r>
            <a:r>
              <a:rPr lang="sr-Latn-CS" altLang="sr-Latn-R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ć</a:t>
            </a:r>
            <a:r>
              <a:rPr lang="en-US" alt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sr-Latn-CS" alt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kapacitet</a:t>
            </a:r>
            <a:r>
              <a:rPr lang="en-US" alt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sr-Latn-R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primene</a:t>
            </a:r>
            <a:r>
              <a:rPr lang="en-US" alt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alt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superkondenzatore</a:t>
            </a:r>
            <a:r>
              <a:rPr lang="en-US" alt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sr-Latn-RS" altLang="sr-Latn-R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20000"/>
              </a:spcBef>
            </a:pPr>
            <a:r>
              <a:rPr lang="sr-Latn-RS" altLang="sr-Latn-R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</a:t>
            </a:r>
            <a:r>
              <a:rPr lang="sr-Latn-CS" altLang="sr-Latn-R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sr-Latn-R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pr. </a:t>
            </a:r>
            <a:r>
              <a:rPr lang="en-US" altLang="sr-Latn-RS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</a:t>
            </a:r>
            <a:r>
              <a:rPr lang="sr-Latn-CS" altLang="sr-Latn-R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kapacitansa</a:t>
            </a:r>
            <a:r>
              <a:rPr lang="en-US" altLang="sr-Latn-R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iznosi</a:t>
            </a:r>
            <a:r>
              <a:rPr lang="en-US" altLang="sr-Latn-R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122 F/g  </a:t>
            </a:r>
            <a:r>
              <a:rPr lang="en-US" altLang="sr-Latn-RS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altLang="sr-Latn-R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PANI </a:t>
            </a:r>
            <a:r>
              <a:rPr lang="en-US" altLang="sr-Latn-RS" sz="1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nanovlakna</a:t>
            </a:r>
            <a:r>
              <a:rPr lang="sr-Latn-CS" altLang="sr-Latn-R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dobijena metodom </a:t>
            </a:r>
            <a:r>
              <a:rPr lang="sr-Latn-CS" altLang="sr-Latn-R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semena</a:t>
            </a:r>
            <a:r>
              <a:rPr lang="en-US" altLang="sr-Latn-R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odnosu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33 F/g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nefibrilarni</a:t>
            </a:r>
            <a:r>
              <a:rPr lang="sr-Latn-R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granularni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de-DE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</a:t>
            </a:r>
            <a:r>
              <a:rPr lang="de-DE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2004, 126, 4502</a:t>
            </a:r>
            <a:r>
              <a:rPr lang="de-DE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lnSpc>
                <a:spcPct val="110000"/>
              </a:lnSpc>
              <a:spcBef>
                <a:spcPct val="20000"/>
              </a:spcBef>
            </a:pPr>
            <a:r>
              <a:rPr lang="de-DE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r-Latn-R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de-DE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superk</a:t>
            </a:r>
            <a:r>
              <a:rPr lang="sr-Latn-R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ondenzator</a:t>
            </a:r>
            <a:r>
              <a:rPr lang="de-DE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kompozita PANI 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nanovlakana </a:t>
            </a:r>
            <a:r>
              <a:rPr lang="de-DE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ugljeni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de-DE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nih nanotuba dobijena je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ična</a:t>
            </a:r>
            <a:r>
              <a:rPr lang="de-DE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kapacitansa ~600 F/g koja je bila stabilna pri cikliranju </a:t>
            </a:r>
            <a:r>
              <a:rPr lang="de-DE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</a:t>
            </a:r>
            <a:r>
              <a:rPr lang="de-DE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Power Sources 171 (2007) 1062.] 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nanoporo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kompo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velike specifučne 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površine 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omogućavao je 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 pristup 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elektrolitu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Bef>
                <a:spcPct val="20000"/>
              </a:spcBef>
            </a:pPr>
            <a:endParaRPr lang="en-US" altLang="sr-Latn-RS" sz="14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</a:pP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poboljšana </a:t>
            </a:r>
            <a:r>
              <a:rPr lang="sr-Latn-CS" altLang="sr-Latn-R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antioksidativna svojstva</a:t>
            </a:r>
            <a:r>
              <a:rPr lang="sr-Latn-CS" altLang="sr-Latn-RS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(posledica povećane 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specifične površine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sr-Latn-RS" sz="14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</a:pPr>
            <a:endParaRPr lang="en-US" altLang="sr-Latn-RS" sz="14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</a:pP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kraće </a:t>
            </a:r>
            <a:r>
              <a:rPr lang="sr-Latn-CS" altLang="sr-Latn-R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vreme odgovora i veća osetljivost filma </a:t>
            </a:r>
            <a:r>
              <a:rPr lang="sr-Latn-CS" alt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</a:t>
            </a:r>
            <a:r>
              <a:rPr lang="sr-Latn-CS" altLang="sr-Latn-R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nanovlakana u senzorima 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odnosu na film od granularnog PANI (zbog veće efektivne površine i porozne strukture koja omogućava molekulima koji se detektuju da brže difunduju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sr-Latn-RS" sz="14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</a:pPr>
            <a:endParaRPr lang="en-US" altLang="sr-Latn-RS"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1"/>
          <a:stretch/>
        </p:blipFill>
        <p:spPr>
          <a:xfrm>
            <a:off x="3048000" y="219535"/>
            <a:ext cx="2514600" cy="1671946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1907977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/>
              <a:t>„standardni“ </a:t>
            </a:r>
            <a:r>
              <a:rPr lang="en-US" sz="1400" dirty="0" smtClean="0"/>
              <a:t>PANI</a:t>
            </a:r>
            <a:r>
              <a:rPr lang="sr-Latn-RS" sz="1400" dirty="0" smtClean="0"/>
              <a:t> </a:t>
            </a:r>
            <a:r>
              <a:rPr lang="sr-Latn-RS" sz="1400" dirty="0" smtClean="0"/>
              <a:t>granularne </a:t>
            </a:r>
            <a:r>
              <a:rPr lang="sr-Latn-RS" sz="1400" dirty="0" smtClean="0"/>
              <a:t>morfologije (SEM)</a:t>
            </a:r>
            <a:endParaRPr lang="sr-Latn-RS" sz="1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5689F-59F2-4220-A1C5-EB214E069123}" type="slidenum">
              <a:rPr lang="en-US" altLang="sr-Latn-RS"/>
              <a:pPr/>
              <a:t>25</a:t>
            </a:fld>
            <a:endParaRPr lang="en-US" altLang="sr-Latn-RS"/>
          </a:p>
        </p:txBody>
      </p:sp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304800" y="838200"/>
            <a:ext cx="4953000" cy="388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sr-Latn-CS" altLang="sr-Latn-R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sr-Latn-CS" alt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 </a:t>
            </a:r>
            <a:r>
              <a:rPr lang="sr-Latn-CS" altLang="sr-Latn-R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templatom</a:t>
            </a:r>
            <a:endParaRPr lang="en-US" altLang="sr-Latn-R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altLang="sr-Latn-RS" sz="1400" dirty="0">
              <a:solidFill>
                <a:srgbClr val="FF33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sr-Latn-R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</a:t>
            </a:r>
            <a:r>
              <a:rPr lang="sr-Latn-RS" altLang="sr-Latn-R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altLang="sr-Latn-RS" sz="1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vrdi</a:t>
            </a:r>
            <a:r>
              <a:rPr lang="en-US" altLang="sr-Latn-R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templati</a:t>
            </a:r>
            <a:r>
              <a:rPr lang="en-US" altLang="sr-Latn-R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sr-Latn-RS" sz="1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dirty="0">
                <a:solidFill>
                  <a:srgbClr val="000000"/>
                </a:solidFill>
              </a:rPr>
              <a:t> </a:t>
            </a:r>
            <a:r>
              <a:rPr lang="en-US" altLang="sr-Latn-RS" dirty="0" smtClean="0">
                <a:solidFill>
                  <a:srgbClr val="000000"/>
                </a:solidFill>
              </a:rPr>
              <a:t> -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hemijska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elektrohemijska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oksidativna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polimerizacija</a:t>
            </a:r>
            <a:endParaRPr lang="en-US" altLang="sr-Latn-R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altLang="sr-Latn-RS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sr-Latn-R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1.1.1.</a:t>
            </a:r>
            <a:r>
              <a:rPr lang="sr-Latn-RS" altLang="sr-Latn-R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altLang="sr-Latn-RS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anoporozni</a:t>
            </a:r>
            <a:r>
              <a:rPr lang="en-US" altLang="sr-Latn-R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tvrdi</a:t>
            </a:r>
            <a:r>
              <a:rPr lang="en-US" altLang="sr-Latn-R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templati</a:t>
            </a:r>
            <a:r>
              <a:rPr lang="en-US" altLang="sr-Latn-R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spcBef>
                <a:spcPts val="0"/>
              </a:spcBef>
            </a:pPr>
            <a:r>
              <a:rPr lang="sr-Latn-CS" altLang="sr-Latn-R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-polikarbonatna </a:t>
            </a:r>
            <a:r>
              <a:rPr lang="sr-Latn-C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nanoporozna membrana</a:t>
            </a:r>
            <a:r>
              <a:rPr lang="en-U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membrana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 da razdvaja rastvor monomera anilina od rastvora oksidacionog sredstva, reakcija polimerizacije odigrava se u porama membrane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[Synth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 1993, 55, 1165</a:t>
            </a:r>
            <a:r>
              <a:rPr lang="fr-FR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fr-FR" altLang="sr-Latn-RS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</a:t>
            </a:r>
            <a:r>
              <a:rPr lang="fr-FR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 2000, 113, 275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sr-Latn-RS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</a:pPr>
            <a:r>
              <a:rPr lang="sr-Latn-RS" altLang="sr-Latn-R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sr-Latn-RS" sz="1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nanoporozni</a:t>
            </a:r>
            <a:r>
              <a:rPr lang="en-US" altLang="sr-Latn-R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anodni</a:t>
            </a:r>
            <a:r>
              <a:rPr lang="en-U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aluminijum</a:t>
            </a:r>
            <a:r>
              <a:rPr lang="en-U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oksid</a:t>
            </a:r>
            <a:r>
              <a:rPr lang="en-U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(AAO)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(Synth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 2005, 152, 65.) (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najpre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uranja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rastvor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zatim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dodaje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rastvor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APS,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kraju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polimerizacije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PANI se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izvla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reakcionog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ispira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AAO se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uklanja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rastvaranjem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6M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sr-Latn-C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elektrohemijskoj varijanti  metode, 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AAO membrana se stavlja pomoću srebrne paste na Pt elektrodu. Vrši se elektroliza rastvora anilina u HCl (na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 V vs. Ag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AgCl)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sr-Latn-R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371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2652" y="2255838"/>
            <a:ext cx="3200400" cy="21431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43721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5027" y="0"/>
            <a:ext cx="3295650" cy="20669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43724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4383918"/>
            <a:ext cx="3343275" cy="21240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43727" name="Text Box 15"/>
          <p:cNvSpPr txBox="1">
            <a:spLocks noChangeArrowheads="1"/>
          </p:cNvSpPr>
          <p:nvPr/>
        </p:nvSpPr>
        <p:spPr bwMode="auto">
          <a:xfrm>
            <a:off x="5562600" y="1981199"/>
            <a:ext cx="2915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Yang, S. M. et al. Synth Met 2005, 152, 65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sr-Latn-RS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728" name="Text Box 16"/>
          <p:cNvSpPr txBox="1">
            <a:spLocks noChangeArrowheads="1"/>
          </p:cNvSpPr>
          <p:nvPr/>
        </p:nvSpPr>
        <p:spPr bwMode="auto">
          <a:xfrm>
            <a:off x="5846808" y="6420257"/>
            <a:ext cx="24856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Yang, S.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M.Synth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 2005, 152, 65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sr-Latn-RS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219740"/>
            <a:ext cx="366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 za dobijanje </a:t>
            </a:r>
            <a:r>
              <a:rPr lang="sr-Latn-R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nanotuba</a:t>
            </a:r>
            <a:endParaRPr lang="sr-Latn-R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04800" y="5117846"/>
            <a:ext cx="4870244" cy="78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1.1.2. </a:t>
            </a:r>
            <a:r>
              <a:rPr lang="sr-Latn-RS" altLang="sr-Latn-RS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sr-Latn-RS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anostrukturni</a:t>
            </a:r>
            <a:r>
              <a:rPr lang="en-US" altLang="sr-Latn-R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tvrdi</a:t>
            </a:r>
            <a:r>
              <a:rPr lang="en-US" altLang="sr-Latn-R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templati</a:t>
            </a:r>
            <a:endParaRPr lang="en-US" altLang="sr-Latn-RS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sulfonovane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višeslojne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ugljeni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nanotube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(MWNT),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MWNT–(OSO</a:t>
            </a:r>
            <a:r>
              <a:rPr lang="en-US" altLang="sr-Latn-RS" sz="1200" b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H)</a:t>
            </a:r>
            <a:r>
              <a:rPr lang="en-US" altLang="sr-Latn-RS" sz="1200" b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CS" altLang="sr-Latn-RS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templati na bazi MnO</a:t>
            </a:r>
            <a:r>
              <a:rPr lang="sr-Latn-CS" altLang="sr-Latn-RS" sz="1200" b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templat </a:t>
            </a:r>
            <a:r>
              <a:rPr lang="sr-Latn-C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ujedno 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 i ulogu oksidacionog sredstva</a:t>
            </a:r>
            <a:endParaRPr lang="en-US" altLang="sr-Latn-RS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3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33400" y="702485"/>
            <a:ext cx="8153400" cy="300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sr-Latn-RS" altLang="sr-Latn-R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sr-Latn-RS" sz="1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eki</a:t>
            </a:r>
            <a:r>
              <a:rPr lang="en-US" altLang="sr-Latn-R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templati</a:t>
            </a:r>
            <a:endParaRPr lang="sr-Latn-RS" altLang="sr-Latn-RS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altLang="sr-Latn-R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RS" altLang="sr-Latn-R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sr-Latn-RS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hemijska</a:t>
            </a:r>
            <a:r>
              <a:rPr lang="en-US" altLang="sr-Latn-R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oksidativna</a:t>
            </a:r>
            <a:r>
              <a:rPr lang="en-U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polimerizacija</a:t>
            </a:r>
            <a:endParaRPr lang="en-US" altLang="sr-Latn-R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endParaRPr lang="sr-Latn-RS" altLang="sr-Latn-RS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sr-Latn-RS" altLang="sr-Latn-R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r-Latn-RS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surfaktanti</a:t>
            </a:r>
            <a:r>
              <a:rPr lang="en-US" altLang="sr-Latn-R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amfifilne</a:t>
            </a:r>
            <a:r>
              <a:rPr lang="en-US" altLang="sr-Latn-R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kiseline</a:t>
            </a:r>
            <a:r>
              <a:rPr lang="en-US" altLang="sr-Latn-R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altLang="sr-Latn-R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meki</a:t>
            </a:r>
            <a:r>
              <a:rPr lang="en-US" altLang="sr-Latn-R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templati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natrijum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dodecilsulfat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natrijum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dodecilbenzensulfonat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 </a:t>
            </a:r>
            <a:r>
              <a:rPr lang="en-US" altLang="sr-Latn-RS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polimerne</a:t>
            </a:r>
            <a:r>
              <a:rPr lang="en-U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kiseline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 poly(methyl vinyl ether-alt-maleic acid), poly(3-thiopheneacetic acid), poly(4-styrenesulfonic acid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R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poly(acrylic acid)],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amfifilne</a:t>
            </a:r>
            <a:r>
              <a:rPr lang="en-U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kiseline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sr-Latn-RS" sz="14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naftalensulfonska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α-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naftalensulfonska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1,5-naftalendisulfonska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azobenzensulfonska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kamforsulfonska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kiselina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salicilna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stearinska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sir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ćetna kiselina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karboksilne kiseline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amino 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kiseline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Latn-R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sr-Latn-RS"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altLang="sr-Latn-RS"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Prema jednom od modela </a:t>
            </a:r>
            <a:r>
              <a:rPr lang="en-US" altLang="sr-Latn-RS" sz="14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pretpostavljeno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da </a:t>
            </a:r>
            <a:r>
              <a:rPr lang="en-US" altLang="sr-Latn-RS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cilindri</a:t>
            </a:r>
            <a:r>
              <a:rPr lang="sr-Latn-CS" altLang="sr-Latn-RS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altLang="sr-Latn-RS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altLang="sr-Latn-RS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micele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soli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amfifilnih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diktiraju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PANI </a:t>
            </a:r>
            <a:r>
              <a:rPr lang="en-US" altLang="sr-Latn-RS" sz="14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nanotuba</a:t>
            </a:r>
            <a:r>
              <a:rPr lang="pt-BR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Langmuir, 2002, 18, 917.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1245" y="304800"/>
            <a:ext cx="1541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nanotube</a:t>
            </a:r>
            <a:endParaRPr lang="sr-Latn-R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0"/>
          <a:stretch/>
        </p:blipFill>
        <p:spPr bwMode="auto">
          <a:xfrm>
            <a:off x="2128596" y="3945751"/>
            <a:ext cx="4516438" cy="18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5867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</a:t>
            </a:r>
            <a:r>
              <a:rPr lang="sr-Latn-RS" alt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(levo) i</a:t>
            </a:r>
            <a:r>
              <a:rPr lang="en-US" alt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 </a:t>
            </a:r>
            <a:r>
              <a:rPr lang="sr-Latn-RS" alt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(desno) slike</a:t>
            </a:r>
            <a:r>
              <a:rPr lang="en-US" alt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PANI-</a:t>
            </a:r>
            <a:r>
              <a:rPr lang="sr-Latn-RS" alt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nanotuba dobijenih iz rastvora koji sadrži poli</a:t>
            </a:r>
            <a:r>
              <a:rPr lang="en-US" alt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(4-st</a:t>
            </a:r>
            <a:r>
              <a:rPr lang="sr-Latn-RS" alt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renesulfon</a:t>
            </a:r>
            <a:r>
              <a:rPr lang="sr-Latn-RS" alt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 kiselinu</a:t>
            </a:r>
            <a:r>
              <a:rPr lang="en-US" alt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r-Latn-RS" altLang="sr-Latn-R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sr-Latn-RS" sz="1200" dirty="0"/>
              <a:t>J. </a:t>
            </a:r>
            <a:r>
              <a:rPr lang="en-US" altLang="sr-Latn-RS" sz="1200" dirty="0" err="1"/>
              <a:t>Curr</a:t>
            </a:r>
            <a:r>
              <a:rPr lang="en-US" altLang="sr-Latn-RS" sz="1200" dirty="0"/>
              <a:t> </a:t>
            </a:r>
            <a:r>
              <a:rPr lang="en-US" altLang="sr-Latn-RS" sz="1200" dirty="0" err="1"/>
              <a:t>Appl</a:t>
            </a:r>
            <a:r>
              <a:rPr lang="en-US" altLang="sr-Latn-RS" sz="1200" dirty="0"/>
              <a:t> Phys 2008, 8, 312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9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C7191-0D03-410A-8CD4-6AAD825A33D0}" type="slidenum">
              <a:rPr lang="en-US" altLang="sr-Latn-RS"/>
              <a:pPr/>
              <a:t>27</a:t>
            </a:fld>
            <a:endParaRPr lang="en-US" altLang="sr-Latn-RS"/>
          </a:p>
        </p:txBody>
      </p:sp>
      <p:sp>
        <p:nvSpPr>
          <p:cNvPr id="249860" name="Text Box 4"/>
          <p:cNvSpPr txBox="1">
            <a:spLocks noChangeArrowheads="1"/>
          </p:cNvSpPr>
          <p:nvPr/>
        </p:nvSpPr>
        <p:spPr bwMode="auto">
          <a:xfrm>
            <a:off x="767316" y="528821"/>
            <a:ext cx="24801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sr-Latn-CS" altLang="sr-Latn-R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sr-Latn-CS" altLang="sr-Latn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 </a:t>
            </a:r>
            <a:r>
              <a:rPr lang="sr-Latn-CS" altLang="sr-Latn-R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 templata</a:t>
            </a:r>
            <a:endParaRPr lang="en-US" altLang="sr-Latn-R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533400" y="1143000"/>
            <a:ext cx="8382000" cy="394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sr-Latn-C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</a:t>
            </a:r>
            <a:r>
              <a:rPr lang="en-U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</a:t>
            </a:r>
            <a:r>
              <a:rPr lang="en-US" altLang="sr-Latn-R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opadaju</a:t>
            </a:r>
            <a:r>
              <a:rPr lang="sr-Latn-CS" altLang="sr-Latn-R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ć</a:t>
            </a:r>
            <a:r>
              <a:rPr lang="en-US" altLang="sr-Latn-RS" sz="1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sr-Latn-R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(Falling pH method)</a:t>
            </a:r>
            <a:endParaRPr lang="en-US" altLang="sr-Latn-R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PANI-NT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sintetišu oksidativnom polimerizacijom anilina sa APS u vodenom rastvoru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polazeći od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4.0 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završavajući 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 &lt; 2.0, 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prisustvu neorganskih 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kiselina .</a:t>
            </a:r>
            <a:endParaRPr lang="en-US" altLang="sr-Latn-RS" sz="14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sr-Latn-RS" sz="14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CS" altLang="sr-Latn-RS" sz="1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sr-Latn-CS" altLang="sr-Latn-R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micela</a:t>
            </a:r>
            <a:r>
              <a:rPr lang="en-US" altLang="sr-Latn-R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sr-Latn-CS" altLang="sr-Latn-RS" sz="12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odsustvu surfaktanta ili amfifilnih kiselina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micele formirane od anilinijum katjona i neorganskih ili hidrofilnih organskih anjona pretpostavljene su od strane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saradnika kao meki templati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de-DE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Macromolecules 2002, 35, 5937.]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CS" altLang="sr-Latn-RS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altLang="sr-Latn-RS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oligomera</a:t>
            </a:r>
            <a:r>
              <a:rPr lang="en-US" altLang="sr-Latn-RS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suprotno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modelu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micela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pretpostavlja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da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samoorganizacija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oligomera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diktira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PANI NT 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 sintezi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opadaju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ć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sr-Latn-R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sr-Latn-RS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2006, 55, 31;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Nanotechnology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2008, 19,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135606].</a:t>
            </a:r>
            <a:endParaRPr lang="sr-Latn-CS" altLang="sr-Latn-RS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sr-Latn-CS" altLang="sr-Latn-RS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C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Latn-C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</a:t>
            </a:r>
            <a:r>
              <a:rPr lang="en-US" altLang="sr-Latn-R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altLang="sr-Latn-R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r-Latn-CS" altLang="sr-Latn-R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dopanta i bez templata</a:t>
            </a:r>
            <a:r>
              <a:rPr lang="en-US" altLang="sr-Latn-R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C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Dopant</a:t>
            </a:r>
            <a:r>
              <a:rPr lang="en-U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 template</a:t>
            </a:r>
            <a:r>
              <a:rPr lang="en-U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</a:t>
            </a:r>
            <a:r>
              <a:rPr lang="en-U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sr-Latn-R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PANI-NTs se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dobijaju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oksidativnom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polimerizacijom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APS u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vodi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bez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dodatka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kiseline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jednostavan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smanjuje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broj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šć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enih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reagenasa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 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Phys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2006, 110, 9461.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sr-Latn-CS" altLang="sr-Latn-R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sr-Latn-CS" altLang="sr-Latn-R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sr-Latn-CS" altLang="sr-Latn-R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</a:t>
            </a:r>
            <a:r>
              <a:rPr lang="en-US" altLang="sr-Latn-RS" sz="1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r-Latn-CS" altLang="sr-Latn-RS" sz="1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olimerizacija </a:t>
            </a:r>
            <a:r>
              <a:rPr lang="sr-Latn-CS" altLang="sr-Latn-R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granici faza</a:t>
            </a:r>
          </a:p>
          <a:p>
            <a:pPr>
              <a:spcBef>
                <a:spcPct val="20000"/>
              </a:spcBef>
            </a:pPr>
            <a:r>
              <a:rPr lang="sr-Latn-CS" altLang="sr-Latn-RS" b="0" dirty="0">
                <a:solidFill>
                  <a:srgbClr val="000000"/>
                </a:solidFill>
              </a:rPr>
              <a:t> </a:t>
            </a:r>
            <a:r>
              <a:rPr lang="en-US" altLang="sr-Latn-RS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rastvor 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anilina u toluenu 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r-Latn-C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rastvor APS u vodenom rastvoru sirćetne 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</a:t>
            </a:r>
            <a:r>
              <a:rPr lang="en-US" altLang="sr-Latn-RS" sz="14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eline</a:t>
            </a:r>
            <a:r>
              <a:rPr lang="sr-Latn-R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[React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</a:t>
            </a:r>
            <a:r>
              <a:rPr lang="en-US" altLang="sr-Latn-RS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2007, 67, </a:t>
            </a:r>
            <a:r>
              <a:rPr lang="en-US" altLang="sr-Latn-R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476]. </a:t>
            </a:r>
            <a:endParaRPr lang="en-US" altLang="sr-Latn-RS"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altLang="sr-Latn-R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2799" y="158157"/>
            <a:ext cx="1712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 nanotube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6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" b="1871"/>
          <a:stretch/>
        </p:blipFill>
        <p:spPr bwMode="auto">
          <a:xfrm>
            <a:off x="228600" y="1981200"/>
            <a:ext cx="2819400" cy="3364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0960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pl-PL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Metoda difrakcije X zračenja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uobičajeno koristi za određivanje</a:t>
            </a:r>
            <a:r>
              <a:rPr lang="pl-PL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stepena kristaliničnosti polimera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l-PL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Stepen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kristaliničnosti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polimera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definiše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udeo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kristalne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materije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delimično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kristalnom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semikristalnom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polimeru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Potpuno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amorfne supstancije daju veoma široki maksimum, tzv. </a:t>
            </a:r>
            <a:r>
              <a:rPr lang="pl-PL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amorfni halo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 difraktogramu, dok potpuno kristalne supstancije daju oštre (Bragg-ove) pikove sa horizontalnom baznom linijom. Primer difraktograma skoro potpuno amorfnog oblika </a:t>
            </a:r>
            <a:r>
              <a:rPr 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prikazan je na slici </a:t>
            </a:r>
            <a:r>
              <a:rPr 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pl-PL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slučaju semikristalnog polimera, na amorfni halo nadovezuju se (superponiraju) oštri pikovi koji potiču od kristalnih regiona, slika </a:t>
            </a:r>
            <a:r>
              <a:rPr 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275" y="5360027"/>
            <a:ext cx="2981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Difraktogrami X-zraka a) amorfnog i b) semikristalnog polianilina. Kistalografske ravni su obeleženi na slici b) Milerovim indeksima </a:t>
            </a:r>
            <a:r>
              <a:rPr lang="pl-PL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(001), (010), (100), (110), (111), (020). Slika preuzeta i adaptirana sa dozvolom iz J. P. Pouget et al., </a:t>
            </a:r>
            <a:r>
              <a:rPr lang="pl-PL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Macromolecules </a:t>
            </a:r>
            <a:r>
              <a:rPr 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(1991) 779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647589"/>
              </p:ext>
            </p:extLst>
          </p:nvPr>
        </p:nvGraphicFramePr>
        <p:xfrm>
          <a:off x="6019800" y="2750807"/>
          <a:ext cx="2285999" cy="589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9" name="Equation" r:id="rId6" imgW="1574640" imgH="406080" progId="Equation.3">
                  <p:embed/>
                </p:oleObj>
              </mc:Choice>
              <mc:Fallback>
                <p:oleObj name="Equation" r:id="rId6" imgW="1574640" imgH="4060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19800" y="2750807"/>
                        <a:ext cx="2285999" cy="58993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26132"/>
              </p:ext>
            </p:extLst>
          </p:nvPr>
        </p:nvGraphicFramePr>
        <p:xfrm>
          <a:off x="3735967" y="2743200"/>
          <a:ext cx="1981200" cy="615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0" name="Equation" r:id="rId8" imgW="1307880" imgH="406080" progId="Equation.3">
                  <p:embed/>
                </p:oleObj>
              </mc:Choice>
              <mc:Fallback>
                <p:oleObj name="Equation" r:id="rId8" imgW="1307880" imgH="4060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5967" y="2743200"/>
                        <a:ext cx="1981200" cy="61551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" r="13789" b="12486"/>
          <a:stretch/>
        </p:blipFill>
        <p:spPr bwMode="auto">
          <a:xfrm>
            <a:off x="5026763" y="3498758"/>
            <a:ext cx="3667125" cy="23306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81500" y="5740400"/>
            <a:ext cx="4267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Određivanje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stepena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kristaliničnosti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polimera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osnovu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difraktograma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zbir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površina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šest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oštrih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pikova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kristalne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faze,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I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površina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difraktograma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ispod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isprekidane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linije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odgovara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amorfnoj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fazi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Bazna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linija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obeležena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• − •−.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4174" y="1828800"/>
            <a:ext cx="59817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Stepen kristaliničnosti </a:t>
            </a:r>
            <a:r>
              <a:rPr lang="pl-PL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polimera izračunava se deljenjem </a:t>
            </a:r>
            <a:r>
              <a:rPr 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vrednosti površine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pikova koji potiču od kristalne faze, </a:t>
            </a:r>
            <a:r>
              <a:rPr lang="pl-PL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(integrisanog intenziteta iznad amorfnog haloa, tj. intenziteta svetlosti rasejane na kristalnom delu polimera), sa </a:t>
            </a:r>
            <a:r>
              <a:rPr 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ukupnom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površinom ispod krive difraktograma </a:t>
            </a:r>
            <a:r>
              <a:rPr 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(tj. Sa ukupnim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intenzitetom rasejane </a:t>
            </a:r>
            <a:r>
              <a:rPr lang="pl-PL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svetlosti) </a:t>
            </a:r>
            <a:r>
              <a:rPr lang="pl-PL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 jednačini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47" y="3650458"/>
            <a:ext cx="1937784" cy="1616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2810" y="89283"/>
            <a:ext cx="426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Metoda difrakcije X zračenja </a:t>
            </a:r>
            <a:r>
              <a:rPr lang="pl-PL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sr-Latn-R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XRD)</a:t>
            </a:r>
            <a:endParaRPr lang="sr-Latn-R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5793" y="424934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latin typeface="Comic Sans MS" panose="030F0702030302020204" pitchFamily="66" charset="0"/>
              </a:rPr>
              <a:t>Primer: polimeri</a:t>
            </a:r>
            <a:endParaRPr lang="sr-Latn-RS" sz="1400" dirty="0"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004254" y="3923505"/>
            <a:ext cx="381311" cy="38258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928054" y="4645021"/>
            <a:ext cx="381311" cy="38258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3390433" y="4101301"/>
            <a:ext cx="381311" cy="38258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0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225112"/>
              </p:ext>
            </p:extLst>
          </p:nvPr>
        </p:nvGraphicFramePr>
        <p:xfrm>
          <a:off x="3785673" y="609600"/>
          <a:ext cx="1250951" cy="5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9" name="Equation" r:id="rId5" imgW="939600" imgH="406080" progId="Equation.3">
                  <p:embed/>
                </p:oleObj>
              </mc:Choice>
              <mc:Fallback>
                <p:oleObj name="Equation" r:id="rId5" imgW="939600" imgH="4060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85673" y="609600"/>
                        <a:ext cx="1250951" cy="540952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93873" y="147749"/>
            <a:ext cx="5480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Veličina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kristalita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polimeru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određuje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Scherrer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-ovom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formulom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486" y="1295400"/>
            <a:ext cx="8171121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dimenzija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kristalita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angstremima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pravca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normalnog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kristalografsku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ravan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sr-Latn-R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tzv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polu-širina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širina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polovini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visine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ispod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odnosi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kristalografsku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ravan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konstanta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obično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iznosi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0,89), </a:t>
            </a:r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difrakcioni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ugao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ravan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korišćena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talasna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dužina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zračenja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često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to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CuK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1,5418 ×10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−10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m). 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637" y="2307572"/>
            <a:ext cx="8153400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Polu-širina</a:t>
            </a:r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 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posledica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širenja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usled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dimenzija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kristalita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određuje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od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poluširine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određene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difraktograma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ispod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oduzima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širenje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usled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instrumentalnih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efekata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sr-Latn-R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Manja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polu-širina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odgovara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većim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kristalitima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obrnuto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r="45591" b="8785"/>
          <a:stretch/>
        </p:blipFill>
        <p:spPr bwMode="auto">
          <a:xfrm>
            <a:off x="3225842" y="3200400"/>
            <a:ext cx="3621564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2592" y="5715000"/>
            <a:ext cx="336806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Određivanje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polu-širine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širine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polovini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visine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3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/2)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2θ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− 2θ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0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5491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Latn-RS" dirty="0"/>
          </a:p>
        </p:txBody>
      </p:sp>
      <p:pic>
        <p:nvPicPr>
          <p:cNvPr id="2050" name="Picture 2" descr="https://upload.wikimedia.org/wikipedia/commons/0/0d/Polythiophenes_Conjug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7" y="2914650"/>
            <a:ext cx="4695825" cy="2210993"/>
          </a:xfrm>
          <a:prstGeom prst="rect">
            <a:avLst/>
          </a:prstGeom>
          <a:solidFill>
            <a:srgbClr val="F0ECF4"/>
          </a:solidFill>
        </p:spPr>
      </p:pic>
      <p:sp>
        <p:nvSpPr>
          <p:cNvPr id="4" name="TextBox 3"/>
          <p:cNvSpPr txBox="1"/>
          <p:nvPr/>
        </p:nvSpPr>
        <p:spPr>
          <a:xfrm>
            <a:off x="92971" y="5715000"/>
            <a:ext cx="8930089" cy="95410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Konjugovane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orbitale kod supstituisanog </a:t>
            </a:r>
            <a:r>
              <a:rPr lang="sr-Latn-RS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politiofena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(levo) i lanac </a:t>
            </a:r>
            <a:r>
              <a:rPr lang="sr-Latn-RS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polianilina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(desno)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[J.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Str. 701 (2004) 13-18]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slu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čaja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a) koplanarna, izdužena (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expanded coil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forma (konformacija) polimernog lanca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uslovljava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već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dužin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konjugacije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već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električn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provodljivost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dok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pod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b) uvrnuta (twisted,  coil) forma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smanjenu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inua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konjugacije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manju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električna provodljivost.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874" y="381000"/>
            <a:ext cx="8718611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sl-SI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-Provodni </a:t>
            </a:r>
            <a:r>
              <a:rPr lang="sl-SI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polimeri su specifični organski sistemi sa </a:t>
            </a:r>
            <a:r>
              <a:rPr lang="sl-SI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en-U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sr-Latn-CS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ženom</a:t>
            </a:r>
            <a:r>
              <a:rPr lang="sl-SI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sr-Latn-R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sl-SI" altLang="sr-Latn-R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–elektronskom konjugacijom </a:t>
            </a:r>
            <a:r>
              <a:rPr lang="sl-SI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 predstavlja uslov za njihovu </a:t>
            </a:r>
            <a:r>
              <a:rPr lang="sl-SI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elektronsku</a:t>
            </a:r>
            <a:r>
              <a:rPr lang="sl-SI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altLang="sr-Latn-R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provodljivost</a:t>
            </a:r>
            <a:r>
              <a:rPr lang="sl-SI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kao i za pojavu niza specifi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sl-SI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nih fizi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sl-SI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kohemijskih fenomena (elektri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sl-SI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nih, magnetnih, opti</a:t>
            </a:r>
            <a:r>
              <a:rPr lang="sr-Latn-C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sl-SI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kih</a:t>
            </a:r>
            <a:r>
              <a:rPr lang="sl-SI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Konjugacija se ostvaruje </a:t>
            </a:r>
            <a:r>
              <a:rPr lang="sl-SI" altLang="sr-Latn-R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preklapanjem</a:t>
            </a:r>
            <a:r>
              <a:rPr lang="el-GR" altLang="sr-Latn-RS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sr-Latn-R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sr-Latn-RS" altLang="sr-Latn-R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orbitala </a:t>
            </a:r>
            <a:r>
              <a:rPr lang="sr-Latn-R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(primer politiofena sa preklapanjem </a:t>
            </a:r>
            <a:r>
              <a:rPr lang="el-GR" altLang="sr-Latn-R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sr-Latn-RS" altLang="sr-Latn-R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orbitala </a:t>
            </a:r>
            <a:r>
              <a:rPr lang="sr-Latn-R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aromatičnih prstenova je na slici ispod) za  koje je </a:t>
            </a:r>
            <a:r>
              <a:rPr lang="sr-Latn-RS" alt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potrebno da aromatični prstenovi budu koplanarni</a:t>
            </a:r>
            <a:r>
              <a:rPr lang="en-US" altLang="sr-Latn-RS" sz="14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  <a:endParaRPr lang="sl-SI" altLang="sr-Latn-RS" sz="140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71" y="3151585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19838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r="11959" b="4241"/>
          <a:stretch/>
        </p:blipFill>
        <p:spPr>
          <a:xfrm>
            <a:off x="5076825" y="2101746"/>
            <a:ext cx="3946235" cy="3372531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21753" y="510030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1000" y="509816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1950" y="1551139"/>
            <a:ext cx="820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Koplanarnost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prstenova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sr-Latn-R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polimernom 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lancu</a:t>
            </a:r>
            <a:r>
              <a:rPr lang="en-U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jedan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uslova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dobru</a:t>
            </a:r>
            <a:r>
              <a:rPr lang="en-US" altLang="sr-Latn-R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provodljivost</a:t>
            </a:r>
            <a:r>
              <a:rPr lang="sr-Latn-RS" altLang="sr-Latn-R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konjugovanog polimera.</a:t>
            </a:r>
            <a:endParaRPr lang="en-US" altLang="sr-Latn-R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3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7"/>
          <a:stretch/>
        </p:blipFill>
        <p:spPr bwMode="auto">
          <a:xfrm>
            <a:off x="1883070" y="381000"/>
            <a:ext cx="5282609" cy="1711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1074" y="206285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Slike a) </a:t>
            </a:r>
            <a:r>
              <a:rPr lang="pl-PL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sferulita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poli(trimetilen tereftalata) iskristalisanog iz rastopa na temperaturi kristalizacije od 205 </a:t>
            </a:r>
            <a:r>
              <a:rPr lang="pl-PL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(uzorak sa slike 39 b) i b) prstenastih sferulita poli(viniliden fluorida) dobijene optičkim mikroskopom sa polarizovanom svetlošću. Na slici c) prikazana je </a:t>
            </a:r>
            <a:r>
              <a:rPr lang="pl-PL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AFM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slika fronta rasta sferulita polibutena.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Slike su preuzete sa dozvolom iz a)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Macromolecules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(2000) 7529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i c) iz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Polymer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 (2008)1685.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/>
          <a:stretch>
            <a:fillRect/>
          </a:stretch>
        </p:blipFill>
        <p:spPr bwMode="auto">
          <a:xfrm>
            <a:off x="2343150" y="3448734"/>
            <a:ext cx="44958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33400" y="2998394"/>
            <a:ext cx="8001000" cy="492443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300" dirty="0" smtClean="0"/>
              <a:t>Sferuliti su kristaliti polimera sferne simetrije izgradjeni od lamela kod kojih rast počinje od mikrokristalnog jezgra. Lamela se formira samoorganizacijom naboranih polimernih lanaca, slika ispod.</a:t>
            </a:r>
            <a:endParaRPr lang="en-GB" sz="1300" dirty="0"/>
          </a:p>
        </p:txBody>
      </p:sp>
      <p:sp>
        <p:nvSpPr>
          <p:cNvPr id="8" name="Rectangle 7"/>
          <p:cNvSpPr/>
          <p:nvPr/>
        </p:nvSpPr>
        <p:spPr>
          <a:xfrm>
            <a:off x="2133600" y="6077634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 err="1"/>
              <a:t>Shematski</a:t>
            </a:r>
            <a:r>
              <a:rPr lang="en-US" sz="1200" dirty="0"/>
              <a:t> </a:t>
            </a:r>
            <a:r>
              <a:rPr lang="en-US" sz="1200" dirty="0" err="1"/>
              <a:t>prikaz</a:t>
            </a:r>
            <a:r>
              <a:rPr lang="en-US" sz="1200" dirty="0"/>
              <a:t> </a:t>
            </a:r>
            <a:r>
              <a:rPr lang="en-US" sz="1200" dirty="0" err="1"/>
              <a:t>formiranja</a:t>
            </a:r>
            <a:r>
              <a:rPr lang="en-US" sz="1200" dirty="0"/>
              <a:t> </a:t>
            </a:r>
            <a:r>
              <a:rPr lang="en-US" sz="1200" dirty="0" err="1"/>
              <a:t>sferulita</a:t>
            </a:r>
            <a:r>
              <a:rPr lang="en-US" sz="1200" dirty="0"/>
              <a:t>: a) </a:t>
            </a:r>
            <a:r>
              <a:rPr lang="en-US" sz="1200" dirty="0" err="1"/>
              <a:t>početni</a:t>
            </a:r>
            <a:r>
              <a:rPr lang="en-US" sz="1200" dirty="0"/>
              <a:t> </a:t>
            </a:r>
            <a:r>
              <a:rPr lang="en-US" sz="1200" dirty="0" err="1"/>
              <a:t>rast</a:t>
            </a:r>
            <a:r>
              <a:rPr lang="en-US" sz="1200" dirty="0"/>
              <a:t> </a:t>
            </a:r>
            <a:r>
              <a:rPr lang="en-US" sz="1200" dirty="0" err="1"/>
              <a:t>sferulita</a:t>
            </a:r>
            <a:r>
              <a:rPr lang="en-US" sz="1200" dirty="0"/>
              <a:t> </a:t>
            </a:r>
            <a:r>
              <a:rPr lang="en-US" sz="1200" dirty="0" err="1"/>
              <a:t>iz</a:t>
            </a:r>
            <a:r>
              <a:rPr lang="en-US" sz="1200" dirty="0"/>
              <a:t> </a:t>
            </a:r>
            <a:r>
              <a:rPr lang="en-US" sz="1200" dirty="0" err="1"/>
              <a:t>mikrokristalnog</a:t>
            </a:r>
            <a:r>
              <a:rPr lang="en-US" sz="1200" dirty="0"/>
              <a:t> </a:t>
            </a:r>
            <a:r>
              <a:rPr lang="en-US" sz="1200" dirty="0" err="1"/>
              <a:t>jezgra</a:t>
            </a:r>
            <a:r>
              <a:rPr lang="en-US" sz="1200" dirty="0"/>
              <a:t>, b) </a:t>
            </a:r>
            <a:r>
              <a:rPr lang="en-US" sz="1200" dirty="0" err="1"/>
              <a:t>kasnija</a:t>
            </a:r>
            <a:r>
              <a:rPr lang="en-US" sz="1200" dirty="0"/>
              <a:t> </a:t>
            </a:r>
            <a:r>
              <a:rPr lang="en-US" sz="1200" dirty="0" err="1"/>
              <a:t>faza</a:t>
            </a:r>
            <a:r>
              <a:rPr lang="en-US" sz="1200" dirty="0"/>
              <a:t> </a:t>
            </a:r>
            <a:r>
              <a:rPr lang="en-US" sz="1200" dirty="0" err="1"/>
              <a:t>rasta</a:t>
            </a:r>
            <a:r>
              <a:rPr lang="en-US" sz="1200" dirty="0"/>
              <a:t> </a:t>
            </a:r>
            <a:r>
              <a:rPr lang="en-US" sz="1200" dirty="0" err="1"/>
              <a:t>sferulita</a:t>
            </a:r>
            <a:r>
              <a:rPr lang="en-US" sz="1200" dirty="0"/>
              <a:t> (</a:t>
            </a:r>
            <a:r>
              <a:rPr lang="en-US" sz="1200" dirty="0" err="1"/>
              <a:t>pravci</a:t>
            </a:r>
            <a:r>
              <a:rPr lang="en-US" sz="1200" dirty="0"/>
              <a:t> </a:t>
            </a:r>
            <a:r>
              <a:rPr lang="en-US" sz="1200" dirty="0" err="1"/>
              <a:t>rasta</a:t>
            </a:r>
            <a:r>
              <a:rPr lang="en-US" sz="1200" dirty="0"/>
              <a:t> </a:t>
            </a:r>
            <a:r>
              <a:rPr lang="en-US" sz="1200" dirty="0" err="1"/>
              <a:t>lamela</a:t>
            </a:r>
            <a:r>
              <a:rPr lang="en-US" sz="1200" dirty="0"/>
              <a:t> </a:t>
            </a:r>
            <a:r>
              <a:rPr lang="en-US" sz="1200" dirty="0" err="1"/>
              <a:t>označeni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strelicama</a:t>
            </a:r>
            <a:r>
              <a:rPr lang="en-US" sz="1200" dirty="0"/>
              <a:t>).</a:t>
            </a:r>
            <a:endParaRPr lang="en-GB" sz="1200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0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0345" y="489641"/>
            <a:ext cx="647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Primer: ugljenični materijali</a:t>
            </a:r>
            <a:endParaRPr lang="sr-Latn-RS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25106" y="120879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Ramanska  spektroskopija</a:t>
            </a:r>
            <a:endParaRPr lang="sr-Latn-RS" sz="1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2" y="2034094"/>
            <a:ext cx="3242599" cy="23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3011" y="2326482"/>
            <a:ext cx="17208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Monokristal</a:t>
            </a:r>
          </a:p>
          <a:p>
            <a:r>
              <a:rPr lang="sr-Latn-RS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grafita</a:t>
            </a:r>
            <a:endParaRPr lang="sr-Latn-RS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112" y="4044845"/>
            <a:ext cx="8595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Talasni broj</a:t>
            </a:r>
            <a:endParaRPr lang="sr-Latn-R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902" y="797418"/>
            <a:ext cx="8927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Ramanska spektroskopija je nezamenljiva nedestruktivna metoda u karakterizaciji različitih ugljeničnih materijala: u razlikovanju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tipova veze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(sp</a:t>
            </a:r>
            <a:r>
              <a:rPr lang="sr-Latn-R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sp3...),  razlikovanju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amorfnih od kristalnih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ugljeničnih materijala, odredjivanju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stepena uređenosti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proučavanju  različitih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nehomogenosti/defekata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dopiranja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(npr. heteroatomima), u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karakterizaciji pojedinih supramolekulskih struktura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(ugljeničnih nanotuba CNT, grafena),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odredjivanju veličine kristalita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itd.   Posebna prednost je što zahteva malu količinu uzorka.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35" y="2131067"/>
            <a:ext cx="2900362" cy="220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87262" y="2278648"/>
            <a:ext cx="15991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Multikristalni </a:t>
            </a:r>
          </a:p>
          <a:p>
            <a:r>
              <a:rPr lang="sr-Latn-RS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grafit</a:t>
            </a:r>
            <a:endParaRPr lang="sr-Latn-RS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8695" y="1987928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sr-Latn-R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6643" y="1865052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sr-Latn-R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5485" y="2733289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sr-Latn-R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853" y="4455830"/>
            <a:ext cx="8542635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Perfektni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grafit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monokristal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jedan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pik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1575 cm</a:t>
            </a:r>
            <a:r>
              <a:rPr lang="en-US" sz="1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multikristalnog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komercijalnog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grafita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pojavljuje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dodatni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pik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pik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 od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disorder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1355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1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posledica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pojave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neuredjenosti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defekata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rušenja simetrije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Sve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vrste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amorfnih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ugljeni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nih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materijala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pokazuju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pik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Amorfni ugljenični materijali predstavljaju smeše sp</a:t>
            </a:r>
            <a:r>
              <a:rPr lang="sr-Latn-RS" sz="1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sp</a:t>
            </a:r>
            <a:r>
              <a:rPr lang="sr-Latn-RS" sz="1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 čak i sp</a:t>
            </a:r>
            <a:r>
              <a:rPr lang="sr-Latn-RS" sz="1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mesta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sa mogućim prisustvom H i 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9205" y="2540258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1355 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6877" y="208400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1575</a:t>
            </a:r>
            <a:endParaRPr lang="sr-Latn-R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282896" y="183403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1575</a:t>
            </a:r>
            <a:endParaRPr lang="sr-Latn-R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683254" y="4044845"/>
            <a:ext cx="8595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Talasni broj</a:t>
            </a:r>
            <a:endParaRPr lang="sr-Latn-R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0902" y="5390302"/>
            <a:ext cx="8993098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pik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istezanje u ravni (in-plain) veza bilo kojih parova sp</a:t>
            </a:r>
            <a:r>
              <a:rPr lang="sr-Latn-RS" sz="1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atoma C (prsten ili lanac)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zavisnosti od tipa ugljeničnog materijala nalazi se u oblasti 1500-1630 cm</a:t>
            </a:r>
            <a:r>
              <a:rPr lang="sr-Latn-R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dgovara modu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E2g s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imetrije u grafitu. </a:t>
            </a:r>
          </a:p>
          <a:p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pik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breathing vibracija sp2 mesta u aromatičnim prstenovima,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Latn-R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1g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simetrije (zabranjen mod u perfektnom grafitu, postaje aktivan u prisustvu defekata, neuredjenosti)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Ugljeni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materijali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vesnim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stepenom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neuredjenosti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poka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uju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pik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oblasti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1300-1370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sr-Latn-R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7" name="Picture 5" descr="https://upload.wikimedia.org/wikipedia/commons/thumb/7/76/Graphite_ambient_STM.jpg/120px-Graphite_ambient_S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489" y="2016741"/>
            <a:ext cx="11430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539073" y="1739742"/>
            <a:ext cx="16049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 površine grafita</a:t>
            </a:r>
            <a:endParaRPr lang="sr-Latn-R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9" name="Picture 7" descr="https://upload.wikimedia.org/wikipedia/commons/thumb/5/5f/Graphite-layers-side-3D-balls.png/120px-Graphite-layers-side-3D-ball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49" y="3221874"/>
            <a:ext cx="1588881" cy="94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https://upload.wikimedia.org/wikipedia/commons/thumb/9/9e/Graphite-layers-top-3D-balls.png/120px-Graphite-layers-top-3D-ball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4086703"/>
            <a:ext cx="1501531" cy="73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28278" y="2976725"/>
            <a:ext cx="1439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Jedan sloj = grafen</a:t>
            </a:r>
            <a:endParaRPr lang="sr-Latn-R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26635" y="4204899"/>
            <a:ext cx="11304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Pogled odozgo</a:t>
            </a:r>
            <a:endParaRPr lang="sr-Latn-R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stCxn id="18435" idx="3"/>
          </p:cNvCxnSpPr>
          <p:nvPr/>
        </p:nvCxnSpPr>
        <p:spPr>
          <a:xfrm>
            <a:off x="6593497" y="3231399"/>
            <a:ext cx="328213" cy="1976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435" idx="3"/>
            <a:endCxn id="18439" idx="1"/>
          </p:cNvCxnSpPr>
          <p:nvPr/>
        </p:nvCxnSpPr>
        <p:spPr>
          <a:xfrm>
            <a:off x="6593497" y="3231399"/>
            <a:ext cx="283552" cy="460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93083" y="2316242"/>
            <a:ext cx="47961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sr-Latn-R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sr-Latn-R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95" y="1780069"/>
            <a:ext cx="1006108" cy="122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 flipV="1">
            <a:off x="6553200" y="2801868"/>
            <a:ext cx="182073" cy="201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2" name="TextBox 18431"/>
          <p:cNvSpPr txBox="1"/>
          <p:nvPr/>
        </p:nvSpPr>
        <p:spPr>
          <a:xfrm>
            <a:off x="1185158" y="6375961"/>
            <a:ext cx="6282938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Vrednost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dnos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intenziteta 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sr-Latn-RS" sz="140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/I</a:t>
            </a:r>
            <a:r>
              <a:rPr lang="sr-Latn-RS" sz="140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daje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meru neuredjenosti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ugljeničnom materijalu</a:t>
            </a:r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TextBox 18435"/>
          <p:cNvSpPr txBox="1"/>
          <p:nvPr/>
        </p:nvSpPr>
        <p:spPr>
          <a:xfrm>
            <a:off x="3887262" y="1647409"/>
            <a:ext cx="787395" cy="338554"/>
          </a:xfrm>
          <a:prstGeom prst="rect">
            <a:avLst/>
          </a:prstGeom>
          <a:solidFill>
            <a:schemeClr val="bg2"/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Comic Sans MS" panose="030F0702030302020204" pitchFamily="66" charset="0"/>
              </a:rPr>
              <a:t>Grafit</a:t>
            </a:r>
            <a:endParaRPr lang="sr-Latn-RS" sz="1600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894221" y="4343399"/>
            <a:ext cx="20572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9460" name="Picture 4" descr="Резултат слика за Raman diamo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b="62214"/>
          <a:stretch/>
        </p:blipFill>
        <p:spPr bwMode="auto">
          <a:xfrm>
            <a:off x="1371600" y="609600"/>
            <a:ext cx="5448300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Резултат слика за Raman diamond"/>
          <p:cNvSpPr>
            <a:spLocks noChangeAspect="1" noChangeArrowheads="1"/>
          </p:cNvSpPr>
          <p:nvPr/>
        </p:nvSpPr>
        <p:spPr bwMode="auto">
          <a:xfrm>
            <a:off x="155575" y="-1379538"/>
            <a:ext cx="470535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/>
          </a:p>
        </p:txBody>
      </p:sp>
      <p:sp>
        <p:nvSpPr>
          <p:cNvPr id="5" name="AutoShape 8" descr="Резултат слика за Raman diamond"/>
          <p:cNvSpPr>
            <a:spLocks noChangeAspect="1" noChangeArrowheads="1"/>
          </p:cNvSpPr>
          <p:nvPr/>
        </p:nvSpPr>
        <p:spPr bwMode="auto">
          <a:xfrm>
            <a:off x="307975" y="-1227138"/>
            <a:ext cx="470535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/>
          </a:p>
        </p:txBody>
      </p:sp>
      <p:sp>
        <p:nvSpPr>
          <p:cNvPr id="6" name="AutoShape 10" descr="Резултат слика за Raman diamo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/>
          </a:p>
        </p:txBody>
      </p:sp>
      <p:sp>
        <p:nvSpPr>
          <p:cNvPr id="7" name="AutoShape 12" descr="Резултат слика за Raman diamo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/>
          </a:p>
        </p:txBody>
      </p:sp>
      <p:pic>
        <p:nvPicPr>
          <p:cNvPr id="19470" name="Picture 14" descr="Резултат слика за Raman diamo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3303" r="13543" b="2679"/>
          <a:stretch/>
        </p:blipFill>
        <p:spPr bwMode="auto">
          <a:xfrm>
            <a:off x="1403016" y="609599"/>
            <a:ext cx="3235325" cy="24806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5667375" y="1905000"/>
            <a:ext cx="1114425" cy="119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TextBox 8"/>
          <p:cNvSpPr txBox="1"/>
          <p:nvPr/>
        </p:nvSpPr>
        <p:spPr>
          <a:xfrm>
            <a:off x="2586038" y="2813219"/>
            <a:ext cx="9160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Talasni broj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13325" y="1143000"/>
            <a:ext cx="701675" cy="88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TextBox 10"/>
          <p:cNvSpPr txBox="1"/>
          <p:nvPr/>
        </p:nvSpPr>
        <p:spPr>
          <a:xfrm>
            <a:off x="4095750" y="169863"/>
            <a:ext cx="1047082" cy="338554"/>
          </a:xfrm>
          <a:prstGeom prst="rect">
            <a:avLst/>
          </a:prstGeom>
          <a:solidFill>
            <a:schemeClr val="bg2"/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Comic Sans MS" panose="030F0702030302020204" pitchFamily="66" charset="0"/>
              </a:rPr>
              <a:t>Dijamant</a:t>
            </a:r>
            <a:endParaRPr lang="sr-Latn-RS" sz="16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0406" y="1779865"/>
            <a:ext cx="47961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sr-Latn-R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2123" y="2286000"/>
            <a:ext cx="4487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Ramanski spektar dijamanta- sadrži samo pik na 1332 cm</a:t>
            </a:r>
            <a:r>
              <a:rPr lang="sr-Latn-R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sr-Latn-R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3164950"/>
            <a:ext cx="6941324" cy="338554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Comic Sans MS" panose="030F0702030302020204" pitchFamily="66" charset="0"/>
              </a:rPr>
              <a:t>         Raman spektroskopska potvrda potpune karbonizacije prekursora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3512538"/>
            <a:ext cx="38766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52975" y="4418127"/>
            <a:ext cx="116442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Prekursor PANI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70428" y="5770094"/>
            <a:ext cx="23018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Produkt karbonizacije, Carb-PANI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095750" y="5105400"/>
            <a:ext cx="95250" cy="664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468672" y="4695126"/>
            <a:ext cx="339338" cy="387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830239" y="5368498"/>
            <a:ext cx="884761" cy="23580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0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43200" y="457200"/>
            <a:ext cx="3406702" cy="338554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Comic Sans MS" panose="030F0702030302020204" pitchFamily="66" charset="0"/>
              </a:rPr>
              <a:t>         Ugljenične nanotube (CNT</a:t>
            </a:r>
            <a:r>
              <a:rPr lang="sr-Latn-RS" sz="1400" dirty="0" smtClean="0">
                <a:latin typeface="Comic Sans MS" panose="030F0702030302020204" pitchFamily="66" charset="0"/>
              </a:rPr>
              <a:t>)</a:t>
            </a:r>
            <a:endParaRPr lang="sr-Latn-RS" sz="14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962025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Raman spektroskopija omogućava odredjivanje svojstava CNT  pa i pojedinačnih ugljeničnih nanotuba (n,m indeksa, prečnika, hiralnosti...) čak i ako uzorak sadrži snopove nanotuba.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7" y="1600200"/>
            <a:ext cx="822228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8" t="50000" r="-1"/>
          <a:stretch/>
        </p:blipFill>
        <p:spPr bwMode="auto">
          <a:xfrm>
            <a:off x="4187423" y="4116348"/>
            <a:ext cx="224461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4510" y="3749873"/>
            <a:ext cx="1409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 slike CNTs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7906" y="3839349"/>
            <a:ext cx="2002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Raspodela prečnika nanotuba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3660" y="3790176"/>
            <a:ext cx="1501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Raman spektar CNTs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5" name="Picture 5" descr="Резултат слика за carbon nanotubes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69" y="4710572"/>
            <a:ext cx="3498309" cy="193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4578398"/>
            <a:ext cx="2133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SWCNT- jednoslojne CNT</a:t>
            </a:r>
          </a:p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MWCNT-višeslojne CNT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14" y="4578398"/>
            <a:ext cx="2483266" cy="181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60" y="6502192"/>
            <a:ext cx="10668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51030" y="4279909"/>
            <a:ext cx="1342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 slika CNT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86000"/>
            <a:ext cx="8305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Pored pomenutih, važne fizičkohemijske metode u karakterizaciji materijala su:</a:t>
            </a:r>
          </a:p>
          <a:p>
            <a:endParaRPr lang="sr-Latn-RS" dirty="0"/>
          </a:p>
          <a:p>
            <a:pPr marL="285750" indent="-285750">
              <a:buFontTx/>
              <a:buChar char="-"/>
            </a:pPr>
            <a:r>
              <a:rPr lang="sr-Latn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FTIR i NMR spektroskopija 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(molekulska struktura)</a:t>
            </a:r>
          </a:p>
          <a:p>
            <a:pPr marL="285750" indent="-285750">
              <a:buFontTx/>
              <a:buChar char="-"/>
            </a:pPr>
            <a:r>
              <a:rPr lang="sr-Latn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Metode za odredjivanje molarnih masa 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(npr. gel-propusna hromatografija, rasejanje svetlosti)</a:t>
            </a:r>
          </a:p>
          <a:p>
            <a:pPr marL="285750" indent="-285750">
              <a:buFontTx/>
              <a:buChar char="-"/>
            </a:pPr>
            <a:r>
              <a:rPr lang="sr-Latn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Elektrohemijske metode 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(ciklovoltametrija-ispitivanje redoks aktivnosti, metoda elektrohemijske impedansne spektroskopije)</a:t>
            </a:r>
          </a:p>
          <a:p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 </a:t>
            </a:r>
            <a:r>
              <a:rPr lang="sr-Latn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Metode sorpcije gasova 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sr-Latn-R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za određivanje teksturalnih svojstava (specifične </a:t>
            </a:r>
            <a:r>
              <a:rPr 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površine 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r-Latn-R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BET,</a:t>
            </a:r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veličine i zapremine pora...)</a:t>
            </a:r>
          </a:p>
          <a:p>
            <a:endParaRPr lang="sr-Latn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druge.</a:t>
            </a:r>
          </a:p>
          <a:p>
            <a:endParaRPr lang="sr-Latn-R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8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44" y="76200"/>
            <a:ext cx="8956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Polianilin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(PANI) </a:t>
            </a:r>
            <a:r>
              <a:rPr lang="sr-Latn-R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jedan od najproučavanijih provodnih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polimera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Latn-R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Latn-R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može da egzistira u velikom broju kiselinsko-baznih i redoks formi od kojih samo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jedna, tzv</a:t>
            </a:r>
            <a:r>
              <a:rPr lang="sr-Latn-R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emeraldin so (PANI-ES)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pokazuje visoku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elektroprovodljivost.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162051"/>
              </p:ext>
            </p:extLst>
          </p:nvPr>
        </p:nvGraphicFramePr>
        <p:xfrm>
          <a:off x="533400" y="670826"/>
          <a:ext cx="3039055" cy="1060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" name="CS ChemDraw Drawing" r:id="rId5" imgW="5643880" imgH="1950720" progId="ChemDraw.Document.6.0">
                  <p:embed/>
                </p:oleObj>
              </mc:Choice>
              <mc:Fallback>
                <p:oleObj name="CS ChemDraw Drawing" r:id="rId5" imgW="5643880" imgH="1950720" progId="ChemDraw.Document.6.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70826"/>
                        <a:ext cx="3039055" cy="1060504"/>
                      </a:xfrm>
                      <a:prstGeom prst="rect">
                        <a:avLst/>
                      </a:prstGeom>
                      <a:solidFill>
                        <a:srgbClr val="FBFAF7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0044" y="1828800"/>
            <a:ext cx="4381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Op</a:t>
            </a:r>
            <a:r>
              <a:rPr lang="sr-Latn-RS" sz="1200" dirty="0" smtClean="0"/>
              <a:t>š</a:t>
            </a:r>
            <a:r>
              <a:rPr lang="en-US" sz="1200" dirty="0" smtClean="0"/>
              <a:t>ta formula </a:t>
            </a:r>
            <a:r>
              <a:rPr lang="en-US" sz="1200" b="1" dirty="0" err="1" smtClean="0"/>
              <a:t>ba</a:t>
            </a:r>
            <a:r>
              <a:rPr lang="sr-Latn-RS" sz="1200" b="1" dirty="0" smtClean="0"/>
              <a:t>z</a:t>
            </a:r>
            <a:r>
              <a:rPr lang="en-US" sz="1200" b="1" dirty="0" err="1" smtClean="0"/>
              <a:t>nih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formi</a:t>
            </a:r>
            <a:r>
              <a:rPr lang="en-US" sz="1200" b="1" dirty="0" smtClean="0"/>
              <a:t> </a:t>
            </a:r>
            <a:r>
              <a:rPr lang="en-US" sz="1200" dirty="0" smtClean="0"/>
              <a:t>PANI</a:t>
            </a:r>
            <a:r>
              <a:rPr lang="sr-Latn-RS" sz="1200" dirty="0" smtClean="0"/>
              <a:t> - sve </a:t>
            </a:r>
            <a:r>
              <a:rPr lang="en-GB" sz="1200" dirty="0" err="1" smtClean="0"/>
              <a:t>ove</a:t>
            </a:r>
            <a:r>
              <a:rPr lang="en-GB" sz="1200" dirty="0" smtClean="0"/>
              <a:t> </a:t>
            </a:r>
            <a:r>
              <a:rPr lang="sr-Latn-RS" sz="1200" dirty="0" smtClean="0"/>
              <a:t>forme su neprovodne</a:t>
            </a:r>
            <a:endParaRPr lang="sr-Latn-RS" sz="12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26775" y="779171"/>
            <a:ext cx="39504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rIns="36000">
            <a:spAutoFit/>
          </a:bodyPr>
          <a:lstStyle/>
          <a:p>
            <a:pPr marL="36000" lvl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 b="0" dirty="0"/>
              <a:t>y</a:t>
            </a:r>
            <a:r>
              <a:rPr lang="sr-Latn-CS" altLang="sr-Latn-RS" sz="1200" b="0" dirty="0" smtClean="0"/>
              <a:t>= </a:t>
            </a:r>
            <a:r>
              <a:rPr lang="sr-Latn-CS" altLang="sr-Latn-RS" sz="1200" dirty="0" smtClean="0"/>
              <a:t>0          </a:t>
            </a:r>
            <a:r>
              <a:rPr lang="sr-Latn-CS" altLang="sr-Latn-RS" sz="1200" b="0" dirty="0" smtClean="0"/>
              <a:t> potpuno </a:t>
            </a:r>
            <a:r>
              <a:rPr lang="sr-Latn-CS" altLang="sr-Latn-RS" sz="1200" b="0" dirty="0"/>
              <a:t>oksidovano stanje – </a:t>
            </a:r>
            <a:r>
              <a:rPr lang="sr-Latn-CS" altLang="sr-Latn-RS" sz="1200" dirty="0"/>
              <a:t>pernigranilin</a:t>
            </a:r>
            <a:endParaRPr lang="en-US" altLang="sr-Latn-RS" sz="1200" dirty="0"/>
          </a:p>
          <a:p>
            <a:pPr marL="36000" lvl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 b="0" dirty="0"/>
              <a:t>y</a:t>
            </a:r>
            <a:r>
              <a:rPr lang="sr-Latn-CS" altLang="sr-Latn-RS" sz="1200" b="0" dirty="0" smtClean="0"/>
              <a:t>= 0,</a:t>
            </a:r>
            <a:r>
              <a:rPr lang="en-US" altLang="sr-Latn-RS" sz="1200" b="0" dirty="0"/>
              <a:t>2</a:t>
            </a:r>
            <a:r>
              <a:rPr lang="sr-Latn-CS" altLang="sr-Latn-RS" sz="1200" b="0" dirty="0"/>
              <a:t>5 </a:t>
            </a:r>
            <a:r>
              <a:rPr lang="sr-Latn-CS" altLang="sr-Latn-RS" sz="1200" b="0" dirty="0" smtClean="0"/>
              <a:t>  </a:t>
            </a:r>
            <a:r>
              <a:rPr lang="en-US" altLang="sr-Latn-RS" sz="1200" b="0" dirty="0" smtClean="0"/>
              <a:t>  </a:t>
            </a:r>
            <a:r>
              <a:rPr lang="sr-Latn-CS" altLang="sr-Latn-RS" sz="1200" b="0" dirty="0" smtClean="0"/>
              <a:t>75</a:t>
            </a:r>
            <a:r>
              <a:rPr lang="sr-Latn-CS" altLang="sr-Latn-RS" sz="1200" b="0" dirty="0"/>
              <a:t>% oksidovana forma – </a:t>
            </a:r>
            <a:r>
              <a:rPr lang="sr-Latn-CS" altLang="sr-Latn-RS" sz="1200" dirty="0"/>
              <a:t>nigranilin</a:t>
            </a:r>
          </a:p>
          <a:p>
            <a:pPr marL="36000" lvl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 b="0" dirty="0"/>
              <a:t>y</a:t>
            </a:r>
            <a:r>
              <a:rPr lang="sr-Latn-CS" altLang="sr-Latn-RS" sz="1200" b="0" dirty="0" smtClean="0"/>
              <a:t>= 0,5     </a:t>
            </a:r>
            <a:r>
              <a:rPr lang="en-US" altLang="sr-Latn-RS" sz="1200" b="0" dirty="0" smtClean="0"/>
              <a:t>  </a:t>
            </a:r>
            <a:r>
              <a:rPr lang="sr-Latn-CS" altLang="sr-Latn-RS" sz="1200" b="0" dirty="0" smtClean="0"/>
              <a:t>50</a:t>
            </a:r>
            <a:r>
              <a:rPr lang="sr-Latn-CS" altLang="sr-Latn-RS" sz="1200" b="0" dirty="0"/>
              <a:t>% oksidovana forma – </a:t>
            </a:r>
            <a:r>
              <a:rPr lang="sr-Latn-CS" altLang="sr-Latn-RS" sz="1200" dirty="0"/>
              <a:t>emeraldin</a:t>
            </a:r>
            <a:r>
              <a:rPr lang="sr-Latn-CS" altLang="sr-Latn-RS" sz="1200" b="0" dirty="0"/>
              <a:t> </a:t>
            </a:r>
          </a:p>
          <a:p>
            <a:pPr marL="36000" lvl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 b="0" dirty="0" smtClean="0"/>
              <a:t>y=1           potpuno </a:t>
            </a:r>
            <a:r>
              <a:rPr lang="sr-Latn-CS" altLang="sr-Latn-RS" sz="1200" b="0" dirty="0"/>
              <a:t>redukovano stanje –</a:t>
            </a:r>
            <a:r>
              <a:rPr lang="sr-Latn-CS" altLang="sr-Latn-RS" sz="1200" b="0" dirty="0">
                <a:solidFill>
                  <a:schemeClr val="tx1"/>
                </a:solidFill>
              </a:rPr>
              <a:t> </a:t>
            </a:r>
            <a:r>
              <a:rPr lang="sr-Latn-CS" altLang="sr-Latn-RS" sz="1200" dirty="0"/>
              <a:t>leukoemeraldin</a:t>
            </a:r>
            <a:endParaRPr lang="en-US" altLang="sr-Latn-RS" sz="1200" dirty="0"/>
          </a:p>
        </p:txBody>
      </p:sp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48" y="2209800"/>
            <a:ext cx="42481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0044" y="4137921"/>
            <a:ext cx="2804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b="1" dirty="0">
                <a:solidFill>
                  <a:srgbClr val="92D050"/>
                </a:solidFill>
              </a:rPr>
              <a:t>Provodna </a:t>
            </a:r>
            <a:r>
              <a:rPr lang="sr-Latn-RS" sz="1400" b="1" dirty="0" smtClean="0">
                <a:solidFill>
                  <a:srgbClr val="92D050"/>
                </a:solidFill>
              </a:rPr>
              <a:t>forma</a:t>
            </a:r>
            <a:r>
              <a:rPr lang="en-US" sz="1400" b="1" dirty="0" smtClean="0">
                <a:solidFill>
                  <a:srgbClr val="92D050"/>
                </a:solidFill>
              </a:rPr>
              <a:t> PANI</a:t>
            </a:r>
            <a:r>
              <a:rPr lang="sr-Latn-RS" sz="1400" b="1" dirty="0" smtClean="0">
                <a:solidFill>
                  <a:srgbClr val="92D050"/>
                </a:solidFill>
              </a:rPr>
              <a:t>-emeraldin so</a:t>
            </a:r>
          </a:p>
          <a:p>
            <a:r>
              <a:rPr lang="sr-Latn-RS" sz="1400" b="1" dirty="0" smtClean="0">
                <a:solidFill>
                  <a:srgbClr val="92D050"/>
                </a:solidFill>
              </a:rPr>
              <a:t>            </a:t>
            </a:r>
            <a:r>
              <a:rPr lang="en-US" sz="1400" b="1" dirty="0" smtClean="0">
                <a:solidFill>
                  <a:srgbClr val="92D050"/>
                </a:solidFill>
              </a:rPr>
              <a:t>     </a:t>
            </a:r>
            <a:r>
              <a:rPr lang="sr-Latn-RS" sz="1400" b="1" dirty="0" smtClean="0">
                <a:solidFill>
                  <a:srgbClr val="92D050"/>
                </a:solidFill>
              </a:rPr>
              <a:t>(zelene boje)</a:t>
            </a:r>
            <a:endParaRPr lang="sr-Latn-RS" sz="1400" b="1" dirty="0">
              <a:solidFill>
                <a:srgbClr val="92D05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18347" y="3276599"/>
            <a:ext cx="6208210" cy="2188841"/>
          </a:xfrm>
          <a:prstGeom prst="ellipse">
            <a:avLst/>
          </a:prstGeom>
          <a:noFill/>
          <a:ln w="222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247423" y="3799367"/>
            <a:ext cx="533400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30256" y="3568534"/>
            <a:ext cx="312409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ECF4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200" b="1" dirty="0" smtClean="0"/>
              <a:t>Bipolaronska forma</a:t>
            </a:r>
            <a:r>
              <a:rPr lang="en-US" sz="1200" b="1" dirty="0" smtClean="0"/>
              <a:t> </a:t>
            </a:r>
            <a:r>
              <a:rPr lang="sr-Latn-RS" sz="1200" b="1" dirty="0" smtClean="0"/>
              <a:t>PANI-ES </a:t>
            </a:r>
            <a:r>
              <a:rPr lang="en-US" sz="1200" dirty="0" smtClean="0"/>
              <a:t>je</a:t>
            </a:r>
            <a:r>
              <a:rPr lang="sr-Latn-RS" sz="1200" dirty="0" smtClean="0"/>
              <a:t> dijamagnetna</a:t>
            </a:r>
            <a:r>
              <a:rPr lang="en-US" sz="1200" dirty="0" smtClean="0"/>
              <a:t>, </a:t>
            </a:r>
            <a:r>
              <a:rPr lang="en-US" sz="1200" dirty="0" err="1" smtClean="0"/>
              <a:t>nema</a:t>
            </a:r>
            <a:r>
              <a:rPr lang="en-US" sz="1200" dirty="0" smtClean="0"/>
              <a:t> </a:t>
            </a:r>
            <a:r>
              <a:rPr lang="en-US" sz="1200" dirty="0" err="1" smtClean="0"/>
              <a:t>nesparenih</a:t>
            </a:r>
            <a:r>
              <a:rPr lang="en-US" sz="1200" dirty="0" smtClean="0"/>
              <a:t> </a:t>
            </a:r>
            <a:r>
              <a:rPr lang="en-US" sz="1200" dirty="0" err="1" smtClean="0"/>
              <a:t>elektrona</a:t>
            </a:r>
            <a:endParaRPr lang="sr-Latn-R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171223" y="4972998"/>
            <a:ext cx="609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10362" y="4637395"/>
            <a:ext cx="3531953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sr-Latn-RS" sz="1200" b="1" dirty="0" smtClean="0"/>
              <a:t>Polaronska forma  PANI-ES </a:t>
            </a:r>
            <a:r>
              <a:rPr lang="sr-Latn-RS" sz="1200" dirty="0" smtClean="0"/>
              <a:t>je paramagnetna jer poseduje nesparene elektrone u okviru -NH</a:t>
            </a:r>
            <a:r>
              <a:rPr lang="sr-Latn-RS" sz="1200" baseline="30000" dirty="0" smtClean="0"/>
              <a:t>•+</a:t>
            </a:r>
            <a:r>
              <a:rPr lang="sr-Latn-RS" sz="1200" dirty="0" smtClean="0"/>
              <a:t> katjon radikala</a:t>
            </a:r>
            <a:r>
              <a:rPr lang="en-US" sz="1200" dirty="0" smtClean="0"/>
              <a:t>;</a:t>
            </a:r>
            <a:r>
              <a:rPr lang="sr-Latn-RS" sz="1200" dirty="0" smtClean="0"/>
              <a:t>ova forma daje EPR signal</a:t>
            </a:r>
            <a:endParaRPr lang="sr-Latn-RS" sz="1200" dirty="0"/>
          </a:p>
        </p:txBody>
      </p:sp>
      <p:sp>
        <p:nvSpPr>
          <p:cNvPr id="24" name="Down Arrow 23"/>
          <p:cNvSpPr/>
          <p:nvPr/>
        </p:nvSpPr>
        <p:spPr>
          <a:xfrm>
            <a:off x="7848600" y="5205759"/>
            <a:ext cx="45719" cy="18826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3122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11" y="5678680"/>
            <a:ext cx="1791312" cy="1081711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3592" y="1443297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/>
              <a:t>Hinonoidni </a:t>
            </a:r>
          </a:p>
          <a:p>
            <a:r>
              <a:rPr lang="sr-Latn-RS" sz="1200" dirty="0" smtClean="0"/>
              <a:t>(Q) prsten</a:t>
            </a:r>
            <a:endParaRPr lang="sr-Latn-R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51593" y="1436935"/>
            <a:ext cx="987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/>
              <a:t>Benzenoidni </a:t>
            </a:r>
          </a:p>
          <a:p>
            <a:r>
              <a:rPr lang="sr-Latn-RS" sz="1200" dirty="0" smtClean="0"/>
              <a:t>(B) prsten</a:t>
            </a:r>
            <a:endParaRPr lang="sr-Latn-R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556925" y="39618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cs typeface="Times New Roman" panose="02020603050405020304" pitchFamily="18" charset="0"/>
              </a:rPr>
              <a:t>Q</a:t>
            </a:r>
            <a:endParaRPr lang="sr-Latn-RS" dirty="0"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5875" y="5994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B</a:t>
            </a:r>
            <a:endParaRPr lang="sr-Latn-RS" dirty="0"/>
          </a:p>
        </p:txBody>
      </p:sp>
      <p:sp>
        <p:nvSpPr>
          <p:cNvPr id="19" name="TextBox 18"/>
          <p:cNvSpPr txBox="1"/>
          <p:nvPr/>
        </p:nvSpPr>
        <p:spPr>
          <a:xfrm>
            <a:off x="1445350" y="5983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B</a:t>
            </a:r>
            <a:endParaRPr lang="sr-Latn-RS" dirty="0"/>
          </a:p>
        </p:txBody>
      </p:sp>
      <p:sp>
        <p:nvSpPr>
          <p:cNvPr id="21" name="TextBox 20"/>
          <p:cNvSpPr txBox="1"/>
          <p:nvPr/>
        </p:nvSpPr>
        <p:spPr>
          <a:xfrm>
            <a:off x="2206159" y="5983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B</a:t>
            </a:r>
            <a:endParaRPr lang="sr-Latn-R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226" name="Picture 15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/>
          <a:stretch/>
        </p:blipFill>
        <p:spPr bwMode="auto">
          <a:xfrm>
            <a:off x="5730255" y="3355883"/>
            <a:ext cx="3386477" cy="2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7" name="Picture 15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32" y="4359710"/>
            <a:ext cx="26860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907510" y="59450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cs typeface="Times New Roman" panose="02020603050405020304" pitchFamily="18" charset="0"/>
              </a:rPr>
              <a:t>Q</a:t>
            </a:r>
            <a:endParaRPr lang="sr-Latn-RS" dirty="0"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7075" y="396182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B</a:t>
            </a:r>
            <a:endParaRPr lang="sr-Latn-RS" dirty="0"/>
          </a:p>
        </p:txBody>
      </p:sp>
      <p:sp>
        <p:nvSpPr>
          <p:cNvPr id="27" name="TextBox 26"/>
          <p:cNvSpPr txBox="1"/>
          <p:nvPr/>
        </p:nvSpPr>
        <p:spPr>
          <a:xfrm>
            <a:off x="3104038" y="396182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B</a:t>
            </a:r>
            <a:endParaRPr lang="sr-Latn-RS" dirty="0"/>
          </a:p>
        </p:txBody>
      </p:sp>
      <p:sp>
        <p:nvSpPr>
          <p:cNvPr id="28" name="TextBox 27"/>
          <p:cNvSpPr txBox="1"/>
          <p:nvPr/>
        </p:nvSpPr>
        <p:spPr>
          <a:xfrm>
            <a:off x="2428742" y="395325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B</a:t>
            </a:r>
            <a:endParaRPr lang="sr-Latn-RS" dirty="0"/>
          </a:p>
        </p:txBody>
      </p:sp>
      <p:pic>
        <p:nvPicPr>
          <p:cNvPr id="3230" name="Picture 15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23" y="2447925"/>
            <a:ext cx="28194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1" name="Picture 15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98" y="6069571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871310" y="5205759"/>
            <a:ext cx="338034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EPR </a:t>
            </a:r>
            <a:r>
              <a:rPr lang="en-US" sz="1600" b="1" dirty="0" err="1" smtClean="0">
                <a:solidFill>
                  <a:srgbClr val="C00000"/>
                </a:solidFill>
              </a:rPr>
              <a:t>spektar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</a:rPr>
              <a:t>PANI</a:t>
            </a:r>
            <a:r>
              <a:rPr lang="sr-Latn-RS" sz="1600" b="1" dirty="0" smtClean="0">
                <a:solidFill>
                  <a:srgbClr val="C00000"/>
                </a:solidFill>
              </a:rPr>
              <a:t>-ES</a:t>
            </a:r>
            <a:endParaRPr lang="en-GB" sz="1600" b="1" dirty="0" smtClean="0">
              <a:solidFill>
                <a:srgbClr val="C00000"/>
              </a:solidFill>
            </a:endParaRPr>
          </a:p>
          <a:p>
            <a:r>
              <a:rPr lang="sr-Latn-RS" sz="1400" b="1" dirty="0" smtClean="0"/>
              <a:t>p</a:t>
            </a:r>
            <a:r>
              <a:rPr lang="en-GB" sz="1400" b="1" dirty="0" err="1" smtClean="0"/>
              <a:t>otvr</a:t>
            </a:r>
            <a:r>
              <a:rPr lang="sr-Latn-RS" sz="1400" b="1" dirty="0"/>
              <a:t>đ</a:t>
            </a:r>
            <a:r>
              <a:rPr lang="en-GB" sz="1400" b="1" dirty="0" err="1" smtClean="0"/>
              <a:t>uje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prisustvo</a:t>
            </a:r>
            <a:r>
              <a:rPr lang="en-GB" sz="1400" b="1" dirty="0" smtClean="0"/>
              <a:t> </a:t>
            </a:r>
            <a:r>
              <a:rPr lang="sr-Latn-RS" sz="1400" b="1" dirty="0" smtClean="0"/>
              <a:t>nesparenih elektrona</a:t>
            </a:r>
            <a:endParaRPr lang="en-GB" sz="14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420429" y="4004844"/>
            <a:ext cx="18053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100" b="1" dirty="0" smtClean="0"/>
              <a:t>A- je kontra-jon, dopant jon</a:t>
            </a:r>
            <a:endParaRPr lang="en-GB" sz="1100" b="1" dirty="0"/>
          </a:p>
        </p:txBody>
      </p: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EFF9-FF5F-4B9C-B12D-E1E7219D0C93}" type="slidenum">
              <a:rPr lang="en-US" altLang="sr-Latn-RS"/>
              <a:pPr/>
              <a:t>5</a:t>
            </a:fld>
            <a:endParaRPr lang="en-US" altLang="sr-Latn-RS"/>
          </a:p>
        </p:txBody>
      </p:sp>
      <p:sp>
        <p:nvSpPr>
          <p:cNvPr id="253957" name="Text Box 5"/>
          <p:cNvSpPr txBox="1">
            <a:spLocks noChangeArrowheads="1"/>
          </p:cNvSpPr>
          <p:nvPr/>
        </p:nvSpPr>
        <p:spPr bwMode="auto">
          <a:xfrm>
            <a:off x="3231806" y="53215"/>
            <a:ext cx="3117625" cy="5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UV-Vis </a:t>
            </a:r>
            <a:r>
              <a:rPr lang="en-US" altLang="sr-Latn-RS" sz="1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spektr</a:t>
            </a:r>
            <a:r>
              <a:rPr lang="sr-Latn-RS" altLang="sr-Latn-RS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oskopija</a:t>
            </a:r>
          </a:p>
          <a:p>
            <a:pPr>
              <a:spcBef>
                <a:spcPct val="20000"/>
              </a:spcBef>
            </a:pPr>
            <a:r>
              <a:rPr lang="sr-Latn-RS" altLang="sr-Latn-RS" sz="1400" dirty="0" smtClean="0">
                <a:latin typeface="Comic Sans MS" panose="030F0702030302020204" pitchFamily="66" charset="0"/>
              </a:rPr>
              <a:t> Primer:</a:t>
            </a:r>
            <a:r>
              <a:rPr lang="en-US" altLang="sr-Latn-RS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provodni</a:t>
            </a:r>
            <a:r>
              <a:rPr lang="en-US" altLang="sr-Latn-R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sr-Latn-RS" sz="14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polimer</a:t>
            </a:r>
            <a:r>
              <a:rPr lang="sr-Latn-RS" altLang="sr-Latn-RS" sz="1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  <a:endParaRPr lang="en-US" altLang="sr-Latn-RS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421624" y="615190"/>
            <a:ext cx="84038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apsorpcij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svetlosti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provodnom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polimeru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do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ći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elektronskog prelaza iz valentne trake (VB) u provodnu traku (CB), </a:t>
            </a:r>
            <a:r>
              <a:rPr lang="sr-Latn-RS" altLang="sr-Latn-R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sr-Latn-C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predstavlja </a:t>
            </a:r>
            <a:r>
              <a:rPr lang="el-GR" altLang="sr-Latn-RS" sz="1200" b="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π</a:t>
            </a:r>
            <a:r>
              <a:rPr lang="sr-Latn-C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l-GR" altLang="sr-Latn-RS" sz="1200" b="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π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prelaz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kao i do prela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koji uključuju nivoe 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polaronske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bipola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onske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okviru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energetskog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procepa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 gap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UV-Vis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spektri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veoma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osetljivi</a:t>
            </a:r>
            <a:r>
              <a:rPr lang="en-U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12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altLang="sr-Latn-R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oksidaciono stanje, stanje protonovanosti i konformaciju </a:t>
            </a:r>
            <a:r>
              <a:rPr lang="sr-Latn-CS" altLang="sr-Latn-R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polimernih lanaca</a:t>
            </a:r>
            <a:r>
              <a:rPr lang="sr-Latn-CS" altLang="sr-Latn-R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sr-Latn-RS"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959" name="Text Box 7"/>
          <p:cNvSpPr txBox="1">
            <a:spLocks noChangeArrowheads="1"/>
          </p:cNvSpPr>
          <p:nvPr/>
        </p:nvSpPr>
        <p:spPr bwMode="auto">
          <a:xfrm>
            <a:off x="2732447" y="1261521"/>
            <a:ext cx="33586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sr-Latn-CS" altLang="sr-Latn-RS" sz="14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UV</a:t>
            </a:r>
            <a:r>
              <a:rPr lang="en-US" altLang="sr-Latn-RS" sz="14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</a:t>
            </a:r>
            <a:r>
              <a:rPr lang="sr-Latn-CS" altLang="sr-Latn-RS" sz="14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Vis-NIR spektri </a:t>
            </a:r>
            <a:r>
              <a:rPr lang="sr-Latn-CS" altLang="sr-Latn-RS" sz="14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</a:t>
            </a:r>
            <a:r>
              <a:rPr lang="en-US" altLang="sr-Latn-RS" sz="1400" dirty="0" err="1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olianilina</a:t>
            </a:r>
            <a:r>
              <a:rPr lang="en-US" altLang="sr-Latn-RS" sz="14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(PANI)</a:t>
            </a:r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1107984" y="4447636"/>
            <a:ext cx="25106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1200" b="1" dirty="0" err="1">
                <a:solidFill>
                  <a:schemeClr val="accent5"/>
                </a:solidFill>
              </a:rPr>
              <a:t>Emeraldin</a:t>
            </a:r>
            <a:r>
              <a:rPr lang="en-US" altLang="sr-Latn-RS" sz="1200" b="1" dirty="0">
                <a:solidFill>
                  <a:schemeClr val="accent5"/>
                </a:solidFill>
              </a:rPr>
              <a:t> </a:t>
            </a:r>
            <a:r>
              <a:rPr lang="en-US" altLang="sr-Latn-RS" sz="1200" b="1" dirty="0" err="1" smtClean="0">
                <a:solidFill>
                  <a:schemeClr val="accent5"/>
                </a:solidFill>
              </a:rPr>
              <a:t>baza</a:t>
            </a:r>
            <a:r>
              <a:rPr lang="sr-Latn-RS" altLang="sr-Latn-RS" sz="1200" b="1" dirty="0" smtClean="0">
                <a:solidFill>
                  <a:schemeClr val="accent5"/>
                </a:solidFill>
              </a:rPr>
              <a:t> </a:t>
            </a:r>
            <a:r>
              <a:rPr lang="sr-Latn-RS" altLang="sr-Latn-RS" sz="1200" dirty="0"/>
              <a:t> </a:t>
            </a:r>
            <a:r>
              <a:rPr lang="sr-Latn-RS" altLang="sr-Latn-RS" sz="1200" dirty="0" smtClean="0"/>
              <a:t>- spektar tipa (c)</a:t>
            </a:r>
            <a:endParaRPr lang="en-US" altLang="sr-Latn-RS" sz="1200" dirty="0"/>
          </a:p>
        </p:txBody>
      </p:sp>
      <p:sp>
        <p:nvSpPr>
          <p:cNvPr id="253961" name="Text Box 9"/>
          <p:cNvSpPr txBox="1">
            <a:spLocks noChangeArrowheads="1"/>
          </p:cNvSpPr>
          <p:nvPr/>
        </p:nvSpPr>
        <p:spPr bwMode="auto">
          <a:xfrm>
            <a:off x="5064472" y="2423306"/>
            <a:ext cx="24673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1200" b="1" dirty="0" err="1">
                <a:solidFill>
                  <a:srgbClr val="00B050"/>
                </a:solidFill>
              </a:rPr>
              <a:t>Emeraldin</a:t>
            </a:r>
            <a:r>
              <a:rPr lang="en-US" altLang="sr-Latn-RS" sz="1200" b="1" dirty="0">
                <a:solidFill>
                  <a:srgbClr val="00B050"/>
                </a:solidFill>
              </a:rPr>
              <a:t> </a:t>
            </a:r>
            <a:r>
              <a:rPr lang="en-US" altLang="sr-Latn-RS" sz="1200" b="1" dirty="0" smtClean="0">
                <a:solidFill>
                  <a:srgbClr val="00B050"/>
                </a:solidFill>
              </a:rPr>
              <a:t>so</a:t>
            </a:r>
            <a:r>
              <a:rPr lang="sr-Latn-RS" altLang="sr-Latn-RS" sz="1200" b="1" dirty="0" smtClean="0">
                <a:solidFill>
                  <a:srgbClr val="00B050"/>
                </a:solidFill>
              </a:rPr>
              <a:t> </a:t>
            </a:r>
            <a:r>
              <a:rPr lang="sr-Latn-RS" altLang="sr-Latn-RS" sz="1200" dirty="0" smtClean="0"/>
              <a:t>- spektri tipa a) i b)</a:t>
            </a:r>
            <a:endParaRPr lang="en-US" altLang="sr-Latn-RS" sz="1200" dirty="0"/>
          </a:p>
        </p:txBody>
      </p:sp>
      <p:sp>
        <p:nvSpPr>
          <p:cNvPr id="253962" name="Text Box 10"/>
          <p:cNvSpPr txBox="1">
            <a:spLocks noChangeArrowheads="1"/>
          </p:cNvSpPr>
          <p:nvPr/>
        </p:nvSpPr>
        <p:spPr bwMode="auto">
          <a:xfrm>
            <a:off x="3733800" y="2833360"/>
            <a:ext cx="5334000" cy="12434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1100" b="1" dirty="0" err="1" smtClean="0">
                <a:solidFill>
                  <a:srgbClr val="006600"/>
                </a:solidFill>
              </a:rPr>
              <a:t>Nasumi</a:t>
            </a:r>
            <a:r>
              <a:rPr lang="sr-Latn-RS" altLang="sr-Latn-RS" sz="1100" b="1" dirty="0" smtClean="0">
                <a:solidFill>
                  <a:srgbClr val="006600"/>
                </a:solidFill>
              </a:rPr>
              <a:t>č</a:t>
            </a:r>
            <a:r>
              <a:rPr lang="en-US" altLang="sr-Latn-RS" sz="1100" b="1" dirty="0" smtClean="0">
                <a:solidFill>
                  <a:srgbClr val="006600"/>
                </a:solidFill>
              </a:rPr>
              <a:t>no </a:t>
            </a:r>
            <a:r>
              <a:rPr lang="en-US" altLang="sr-Latn-RS" sz="1100" b="1" dirty="0" err="1" smtClean="0">
                <a:solidFill>
                  <a:srgbClr val="006600"/>
                </a:solidFill>
              </a:rPr>
              <a:t>klupko</a:t>
            </a:r>
            <a:r>
              <a:rPr lang="sr-Latn-RS" altLang="sr-Latn-RS" sz="1100" b="1" dirty="0" smtClean="0">
                <a:solidFill>
                  <a:srgbClr val="006600"/>
                </a:solidFill>
              </a:rPr>
              <a:t> (spektar b)</a:t>
            </a:r>
            <a:r>
              <a:rPr lang="en-US" altLang="sr-Latn-RS" sz="1100" b="1" dirty="0" smtClean="0">
                <a:solidFill>
                  <a:srgbClr val="006600"/>
                </a:solidFill>
              </a:rPr>
              <a:t>:</a:t>
            </a:r>
            <a:r>
              <a:rPr lang="en-US" altLang="sr-Latn-RS" sz="1100" b="1" dirty="0" smtClean="0">
                <a:solidFill>
                  <a:srgbClr val="000000"/>
                </a:solidFill>
              </a:rPr>
              <a:t>                </a:t>
            </a:r>
            <a:r>
              <a:rPr lang="sr-Latn-CS" altLang="sr-Latn-RS" sz="1100" b="1" dirty="0" smtClean="0">
                <a:solidFill>
                  <a:srgbClr val="000000"/>
                </a:solidFill>
              </a:rPr>
              <a:t> </a:t>
            </a:r>
            <a:r>
              <a:rPr lang="en-US" altLang="sr-Latn-RS" sz="1100" b="1" dirty="0" smtClean="0">
                <a:solidFill>
                  <a:srgbClr val="000000"/>
                </a:solidFill>
              </a:rPr>
              <a:t> 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  </a:t>
            </a:r>
            <a:r>
              <a:rPr lang="en-US" altLang="sr-Latn-RS" sz="1100" b="1" dirty="0" err="1" smtClean="0">
                <a:solidFill>
                  <a:srgbClr val="006600"/>
                </a:solidFill>
              </a:rPr>
              <a:t>Izdu</a:t>
            </a:r>
            <a:r>
              <a:rPr lang="sr-Latn-CS" altLang="sr-Latn-RS" sz="1100" b="1" dirty="0">
                <a:solidFill>
                  <a:srgbClr val="006600"/>
                </a:solidFill>
              </a:rPr>
              <a:t>ž</a:t>
            </a:r>
            <a:r>
              <a:rPr lang="en-US" altLang="sr-Latn-RS" sz="1100" b="1" dirty="0" err="1">
                <a:solidFill>
                  <a:srgbClr val="006600"/>
                </a:solidFill>
              </a:rPr>
              <a:t>eno</a:t>
            </a:r>
            <a:r>
              <a:rPr lang="en-US" altLang="sr-Latn-RS" sz="1100" b="1" dirty="0">
                <a:solidFill>
                  <a:srgbClr val="006600"/>
                </a:solidFill>
              </a:rPr>
              <a:t> </a:t>
            </a:r>
            <a:r>
              <a:rPr lang="en-US" altLang="sr-Latn-RS" sz="1100" b="1" dirty="0" err="1" smtClean="0">
                <a:solidFill>
                  <a:srgbClr val="006600"/>
                </a:solidFill>
              </a:rPr>
              <a:t>klupko</a:t>
            </a:r>
            <a:r>
              <a:rPr lang="sr-Latn-RS" altLang="sr-Latn-RS" sz="1100" b="1" dirty="0" smtClean="0">
                <a:solidFill>
                  <a:srgbClr val="006600"/>
                </a:solidFill>
              </a:rPr>
              <a:t> (spektar a)</a:t>
            </a:r>
            <a:endParaRPr lang="en-US" altLang="sr-Latn-RS" sz="1100" b="1" dirty="0">
              <a:solidFill>
                <a:srgbClr val="0066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sr-Latn-RS" sz="1100" dirty="0">
                <a:solidFill>
                  <a:srgbClr val="000000"/>
                </a:solidFill>
              </a:rPr>
              <a:t>~</a:t>
            </a:r>
            <a:r>
              <a:rPr lang="en-US" altLang="sr-Latn-RS" sz="1100" b="1" dirty="0">
                <a:solidFill>
                  <a:srgbClr val="000000"/>
                </a:solidFill>
              </a:rPr>
              <a:t>330 nm    </a:t>
            </a:r>
            <a:r>
              <a:rPr lang="el-GR" altLang="sr-Latn-RS" sz="1100" b="1" dirty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sr-Latn-CS" altLang="sr-Latn-RS" sz="1100" b="1" dirty="0">
                <a:solidFill>
                  <a:srgbClr val="000000"/>
                </a:solidFill>
              </a:rPr>
              <a:t> →</a:t>
            </a:r>
            <a:r>
              <a:rPr lang="en-US" altLang="sr-Latn-RS" sz="1100" b="1" dirty="0">
                <a:solidFill>
                  <a:srgbClr val="000000"/>
                </a:solidFill>
              </a:rPr>
              <a:t> </a:t>
            </a:r>
            <a:r>
              <a:rPr lang="el-GR" altLang="sr-Latn-RS" sz="1100" b="1" dirty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en-US" altLang="sr-Latn-RS" sz="1100" b="1" dirty="0">
                <a:solidFill>
                  <a:srgbClr val="000000"/>
                </a:solidFill>
              </a:rPr>
              <a:t>*</a:t>
            </a:r>
            <a:r>
              <a:rPr lang="sr-Latn-CS" altLang="sr-Latn-RS" sz="1100" b="1" dirty="0">
                <a:solidFill>
                  <a:srgbClr val="000000"/>
                </a:solidFill>
              </a:rPr>
              <a:t>                   </a:t>
            </a:r>
            <a:r>
              <a:rPr lang="en-US" altLang="sr-Latn-RS" sz="1100" b="1" dirty="0">
                <a:solidFill>
                  <a:srgbClr val="000000"/>
                </a:solidFill>
              </a:rPr>
              <a:t>      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              </a:t>
            </a:r>
            <a:r>
              <a:rPr lang="en-US" altLang="sr-Latn-RS" sz="1100" b="1" dirty="0" smtClean="0">
                <a:solidFill>
                  <a:srgbClr val="000000"/>
                </a:solidFill>
              </a:rPr>
              <a:t>  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   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~</a:t>
            </a:r>
            <a:r>
              <a:rPr lang="en-US" altLang="sr-Latn-RS" sz="1100" b="1" dirty="0">
                <a:solidFill>
                  <a:srgbClr val="000000"/>
                </a:solidFill>
              </a:rPr>
              <a:t>330 nm    </a:t>
            </a:r>
            <a:r>
              <a:rPr lang="el-GR" altLang="sr-Latn-RS" sz="1100" b="1" dirty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sr-Latn-CS" altLang="sr-Latn-RS" sz="1100" b="1" dirty="0">
                <a:solidFill>
                  <a:srgbClr val="000000"/>
                </a:solidFill>
              </a:rPr>
              <a:t> →</a:t>
            </a:r>
            <a:r>
              <a:rPr lang="en-US" altLang="sr-Latn-RS" sz="1100" b="1" dirty="0">
                <a:solidFill>
                  <a:srgbClr val="000000"/>
                </a:solidFill>
              </a:rPr>
              <a:t> </a:t>
            </a:r>
            <a:r>
              <a:rPr lang="el-GR" altLang="sr-Latn-RS" sz="1100" b="1" dirty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en-US" altLang="sr-Latn-RS" sz="1100" b="1" dirty="0">
                <a:solidFill>
                  <a:srgbClr val="000000"/>
                </a:solidFill>
              </a:rPr>
              <a:t>*</a:t>
            </a:r>
            <a:r>
              <a:rPr lang="sr-Latn-CS" altLang="sr-Latn-RS" sz="1100" b="1" dirty="0">
                <a:solidFill>
                  <a:srgbClr val="000000"/>
                </a:solidFill>
              </a:rPr>
              <a:t> </a:t>
            </a:r>
            <a:endParaRPr lang="en-US" altLang="sr-Latn-RS" sz="11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sr-Latn-RS" sz="1100" dirty="0">
                <a:solidFill>
                  <a:srgbClr val="000000"/>
                </a:solidFill>
              </a:rPr>
              <a:t>~</a:t>
            </a:r>
            <a:r>
              <a:rPr lang="en-US" altLang="sr-Latn-RS" sz="1100" b="1" dirty="0">
                <a:solidFill>
                  <a:srgbClr val="000000"/>
                </a:solidFill>
              </a:rPr>
              <a:t>430 nm    </a:t>
            </a:r>
            <a:r>
              <a:rPr lang="en-US" altLang="sr-Latn-RS" sz="1100" b="1" dirty="0" err="1" smtClean="0">
                <a:solidFill>
                  <a:srgbClr val="000000"/>
                </a:solidFill>
              </a:rPr>
              <a:t>polaron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 →</a:t>
            </a:r>
            <a:r>
              <a:rPr lang="el-GR" altLang="sr-Latn-RS" sz="1100" b="1" dirty="0">
                <a:solidFill>
                  <a:srgbClr val="000000"/>
                </a:solidFill>
                <a:latin typeface="Times New Roman" pitchFamily="18" charset="0"/>
              </a:rPr>
              <a:t> π</a:t>
            </a:r>
            <a:r>
              <a:rPr lang="en-US" altLang="sr-Latn-RS" sz="1100" b="1" dirty="0">
                <a:solidFill>
                  <a:srgbClr val="000000"/>
                </a:solidFill>
              </a:rPr>
              <a:t>*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 </a:t>
            </a:r>
            <a:r>
              <a:rPr lang="sr-Latn-CS" altLang="sr-Latn-RS" sz="1100" b="1" dirty="0" smtClean="0">
                <a:solidFill>
                  <a:srgbClr val="000000"/>
                </a:solidFill>
              </a:rPr>
              <a:t>  </a:t>
            </a:r>
            <a:r>
              <a:rPr lang="en-US" altLang="sr-Latn-RS" sz="1100" b="1" dirty="0" smtClean="0">
                <a:solidFill>
                  <a:srgbClr val="000000"/>
                </a:solidFill>
              </a:rPr>
              <a:t>   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   </a:t>
            </a:r>
            <a:r>
              <a:rPr lang="en-US" altLang="sr-Latn-RS" sz="1100" b="1" dirty="0" smtClean="0">
                <a:solidFill>
                  <a:srgbClr val="000000"/>
                </a:solidFill>
              </a:rPr>
              <a:t> 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                        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~</a:t>
            </a:r>
            <a:r>
              <a:rPr lang="en-US" altLang="sr-Latn-RS" sz="1100" b="1" dirty="0">
                <a:solidFill>
                  <a:srgbClr val="000000"/>
                </a:solidFill>
              </a:rPr>
              <a:t>430 nm 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   </a:t>
            </a:r>
            <a:r>
              <a:rPr lang="en-US" altLang="sr-Latn-RS" sz="1100" b="1" dirty="0" err="1" smtClean="0">
                <a:solidFill>
                  <a:srgbClr val="000000"/>
                </a:solidFill>
              </a:rPr>
              <a:t>polaron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 </a:t>
            </a:r>
            <a:r>
              <a:rPr lang="sr-Latn-RS" altLang="sr-Latn-RS" sz="1100" b="1" dirty="0">
                <a:solidFill>
                  <a:srgbClr val="000000"/>
                </a:solidFill>
              </a:rPr>
              <a:t>→</a:t>
            </a:r>
            <a:r>
              <a:rPr lang="el-GR" altLang="sr-Latn-RS" sz="1100" b="1" dirty="0">
                <a:solidFill>
                  <a:srgbClr val="000000"/>
                </a:solidFill>
                <a:latin typeface="Times New Roman" pitchFamily="18" charset="0"/>
              </a:rPr>
              <a:t> π</a:t>
            </a:r>
            <a:r>
              <a:rPr lang="en-US" altLang="sr-Latn-RS" sz="1100" b="1" dirty="0">
                <a:solidFill>
                  <a:srgbClr val="000000"/>
                </a:solidFill>
              </a:rPr>
              <a:t>*</a:t>
            </a:r>
          </a:p>
          <a:p>
            <a:pPr>
              <a:spcBef>
                <a:spcPct val="20000"/>
              </a:spcBef>
            </a:pPr>
            <a:r>
              <a:rPr lang="en-US" altLang="sr-Latn-RS" sz="1100" dirty="0">
                <a:solidFill>
                  <a:srgbClr val="000000"/>
                </a:solidFill>
              </a:rPr>
              <a:t>~</a:t>
            </a:r>
            <a:r>
              <a:rPr lang="en-US" altLang="sr-Latn-RS" sz="1100" b="1" dirty="0">
                <a:solidFill>
                  <a:srgbClr val="000000"/>
                </a:solidFill>
              </a:rPr>
              <a:t>750</a:t>
            </a:r>
            <a:r>
              <a:rPr lang="en-US" altLang="sr-Latn-RS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sr-Latn-RS" sz="1100" b="1" dirty="0">
                <a:solidFill>
                  <a:srgbClr val="000000"/>
                </a:solidFill>
              </a:rPr>
              <a:t>900 nm 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    </a:t>
            </a:r>
            <a:r>
              <a:rPr lang="el-GR" altLang="sr-Latn-RS" sz="1100" b="1" dirty="0" smtClean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sr-Latn-CS" altLang="sr-Latn-RS" sz="1100" b="1" dirty="0" smtClean="0">
                <a:solidFill>
                  <a:srgbClr val="000000"/>
                </a:solidFill>
              </a:rPr>
              <a:t> </a:t>
            </a:r>
            <a:r>
              <a:rPr lang="sr-Latn-CS" altLang="sr-Latn-RS" sz="1100" b="1" dirty="0">
                <a:solidFill>
                  <a:srgbClr val="000000"/>
                </a:solidFill>
              </a:rPr>
              <a:t>→ </a:t>
            </a:r>
            <a:r>
              <a:rPr lang="en-US" altLang="sr-Latn-RS" sz="1100" b="1" dirty="0" err="1" smtClean="0">
                <a:solidFill>
                  <a:srgbClr val="000000"/>
                </a:solidFill>
              </a:rPr>
              <a:t>polaron</a:t>
            </a:r>
            <a:r>
              <a:rPr lang="en-US" altLang="sr-Latn-RS" sz="1100" b="1" dirty="0" smtClean="0">
                <a:solidFill>
                  <a:srgbClr val="000000"/>
                </a:solidFill>
              </a:rPr>
              <a:t>      </a:t>
            </a:r>
            <a:r>
              <a:rPr lang="sr-Latn-CS" altLang="sr-Latn-RS" sz="1100" b="1" dirty="0" smtClean="0">
                <a:solidFill>
                  <a:srgbClr val="000000"/>
                </a:solidFill>
              </a:rPr>
              <a:t>                  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“</a:t>
            </a:r>
            <a:r>
              <a:rPr lang="sr-Latn-CS" altLang="sr-Latn-RS" sz="1100" b="1" i="1" dirty="0">
                <a:solidFill>
                  <a:srgbClr val="000000"/>
                </a:solidFill>
              </a:rPr>
              <a:t>free</a:t>
            </a:r>
            <a:r>
              <a:rPr lang="en-US" altLang="sr-Latn-RS" sz="1100" b="1" i="1" dirty="0">
                <a:solidFill>
                  <a:srgbClr val="000000"/>
                </a:solidFill>
              </a:rPr>
              <a:t>-</a:t>
            </a:r>
            <a:r>
              <a:rPr lang="sr-Latn-CS" altLang="sr-Latn-RS" sz="1100" b="1" i="1" dirty="0">
                <a:solidFill>
                  <a:srgbClr val="000000"/>
                </a:solidFill>
              </a:rPr>
              <a:t>carrier tail</a:t>
            </a:r>
            <a:r>
              <a:rPr lang="en-US" altLang="sr-Latn-RS" sz="1100" dirty="0">
                <a:solidFill>
                  <a:srgbClr val="000000"/>
                </a:solidFill>
              </a:rPr>
              <a:t>” u 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NIR</a:t>
            </a:r>
            <a:r>
              <a:rPr lang="sr-Latn-RS" altLang="sr-Latn-RS" sz="1100" dirty="0" smtClean="0">
                <a:solidFill>
                  <a:srgbClr val="000000"/>
                </a:solidFill>
              </a:rPr>
              <a:t> oblasti</a:t>
            </a:r>
            <a:r>
              <a:rPr lang="en-US" altLang="sr-Latn-RS" sz="1100" dirty="0">
                <a:solidFill>
                  <a:srgbClr val="000000"/>
                </a:solidFill>
              </a:rPr>
              <a:t>		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                  </a:t>
            </a:r>
            <a:r>
              <a:rPr lang="sr-Latn-RS" altLang="sr-Latn-RS" sz="1100" dirty="0" smtClean="0">
                <a:solidFill>
                  <a:srgbClr val="000000"/>
                </a:solidFill>
              </a:rPr>
              <a:t>       </a:t>
            </a:r>
            <a:r>
              <a:rPr lang="sr-Latn-RS" altLang="sr-Latn-RS" sz="1100" b="1" dirty="0" smtClean="0">
                <a:solidFill>
                  <a:srgbClr val="000000"/>
                </a:solidFill>
              </a:rPr>
              <a:t>1</a:t>
            </a:r>
            <a:r>
              <a:rPr lang="en-US" altLang="sr-Latn-RS" sz="1100" b="1" dirty="0" smtClean="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sr-Latn-CS" altLang="sr-Latn-RS" sz="1100" b="1" dirty="0" smtClean="0">
                <a:solidFill>
                  <a:srgbClr val="000000"/>
                </a:solidFill>
                <a:cs typeface="Times New Roman" pitchFamily="18" charset="0"/>
              </a:rPr>
              <a:t>00-2500 nm</a:t>
            </a:r>
            <a:r>
              <a:rPr lang="sr-Latn-CS" altLang="sr-Latn-RS" sz="1100" dirty="0" smtClean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altLang="sr-Latn-RS" sz="11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l-GR" altLang="sr-Latn-RS" sz="1100" b="1" dirty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sr-Latn-CS" altLang="sr-Latn-RS" sz="1100" b="1" dirty="0">
                <a:solidFill>
                  <a:srgbClr val="000000"/>
                </a:solidFill>
              </a:rPr>
              <a:t> →</a:t>
            </a:r>
            <a:r>
              <a:rPr lang="en-US" altLang="sr-Latn-RS" sz="1100" b="1" dirty="0">
                <a:solidFill>
                  <a:srgbClr val="000000"/>
                </a:solidFill>
              </a:rPr>
              <a:t> </a:t>
            </a:r>
            <a:r>
              <a:rPr lang="en-US" altLang="sr-Latn-RS" sz="1100" b="1" dirty="0" err="1">
                <a:solidFill>
                  <a:srgbClr val="000000"/>
                </a:solidFill>
              </a:rPr>
              <a:t>polaron</a:t>
            </a:r>
            <a:r>
              <a:rPr lang="sr-Latn-RS" altLang="sr-Latn-RS" sz="1100" b="1" dirty="0">
                <a:solidFill>
                  <a:srgbClr val="000000"/>
                </a:solidFill>
              </a:rPr>
              <a:t> </a:t>
            </a:r>
            <a:endParaRPr lang="en-US" altLang="sr-Latn-RS" sz="1100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sr-Latn-RS" sz="1100" dirty="0" smtClean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en-US" altLang="sr-Latn-RS" sz="1100" dirty="0">
                <a:solidFill>
                  <a:srgbClr val="000000"/>
                </a:solidFill>
                <a:cs typeface="Times New Roman" pitchFamily="18" charset="0"/>
              </a:rPr>
              <a:t>	 </a:t>
            </a:r>
            <a:r>
              <a:rPr lang="en-US" altLang="sr-Latn-RS" sz="1100" dirty="0" smtClean="0">
                <a:solidFill>
                  <a:srgbClr val="000000"/>
                </a:solidFill>
                <a:cs typeface="Times New Roman" pitchFamily="18" charset="0"/>
              </a:rPr>
              <a:t>                                     </a:t>
            </a:r>
            <a:r>
              <a:rPr lang="sr-Latn-CS" altLang="sr-Latn-RS" sz="1100" dirty="0" smtClean="0">
                <a:solidFill>
                  <a:srgbClr val="000000"/>
                </a:solidFill>
                <a:cs typeface="Times New Roman" pitchFamily="18" charset="0"/>
              </a:rPr>
              <a:t>delokaliz</a:t>
            </a:r>
            <a:r>
              <a:rPr lang="en-US" altLang="sr-Latn-RS" sz="1100" dirty="0" err="1" smtClean="0">
                <a:solidFill>
                  <a:srgbClr val="000000"/>
                </a:solidFill>
                <a:cs typeface="Times New Roman" pitchFamily="18" charset="0"/>
              </a:rPr>
              <a:t>acija</a:t>
            </a:r>
            <a:r>
              <a:rPr lang="sr-Latn-CS" altLang="sr-Latn-RS" sz="1100" dirty="0" smtClean="0">
                <a:solidFill>
                  <a:srgbClr val="000000"/>
                </a:solidFill>
                <a:cs typeface="Times New Roman" pitchFamily="18" charset="0"/>
              </a:rPr>
              <a:t> polarona→</a:t>
            </a:r>
            <a:r>
              <a:rPr lang="en-US" altLang="sr-Latn-RS" sz="11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sr-Latn-RS" sz="1100" dirty="0" err="1" smtClean="0">
                <a:solidFill>
                  <a:srgbClr val="000000"/>
                </a:solidFill>
                <a:cs typeface="Times New Roman" pitchFamily="18" charset="0"/>
              </a:rPr>
              <a:t>ve</a:t>
            </a:r>
            <a:r>
              <a:rPr lang="sr-Latn-RS" altLang="sr-Latn-RS" sz="1100" dirty="0" smtClean="0">
                <a:solidFill>
                  <a:srgbClr val="000000"/>
                </a:solidFill>
                <a:cs typeface="Times New Roman" pitchFamily="18" charset="0"/>
              </a:rPr>
              <a:t>lika </a:t>
            </a:r>
            <a:r>
              <a:rPr lang="en-US" altLang="sr-Latn-RS" sz="1100" dirty="0" err="1" smtClean="0">
                <a:solidFill>
                  <a:srgbClr val="000000"/>
                </a:solidFill>
                <a:cs typeface="Times New Roman" pitchFamily="18" charset="0"/>
              </a:rPr>
              <a:t>provodljivost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                      </a:t>
            </a:r>
            <a:endParaRPr lang="en-US" altLang="sr-Latn-RS" sz="1100" dirty="0">
              <a:solidFill>
                <a:srgbClr val="000000"/>
              </a:solidFill>
            </a:endParaRPr>
          </a:p>
        </p:txBody>
      </p:sp>
      <p:sp>
        <p:nvSpPr>
          <p:cNvPr id="253964" name="Text Box 12"/>
          <p:cNvSpPr txBox="1">
            <a:spLocks noChangeArrowheads="1"/>
          </p:cNvSpPr>
          <p:nvPr/>
        </p:nvSpPr>
        <p:spPr bwMode="auto">
          <a:xfrm>
            <a:off x="256203" y="4693146"/>
            <a:ext cx="399274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altLang="sr-Latn-RS" sz="1100" dirty="0">
                <a:solidFill>
                  <a:srgbClr val="000000"/>
                </a:solidFill>
              </a:rPr>
              <a:t>~</a:t>
            </a:r>
            <a:r>
              <a:rPr lang="en-US" altLang="sr-Latn-RS" sz="1100" b="1" dirty="0">
                <a:solidFill>
                  <a:srgbClr val="000000"/>
                </a:solidFill>
              </a:rPr>
              <a:t>320 nm    </a:t>
            </a:r>
            <a:r>
              <a:rPr lang="el-GR" altLang="sr-Latn-RS" sz="1100" dirty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sr-Latn-CS" altLang="sr-Latn-RS" sz="1100" dirty="0">
                <a:solidFill>
                  <a:srgbClr val="000000"/>
                </a:solidFill>
              </a:rPr>
              <a:t> →</a:t>
            </a:r>
            <a:r>
              <a:rPr lang="en-US" altLang="sr-Latn-RS" sz="1100" dirty="0">
                <a:solidFill>
                  <a:srgbClr val="000000"/>
                </a:solidFill>
              </a:rPr>
              <a:t> </a:t>
            </a:r>
            <a:r>
              <a:rPr lang="el-GR" altLang="sr-Latn-RS" sz="1100" dirty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*</a:t>
            </a:r>
            <a:r>
              <a:rPr lang="sr-Latn-RS" altLang="sr-Latn-RS" sz="1100" dirty="0" smtClean="0">
                <a:solidFill>
                  <a:srgbClr val="000000"/>
                </a:solidFill>
              </a:rPr>
              <a:t> prelaz</a:t>
            </a:r>
          </a:p>
          <a:p>
            <a:pPr marL="0" indent="0">
              <a:spcBef>
                <a:spcPts val="0"/>
              </a:spcBef>
            </a:pPr>
            <a:r>
              <a:rPr lang="en-US" altLang="sr-Latn-RS" sz="1100" dirty="0" smtClean="0">
                <a:solidFill>
                  <a:srgbClr val="000000"/>
                </a:solidFill>
              </a:rPr>
              <a:t>~</a:t>
            </a:r>
            <a:r>
              <a:rPr lang="en-US" altLang="sr-Latn-RS" sz="1100" b="1" dirty="0">
                <a:solidFill>
                  <a:srgbClr val="000000"/>
                </a:solidFill>
              </a:rPr>
              <a:t>620 nm </a:t>
            </a:r>
            <a:r>
              <a:rPr lang="en-US" altLang="sr-Latn-RS" sz="1100" dirty="0" err="1">
                <a:solidFill>
                  <a:srgbClr val="000000"/>
                </a:solidFill>
              </a:rPr>
              <a:t>intramolekulski</a:t>
            </a:r>
            <a:r>
              <a:rPr lang="en-US" altLang="sr-Latn-RS" sz="1100" dirty="0">
                <a:solidFill>
                  <a:srgbClr val="000000"/>
                </a:solidFill>
              </a:rPr>
              <a:t> transfer </a:t>
            </a:r>
            <a:r>
              <a:rPr lang="en-US" altLang="sr-Latn-RS" sz="1100" dirty="0" err="1" smtClean="0">
                <a:solidFill>
                  <a:srgbClr val="000000"/>
                </a:solidFill>
              </a:rPr>
              <a:t>elektrona</a:t>
            </a:r>
            <a:r>
              <a:rPr lang="sr-Latn-RS" altLang="sr-Latn-RS" sz="1100" dirty="0" smtClean="0">
                <a:solidFill>
                  <a:srgbClr val="000000"/>
                </a:solidFill>
              </a:rPr>
              <a:t> </a:t>
            </a:r>
            <a:r>
              <a:rPr lang="en-US" altLang="sr-Latn-RS" sz="1100" dirty="0" err="1" smtClean="0">
                <a:solidFill>
                  <a:srgbClr val="000000"/>
                </a:solidFill>
              </a:rPr>
              <a:t>iz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 </a:t>
            </a:r>
            <a:r>
              <a:rPr lang="sr-Latn-RS" altLang="sr-Latn-RS" sz="1100" dirty="0" smtClean="0">
                <a:solidFill>
                  <a:srgbClr val="000000"/>
                </a:solidFill>
              </a:rPr>
              <a:t>HOMO orbitale 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B</a:t>
            </a:r>
            <a:r>
              <a:rPr lang="sr-Latn-RS" altLang="sr-Latn-RS" sz="1100" dirty="0" smtClean="0">
                <a:solidFill>
                  <a:srgbClr val="000000"/>
                </a:solidFill>
              </a:rPr>
              <a:t> prstena 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 </a:t>
            </a:r>
            <a:r>
              <a:rPr lang="en-US" altLang="sr-Latn-RS" sz="1100" dirty="0" err="1" smtClean="0">
                <a:solidFill>
                  <a:srgbClr val="000000"/>
                </a:solidFill>
              </a:rPr>
              <a:t>na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 </a:t>
            </a:r>
            <a:r>
              <a:rPr lang="sr-Latn-RS" altLang="sr-Latn-RS" sz="1100" dirty="0" smtClean="0">
                <a:solidFill>
                  <a:srgbClr val="000000"/>
                </a:solidFill>
              </a:rPr>
              <a:t>LUMO orbitalu </a:t>
            </a:r>
            <a:r>
              <a:rPr lang="en-US" altLang="sr-Latn-RS" sz="1100" dirty="0" err="1" smtClean="0">
                <a:solidFill>
                  <a:srgbClr val="000000"/>
                </a:solidFill>
              </a:rPr>
              <a:t>susedn</a:t>
            </a:r>
            <a:r>
              <a:rPr lang="sr-Latn-RS" altLang="sr-Latn-RS" sz="1100" dirty="0" smtClean="0">
                <a:solidFill>
                  <a:srgbClr val="000000"/>
                </a:solidFill>
              </a:rPr>
              <a:t>og 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Q </a:t>
            </a:r>
            <a:r>
              <a:rPr lang="sr-Latn-RS" altLang="sr-Latn-RS" sz="1100" dirty="0" smtClean="0">
                <a:solidFill>
                  <a:srgbClr val="000000"/>
                </a:solidFill>
              </a:rPr>
              <a:t>prstena</a:t>
            </a:r>
            <a:r>
              <a:rPr lang="en-US" altLang="sr-Latn-RS" sz="1100" dirty="0" smtClean="0">
                <a:solidFill>
                  <a:srgbClr val="000000"/>
                </a:solidFill>
              </a:rPr>
              <a:t> </a:t>
            </a:r>
            <a:r>
              <a:rPr lang="en-US" altLang="sr-Latn-RS" sz="1100" dirty="0">
                <a:solidFill>
                  <a:srgbClr val="000000"/>
                </a:solidFill>
              </a:rPr>
              <a:t>(</a:t>
            </a:r>
            <a:r>
              <a:rPr lang="en-US" altLang="sr-Latn-RS" sz="1100" b="1" dirty="0">
                <a:solidFill>
                  <a:srgbClr val="000000"/>
                </a:solidFill>
              </a:rPr>
              <a:t>B </a:t>
            </a:r>
            <a:r>
              <a:rPr lang="en-US" altLang="sr-Latn-RS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→Q</a:t>
            </a:r>
            <a:r>
              <a:rPr lang="en-US" altLang="sr-Latn-RS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sr-Latn-RS" sz="1100" dirty="0" err="1">
                <a:solidFill>
                  <a:srgbClr val="000000"/>
                </a:solidFill>
              </a:rPr>
              <a:t>ekscitonski</a:t>
            </a:r>
            <a:r>
              <a:rPr lang="en-US" altLang="sr-Latn-RS" sz="1100" dirty="0">
                <a:solidFill>
                  <a:srgbClr val="000000"/>
                </a:solidFill>
              </a:rPr>
              <a:t> </a:t>
            </a:r>
            <a:r>
              <a:rPr lang="en-US" altLang="sr-Latn-RS" sz="1100" dirty="0" err="1">
                <a:solidFill>
                  <a:srgbClr val="000000"/>
                </a:solidFill>
              </a:rPr>
              <a:t>prelaz</a:t>
            </a:r>
            <a:r>
              <a:rPr lang="en-US" altLang="sr-Latn-RS" sz="11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53967" name="Line 15"/>
          <p:cNvSpPr>
            <a:spLocks noChangeShapeType="1"/>
          </p:cNvSpPr>
          <p:nvPr/>
        </p:nvSpPr>
        <p:spPr bwMode="auto">
          <a:xfrm flipH="1">
            <a:off x="5064472" y="2695575"/>
            <a:ext cx="389872" cy="1377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sr-Latn-RS"/>
          </a:p>
        </p:txBody>
      </p:sp>
      <p:sp>
        <p:nvSpPr>
          <p:cNvPr id="253968" name="Line 16"/>
          <p:cNvSpPr>
            <a:spLocks noChangeShapeType="1"/>
          </p:cNvSpPr>
          <p:nvPr/>
        </p:nvSpPr>
        <p:spPr bwMode="auto">
          <a:xfrm>
            <a:off x="6629399" y="2714063"/>
            <a:ext cx="304802" cy="11929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sr-Latn-RS"/>
          </a:p>
        </p:txBody>
      </p:sp>
      <p:sp>
        <p:nvSpPr>
          <p:cNvPr id="253969" name="Text Box 17"/>
          <p:cNvSpPr txBox="1">
            <a:spLocks noChangeArrowheads="1"/>
          </p:cNvSpPr>
          <p:nvPr/>
        </p:nvSpPr>
        <p:spPr bwMode="auto">
          <a:xfrm>
            <a:off x="1137646" y="5644104"/>
            <a:ext cx="1534394" cy="66787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sr-Latn-CS" altLang="sr-Latn-RS" sz="1100" dirty="0">
                <a:solidFill>
                  <a:srgbClr val="000000"/>
                </a:solidFill>
              </a:rPr>
              <a:t>Pernigranilin baza</a:t>
            </a:r>
          </a:p>
          <a:p>
            <a:pPr>
              <a:spcBef>
                <a:spcPct val="20000"/>
              </a:spcBef>
            </a:pPr>
            <a:r>
              <a:rPr lang="en-US" altLang="sr-Latn-RS" sz="1100" b="0" dirty="0">
                <a:solidFill>
                  <a:srgbClr val="000000"/>
                </a:solidFill>
              </a:rPr>
              <a:t>~3</a:t>
            </a:r>
            <a:r>
              <a:rPr lang="sr-Latn-CS" altLang="sr-Latn-RS" sz="1100" b="0" dirty="0">
                <a:solidFill>
                  <a:srgbClr val="000000"/>
                </a:solidFill>
              </a:rPr>
              <a:t>2</a:t>
            </a:r>
            <a:r>
              <a:rPr lang="en-US" altLang="sr-Latn-RS" sz="1100" b="0" dirty="0">
                <a:solidFill>
                  <a:srgbClr val="000000"/>
                </a:solidFill>
              </a:rPr>
              <a:t>0 nm    </a:t>
            </a:r>
            <a:r>
              <a:rPr lang="el-GR" altLang="sr-Latn-RS" sz="1100" b="0" dirty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sr-Latn-CS" altLang="sr-Latn-RS" sz="1100" b="0" dirty="0">
                <a:solidFill>
                  <a:srgbClr val="000000"/>
                </a:solidFill>
              </a:rPr>
              <a:t> →</a:t>
            </a:r>
            <a:r>
              <a:rPr lang="en-US" altLang="sr-Latn-RS" sz="1100" b="0" dirty="0">
                <a:solidFill>
                  <a:srgbClr val="000000"/>
                </a:solidFill>
              </a:rPr>
              <a:t> </a:t>
            </a:r>
            <a:r>
              <a:rPr lang="el-GR" altLang="sr-Latn-RS" sz="1100" b="0" dirty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en-US" altLang="sr-Latn-RS" sz="1100" b="0" dirty="0">
                <a:solidFill>
                  <a:srgbClr val="000000"/>
                </a:solidFill>
              </a:rPr>
              <a:t>*</a:t>
            </a:r>
            <a:endParaRPr lang="sr-Latn-CS" altLang="sr-Latn-RS" sz="1100" b="0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</a:pPr>
            <a:r>
              <a:rPr lang="sr-Latn-CS" altLang="sr-Latn-RS" sz="1100" b="0" dirty="0">
                <a:solidFill>
                  <a:srgbClr val="000000"/>
                </a:solidFill>
              </a:rPr>
              <a:t>~530 nm </a:t>
            </a:r>
            <a:r>
              <a:rPr lang="sr-Latn-CS" altLang="sr-Latn-RS" sz="1100" b="0" baseline="30000" dirty="0">
                <a:solidFill>
                  <a:srgbClr val="000000"/>
                </a:solidFill>
              </a:rPr>
              <a:t>a</a:t>
            </a:r>
            <a:r>
              <a:rPr lang="sr-Latn-CS" altLang="sr-Latn-RS" sz="1100" b="0" dirty="0">
                <a:solidFill>
                  <a:srgbClr val="000000"/>
                </a:solidFill>
              </a:rPr>
              <a:t>Peierls gap</a:t>
            </a:r>
            <a:endParaRPr lang="en-US" altLang="sr-Latn-RS" sz="1100" b="0" dirty="0">
              <a:solidFill>
                <a:srgbClr val="000000"/>
              </a:solidFill>
            </a:endParaRPr>
          </a:p>
        </p:txBody>
      </p:sp>
      <p:sp>
        <p:nvSpPr>
          <p:cNvPr id="253971" name="Text Box 19"/>
          <p:cNvSpPr txBox="1">
            <a:spLocks noChangeArrowheads="1"/>
          </p:cNvSpPr>
          <p:nvPr/>
        </p:nvSpPr>
        <p:spPr bwMode="auto">
          <a:xfrm>
            <a:off x="613238" y="6304002"/>
            <a:ext cx="29755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sr-Latn-CS" altLang="sr-Latn-RS" sz="1000" b="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Latn-CS" altLang="sr-Latn-RS" sz="10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Distorzija periodičnosti </a:t>
            </a:r>
            <a:r>
              <a:rPr lang="sr-Latn-CS" altLang="sr-Latn-RS" sz="1000" b="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rešetke 1</a:t>
            </a:r>
            <a:r>
              <a:rPr lang="en-US" altLang="sr-Latn-RS" sz="10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CS" altLang="sr-Latn-RS" sz="10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sr-Latn-CS" altLang="sr-Latn-RS" sz="1000" b="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kristala (promene </a:t>
            </a:r>
            <a:r>
              <a:rPr lang="sr-Latn-CS" altLang="sr-Latn-RS" sz="10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dužini </a:t>
            </a:r>
            <a:r>
              <a:rPr lang="sr-Latn-CS" altLang="sr-Latn-RS" sz="1000" b="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veze, promene </a:t>
            </a:r>
            <a:r>
              <a:rPr lang="sr-Latn-CS" altLang="sr-Latn-RS" sz="10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torzionih uglova)</a:t>
            </a:r>
            <a:endParaRPr lang="en-US" altLang="sr-Latn-RS" sz="1000" b="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331" y="1524000"/>
            <a:ext cx="8888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Svaka od tipičnih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redoks odnosno kiselinsko-baznih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formi PANI ima svoj karakteristični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UV-Vis </a:t>
            </a:r>
            <a:r>
              <a:rPr lang="sr-Latn-R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apsorpcioni spektar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Tako je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UV-Vis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spektroskopijom moguće dobiti informacije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molekulskoj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strukturi </a:t>
            </a:r>
            <a:r>
              <a:rPr lang="sr-Latn-R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polimera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predvideti da li je dobijeni PANI </a:t>
            </a:r>
            <a:r>
              <a:rPr lang="sr-Latn-R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elektroprovodan ili ne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(korisno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slučajevima rastvora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 kada se može dobiti preliminarna informacija o provodljivosti,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izolovanja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PANI u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praha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takodje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UV-Vis-NIR može dati informaciju o </a:t>
            </a:r>
            <a:r>
              <a:rPr lang="sr-Latn-R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konformaciji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polimernog lanca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(nasumično ili izduženo klupko).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>
            <a:lum bright="6000" contrast="-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39" y="4024982"/>
            <a:ext cx="3781273" cy="280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7239000" y="4008494"/>
            <a:ext cx="0" cy="92771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4815427" y="3657603"/>
            <a:ext cx="1866634" cy="167179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588826" y="5462587"/>
            <a:ext cx="2278574" cy="56015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3"/>
          <a:stretch/>
        </p:blipFill>
        <p:spPr bwMode="auto">
          <a:xfrm>
            <a:off x="179331" y="2400296"/>
            <a:ext cx="3554469" cy="17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56565" y="3931863"/>
            <a:ext cx="1936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/>
              <a:t>Delokalizovani polaroni, </a:t>
            </a:r>
          </a:p>
          <a:p>
            <a:r>
              <a:rPr lang="sr-Latn-RS" sz="1200" dirty="0" smtClean="0"/>
              <a:t>expanded coil konform</a:t>
            </a:r>
            <a:r>
              <a:rPr lang="en-US" sz="1200" dirty="0" err="1" smtClean="0"/>
              <a:t>acija</a:t>
            </a:r>
            <a:endParaRPr lang="sr-Latn-R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30026" y="3931862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200" dirty="0" smtClean="0"/>
              <a:t>Lokalizovani polaroni,</a:t>
            </a:r>
          </a:p>
          <a:p>
            <a:r>
              <a:rPr lang="sr-Latn-RS" sz="1200" dirty="0" smtClean="0"/>
              <a:t>nasumično klupko</a:t>
            </a:r>
            <a:endParaRPr lang="sr-Latn-RS" sz="1200" dirty="0"/>
          </a:p>
        </p:txBody>
      </p:sp>
      <p:sp>
        <p:nvSpPr>
          <p:cNvPr id="29" name="Rectangle 28"/>
          <p:cNvSpPr/>
          <p:nvPr/>
        </p:nvSpPr>
        <p:spPr>
          <a:xfrm>
            <a:off x="5549372" y="4607643"/>
            <a:ext cx="1600118" cy="276999"/>
          </a:xfrm>
          <a:prstGeom prst="rect">
            <a:avLst/>
          </a:prstGeom>
          <a:ln w="952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prisustvo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B−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●+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−) </a:t>
            </a:r>
            <a:endParaRPr lang="sr-Latn-R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43737" y="4885683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sr-Latn-RS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Free-carrier tail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sr-Latn-R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955" name="Rectangle 253954"/>
          <p:cNvSpPr/>
          <p:nvPr/>
        </p:nvSpPr>
        <p:spPr>
          <a:xfrm>
            <a:off x="5677163" y="5237313"/>
            <a:ext cx="599844" cy="276999"/>
          </a:xfrm>
          <a:prstGeom prst="rect">
            <a:avLst/>
          </a:prstGeom>
          <a:ln w="127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-US" altLang="sr-Latn-RS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 →Q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418" name="Straight Connector 17417"/>
          <p:cNvCxnSpPr/>
          <p:nvPr/>
        </p:nvCxnSpPr>
        <p:spPr>
          <a:xfrm>
            <a:off x="6781800" y="4884642"/>
            <a:ext cx="31788" cy="22075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20" name="Straight Connector 17419"/>
          <p:cNvCxnSpPr/>
          <p:nvPr/>
        </p:nvCxnSpPr>
        <p:spPr>
          <a:xfrm>
            <a:off x="6629399" y="4884642"/>
            <a:ext cx="152401" cy="49117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5" name="Freeform 17424"/>
          <p:cNvSpPr/>
          <p:nvPr/>
        </p:nvSpPr>
        <p:spPr>
          <a:xfrm>
            <a:off x="6877050" y="5334000"/>
            <a:ext cx="333375" cy="257175"/>
          </a:xfrm>
          <a:custGeom>
            <a:avLst/>
            <a:gdLst>
              <a:gd name="connsiteX0" fmla="*/ 0 w 333375"/>
              <a:gd name="connsiteY0" fmla="*/ 76200 h 257175"/>
              <a:gd name="connsiteX1" fmla="*/ 95250 w 333375"/>
              <a:gd name="connsiteY1" fmla="*/ 95250 h 257175"/>
              <a:gd name="connsiteX2" fmla="*/ 104775 w 333375"/>
              <a:gd name="connsiteY2" fmla="*/ 47625 h 257175"/>
              <a:gd name="connsiteX3" fmla="*/ 209550 w 333375"/>
              <a:gd name="connsiteY3" fmla="*/ 38100 h 257175"/>
              <a:gd name="connsiteX4" fmla="*/ 238125 w 333375"/>
              <a:gd name="connsiteY4" fmla="*/ 19050 h 257175"/>
              <a:gd name="connsiteX5" fmla="*/ 295275 w 333375"/>
              <a:gd name="connsiteY5" fmla="*/ 0 h 257175"/>
              <a:gd name="connsiteX6" fmla="*/ 323850 w 333375"/>
              <a:gd name="connsiteY6" fmla="*/ 9525 h 257175"/>
              <a:gd name="connsiteX7" fmla="*/ 333375 w 333375"/>
              <a:gd name="connsiteY7" fmla="*/ 38100 h 257175"/>
              <a:gd name="connsiteX8" fmla="*/ 314325 w 333375"/>
              <a:gd name="connsiteY8" fmla="*/ 114300 h 257175"/>
              <a:gd name="connsiteX9" fmla="*/ 314325 w 333375"/>
              <a:gd name="connsiteY9" fmla="*/ 238125 h 257175"/>
              <a:gd name="connsiteX10" fmla="*/ 266700 w 333375"/>
              <a:gd name="connsiteY10" fmla="*/ 247650 h 257175"/>
              <a:gd name="connsiteX11" fmla="*/ 238125 w 333375"/>
              <a:gd name="connsiteY11" fmla="*/ 238125 h 257175"/>
              <a:gd name="connsiteX12" fmla="*/ 238125 w 333375"/>
              <a:gd name="connsiteY12" fmla="*/ 180975 h 257175"/>
              <a:gd name="connsiteX13" fmla="*/ 180975 w 333375"/>
              <a:gd name="connsiteY13" fmla="*/ 152400 h 257175"/>
              <a:gd name="connsiteX14" fmla="*/ 152400 w 333375"/>
              <a:gd name="connsiteY14" fmla="*/ 161925 h 257175"/>
              <a:gd name="connsiteX15" fmla="*/ 142875 w 333375"/>
              <a:gd name="connsiteY15" fmla="*/ 190500 h 257175"/>
              <a:gd name="connsiteX16" fmla="*/ 123825 w 333375"/>
              <a:gd name="connsiteY16" fmla="*/ 219075 h 257175"/>
              <a:gd name="connsiteX17" fmla="*/ 123825 w 333375"/>
              <a:gd name="connsiteY17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3375" h="257175">
                <a:moveTo>
                  <a:pt x="0" y="76200"/>
                </a:moveTo>
                <a:cubicBezTo>
                  <a:pt x="23897" y="90538"/>
                  <a:pt x="62361" y="128139"/>
                  <a:pt x="95250" y="95250"/>
                </a:cubicBezTo>
                <a:cubicBezTo>
                  <a:pt x="106698" y="83802"/>
                  <a:pt x="101600" y="63500"/>
                  <a:pt x="104775" y="47625"/>
                </a:cubicBezTo>
                <a:cubicBezTo>
                  <a:pt x="208124" y="73462"/>
                  <a:pt x="155217" y="83377"/>
                  <a:pt x="209550" y="38100"/>
                </a:cubicBezTo>
                <a:cubicBezTo>
                  <a:pt x="218344" y="30771"/>
                  <a:pt x="227664" y="23699"/>
                  <a:pt x="238125" y="19050"/>
                </a:cubicBezTo>
                <a:cubicBezTo>
                  <a:pt x="256475" y="10895"/>
                  <a:pt x="295275" y="0"/>
                  <a:pt x="295275" y="0"/>
                </a:cubicBezTo>
                <a:cubicBezTo>
                  <a:pt x="304800" y="3175"/>
                  <a:pt x="316750" y="2425"/>
                  <a:pt x="323850" y="9525"/>
                </a:cubicBezTo>
                <a:cubicBezTo>
                  <a:pt x="330950" y="16625"/>
                  <a:pt x="333375" y="28060"/>
                  <a:pt x="333375" y="38100"/>
                </a:cubicBezTo>
                <a:cubicBezTo>
                  <a:pt x="333375" y="61088"/>
                  <a:pt x="321841" y="91751"/>
                  <a:pt x="314325" y="114300"/>
                </a:cubicBezTo>
                <a:cubicBezTo>
                  <a:pt x="317489" y="136446"/>
                  <a:pt x="335362" y="213581"/>
                  <a:pt x="314325" y="238125"/>
                </a:cubicBezTo>
                <a:cubicBezTo>
                  <a:pt x="303789" y="250417"/>
                  <a:pt x="282575" y="244475"/>
                  <a:pt x="266700" y="247650"/>
                </a:cubicBezTo>
                <a:cubicBezTo>
                  <a:pt x="257175" y="244475"/>
                  <a:pt x="245225" y="245225"/>
                  <a:pt x="238125" y="238125"/>
                </a:cubicBezTo>
                <a:cubicBezTo>
                  <a:pt x="219075" y="219075"/>
                  <a:pt x="231775" y="200025"/>
                  <a:pt x="238125" y="180975"/>
                </a:cubicBezTo>
                <a:cubicBezTo>
                  <a:pt x="223678" y="171343"/>
                  <a:pt x="200693" y="152400"/>
                  <a:pt x="180975" y="152400"/>
                </a:cubicBezTo>
                <a:cubicBezTo>
                  <a:pt x="170935" y="152400"/>
                  <a:pt x="161925" y="158750"/>
                  <a:pt x="152400" y="161925"/>
                </a:cubicBezTo>
                <a:cubicBezTo>
                  <a:pt x="149225" y="171450"/>
                  <a:pt x="147365" y="181520"/>
                  <a:pt x="142875" y="190500"/>
                </a:cubicBezTo>
                <a:cubicBezTo>
                  <a:pt x="137755" y="200739"/>
                  <a:pt x="126970" y="208068"/>
                  <a:pt x="123825" y="219075"/>
                </a:cubicBezTo>
                <a:cubicBezTo>
                  <a:pt x="120336" y="231286"/>
                  <a:pt x="123825" y="244475"/>
                  <a:pt x="123825" y="2571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7430" name="Freeform 17429"/>
          <p:cNvSpPr/>
          <p:nvPr/>
        </p:nvSpPr>
        <p:spPr>
          <a:xfrm>
            <a:off x="7553325" y="4705350"/>
            <a:ext cx="657225" cy="104775"/>
          </a:xfrm>
          <a:custGeom>
            <a:avLst/>
            <a:gdLst>
              <a:gd name="connsiteX0" fmla="*/ 0 w 657225"/>
              <a:gd name="connsiteY0" fmla="*/ 104775 h 104775"/>
              <a:gd name="connsiteX1" fmla="*/ 104775 w 657225"/>
              <a:gd name="connsiteY1" fmla="*/ 85725 h 104775"/>
              <a:gd name="connsiteX2" fmla="*/ 171450 w 657225"/>
              <a:gd name="connsiteY2" fmla="*/ 66675 h 104775"/>
              <a:gd name="connsiteX3" fmla="*/ 200025 w 657225"/>
              <a:gd name="connsiteY3" fmla="*/ 47625 h 104775"/>
              <a:gd name="connsiteX4" fmla="*/ 295275 w 657225"/>
              <a:gd name="connsiteY4" fmla="*/ 66675 h 104775"/>
              <a:gd name="connsiteX5" fmla="*/ 323850 w 657225"/>
              <a:gd name="connsiteY5" fmla="*/ 85725 h 104775"/>
              <a:gd name="connsiteX6" fmla="*/ 409575 w 657225"/>
              <a:gd name="connsiteY6" fmla="*/ 76200 h 104775"/>
              <a:gd name="connsiteX7" fmla="*/ 514350 w 657225"/>
              <a:gd name="connsiteY7" fmla="*/ 95250 h 104775"/>
              <a:gd name="connsiteX8" fmla="*/ 542925 w 657225"/>
              <a:gd name="connsiteY8" fmla="*/ 85725 h 104775"/>
              <a:gd name="connsiteX9" fmla="*/ 561975 w 657225"/>
              <a:gd name="connsiteY9" fmla="*/ 57150 h 104775"/>
              <a:gd name="connsiteX10" fmla="*/ 619125 w 657225"/>
              <a:gd name="connsiteY10" fmla="*/ 38100 h 104775"/>
              <a:gd name="connsiteX11" fmla="*/ 657225 w 657225"/>
              <a:gd name="connsiteY11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7225" h="104775">
                <a:moveTo>
                  <a:pt x="0" y="104775"/>
                </a:moveTo>
                <a:cubicBezTo>
                  <a:pt x="126093" y="89013"/>
                  <a:pt x="36254" y="105302"/>
                  <a:pt x="104775" y="85725"/>
                </a:cubicBezTo>
                <a:cubicBezTo>
                  <a:pt x="119017" y="81656"/>
                  <a:pt x="156225" y="74288"/>
                  <a:pt x="171450" y="66675"/>
                </a:cubicBezTo>
                <a:cubicBezTo>
                  <a:pt x="181689" y="61555"/>
                  <a:pt x="190500" y="53975"/>
                  <a:pt x="200025" y="47625"/>
                </a:cubicBezTo>
                <a:cubicBezTo>
                  <a:pt x="224596" y="51135"/>
                  <a:pt x="268676" y="53375"/>
                  <a:pt x="295275" y="66675"/>
                </a:cubicBezTo>
                <a:cubicBezTo>
                  <a:pt x="305514" y="71795"/>
                  <a:pt x="314325" y="79375"/>
                  <a:pt x="323850" y="85725"/>
                </a:cubicBezTo>
                <a:cubicBezTo>
                  <a:pt x="352425" y="82550"/>
                  <a:pt x="380824" y="76200"/>
                  <a:pt x="409575" y="76200"/>
                </a:cubicBezTo>
                <a:cubicBezTo>
                  <a:pt x="443704" y="76200"/>
                  <a:pt x="481004" y="86913"/>
                  <a:pt x="514350" y="95250"/>
                </a:cubicBezTo>
                <a:cubicBezTo>
                  <a:pt x="523875" y="92075"/>
                  <a:pt x="535085" y="91997"/>
                  <a:pt x="542925" y="85725"/>
                </a:cubicBezTo>
                <a:cubicBezTo>
                  <a:pt x="551864" y="78574"/>
                  <a:pt x="552267" y="63217"/>
                  <a:pt x="561975" y="57150"/>
                </a:cubicBezTo>
                <a:cubicBezTo>
                  <a:pt x="579003" y="46507"/>
                  <a:pt x="619125" y="38100"/>
                  <a:pt x="619125" y="38100"/>
                </a:cubicBezTo>
                <a:cubicBezTo>
                  <a:pt x="642113" y="3618"/>
                  <a:pt x="627936" y="14645"/>
                  <a:pt x="6572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7" name="Freeform 86"/>
          <p:cNvSpPr/>
          <p:nvPr/>
        </p:nvSpPr>
        <p:spPr>
          <a:xfrm flipV="1">
            <a:off x="89515" y="2475102"/>
            <a:ext cx="333375" cy="308405"/>
          </a:xfrm>
          <a:custGeom>
            <a:avLst/>
            <a:gdLst>
              <a:gd name="connsiteX0" fmla="*/ 0 w 333375"/>
              <a:gd name="connsiteY0" fmla="*/ 76200 h 257175"/>
              <a:gd name="connsiteX1" fmla="*/ 95250 w 333375"/>
              <a:gd name="connsiteY1" fmla="*/ 95250 h 257175"/>
              <a:gd name="connsiteX2" fmla="*/ 104775 w 333375"/>
              <a:gd name="connsiteY2" fmla="*/ 47625 h 257175"/>
              <a:gd name="connsiteX3" fmla="*/ 209550 w 333375"/>
              <a:gd name="connsiteY3" fmla="*/ 38100 h 257175"/>
              <a:gd name="connsiteX4" fmla="*/ 238125 w 333375"/>
              <a:gd name="connsiteY4" fmla="*/ 19050 h 257175"/>
              <a:gd name="connsiteX5" fmla="*/ 295275 w 333375"/>
              <a:gd name="connsiteY5" fmla="*/ 0 h 257175"/>
              <a:gd name="connsiteX6" fmla="*/ 323850 w 333375"/>
              <a:gd name="connsiteY6" fmla="*/ 9525 h 257175"/>
              <a:gd name="connsiteX7" fmla="*/ 333375 w 333375"/>
              <a:gd name="connsiteY7" fmla="*/ 38100 h 257175"/>
              <a:gd name="connsiteX8" fmla="*/ 314325 w 333375"/>
              <a:gd name="connsiteY8" fmla="*/ 114300 h 257175"/>
              <a:gd name="connsiteX9" fmla="*/ 314325 w 333375"/>
              <a:gd name="connsiteY9" fmla="*/ 238125 h 257175"/>
              <a:gd name="connsiteX10" fmla="*/ 266700 w 333375"/>
              <a:gd name="connsiteY10" fmla="*/ 247650 h 257175"/>
              <a:gd name="connsiteX11" fmla="*/ 238125 w 333375"/>
              <a:gd name="connsiteY11" fmla="*/ 238125 h 257175"/>
              <a:gd name="connsiteX12" fmla="*/ 238125 w 333375"/>
              <a:gd name="connsiteY12" fmla="*/ 180975 h 257175"/>
              <a:gd name="connsiteX13" fmla="*/ 180975 w 333375"/>
              <a:gd name="connsiteY13" fmla="*/ 152400 h 257175"/>
              <a:gd name="connsiteX14" fmla="*/ 152400 w 333375"/>
              <a:gd name="connsiteY14" fmla="*/ 161925 h 257175"/>
              <a:gd name="connsiteX15" fmla="*/ 142875 w 333375"/>
              <a:gd name="connsiteY15" fmla="*/ 190500 h 257175"/>
              <a:gd name="connsiteX16" fmla="*/ 123825 w 333375"/>
              <a:gd name="connsiteY16" fmla="*/ 219075 h 257175"/>
              <a:gd name="connsiteX17" fmla="*/ 123825 w 333375"/>
              <a:gd name="connsiteY17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3375" h="257175">
                <a:moveTo>
                  <a:pt x="0" y="76200"/>
                </a:moveTo>
                <a:cubicBezTo>
                  <a:pt x="23897" y="90538"/>
                  <a:pt x="62361" y="128139"/>
                  <a:pt x="95250" y="95250"/>
                </a:cubicBezTo>
                <a:cubicBezTo>
                  <a:pt x="106698" y="83802"/>
                  <a:pt x="101600" y="63500"/>
                  <a:pt x="104775" y="47625"/>
                </a:cubicBezTo>
                <a:cubicBezTo>
                  <a:pt x="208124" y="73462"/>
                  <a:pt x="155217" y="83377"/>
                  <a:pt x="209550" y="38100"/>
                </a:cubicBezTo>
                <a:cubicBezTo>
                  <a:pt x="218344" y="30771"/>
                  <a:pt x="227664" y="23699"/>
                  <a:pt x="238125" y="19050"/>
                </a:cubicBezTo>
                <a:cubicBezTo>
                  <a:pt x="256475" y="10895"/>
                  <a:pt x="295275" y="0"/>
                  <a:pt x="295275" y="0"/>
                </a:cubicBezTo>
                <a:cubicBezTo>
                  <a:pt x="304800" y="3175"/>
                  <a:pt x="316750" y="2425"/>
                  <a:pt x="323850" y="9525"/>
                </a:cubicBezTo>
                <a:cubicBezTo>
                  <a:pt x="330950" y="16625"/>
                  <a:pt x="333375" y="28060"/>
                  <a:pt x="333375" y="38100"/>
                </a:cubicBezTo>
                <a:cubicBezTo>
                  <a:pt x="333375" y="61088"/>
                  <a:pt x="321841" y="91751"/>
                  <a:pt x="314325" y="114300"/>
                </a:cubicBezTo>
                <a:cubicBezTo>
                  <a:pt x="317489" y="136446"/>
                  <a:pt x="335362" y="213581"/>
                  <a:pt x="314325" y="238125"/>
                </a:cubicBezTo>
                <a:cubicBezTo>
                  <a:pt x="303789" y="250417"/>
                  <a:pt x="282575" y="244475"/>
                  <a:pt x="266700" y="247650"/>
                </a:cubicBezTo>
                <a:cubicBezTo>
                  <a:pt x="257175" y="244475"/>
                  <a:pt x="245225" y="245225"/>
                  <a:pt x="238125" y="238125"/>
                </a:cubicBezTo>
                <a:cubicBezTo>
                  <a:pt x="219075" y="219075"/>
                  <a:pt x="231775" y="200025"/>
                  <a:pt x="238125" y="180975"/>
                </a:cubicBezTo>
                <a:cubicBezTo>
                  <a:pt x="223678" y="171343"/>
                  <a:pt x="200693" y="152400"/>
                  <a:pt x="180975" y="152400"/>
                </a:cubicBezTo>
                <a:cubicBezTo>
                  <a:pt x="170935" y="152400"/>
                  <a:pt x="161925" y="158750"/>
                  <a:pt x="152400" y="161925"/>
                </a:cubicBezTo>
                <a:cubicBezTo>
                  <a:pt x="149225" y="171450"/>
                  <a:pt x="147365" y="181520"/>
                  <a:pt x="142875" y="190500"/>
                </a:cubicBezTo>
                <a:cubicBezTo>
                  <a:pt x="137755" y="200739"/>
                  <a:pt x="126970" y="208068"/>
                  <a:pt x="123825" y="219075"/>
                </a:cubicBezTo>
                <a:cubicBezTo>
                  <a:pt x="120336" y="231286"/>
                  <a:pt x="123825" y="244475"/>
                  <a:pt x="123825" y="2571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8" name="Freeform 87"/>
          <p:cNvSpPr/>
          <p:nvPr/>
        </p:nvSpPr>
        <p:spPr>
          <a:xfrm>
            <a:off x="2353057" y="2356662"/>
            <a:ext cx="657225" cy="104775"/>
          </a:xfrm>
          <a:custGeom>
            <a:avLst/>
            <a:gdLst>
              <a:gd name="connsiteX0" fmla="*/ 0 w 657225"/>
              <a:gd name="connsiteY0" fmla="*/ 104775 h 104775"/>
              <a:gd name="connsiteX1" fmla="*/ 104775 w 657225"/>
              <a:gd name="connsiteY1" fmla="*/ 85725 h 104775"/>
              <a:gd name="connsiteX2" fmla="*/ 171450 w 657225"/>
              <a:gd name="connsiteY2" fmla="*/ 66675 h 104775"/>
              <a:gd name="connsiteX3" fmla="*/ 200025 w 657225"/>
              <a:gd name="connsiteY3" fmla="*/ 47625 h 104775"/>
              <a:gd name="connsiteX4" fmla="*/ 295275 w 657225"/>
              <a:gd name="connsiteY4" fmla="*/ 66675 h 104775"/>
              <a:gd name="connsiteX5" fmla="*/ 323850 w 657225"/>
              <a:gd name="connsiteY5" fmla="*/ 85725 h 104775"/>
              <a:gd name="connsiteX6" fmla="*/ 409575 w 657225"/>
              <a:gd name="connsiteY6" fmla="*/ 76200 h 104775"/>
              <a:gd name="connsiteX7" fmla="*/ 514350 w 657225"/>
              <a:gd name="connsiteY7" fmla="*/ 95250 h 104775"/>
              <a:gd name="connsiteX8" fmla="*/ 542925 w 657225"/>
              <a:gd name="connsiteY8" fmla="*/ 85725 h 104775"/>
              <a:gd name="connsiteX9" fmla="*/ 561975 w 657225"/>
              <a:gd name="connsiteY9" fmla="*/ 57150 h 104775"/>
              <a:gd name="connsiteX10" fmla="*/ 619125 w 657225"/>
              <a:gd name="connsiteY10" fmla="*/ 38100 h 104775"/>
              <a:gd name="connsiteX11" fmla="*/ 657225 w 657225"/>
              <a:gd name="connsiteY11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7225" h="104775">
                <a:moveTo>
                  <a:pt x="0" y="104775"/>
                </a:moveTo>
                <a:cubicBezTo>
                  <a:pt x="126093" y="89013"/>
                  <a:pt x="36254" y="105302"/>
                  <a:pt x="104775" y="85725"/>
                </a:cubicBezTo>
                <a:cubicBezTo>
                  <a:pt x="119017" y="81656"/>
                  <a:pt x="156225" y="74288"/>
                  <a:pt x="171450" y="66675"/>
                </a:cubicBezTo>
                <a:cubicBezTo>
                  <a:pt x="181689" y="61555"/>
                  <a:pt x="190500" y="53975"/>
                  <a:pt x="200025" y="47625"/>
                </a:cubicBezTo>
                <a:cubicBezTo>
                  <a:pt x="224596" y="51135"/>
                  <a:pt x="268676" y="53375"/>
                  <a:pt x="295275" y="66675"/>
                </a:cubicBezTo>
                <a:cubicBezTo>
                  <a:pt x="305514" y="71795"/>
                  <a:pt x="314325" y="79375"/>
                  <a:pt x="323850" y="85725"/>
                </a:cubicBezTo>
                <a:cubicBezTo>
                  <a:pt x="352425" y="82550"/>
                  <a:pt x="380824" y="76200"/>
                  <a:pt x="409575" y="76200"/>
                </a:cubicBezTo>
                <a:cubicBezTo>
                  <a:pt x="443704" y="76200"/>
                  <a:pt x="481004" y="86913"/>
                  <a:pt x="514350" y="95250"/>
                </a:cubicBezTo>
                <a:cubicBezTo>
                  <a:pt x="523875" y="92075"/>
                  <a:pt x="535085" y="91997"/>
                  <a:pt x="542925" y="85725"/>
                </a:cubicBezTo>
                <a:cubicBezTo>
                  <a:pt x="551864" y="78574"/>
                  <a:pt x="552267" y="63217"/>
                  <a:pt x="561975" y="57150"/>
                </a:cubicBezTo>
                <a:cubicBezTo>
                  <a:pt x="579003" y="46507"/>
                  <a:pt x="619125" y="38100"/>
                  <a:pt x="619125" y="38100"/>
                </a:cubicBezTo>
                <a:cubicBezTo>
                  <a:pt x="642113" y="3618"/>
                  <a:pt x="627936" y="14645"/>
                  <a:pt x="6572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0" name="Freeform 89"/>
          <p:cNvSpPr/>
          <p:nvPr/>
        </p:nvSpPr>
        <p:spPr>
          <a:xfrm flipV="1">
            <a:off x="4233040" y="2400296"/>
            <a:ext cx="495073" cy="383212"/>
          </a:xfrm>
          <a:custGeom>
            <a:avLst/>
            <a:gdLst>
              <a:gd name="connsiteX0" fmla="*/ 0 w 333375"/>
              <a:gd name="connsiteY0" fmla="*/ 76200 h 257175"/>
              <a:gd name="connsiteX1" fmla="*/ 95250 w 333375"/>
              <a:gd name="connsiteY1" fmla="*/ 95250 h 257175"/>
              <a:gd name="connsiteX2" fmla="*/ 104775 w 333375"/>
              <a:gd name="connsiteY2" fmla="*/ 47625 h 257175"/>
              <a:gd name="connsiteX3" fmla="*/ 209550 w 333375"/>
              <a:gd name="connsiteY3" fmla="*/ 38100 h 257175"/>
              <a:gd name="connsiteX4" fmla="*/ 238125 w 333375"/>
              <a:gd name="connsiteY4" fmla="*/ 19050 h 257175"/>
              <a:gd name="connsiteX5" fmla="*/ 295275 w 333375"/>
              <a:gd name="connsiteY5" fmla="*/ 0 h 257175"/>
              <a:gd name="connsiteX6" fmla="*/ 323850 w 333375"/>
              <a:gd name="connsiteY6" fmla="*/ 9525 h 257175"/>
              <a:gd name="connsiteX7" fmla="*/ 333375 w 333375"/>
              <a:gd name="connsiteY7" fmla="*/ 38100 h 257175"/>
              <a:gd name="connsiteX8" fmla="*/ 314325 w 333375"/>
              <a:gd name="connsiteY8" fmla="*/ 114300 h 257175"/>
              <a:gd name="connsiteX9" fmla="*/ 314325 w 333375"/>
              <a:gd name="connsiteY9" fmla="*/ 238125 h 257175"/>
              <a:gd name="connsiteX10" fmla="*/ 266700 w 333375"/>
              <a:gd name="connsiteY10" fmla="*/ 247650 h 257175"/>
              <a:gd name="connsiteX11" fmla="*/ 238125 w 333375"/>
              <a:gd name="connsiteY11" fmla="*/ 238125 h 257175"/>
              <a:gd name="connsiteX12" fmla="*/ 238125 w 333375"/>
              <a:gd name="connsiteY12" fmla="*/ 180975 h 257175"/>
              <a:gd name="connsiteX13" fmla="*/ 180975 w 333375"/>
              <a:gd name="connsiteY13" fmla="*/ 152400 h 257175"/>
              <a:gd name="connsiteX14" fmla="*/ 152400 w 333375"/>
              <a:gd name="connsiteY14" fmla="*/ 161925 h 257175"/>
              <a:gd name="connsiteX15" fmla="*/ 142875 w 333375"/>
              <a:gd name="connsiteY15" fmla="*/ 190500 h 257175"/>
              <a:gd name="connsiteX16" fmla="*/ 123825 w 333375"/>
              <a:gd name="connsiteY16" fmla="*/ 219075 h 257175"/>
              <a:gd name="connsiteX17" fmla="*/ 123825 w 333375"/>
              <a:gd name="connsiteY17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3375" h="257175">
                <a:moveTo>
                  <a:pt x="0" y="76200"/>
                </a:moveTo>
                <a:cubicBezTo>
                  <a:pt x="23897" y="90538"/>
                  <a:pt x="62361" y="128139"/>
                  <a:pt x="95250" y="95250"/>
                </a:cubicBezTo>
                <a:cubicBezTo>
                  <a:pt x="106698" y="83802"/>
                  <a:pt x="101600" y="63500"/>
                  <a:pt x="104775" y="47625"/>
                </a:cubicBezTo>
                <a:cubicBezTo>
                  <a:pt x="208124" y="73462"/>
                  <a:pt x="155217" y="83377"/>
                  <a:pt x="209550" y="38100"/>
                </a:cubicBezTo>
                <a:cubicBezTo>
                  <a:pt x="218344" y="30771"/>
                  <a:pt x="227664" y="23699"/>
                  <a:pt x="238125" y="19050"/>
                </a:cubicBezTo>
                <a:cubicBezTo>
                  <a:pt x="256475" y="10895"/>
                  <a:pt x="295275" y="0"/>
                  <a:pt x="295275" y="0"/>
                </a:cubicBezTo>
                <a:cubicBezTo>
                  <a:pt x="304800" y="3175"/>
                  <a:pt x="316750" y="2425"/>
                  <a:pt x="323850" y="9525"/>
                </a:cubicBezTo>
                <a:cubicBezTo>
                  <a:pt x="330950" y="16625"/>
                  <a:pt x="333375" y="28060"/>
                  <a:pt x="333375" y="38100"/>
                </a:cubicBezTo>
                <a:cubicBezTo>
                  <a:pt x="333375" y="61088"/>
                  <a:pt x="321841" y="91751"/>
                  <a:pt x="314325" y="114300"/>
                </a:cubicBezTo>
                <a:cubicBezTo>
                  <a:pt x="317489" y="136446"/>
                  <a:pt x="335362" y="213581"/>
                  <a:pt x="314325" y="238125"/>
                </a:cubicBezTo>
                <a:cubicBezTo>
                  <a:pt x="303789" y="250417"/>
                  <a:pt x="282575" y="244475"/>
                  <a:pt x="266700" y="247650"/>
                </a:cubicBezTo>
                <a:cubicBezTo>
                  <a:pt x="257175" y="244475"/>
                  <a:pt x="245225" y="245225"/>
                  <a:pt x="238125" y="238125"/>
                </a:cubicBezTo>
                <a:cubicBezTo>
                  <a:pt x="219075" y="219075"/>
                  <a:pt x="231775" y="200025"/>
                  <a:pt x="238125" y="180975"/>
                </a:cubicBezTo>
                <a:cubicBezTo>
                  <a:pt x="223678" y="171343"/>
                  <a:pt x="200693" y="152400"/>
                  <a:pt x="180975" y="152400"/>
                </a:cubicBezTo>
                <a:cubicBezTo>
                  <a:pt x="170935" y="152400"/>
                  <a:pt x="161925" y="158750"/>
                  <a:pt x="152400" y="161925"/>
                </a:cubicBezTo>
                <a:cubicBezTo>
                  <a:pt x="149225" y="171450"/>
                  <a:pt x="147365" y="181520"/>
                  <a:pt x="142875" y="190500"/>
                </a:cubicBezTo>
                <a:cubicBezTo>
                  <a:pt x="137755" y="200739"/>
                  <a:pt x="126970" y="208068"/>
                  <a:pt x="123825" y="219075"/>
                </a:cubicBezTo>
                <a:cubicBezTo>
                  <a:pt x="120336" y="231286"/>
                  <a:pt x="123825" y="244475"/>
                  <a:pt x="123825" y="2571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1" name="Freeform 90"/>
          <p:cNvSpPr/>
          <p:nvPr/>
        </p:nvSpPr>
        <p:spPr>
          <a:xfrm>
            <a:off x="7696200" y="2591903"/>
            <a:ext cx="914400" cy="123126"/>
          </a:xfrm>
          <a:custGeom>
            <a:avLst/>
            <a:gdLst>
              <a:gd name="connsiteX0" fmla="*/ 0 w 657225"/>
              <a:gd name="connsiteY0" fmla="*/ 104775 h 104775"/>
              <a:gd name="connsiteX1" fmla="*/ 104775 w 657225"/>
              <a:gd name="connsiteY1" fmla="*/ 85725 h 104775"/>
              <a:gd name="connsiteX2" fmla="*/ 171450 w 657225"/>
              <a:gd name="connsiteY2" fmla="*/ 66675 h 104775"/>
              <a:gd name="connsiteX3" fmla="*/ 200025 w 657225"/>
              <a:gd name="connsiteY3" fmla="*/ 47625 h 104775"/>
              <a:gd name="connsiteX4" fmla="*/ 295275 w 657225"/>
              <a:gd name="connsiteY4" fmla="*/ 66675 h 104775"/>
              <a:gd name="connsiteX5" fmla="*/ 323850 w 657225"/>
              <a:gd name="connsiteY5" fmla="*/ 85725 h 104775"/>
              <a:gd name="connsiteX6" fmla="*/ 409575 w 657225"/>
              <a:gd name="connsiteY6" fmla="*/ 76200 h 104775"/>
              <a:gd name="connsiteX7" fmla="*/ 514350 w 657225"/>
              <a:gd name="connsiteY7" fmla="*/ 95250 h 104775"/>
              <a:gd name="connsiteX8" fmla="*/ 542925 w 657225"/>
              <a:gd name="connsiteY8" fmla="*/ 85725 h 104775"/>
              <a:gd name="connsiteX9" fmla="*/ 561975 w 657225"/>
              <a:gd name="connsiteY9" fmla="*/ 57150 h 104775"/>
              <a:gd name="connsiteX10" fmla="*/ 619125 w 657225"/>
              <a:gd name="connsiteY10" fmla="*/ 38100 h 104775"/>
              <a:gd name="connsiteX11" fmla="*/ 657225 w 657225"/>
              <a:gd name="connsiteY11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7225" h="104775">
                <a:moveTo>
                  <a:pt x="0" y="104775"/>
                </a:moveTo>
                <a:cubicBezTo>
                  <a:pt x="126093" y="89013"/>
                  <a:pt x="36254" y="105302"/>
                  <a:pt x="104775" y="85725"/>
                </a:cubicBezTo>
                <a:cubicBezTo>
                  <a:pt x="119017" y="81656"/>
                  <a:pt x="156225" y="74288"/>
                  <a:pt x="171450" y="66675"/>
                </a:cubicBezTo>
                <a:cubicBezTo>
                  <a:pt x="181689" y="61555"/>
                  <a:pt x="190500" y="53975"/>
                  <a:pt x="200025" y="47625"/>
                </a:cubicBezTo>
                <a:cubicBezTo>
                  <a:pt x="224596" y="51135"/>
                  <a:pt x="268676" y="53375"/>
                  <a:pt x="295275" y="66675"/>
                </a:cubicBezTo>
                <a:cubicBezTo>
                  <a:pt x="305514" y="71795"/>
                  <a:pt x="314325" y="79375"/>
                  <a:pt x="323850" y="85725"/>
                </a:cubicBezTo>
                <a:cubicBezTo>
                  <a:pt x="352425" y="82550"/>
                  <a:pt x="380824" y="76200"/>
                  <a:pt x="409575" y="76200"/>
                </a:cubicBezTo>
                <a:cubicBezTo>
                  <a:pt x="443704" y="76200"/>
                  <a:pt x="481004" y="86913"/>
                  <a:pt x="514350" y="95250"/>
                </a:cubicBezTo>
                <a:cubicBezTo>
                  <a:pt x="523875" y="92075"/>
                  <a:pt x="535085" y="91997"/>
                  <a:pt x="542925" y="85725"/>
                </a:cubicBezTo>
                <a:cubicBezTo>
                  <a:pt x="551864" y="78574"/>
                  <a:pt x="552267" y="63217"/>
                  <a:pt x="561975" y="57150"/>
                </a:cubicBezTo>
                <a:cubicBezTo>
                  <a:pt x="579003" y="46507"/>
                  <a:pt x="619125" y="38100"/>
                  <a:pt x="619125" y="38100"/>
                </a:cubicBezTo>
                <a:cubicBezTo>
                  <a:pt x="642113" y="3618"/>
                  <a:pt x="627936" y="14645"/>
                  <a:pt x="6572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991600" y="278350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53955" idx="2"/>
          </p:cNvCxnSpPr>
          <p:nvPr/>
        </p:nvCxnSpPr>
        <p:spPr>
          <a:xfrm>
            <a:off x="5977085" y="5514312"/>
            <a:ext cx="113974" cy="228354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H="1">
            <a:off x="4739646" y="3009900"/>
            <a:ext cx="2340" cy="1790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54724" y="2946481"/>
            <a:ext cx="0" cy="2715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4800" y="1066800"/>
            <a:ext cx="8502997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Jedan od problema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provodnih polimera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njihova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generalno 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slaba rastvorljivost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posebno provodne forme, u uobičajenim rastvaračima- to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ograni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 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mogućnost procesiranja i primene PP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Kako prevazići taj nedostatak, a pri tome zadržati dobru električnu provodljivost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0330" y="2552700"/>
            <a:ext cx="2186070" cy="457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Hipoteze</a:t>
            </a:r>
            <a:r>
              <a:rPr lang="sr-Latn-RS" dirty="0" smtClean="0"/>
              <a:t>  </a:t>
            </a:r>
            <a:endParaRPr lang="sr-Latn-RS" dirty="0"/>
          </a:p>
        </p:txBody>
      </p:sp>
      <p:sp>
        <p:nvSpPr>
          <p:cNvPr id="5" name="Down Arrow 4"/>
          <p:cNvSpPr/>
          <p:nvPr/>
        </p:nvSpPr>
        <p:spPr>
          <a:xfrm>
            <a:off x="4343650" y="2114610"/>
            <a:ext cx="187909" cy="3218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TextBox 8"/>
          <p:cNvSpPr txBox="1"/>
          <p:nvPr/>
        </p:nvSpPr>
        <p:spPr>
          <a:xfrm>
            <a:off x="3219450" y="4800600"/>
            <a:ext cx="4476750" cy="5232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Smanjenjem veličine čestica polimera (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nanočestični PP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mogla bi se postići bolja disperzivnost PP</a:t>
            </a:r>
            <a:endParaRPr lang="sr-Latn-R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971800" y="2895600"/>
            <a:ext cx="533400" cy="3158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3400" y="4047470"/>
            <a:ext cx="8354415" cy="5232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Napraviti stabilan 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koloid PP 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-uvodjenjem stabilizatora, ili nekog templata  (npr. koloidne disperzije  vezikula ) na kome će se formirati tanki film PP i pri tom neće doći do taloženja, koloidna disperzija PP će biti stabilna</a:t>
            </a:r>
            <a:endParaRPr lang="sr-Latn-R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71800" y="5661630"/>
            <a:ext cx="6019800" cy="523220"/>
          </a:xfrm>
          <a:prstGeom prst="rect">
            <a:avLst/>
          </a:prstGeom>
          <a:solidFill>
            <a:schemeClr val="bg2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ođenje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odgovarajuće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funkcionaln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(supstituenta</a:t>
            </a:r>
            <a:r>
              <a:rPr lang="sr-Latn-R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ili bočnog kratkog lanca, npr. –SO</a:t>
            </a:r>
            <a:r>
              <a:rPr lang="sr-Latn-RS" sz="1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H)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lanac PP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dove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šće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pove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ćanja rastvorljivosti PP</a:t>
            </a:r>
            <a:endParaRPr lang="sr-Latn-R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38600" y="2946481"/>
            <a:ext cx="0" cy="1100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0770" y="3222951"/>
            <a:ext cx="2969083" cy="523220"/>
          </a:xfrm>
          <a:prstGeom prst="rect">
            <a:avLst/>
          </a:prstGeom>
          <a:solidFill>
            <a:schemeClr val="bg2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Uvođenjem specifičnog 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kontra-jona</a:t>
            </a:r>
          </a:p>
          <a:p>
            <a:r>
              <a:rPr lang="sr-Latn-R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oboljšaće se rastvorljivost PP</a:t>
            </a:r>
            <a:endParaRPr lang="sr-Latn-R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6225" y="228600"/>
            <a:ext cx="8611591" cy="685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Definisanje/izbor naučnog problema kome se posvećujemo</a:t>
            </a:r>
          </a:p>
          <a:p>
            <a:pPr algn="ctr"/>
            <a:r>
              <a:rPr lang="sr-Latn-R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(na osnovu prethodnog pregleda literature, uvida u postojeća znanja u oblasti, procene značaja i aktuelnosti tematike</a:t>
            </a:r>
            <a:r>
              <a:rPr lang="sr-Latn-RS" sz="1400" dirty="0" smtClean="0">
                <a:solidFill>
                  <a:schemeClr val="tx1"/>
                </a:solidFill>
              </a:rPr>
              <a:t>)</a:t>
            </a:r>
            <a:endParaRPr lang="sr-Latn-RS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8434" name="Picture 2" descr="https://upload.wikimedia.org/wikipedia/commons/thumb/0/01/Liposome_scheme-en.svg/1024px-Liposome_scheme-e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429821"/>
            <a:ext cx="2208957" cy="156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30067" y="2439553"/>
            <a:ext cx="11898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b="1" dirty="0" smtClean="0"/>
              <a:t>Hidrofilna glava</a:t>
            </a:r>
            <a:endParaRPr lang="en-GB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44728" y="3628251"/>
            <a:ext cx="112293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b="1" dirty="0" smtClean="0"/>
              <a:t>Hidrofobni rep</a:t>
            </a:r>
            <a:endParaRPr lang="en-GB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831028" y="3127390"/>
            <a:ext cx="111678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b="1" dirty="0" smtClean="0"/>
              <a:t>Vodeni rastvor</a:t>
            </a:r>
            <a:endParaRPr lang="en-GB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05600" y="2301053"/>
            <a:ext cx="8087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b="1" dirty="0" smtClean="0"/>
              <a:t>VEZIKULA</a:t>
            </a:r>
            <a:endParaRPr lang="en-GB" sz="1200" b="1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9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611" y="228600"/>
            <a:ext cx="8153401" cy="738664"/>
          </a:xfrm>
          <a:prstGeom prst="rect">
            <a:avLst/>
          </a:prstGeom>
          <a:solidFill>
            <a:schemeClr val="bg2"/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Uvođenjem 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specifičnih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kontra-jona, dopant-anjona </a:t>
            </a:r>
            <a:r>
              <a:rPr lang="sr-Latn-RS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Latn-RS" sz="1400" b="1" i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(npr. surfaktantskih karakteristika), koji se vezuju za polikatjonsku polimernu matricu (backbone)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bi se održala elektroneutralnost sistema, 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poboljšaće se rastvorljivost provodnog polimera</a:t>
            </a:r>
            <a:endParaRPr lang="sr-Latn-R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461" y="1586645"/>
            <a:ext cx="8450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Latn-RS" sz="800" u="sng" dirty="0" smtClean="0"/>
          </a:p>
          <a:p>
            <a:pPr algn="ctr"/>
            <a:endParaRPr lang="sr-Latn-R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Hipoteza je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potvr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ena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većem broju primera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sr-Latn-R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r-Latn-R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odecilbenzensulfonat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kao dopant anjon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dodecilbenzensulfonske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kiseline</a:t>
            </a:r>
            <a:r>
              <a:rPr lang="sr-Latn-R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DBSA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 surfaktantskim karakteristikama, dovodi do dobre rastvorljivosti PPy u nekim organskim rastvaračima (m-krezolu, hloroformu, dihlorometanu)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 </a:t>
            </a:r>
            <a:r>
              <a:rPr lang="en-US" sz="1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PPy</a:t>
            </a:r>
            <a:r>
              <a:rPr lang="en-US" sz="1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izliven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rastvora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hloroforma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poka</a:t>
            </a:r>
            <a:r>
              <a:rPr lang="sr-Latn-R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uje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provodljivost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pretpostavlja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da </a:t>
            </a:r>
            <a:r>
              <a:rPr lang="en-US" sz="13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sz="13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pove</a:t>
            </a:r>
            <a:r>
              <a:rPr lang="sr-Latn-RS" sz="13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ćanje rastvorljivosti izazvano </a:t>
            </a:r>
            <a:r>
              <a:rPr lang="sr-Latn-RS" sz="1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dugolančanom dodecil grupom u DBSA koja smanjuje medjusobne interakcije PPy lanaca </a:t>
            </a:r>
            <a:r>
              <a:rPr lang="en-US" sz="13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RS" sz="1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druge strane</a:t>
            </a:r>
            <a:r>
              <a:rPr lang="en-US" sz="1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RS" sz="1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pomaže solvataciju PPy lanaca organskim rastvaračima</a:t>
            </a:r>
            <a:r>
              <a:rPr lang="sr-Latn-R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(Synth. Met. 74 (1995) 103).</a:t>
            </a:r>
            <a:endPara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dobra rastvorljivost PPy u </a:t>
            </a:r>
            <a:r>
              <a:rPr lang="sr-Latn-RS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-krezolu, CHCl</a:t>
            </a:r>
            <a:r>
              <a:rPr lang="sr-Latn-RS" sz="13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DMSO i NMP je postignuta i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 drugim kontra-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jonima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‚ anjonima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sulfonski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kiselina, 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-</a:t>
            </a:r>
            <a:r>
              <a:rPr lang="en-US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naftalensulfonsk</a:t>
            </a:r>
            <a:r>
              <a:rPr lang="sr-Latn-R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kiselin</a:t>
            </a:r>
            <a:r>
              <a:rPr lang="sr-Latn-R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(NSA)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5-butilnaftalensulfonsk</a:t>
            </a:r>
            <a:r>
              <a:rPr lang="sr-Latn-R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kiselin</a:t>
            </a:r>
            <a:r>
              <a:rPr lang="sr-Latn-R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(BNSA)</a:t>
            </a:r>
            <a:r>
              <a:rPr lang="sr-Latn-R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itd.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surfaktantskih svojstava.</a:t>
            </a:r>
            <a:endParaRPr lang="sr-Latn-R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1" y="3903224"/>
            <a:ext cx="2272253" cy="71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4618090"/>
            <a:ext cx="577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DBSA</a:t>
            </a:r>
            <a:endParaRPr lang="sr-Latn-RS" sz="1400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38" y="3833414"/>
            <a:ext cx="1504637" cy="78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5873" y="4632079"/>
            <a:ext cx="484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NSA</a:t>
            </a:r>
            <a:endParaRPr lang="sr-Latn-RS" sz="1400" dirty="0">
              <a:solidFill>
                <a:srgbClr val="FF000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8" y="3833414"/>
            <a:ext cx="1489959" cy="97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599" y="4618090"/>
            <a:ext cx="582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solidFill>
                  <a:srgbClr val="FF0000"/>
                </a:solidFill>
              </a:rPr>
              <a:t>BNSA</a:t>
            </a:r>
            <a:endParaRPr lang="sr-Latn-R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71" y="5287402"/>
            <a:ext cx="4953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prvi put je postignuta dobra rastvorljivost PPy </a:t>
            </a:r>
            <a:r>
              <a:rPr lang="sr-Latn-R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alkoholu</a:t>
            </a:r>
            <a:r>
              <a:rPr lang="sr-Latn-RS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korišćenjem </a:t>
            </a:r>
            <a:r>
              <a:rPr lang="sr-Latn-R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soli di (2-etilheksil) sulfosukcinata (NaDEHS, AOT)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kao dopanta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AOT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sadr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nepolarne alkil lance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sr-Latn-RS" sz="13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polarne kiseonične centre koji najverovatnije formiraju vodonične veze sa molekulima alkohola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olakšavajući rastvaranje PPy (</a:t>
            </a:r>
            <a:r>
              <a:rPr lang="sr-Latn-R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Synth. Met.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119 (2001) 107).</a:t>
            </a:r>
            <a:endParaRPr lang="sr-Latn-R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/>
          <a:stretch/>
        </p:blipFill>
        <p:spPr bwMode="auto">
          <a:xfrm>
            <a:off x="5542955" y="5026886"/>
            <a:ext cx="2490338" cy="124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9478" y="6248400"/>
            <a:ext cx="1232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solidFill>
                  <a:srgbClr val="FF0000"/>
                </a:solidFill>
              </a:rPr>
              <a:t>NaDEHS (AOT)</a:t>
            </a:r>
            <a:endParaRPr lang="sr-Latn-RS" sz="1400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933700" y="1238250"/>
            <a:ext cx="2943225" cy="409575"/>
          </a:xfrm>
          <a:custGeom>
            <a:avLst/>
            <a:gdLst>
              <a:gd name="connsiteX0" fmla="*/ 0 w 2943225"/>
              <a:gd name="connsiteY0" fmla="*/ 238125 h 409575"/>
              <a:gd name="connsiteX1" fmla="*/ 276225 w 2943225"/>
              <a:gd name="connsiteY1" fmla="*/ 228600 h 409575"/>
              <a:gd name="connsiteX2" fmla="*/ 323850 w 2943225"/>
              <a:gd name="connsiteY2" fmla="*/ 180975 h 409575"/>
              <a:gd name="connsiteX3" fmla="*/ 352425 w 2943225"/>
              <a:gd name="connsiteY3" fmla="*/ 161925 h 409575"/>
              <a:gd name="connsiteX4" fmla="*/ 409575 w 2943225"/>
              <a:gd name="connsiteY4" fmla="*/ 142875 h 409575"/>
              <a:gd name="connsiteX5" fmla="*/ 495300 w 2943225"/>
              <a:gd name="connsiteY5" fmla="*/ 152400 h 409575"/>
              <a:gd name="connsiteX6" fmla="*/ 523875 w 2943225"/>
              <a:gd name="connsiteY6" fmla="*/ 161925 h 409575"/>
              <a:gd name="connsiteX7" fmla="*/ 657225 w 2943225"/>
              <a:gd name="connsiteY7" fmla="*/ 171450 h 409575"/>
              <a:gd name="connsiteX8" fmla="*/ 704850 w 2943225"/>
              <a:gd name="connsiteY8" fmla="*/ 219075 h 409575"/>
              <a:gd name="connsiteX9" fmla="*/ 762000 w 2943225"/>
              <a:gd name="connsiteY9" fmla="*/ 266700 h 409575"/>
              <a:gd name="connsiteX10" fmla="*/ 800100 w 2943225"/>
              <a:gd name="connsiteY10" fmla="*/ 323850 h 409575"/>
              <a:gd name="connsiteX11" fmla="*/ 857250 w 2943225"/>
              <a:gd name="connsiteY11" fmla="*/ 342900 h 409575"/>
              <a:gd name="connsiteX12" fmla="*/ 914400 w 2943225"/>
              <a:gd name="connsiteY12" fmla="*/ 361950 h 409575"/>
              <a:gd name="connsiteX13" fmla="*/ 942975 w 2943225"/>
              <a:gd name="connsiteY13" fmla="*/ 371475 h 409575"/>
              <a:gd name="connsiteX14" fmla="*/ 971550 w 2943225"/>
              <a:gd name="connsiteY14" fmla="*/ 390525 h 409575"/>
              <a:gd name="connsiteX15" fmla="*/ 1028700 w 2943225"/>
              <a:gd name="connsiteY15" fmla="*/ 409575 h 409575"/>
              <a:gd name="connsiteX16" fmla="*/ 1152525 w 2943225"/>
              <a:gd name="connsiteY16" fmla="*/ 400050 h 409575"/>
              <a:gd name="connsiteX17" fmla="*/ 1238250 w 2943225"/>
              <a:gd name="connsiteY17" fmla="*/ 342900 h 409575"/>
              <a:gd name="connsiteX18" fmla="*/ 1266825 w 2943225"/>
              <a:gd name="connsiteY18" fmla="*/ 323850 h 409575"/>
              <a:gd name="connsiteX19" fmla="*/ 1352550 w 2943225"/>
              <a:gd name="connsiteY19" fmla="*/ 295275 h 409575"/>
              <a:gd name="connsiteX20" fmla="*/ 1381125 w 2943225"/>
              <a:gd name="connsiteY20" fmla="*/ 285750 h 409575"/>
              <a:gd name="connsiteX21" fmla="*/ 1438275 w 2943225"/>
              <a:gd name="connsiteY21" fmla="*/ 295275 h 409575"/>
              <a:gd name="connsiteX22" fmla="*/ 1485900 w 2943225"/>
              <a:gd name="connsiteY22" fmla="*/ 257175 h 409575"/>
              <a:gd name="connsiteX23" fmla="*/ 1524000 w 2943225"/>
              <a:gd name="connsiteY23" fmla="*/ 247650 h 409575"/>
              <a:gd name="connsiteX24" fmla="*/ 1581150 w 2943225"/>
              <a:gd name="connsiteY24" fmla="*/ 209550 h 409575"/>
              <a:gd name="connsiteX25" fmla="*/ 1638300 w 2943225"/>
              <a:gd name="connsiteY25" fmla="*/ 190500 h 409575"/>
              <a:gd name="connsiteX26" fmla="*/ 1876425 w 2943225"/>
              <a:gd name="connsiteY26" fmla="*/ 200025 h 409575"/>
              <a:gd name="connsiteX27" fmla="*/ 1914525 w 2943225"/>
              <a:gd name="connsiteY27" fmla="*/ 209550 h 409575"/>
              <a:gd name="connsiteX28" fmla="*/ 1971675 w 2943225"/>
              <a:gd name="connsiteY28" fmla="*/ 228600 h 409575"/>
              <a:gd name="connsiteX29" fmla="*/ 2047875 w 2943225"/>
              <a:gd name="connsiteY29" fmla="*/ 276225 h 409575"/>
              <a:gd name="connsiteX30" fmla="*/ 2076450 w 2943225"/>
              <a:gd name="connsiteY30" fmla="*/ 285750 h 409575"/>
              <a:gd name="connsiteX31" fmla="*/ 2105025 w 2943225"/>
              <a:gd name="connsiteY31" fmla="*/ 295275 h 409575"/>
              <a:gd name="connsiteX32" fmla="*/ 2171700 w 2943225"/>
              <a:gd name="connsiteY32" fmla="*/ 285750 h 409575"/>
              <a:gd name="connsiteX33" fmla="*/ 2257425 w 2943225"/>
              <a:gd name="connsiteY33" fmla="*/ 219075 h 409575"/>
              <a:gd name="connsiteX34" fmla="*/ 2314575 w 2943225"/>
              <a:gd name="connsiteY34" fmla="*/ 171450 h 409575"/>
              <a:gd name="connsiteX35" fmla="*/ 2352675 w 2943225"/>
              <a:gd name="connsiteY35" fmla="*/ 123825 h 409575"/>
              <a:gd name="connsiteX36" fmla="*/ 2362200 w 2943225"/>
              <a:gd name="connsiteY36" fmla="*/ 95250 h 409575"/>
              <a:gd name="connsiteX37" fmla="*/ 2390775 w 2943225"/>
              <a:gd name="connsiteY37" fmla="*/ 76200 h 409575"/>
              <a:gd name="connsiteX38" fmla="*/ 2514600 w 2943225"/>
              <a:gd name="connsiteY38" fmla="*/ 47625 h 409575"/>
              <a:gd name="connsiteX39" fmla="*/ 2600325 w 2943225"/>
              <a:gd name="connsiteY39" fmla="*/ 19050 h 409575"/>
              <a:gd name="connsiteX40" fmla="*/ 2628900 w 2943225"/>
              <a:gd name="connsiteY40" fmla="*/ 9525 h 409575"/>
              <a:gd name="connsiteX41" fmla="*/ 2657475 w 2943225"/>
              <a:gd name="connsiteY41" fmla="*/ 0 h 409575"/>
              <a:gd name="connsiteX42" fmla="*/ 2695575 w 2943225"/>
              <a:gd name="connsiteY42" fmla="*/ 9525 h 409575"/>
              <a:gd name="connsiteX43" fmla="*/ 2733675 w 2943225"/>
              <a:gd name="connsiteY43" fmla="*/ 66675 h 409575"/>
              <a:gd name="connsiteX44" fmla="*/ 2762250 w 2943225"/>
              <a:gd name="connsiteY44" fmla="*/ 85725 h 409575"/>
              <a:gd name="connsiteX45" fmla="*/ 2781300 w 2943225"/>
              <a:gd name="connsiteY45" fmla="*/ 114300 h 409575"/>
              <a:gd name="connsiteX46" fmla="*/ 2800350 w 2943225"/>
              <a:gd name="connsiteY46" fmla="*/ 171450 h 409575"/>
              <a:gd name="connsiteX47" fmla="*/ 2857500 w 2943225"/>
              <a:gd name="connsiteY47" fmla="*/ 209550 h 409575"/>
              <a:gd name="connsiteX48" fmla="*/ 2886075 w 2943225"/>
              <a:gd name="connsiteY48" fmla="*/ 228600 h 409575"/>
              <a:gd name="connsiteX49" fmla="*/ 2943225 w 2943225"/>
              <a:gd name="connsiteY49" fmla="*/ 22860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43225" h="409575">
                <a:moveTo>
                  <a:pt x="0" y="238125"/>
                </a:moveTo>
                <a:cubicBezTo>
                  <a:pt x="92075" y="234950"/>
                  <a:pt x="184497" y="237199"/>
                  <a:pt x="276225" y="228600"/>
                </a:cubicBezTo>
                <a:cubicBezTo>
                  <a:pt x="304253" y="225972"/>
                  <a:pt x="308522" y="196303"/>
                  <a:pt x="323850" y="180975"/>
                </a:cubicBezTo>
                <a:cubicBezTo>
                  <a:pt x="331945" y="172880"/>
                  <a:pt x="341964" y="166574"/>
                  <a:pt x="352425" y="161925"/>
                </a:cubicBezTo>
                <a:cubicBezTo>
                  <a:pt x="370775" y="153770"/>
                  <a:pt x="409575" y="142875"/>
                  <a:pt x="409575" y="142875"/>
                </a:cubicBezTo>
                <a:cubicBezTo>
                  <a:pt x="438150" y="146050"/>
                  <a:pt x="466940" y="147673"/>
                  <a:pt x="495300" y="152400"/>
                </a:cubicBezTo>
                <a:cubicBezTo>
                  <a:pt x="505204" y="154051"/>
                  <a:pt x="513904" y="160752"/>
                  <a:pt x="523875" y="161925"/>
                </a:cubicBezTo>
                <a:cubicBezTo>
                  <a:pt x="568133" y="167132"/>
                  <a:pt x="612775" y="168275"/>
                  <a:pt x="657225" y="171450"/>
                </a:cubicBezTo>
                <a:cubicBezTo>
                  <a:pt x="733425" y="222250"/>
                  <a:pt x="641350" y="155575"/>
                  <a:pt x="704850" y="219075"/>
                </a:cubicBezTo>
                <a:cubicBezTo>
                  <a:pt x="759883" y="274108"/>
                  <a:pt x="707385" y="196481"/>
                  <a:pt x="762000" y="266700"/>
                </a:cubicBezTo>
                <a:cubicBezTo>
                  <a:pt x="776056" y="284772"/>
                  <a:pt x="778380" y="316610"/>
                  <a:pt x="800100" y="323850"/>
                </a:cubicBezTo>
                <a:lnTo>
                  <a:pt x="857250" y="342900"/>
                </a:lnTo>
                <a:lnTo>
                  <a:pt x="914400" y="361950"/>
                </a:lnTo>
                <a:cubicBezTo>
                  <a:pt x="923925" y="365125"/>
                  <a:pt x="934621" y="365906"/>
                  <a:pt x="942975" y="371475"/>
                </a:cubicBezTo>
                <a:cubicBezTo>
                  <a:pt x="952500" y="377825"/>
                  <a:pt x="961089" y="385876"/>
                  <a:pt x="971550" y="390525"/>
                </a:cubicBezTo>
                <a:cubicBezTo>
                  <a:pt x="989900" y="398680"/>
                  <a:pt x="1028700" y="409575"/>
                  <a:pt x="1028700" y="409575"/>
                </a:cubicBezTo>
                <a:cubicBezTo>
                  <a:pt x="1069975" y="406400"/>
                  <a:pt x="1112491" y="410585"/>
                  <a:pt x="1152525" y="400050"/>
                </a:cubicBezTo>
                <a:lnTo>
                  <a:pt x="1238250" y="342900"/>
                </a:lnTo>
                <a:cubicBezTo>
                  <a:pt x="1247775" y="336550"/>
                  <a:pt x="1255965" y="327470"/>
                  <a:pt x="1266825" y="323850"/>
                </a:cubicBezTo>
                <a:lnTo>
                  <a:pt x="1352550" y="295275"/>
                </a:lnTo>
                <a:lnTo>
                  <a:pt x="1381125" y="285750"/>
                </a:lnTo>
                <a:cubicBezTo>
                  <a:pt x="1400175" y="288925"/>
                  <a:pt x="1418962" y="295275"/>
                  <a:pt x="1438275" y="295275"/>
                </a:cubicBezTo>
                <a:cubicBezTo>
                  <a:pt x="1484983" y="295275"/>
                  <a:pt x="1452988" y="279116"/>
                  <a:pt x="1485900" y="257175"/>
                </a:cubicBezTo>
                <a:cubicBezTo>
                  <a:pt x="1496792" y="249913"/>
                  <a:pt x="1511300" y="250825"/>
                  <a:pt x="1524000" y="247650"/>
                </a:cubicBezTo>
                <a:cubicBezTo>
                  <a:pt x="1543050" y="234950"/>
                  <a:pt x="1559430" y="216790"/>
                  <a:pt x="1581150" y="209550"/>
                </a:cubicBezTo>
                <a:lnTo>
                  <a:pt x="1638300" y="190500"/>
                </a:lnTo>
                <a:cubicBezTo>
                  <a:pt x="1717675" y="193675"/>
                  <a:pt x="1797175" y="194559"/>
                  <a:pt x="1876425" y="200025"/>
                </a:cubicBezTo>
                <a:cubicBezTo>
                  <a:pt x="1889485" y="200926"/>
                  <a:pt x="1901986" y="205788"/>
                  <a:pt x="1914525" y="209550"/>
                </a:cubicBezTo>
                <a:cubicBezTo>
                  <a:pt x="1933759" y="215320"/>
                  <a:pt x="1971675" y="228600"/>
                  <a:pt x="1971675" y="228600"/>
                </a:cubicBezTo>
                <a:cubicBezTo>
                  <a:pt x="2001864" y="273883"/>
                  <a:pt x="1979865" y="253555"/>
                  <a:pt x="2047875" y="276225"/>
                </a:cubicBezTo>
                <a:lnTo>
                  <a:pt x="2076450" y="285750"/>
                </a:lnTo>
                <a:lnTo>
                  <a:pt x="2105025" y="295275"/>
                </a:lnTo>
                <a:cubicBezTo>
                  <a:pt x="2127250" y="292100"/>
                  <a:pt x="2150746" y="293809"/>
                  <a:pt x="2171700" y="285750"/>
                </a:cubicBezTo>
                <a:cubicBezTo>
                  <a:pt x="2225350" y="265115"/>
                  <a:pt x="2221314" y="249168"/>
                  <a:pt x="2257425" y="219075"/>
                </a:cubicBezTo>
                <a:cubicBezTo>
                  <a:pt x="2336991" y="152770"/>
                  <a:pt x="2231093" y="254932"/>
                  <a:pt x="2314575" y="171450"/>
                </a:cubicBezTo>
                <a:cubicBezTo>
                  <a:pt x="2338516" y="99626"/>
                  <a:pt x="2303436" y="185373"/>
                  <a:pt x="2352675" y="123825"/>
                </a:cubicBezTo>
                <a:cubicBezTo>
                  <a:pt x="2358947" y="115985"/>
                  <a:pt x="2355928" y="103090"/>
                  <a:pt x="2362200" y="95250"/>
                </a:cubicBezTo>
                <a:cubicBezTo>
                  <a:pt x="2369351" y="86311"/>
                  <a:pt x="2380314" y="80849"/>
                  <a:pt x="2390775" y="76200"/>
                </a:cubicBezTo>
                <a:cubicBezTo>
                  <a:pt x="2440321" y="54179"/>
                  <a:pt x="2460360" y="55374"/>
                  <a:pt x="2514600" y="47625"/>
                </a:cubicBezTo>
                <a:lnTo>
                  <a:pt x="2600325" y="19050"/>
                </a:lnTo>
                <a:lnTo>
                  <a:pt x="2628900" y="9525"/>
                </a:lnTo>
                <a:lnTo>
                  <a:pt x="2657475" y="0"/>
                </a:lnTo>
                <a:cubicBezTo>
                  <a:pt x="2670175" y="3175"/>
                  <a:pt x="2685723" y="905"/>
                  <a:pt x="2695575" y="9525"/>
                </a:cubicBezTo>
                <a:cubicBezTo>
                  <a:pt x="2712805" y="24602"/>
                  <a:pt x="2714625" y="53975"/>
                  <a:pt x="2733675" y="66675"/>
                </a:cubicBezTo>
                <a:lnTo>
                  <a:pt x="2762250" y="85725"/>
                </a:lnTo>
                <a:cubicBezTo>
                  <a:pt x="2768600" y="95250"/>
                  <a:pt x="2776651" y="103839"/>
                  <a:pt x="2781300" y="114300"/>
                </a:cubicBezTo>
                <a:cubicBezTo>
                  <a:pt x="2789455" y="132650"/>
                  <a:pt x="2783642" y="160311"/>
                  <a:pt x="2800350" y="171450"/>
                </a:cubicBezTo>
                <a:lnTo>
                  <a:pt x="2857500" y="209550"/>
                </a:lnTo>
                <a:cubicBezTo>
                  <a:pt x="2867025" y="215900"/>
                  <a:pt x="2874627" y="228600"/>
                  <a:pt x="2886075" y="228600"/>
                </a:cubicBezTo>
                <a:lnTo>
                  <a:pt x="2943225" y="2286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TextBox 10"/>
          <p:cNvSpPr txBox="1"/>
          <p:nvPr/>
        </p:nvSpPr>
        <p:spPr>
          <a:xfrm>
            <a:off x="2882730" y="1138774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b="1" dirty="0" smtClean="0">
                <a:solidFill>
                  <a:srgbClr val="FF0000"/>
                </a:solidFill>
              </a:rPr>
              <a:t>A</a:t>
            </a:r>
            <a:r>
              <a:rPr lang="sr-Latn-RS" sz="1400" b="1" baseline="30000" dirty="0" smtClean="0">
                <a:solidFill>
                  <a:srgbClr val="FF0000"/>
                </a:solidFill>
              </a:rPr>
              <a:t>-</a:t>
            </a:r>
            <a:endParaRPr lang="sr-Latn-RS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2340" y="1432756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b="1" dirty="0" smtClean="0">
                <a:solidFill>
                  <a:srgbClr val="FF0000"/>
                </a:solidFill>
              </a:rPr>
              <a:t>A</a:t>
            </a:r>
            <a:r>
              <a:rPr lang="sr-Latn-RS" sz="1400" b="1" baseline="30000" dirty="0" smtClean="0">
                <a:solidFill>
                  <a:srgbClr val="FF0000"/>
                </a:solidFill>
              </a:rPr>
              <a:t>-</a:t>
            </a:r>
            <a:endParaRPr lang="sr-Latn-R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8238" y="1261765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b="1" dirty="0" smtClean="0">
                <a:solidFill>
                  <a:srgbClr val="FF0000"/>
                </a:solidFill>
              </a:rPr>
              <a:t>A</a:t>
            </a:r>
            <a:r>
              <a:rPr lang="sr-Latn-RS" sz="1400" b="1" baseline="30000" dirty="0" smtClean="0">
                <a:solidFill>
                  <a:srgbClr val="FF0000"/>
                </a:solidFill>
              </a:rPr>
              <a:t>-</a:t>
            </a:r>
            <a:endParaRPr lang="sr-Latn-RS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5312" y="1493936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b="1" dirty="0" smtClean="0">
                <a:solidFill>
                  <a:srgbClr val="FF0000"/>
                </a:solidFill>
              </a:rPr>
              <a:t>A</a:t>
            </a:r>
            <a:r>
              <a:rPr lang="sr-Latn-RS" sz="1400" b="1" baseline="30000" dirty="0" smtClean="0">
                <a:solidFill>
                  <a:srgbClr val="FF0000"/>
                </a:solidFill>
              </a:rPr>
              <a:t>-</a:t>
            </a:r>
            <a:endParaRPr lang="sr-Latn-RS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35852" y="1107876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b="1" dirty="0" smtClean="0">
                <a:solidFill>
                  <a:srgbClr val="FF0000"/>
                </a:solidFill>
              </a:rPr>
              <a:t>A</a:t>
            </a:r>
            <a:r>
              <a:rPr lang="sr-Latn-RS" sz="1400" b="1" baseline="30000" dirty="0" smtClean="0">
                <a:solidFill>
                  <a:srgbClr val="FF0000"/>
                </a:solidFill>
              </a:rPr>
              <a:t>-</a:t>
            </a:r>
            <a:endParaRPr lang="sr-Latn-RS" sz="1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31465" y="1340047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b="1" dirty="0" smtClean="0">
                <a:solidFill>
                  <a:srgbClr val="FF0000"/>
                </a:solidFill>
              </a:rPr>
              <a:t>A</a:t>
            </a:r>
            <a:r>
              <a:rPr lang="sr-Latn-RS" sz="1400" b="1" baseline="30000" dirty="0" smtClean="0">
                <a:solidFill>
                  <a:srgbClr val="FF0000"/>
                </a:solidFill>
              </a:rPr>
              <a:t>-</a:t>
            </a:r>
            <a:endParaRPr lang="sr-Latn-RS" sz="1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1655" y="1138774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b="1" dirty="0" smtClean="0">
                <a:solidFill>
                  <a:srgbClr val="FF0000"/>
                </a:solidFill>
              </a:rPr>
              <a:t>A</a:t>
            </a:r>
            <a:r>
              <a:rPr lang="sr-Latn-RS" sz="1400" b="1" baseline="30000" dirty="0" smtClean="0">
                <a:solidFill>
                  <a:srgbClr val="FF0000"/>
                </a:solidFill>
              </a:rPr>
              <a:t>-</a:t>
            </a:r>
            <a:endParaRPr lang="sr-Latn-R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2730" y="12382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sr-Latn-R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7569" y="122832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sr-Latn-R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58238" y="13785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sr-Latn-R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05311" y="13092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sr-Latn-R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42618" y="12173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sr-Latn-R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46694" y="11553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sr-Latn-R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26884" y="128797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sr-Latn-R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934075" y="1379804"/>
            <a:ext cx="257175" cy="77521"/>
          </a:xfrm>
          <a:custGeom>
            <a:avLst/>
            <a:gdLst>
              <a:gd name="connsiteX0" fmla="*/ 0 w 257175"/>
              <a:gd name="connsiteY0" fmla="*/ 77521 h 77521"/>
              <a:gd name="connsiteX1" fmla="*/ 85725 w 257175"/>
              <a:gd name="connsiteY1" fmla="*/ 67996 h 77521"/>
              <a:gd name="connsiteX2" fmla="*/ 133350 w 257175"/>
              <a:gd name="connsiteY2" fmla="*/ 58471 h 77521"/>
              <a:gd name="connsiteX3" fmla="*/ 152400 w 257175"/>
              <a:gd name="connsiteY3" fmla="*/ 29896 h 77521"/>
              <a:gd name="connsiteX4" fmla="*/ 180975 w 257175"/>
              <a:gd name="connsiteY4" fmla="*/ 20371 h 77521"/>
              <a:gd name="connsiteX5" fmla="*/ 257175 w 257175"/>
              <a:gd name="connsiteY5" fmla="*/ 1321 h 7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" h="77521">
                <a:moveTo>
                  <a:pt x="0" y="77521"/>
                </a:moveTo>
                <a:cubicBezTo>
                  <a:pt x="28575" y="74346"/>
                  <a:pt x="57263" y="72062"/>
                  <a:pt x="85725" y="67996"/>
                </a:cubicBezTo>
                <a:cubicBezTo>
                  <a:pt x="101752" y="65706"/>
                  <a:pt x="119294" y="66503"/>
                  <a:pt x="133350" y="58471"/>
                </a:cubicBezTo>
                <a:cubicBezTo>
                  <a:pt x="143289" y="52791"/>
                  <a:pt x="143461" y="37047"/>
                  <a:pt x="152400" y="29896"/>
                </a:cubicBezTo>
                <a:cubicBezTo>
                  <a:pt x="160240" y="23624"/>
                  <a:pt x="171995" y="24861"/>
                  <a:pt x="180975" y="20371"/>
                </a:cubicBezTo>
                <a:cubicBezTo>
                  <a:pt x="236687" y="-7485"/>
                  <a:pt x="178788" y="1321"/>
                  <a:pt x="257175" y="13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764" y="168849"/>
            <a:ext cx="8153400" cy="5232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apraviti 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stabilan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koloid PP 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uvodjenjem 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stabilizatora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ili </a:t>
            </a:r>
            <a:r>
              <a:rPr lang="sr-Latn-R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templata </a:t>
            </a:r>
            <a:r>
              <a:rPr lang="sr-Latn-R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kome će se formirati tanak film PP ,  neće doći do taloženja i dobiće se stabilna koloidna disperzija PP</a:t>
            </a:r>
            <a:endParaRPr lang="sr-Latn-R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5618" y="838200"/>
            <a:ext cx="54860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r-Latn-R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ipoteza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potvr</a:t>
            </a:r>
            <a:r>
              <a:rPr lang="sr-Latn-R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ena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sr-Latn-R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većem </a:t>
            </a:r>
            <a:r>
              <a:rPr lang="sr-Latn-R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broju primera: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984" y="1133318"/>
            <a:ext cx="5746681" cy="156966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Oksidacija monomera pirola (Py) sa FeCl</a:t>
            </a:r>
            <a:r>
              <a:rPr lang="sr-Latn-R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kao oksidacionog sredstva u prisustvu vodorastvornih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sternih stablizatora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-metilceluloze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-polivinilalkohola (PVA)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-poli(etilenoksida) (PEO)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-poli(vinilpiridina) (PVP)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-katjonskih i anjonskih polielektrolita</a:t>
            </a: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vodila je dobijanju 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stabilnih koloida polipirola (PPy)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34" y="1685985"/>
            <a:ext cx="2549834" cy="13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451" y="2148516"/>
            <a:ext cx="1426243" cy="13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31875" y="838200"/>
            <a:ext cx="257393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/>
              <a:t>-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Pokazalo se da veličina koloidnih čestica PPy zavisi od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molarne mase i prirode stabilizatora, koncentracije i tipa  oksidacionog sredstva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r-Latn-R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-Zbog izolatorske prirode stabilizatora električna provodljivost ovako dobijenih PPy koloida je  manja u odnosu na standardno sintetisan, istaloženi PPy.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fig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51" y="3081189"/>
            <a:ext cx="2181764" cy="2020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0479" y="4615023"/>
            <a:ext cx="4982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Voda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4904145"/>
            <a:ext cx="4814629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Adsorbovani spoljni sloj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polimernog sternog stabilizatora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npr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PKSPM)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ovaj sloj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sprečava slepljivanje-aglomeraciju čestica PPy u veće čestice i njihovo taloženje</a:t>
            </a:r>
            <a:endParaRPr lang="sr-Latn-RS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7918" y="3775376"/>
            <a:ext cx="102109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PPy čestica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156696" y="2217528"/>
            <a:ext cx="5295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4" y="2926760"/>
            <a:ext cx="2040963" cy="12642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6074" y="4199525"/>
            <a:ext cx="254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kalijum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sulfopropil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metakrilat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Latn-R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PKSPM</a:t>
            </a:r>
            <a:endParaRPr lang="sr-Latn-RS" sz="1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534673" y="4552500"/>
            <a:ext cx="196251" cy="33952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902125" y="3366700"/>
            <a:ext cx="1600200" cy="23684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" name="Picture 51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88" y="2827785"/>
            <a:ext cx="2451076" cy="1833405"/>
          </a:xfrm>
          <a:prstGeom prst="rect">
            <a:avLst/>
          </a:prstGeom>
        </p:spPr>
      </p:pic>
      <p:sp>
        <p:nvSpPr>
          <p:cNvPr id="5121" name="TextBox 5120"/>
          <p:cNvSpPr txBox="1"/>
          <p:nvPr/>
        </p:nvSpPr>
        <p:spPr>
          <a:xfrm>
            <a:off x="5896926" y="4716782"/>
            <a:ext cx="3200400" cy="769441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Skenirajuća elektronska mikroskopija (SEM)</a:t>
            </a:r>
          </a:p>
          <a:p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PKSPM-om stabilisanih čestica PPy 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Slika</a:t>
            </a:r>
            <a:r>
              <a:rPr lang="en-US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preuzeta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adaptirana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dozvolom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Langmuir 12 (1996</a:t>
            </a:r>
            <a:r>
              <a:rPr lang="en-US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1784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Copyright 1996, </a:t>
            </a:r>
            <a:r>
              <a:rPr lang="en-US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Latn-RS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sr-Latn-R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R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127" name="Straight Connector 5126"/>
          <p:cNvCxnSpPr/>
          <p:nvPr/>
        </p:nvCxnSpPr>
        <p:spPr>
          <a:xfrm>
            <a:off x="4674699" y="3140604"/>
            <a:ext cx="2108660" cy="34451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29" name="Straight Connector 5128"/>
          <p:cNvCxnSpPr/>
          <p:nvPr/>
        </p:nvCxnSpPr>
        <p:spPr>
          <a:xfrm flipH="1">
            <a:off x="4814027" y="3485122"/>
            <a:ext cx="1969332" cy="113599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33" name="TextBox 5132"/>
          <p:cNvSpPr txBox="1"/>
          <p:nvPr/>
        </p:nvSpPr>
        <p:spPr>
          <a:xfrm>
            <a:off x="1092225" y="5867399"/>
            <a:ext cx="6128942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omogućava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određivanje </a:t>
            </a:r>
            <a:r>
              <a:rPr lang="sr-Latn-RS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oblika </a:t>
            </a:r>
            <a:r>
              <a:rPr lang="sr-Latn-RS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čestica</a:t>
            </a:r>
            <a:r>
              <a:rPr lang="en-US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RS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dimenzija čestica </a:t>
            </a:r>
            <a:r>
              <a:rPr lang="sr-Latn-R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ovde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~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100–150 </a:t>
            </a:r>
            <a:r>
              <a:rPr lang="sr-Latn-R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3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raspodele</a:t>
            </a:r>
            <a:r>
              <a:rPr lang="en-US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veli</a:t>
            </a:r>
            <a:r>
              <a:rPr lang="sr-Latn-RS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3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</a:t>
            </a:r>
            <a:r>
              <a:rPr lang="en-US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3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estica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716" y="2702978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~100–150 nm</a:t>
            </a:r>
            <a:endParaRPr lang="sr-Latn-R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51042" y="2872255"/>
            <a:ext cx="2066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70312" y="2884365"/>
            <a:ext cx="2097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29000" y="2807970"/>
            <a:ext cx="0" cy="1223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73673" y="2807969"/>
            <a:ext cx="0" cy="1223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9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704300"/>
            <a:ext cx="3657600" cy="4535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262448"/>
            <a:ext cx="8551653" cy="43088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sr-Latn-R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XPS spektri </a:t>
            </a:r>
            <a:r>
              <a:rPr lang="sr-Latn-R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sr-Latn-R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sr-Latn-R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PPy bulk-praškasti uzorak, </a:t>
            </a:r>
            <a:r>
              <a:rPr lang="sr-Latn-R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PKSPM </a:t>
            </a:r>
            <a:r>
              <a:rPr lang="sr-Latn-R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stabilizator, i </a:t>
            </a:r>
            <a:r>
              <a:rPr lang="sr-Latn-R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sr-Latn-R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PKSPM-stabilisan PPy. Primetiti da u spektru a) nema pika sumpora, a u spektru b) nema pika azota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Slika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preuzeta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adaptirana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dozvolom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Langmuir 12 (1996)1784,  Copyright 1996, American Chemical Society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sr-Latn-R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358695" y="5486400"/>
            <a:ext cx="45719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Down Arrow 8"/>
          <p:cNvSpPr/>
          <p:nvPr/>
        </p:nvSpPr>
        <p:spPr>
          <a:xfrm>
            <a:off x="3581400" y="5562600"/>
            <a:ext cx="45719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Down Arrow 9"/>
          <p:cNvSpPr/>
          <p:nvPr/>
        </p:nvSpPr>
        <p:spPr>
          <a:xfrm>
            <a:off x="3307259" y="3869285"/>
            <a:ext cx="45719" cy="1718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Down Arrow 10"/>
          <p:cNvSpPr/>
          <p:nvPr/>
        </p:nvSpPr>
        <p:spPr>
          <a:xfrm>
            <a:off x="3574136" y="3886097"/>
            <a:ext cx="45719" cy="1718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Down Arrow 11"/>
          <p:cNvSpPr/>
          <p:nvPr/>
        </p:nvSpPr>
        <p:spPr>
          <a:xfrm>
            <a:off x="4131938" y="5105400"/>
            <a:ext cx="45719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3" name="Down Arrow 12"/>
          <p:cNvSpPr/>
          <p:nvPr/>
        </p:nvSpPr>
        <p:spPr>
          <a:xfrm>
            <a:off x="4057646" y="1704300"/>
            <a:ext cx="45719" cy="22860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5" name="TextBox 14"/>
          <p:cNvSpPr txBox="1"/>
          <p:nvPr/>
        </p:nvSpPr>
        <p:spPr>
          <a:xfrm>
            <a:off x="304800" y="134640"/>
            <a:ext cx="8305799" cy="156966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Površinski sastav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sterno-stabilisane koloidne čestice PPy određen je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rendgenskom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fotoelektronskom spektroskopijom (X-ray photoelectron spectroscopy, XPS)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Langmuir 12 (1996) 1784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sumpora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polielektrolita-stabilizatora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kalijum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sulfopropil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metakrilata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PKSPM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atomi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azota iz PPy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 korišćeni kao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element-markeri svake komponente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-Atomski odnos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S/N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površini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koloidne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čestice određen pomoću XPS bio je znatno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veći od odgovarajućeg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akroskopskog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S/N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atomskog odnosa izračunatog na osnovu klasične elementarne mikroanalize (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bulk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elementarni sastav)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je bio dokaz da se na površini čestice provodnog polimera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nalazi sloj polimernog stabilizatora PKSPM.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XPS je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sr-Latn-R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najpoznatijih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karakterizaciju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povr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materijala, kojom se analizira sastav površine materijala</a:t>
            </a:r>
            <a:r>
              <a:rPr 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polimera,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ugljeni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nih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kompozitnih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drugih materijala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199" y="1932900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PPy čist</a:t>
            </a:r>
            <a:endParaRPr lang="sr-Latn-R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3581400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PKSPM čist</a:t>
            </a:r>
            <a:endParaRPr lang="sr-Latn-R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5453" y="5065811"/>
            <a:ext cx="130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PPy sa PKSPM</a:t>
            </a:r>
            <a:endParaRPr lang="sr-Latn-R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799" y="5373588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S/N na površini čestica</a:t>
            </a:r>
            <a:endParaRPr lang="en-GB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R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osnovu intenziteta XPS pikova S i N</a:t>
            </a:r>
            <a:r>
              <a:rPr lang="sr-Latn-R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r-Latn-R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181724" y="5524500"/>
            <a:ext cx="219075" cy="76200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43000" y="370451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XPS</a:t>
            </a:r>
            <a:endParaRPr lang="sr-Latn-R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2" y="2552405"/>
            <a:ext cx="2040963" cy="12642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10400" y="3972012"/>
            <a:ext cx="1380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rgbClr val="C00000"/>
                </a:solidFill>
              </a:rPr>
              <a:t>s</a:t>
            </a:r>
            <a:r>
              <a:rPr lang="en-GB" sz="1200" dirty="0" err="1" smtClean="0">
                <a:solidFill>
                  <a:srgbClr val="C00000"/>
                </a:solidFill>
              </a:rPr>
              <a:t>tabilizator</a:t>
            </a:r>
            <a:r>
              <a:rPr lang="en-GB" sz="1200" dirty="0" smtClean="0">
                <a:solidFill>
                  <a:srgbClr val="C00000"/>
                </a:solidFill>
              </a:rPr>
              <a:t> PKSPM</a:t>
            </a:r>
            <a:endParaRPr lang="en-GB" sz="1200" dirty="0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886200" y="3671888"/>
            <a:ext cx="217165" cy="19739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7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13325</TotalTime>
  <Words>6081</Words>
  <Application>Microsoft Office PowerPoint</Application>
  <PresentationFormat>On-screen Show (4:3)</PresentationFormat>
  <Paragraphs>465</Paragraphs>
  <Slides>34</Slides>
  <Notes>2</Notes>
  <HiddenSlides>0</HiddenSlides>
  <MMClips>32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CS ChemDraw Drawing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Mihajlo Etinski</dc:creator>
  <cp:lastModifiedBy>gorda</cp:lastModifiedBy>
  <cp:revision>518</cp:revision>
  <cp:lastPrinted>2019-11-14T15:58:50Z</cp:lastPrinted>
  <dcterms:created xsi:type="dcterms:W3CDTF">2006-08-16T00:00:00Z</dcterms:created>
  <dcterms:modified xsi:type="dcterms:W3CDTF">2020-11-19T16:24:55Z</dcterms:modified>
</cp:coreProperties>
</file>