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57F803-86AE-4741-A6A5-9915E5BFEBD6}"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2094249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7F803-86AE-4741-A6A5-9915E5BFEBD6}"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319802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7F803-86AE-4741-A6A5-9915E5BFEBD6}"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1880586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7F803-86AE-4741-A6A5-9915E5BFEBD6}"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4189331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7F803-86AE-4741-A6A5-9915E5BFEBD6}"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2678119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57F803-86AE-4741-A6A5-9915E5BFEBD6}"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44967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57F803-86AE-4741-A6A5-9915E5BFEBD6}" type="datetimeFigureOut">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607731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7F803-86AE-4741-A6A5-9915E5BFEBD6}" type="datetimeFigureOut">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3177788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7F803-86AE-4741-A6A5-9915E5BFEBD6}" type="datetimeFigureOut">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2882173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7F803-86AE-4741-A6A5-9915E5BFEBD6}"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1386614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7F803-86AE-4741-A6A5-9915E5BFEBD6}"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F57BF-64EC-48F0-8DE1-AC942F09C60D}" type="slidenum">
              <a:rPr lang="en-US" smtClean="0"/>
              <a:t>‹#›</a:t>
            </a:fld>
            <a:endParaRPr lang="en-US"/>
          </a:p>
        </p:txBody>
      </p:sp>
    </p:spTree>
    <p:extLst>
      <p:ext uri="{BB962C8B-B14F-4D97-AF65-F5344CB8AC3E}">
        <p14:creationId xmlns:p14="http://schemas.microsoft.com/office/powerpoint/2010/main" val="1968117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7F803-86AE-4741-A6A5-9915E5BFEBD6}" type="datetimeFigureOut">
              <a:rPr lang="en-US" smtClean="0"/>
              <a:t>4/27/2020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F57BF-64EC-48F0-8DE1-AC942F09C60D}" type="slidenum">
              <a:rPr lang="en-US" smtClean="0"/>
              <a:t>‹#›</a:t>
            </a:fld>
            <a:endParaRPr lang="en-US"/>
          </a:p>
        </p:txBody>
      </p:sp>
    </p:spTree>
    <p:extLst>
      <p:ext uri="{BB962C8B-B14F-4D97-AF65-F5344CB8AC3E}">
        <p14:creationId xmlns:p14="http://schemas.microsoft.com/office/powerpoint/2010/main" val="3192119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hubblesite.org/contents/articles/spectroscopy-reading-the-rainbo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hubblesite.org/hubble-30th-anniversary/images" TargetMode="External"/><Relationship Id="rId2" Type="http://schemas.openxmlformats.org/officeDocument/2006/relationships/hyperlink" Target="https://hubblesite.org/hubble-30th-anniversary/hubbles-exciting-universe" TargetMode="External"/><Relationship Id="rId1" Type="http://schemas.openxmlformats.org/officeDocument/2006/relationships/slideLayout" Target="../slideLayouts/slideLayout2.xml"/><Relationship Id="rId6" Type="http://schemas.openxmlformats.org/officeDocument/2006/relationships/hyperlink" Target="https://hubblesite.org/hubble-30th-anniversary" TargetMode="External"/><Relationship Id="rId5" Type="http://schemas.openxmlformats.org/officeDocument/2006/relationships/hyperlink" Target="https://hubblesite.org/hubble-30th-anniversary/resources" TargetMode="External"/><Relationship Id="rId4" Type="http://schemas.openxmlformats.org/officeDocument/2006/relationships/hyperlink" Target="https://hubblesite.org/hubble-30th-anniversary/ev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cap="all" dirty="0" smtClean="0"/>
              <a:t/>
            </a:r>
            <a:br>
              <a:rPr lang="en-US" cap="all" dirty="0" smtClean="0"/>
            </a:br>
            <a:r>
              <a:rPr lang="en-US" cap="all" dirty="0"/>
              <a:t/>
            </a:r>
            <a:br>
              <a:rPr lang="en-US" cap="all" dirty="0"/>
            </a:br>
            <a:r>
              <a:rPr lang="en-US" b="1" cap="all" dirty="0" smtClean="0">
                <a:latin typeface="Times New Roman" panose="02020603050405020304" pitchFamily="18" charset="0"/>
                <a:cs typeface="Times New Roman" panose="02020603050405020304" pitchFamily="18" charset="0"/>
              </a:rPr>
              <a:t>CELEBRATING </a:t>
            </a:r>
            <a:r>
              <a:rPr lang="en-US" b="1" cap="all" dirty="0">
                <a:latin typeface="Times New Roman" panose="02020603050405020304" pitchFamily="18" charset="0"/>
                <a:cs typeface="Times New Roman" panose="02020603050405020304" pitchFamily="18" charset="0"/>
              </a:rPr>
              <a:t>30 YEARS OF DISCOVERY</a:t>
            </a:r>
            <a:br>
              <a:rPr lang="en-US" b="1" cap="all"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6894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168" y="365125"/>
            <a:ext cx="10515600" cy="1325563"/>
          </a:xfrm>
        </p:spPr>
        <p:txBody>
          <a:bodyPr>
            <a:normAutofit/>
          </a:bodyPr>
          <a:lstStyle/>
          <a:p>
            <a:r>
              <a:rPr lang="en-US" sz="3200" b="1" cap="all" dirty="0">
                <a:latin typeface="Times New Roman" panose="02020603050405020304" pitchFamily="18" charset="0"/>
                <a:cs typeface="Times New Roman" panose="02020603050405020304" pitchFamily="18" charset="0"/>
              </a:rPr>
              <a:t>CELEBRATING 30 YEARS OF DISCOVERY</a:t>
            </a:r>
            <a:br>
              <a:rPr lang="en-US" sz="3200" b="1" cap="all" dirty="0">
                <a:latin typeface="Times New Roman" panose="02020603050405020304" pitchFamily="18" charset="0"/>
                <a:cs typeface="Times New Roman" panose="02020603050405020304" pitchFamily="18" charset="0"/>
              </a:rPr>
            </a:b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3168" y="1342768"/>
            <a:ext cx="10620632" cy="4834195"/>
          </a:xfrm>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On April 24, 1990, the space shuttle Discovery lifted off from Earth with its precious cargo, the Hubble Space Telescope. The next day, astronauts released the telescope into space to begin its journey of discovery. No one could have predicted what wonders Hubble would see in the 30 years that followed. From our own cosmic backyard to the far reaches of the universe, Hubble showed us properties of space and time that for most of human history could only be imagined</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marL="0" indent="0" algn="just">
              <a:buNone/>
            </a:pP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Space shuttle – </a:t>
            </a:r>
            <a:r>
              <a:rPr lang="en-US" sz="1800" dirty="0" err="1" smtClean="0">
                <a:latin typeface="Times New Roman" panose="02020603050405020304" pitchFamily="18" charset="0"/>
                <a:cs typeface="Times New Roman" panose="02020603050405020304" pitchFamily="18" charset="0"/>
              </a:rPr>
              <a:t>svemirska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letelica</a:t>
            </a:r>
            <a:r>
              <a:rPr lang="en-US" sz="1800" dirty="0" smtClean="0">
                <a:latin typeface="Times New Roman" panose="02020603050405020304" pitchFamily="18" charset="0"/>
                <a:cs typeface="Times New Roman" panose="02020603050405020304" pitchFamily="18" charset="0"/>
              </a:rPr>
              <a:t> </a:t>
            </a:r>
          </a:p>
          <a:p>
            <a:pPr marL="0" indent="0" algn="just">
              <a:buNone/>
            </a:pPr>
            <a:r>
              <a:rPr lang="en-US" sz="1800" dirty="0" smtClean="0">
                <a:latin typeface="Times New Roman" panose="02020603050405020304" pitchFamily="18" charset="0"/>
                <a:cs typeface="Times New Roman" panose="02020603050405020304" pitchFamily="18" charset="0"/>
              </a:rPr>
              <a:t>To lift off – </a:t>
            </a:r>
            <a:r>
              <a:rPr lang="en-US" sz="1800" dirty="0" err="1" smtClean="0">
                <a:latin typeface="Times New Roman" panose="02020603050405020304" pitchFamily="18" charset="0"/>
                <a:cs typeface="Times New Roman" panose="02020603050405020304" pitchFamily="18" charset="0"/>
              </a:rPr>
              <a:t>poleteti</a:t>
            </a:r>
            <a:r>
              <a:rPr lang="en-US" sz="1800" dirty="0" smtClean="0">
                <a:latin typeface="Times New Roman" panose="02020603050405020304" pitchFamily="18" charset="0"/>
                <a:cs typeface="Times New Roman" panose="02020603050405020304" pitchFamily="18" charset="0"/>
              </a:rPr>
              <a:t>			To predict – </a:t>
            </a:r>
            <a:r>
              <a:rPr lang="en-US" sz="1800" dirty="0" err="1" smtClean="0">
                <a:latin typeface="Times New Roman" panose="02020603050405020304" pitchFamily="18" charset="0"/>
                <a:cs typeface="Times New Roman" panose="02020603050405020304" pitchFamily="18" charset="0"/>
              </a:rPr>
              <a:t>predvideti</a:t>
            </a:r>
            <a:r>
              <a:rPr lang="en-US" sz="1800" dirty="0" smtClean="0">
                <a:latin typeface="Times New Roman" panose="02020603050405020304" pitchFamily="18" charset="0"/>
                <a:cs typeface="Times New Roman" panose="02020603050405020304" pitchFamily="18" charset="0"/>
              </a:rPr>
              <a:t> 		Property – </a:t>
            </a:r>
            <a:r>
              <a:rPr lang="en-US" sz="1800" dirty="0" err="1" smtClean="0">
                <a:latin typeface="Times New Roman" panose="02020603050405020304" pitchFamily="18" charset="0"/>
                <a:cs typeface="Times New Roman" panose="02020603050405020304" pitchFamily="18" charset="0"/>
              </a:rPr>
              <a:t>osobina</a:t>
            </a:r>
            <a:r>
              <a:rPr lang="en-US" sz="1800" dirty="0" smtClean="0">
                <a:latin typeface="Times New Roman" panose="02020603050405020304" pitchFamily="18" charset="0"/>
                <a:cs typeface="Times New Roman" panose="02020603050405020304" pitchFamily="18" charset="0"/>
              </a:rPr>
              <a:t> </a:t>
            </a:r>
          </a:p>
          <a:p>
            <a:pPr marL="0" indent="0" algn="just">
              <a:buNone/>
            </a:pPr>
            <a:r>
              <a:rPr lang="en-US" sz="1800" dirty="0" smtClean="0">
                <a:latin typeface="Times New Roman" panose="02020603050405020304" pitchFamily="18" charset="0"/>
                <a:cs typeface="Times New Roman" panose="02020603050405020304" pitchFamily="18" charset="0"/>
              </a:rPr>
              <a:t>Precious – </a:t>
            </a:r>
            <a:r>
              <a:rPr lang="en-US" sz="1800" dirty="0" err="1" smtClean="0">
                <a:latin typeface="Times New Roman" panose="02020603050405020304" pitchFamily="18" charset="0"/>
                <a:cs typeface="Times New Roman" panose="02020603050405020304" pitchFamily="18" charset="0"/>
              </a:rPr>
              <a:t>dragocen</a:t>
            </a:r>
            <a:r>
              <a:rPr lang="en-US" sz="1800" dirty="0" smtClean="0">
                <a:latin typeface="Times New Roman" panose="02020603050405020304" pitchFamily="18" charset="0"/>
                <a:cs typeface="Times New Roman" panose="02020603050405020304" pitchFamily="18" charset="0"/>
              </a:rPr>
              <a:t>		Wonder – </a:t>
            </a:r>
            <a:r>
              <a:rPr lang="sr-Latn-RS" sz="1800" dirty="0" smtClean="0">
                <a:latin typeface="Times New Roman" panose="02020603050405020304" pitchFamily="18" charset="0"/>
                <a:cs typeface="Times New Roman" panose="02020603050405020304" pitchFamily="18" charset="0"/>
              </a:rPr>
              <a:t>č</a:t>
            </a:r>
            <a:r>
              <a:rPr lang="en-US" sz="1800" dirty="0" err="1" smtClean="0">
                <a:latin typeface="Times New Roman" panose="02020603050405020304" pitchFamily="18" charset="0"/>
                <a:cs typeface="Times New Roman" panose="02020603050405020304" pitchFamily="18" charset="0"/>
              </a:rPr>
              <a:t>udo</a:t>
            </a:r>
            <a:r>
              <a:rPr lang="en-US" sz="1800" dirty="0" smtClean="0">
                <a:latin typeface="Times New Roman" panose="02020603050405020304" pitchFamily="18" charset="0"/>
                <a:cs typeface="Times New Roman" panose="02020603050405020304" pitchFamily="18" charset="0"/>
              </a:rPr>
              <a:t>			To imagine - </a:t>
            </a:r>
            <a:r>
              <a:rPr lang="en-US" sz="1800" dirty="0" err="1" smtClean="0">
                <a:latin typeface="Times New Roman" panose="02020603050405020304" pitchFamily="18" charset="0"/>
                <a:cs typeface="Times New Roman" panose="02020603050405020304" pitchFamily="18" charset="0"/>
              </a:rPr>
              <a:t>zamisliti</a:t>
            </a:r>
            <a:endParaRPr lang="en-US" sz="1800" dirty="0" smtClean="0">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Cargo – </a:t>
            </a:r>
            <a:r>
              <a:rPr lang="sr-Latn-RS" sz="1800" dirty="0" smtClean="0">
                <a:latin typeface="Times New Roman" panose="02020603050405020304" pitchFamily="18" charset="0"/>
                <a:cs typeface="Times New Roman" panose="02020603050405020304" pitchFamily="18" charset="0"/>
              </a:rPr>
              <a:t>t</a:t>
            </a:r>
            <a:r>
              <a:rPr lang="en-US" sz="1800" dirty="0" err="1" smtClean="0">
                <a:latin typeface="Times New Roman" panose="02020603050405020304" pitchFamily="18" charset="0"/>
                <a:cs typeface="Times New Roman" panose="02020603050405020304" pitchFamily="18" charset="0"/>
              </a:rPr>
              <a:t>ovar</a:t>
            </a:r>
            <a:r>
              <a:rPr lang="en-US" sz="1800" dirty="0" smtClean="0">
                <a:latin typeface="Times New Roman" panose="02020603050405020304" pitchFamily="18" charset="0"/>
                <a:cs typeface="Times New Roman" panose="02020603050405020304" pitchFamily="18" charset="0"/>
              </a:rPr>
              <a:t>			Backyard – </a:t>
            </a:r>
            <a:r>
              <a:rPr lang="en-US" sz="1800" dirty="0" err="1" smtClean="0">
                <a:latin typeface="Times New Roman" panose="02020603050405020304" pitchFamily="18" charset="0"/>
                <a:cs typeface="Times New Roman" panose="02020603050405020304" pitchFamily="18" charset="0"/>
              </a:rPr>
              <a:t>zadnje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dvori</a:t>
            </a:r>
            <a:r>
              <a:rPr lang="sr-Latn-RS" sz="1800" dirty="0" smtClean="0">
                <a:latin typeface="Times New Roman" panose="02020603050405020304" pitchFamily="18" charset="0"/>
                <a:cs typeface="Times New Roman" panose="02020603050405020304" pitchFamily="18" charset="0"/>
              </a:rPr>
              <a:t>š</a:t>
            </a:r>
            <a:r>
              <a:rPr lang="en-US" sz="1800" dirty="0" err="1" smtClean="0">
                <a:latin typeface="Times New Roman" panose="02020603050405020304" pitchFamily="18" charset="0"/>
                <a:cs typeface="Times New Roman" panose="02020603050405020304" pitchFamily="18" charset="0"/>
              </a:rPr>
              <a:t>te</a:t>
            </a:r>
            <a:r>
              <a:rPr lang="en-US" sz="1800" dirty="0" smtClean="0">
                <a:latin typeface="Times New Roman" panose="02020603050405020304" pitchFamily="18" charset="0"/>
                <a:cs typeface="Times New Roman" panose="02020603050405020304" pitchFamily="18" charset="0"/>
              </a:rPr>
              <a:t> </a:t>
            </a:r>
          </a:p>
          <a:p>
            <a:pPr marL="0" indent="0" algn="just">
              <a:buNone/>
            </a:pPr>
            <a:r>
              <a:rPr lang="en-US" sz="1800" dirty="0" smtClean="0">
                <a:latin typeface="Times New Roman" panose="02020603050405020304" pitchFamily="18" charset="0"/>
                <a:cs typeface="Times New Roman" panose="02020603050405020304" pitchFamily="18" charset="0"/>
              </a:rPr>
              <a:t>Journey – </a:t>
            </a:r>
            <a:r>
              <a:rPr lang="en-US" sz="1800" dirty="0" err="1" smtClean="0">
                <a:latin typeface="Times New Roman" panose="02020603050405020304" pitchFamily="18" charset="0"/>
                <a:cs typeface="Times New Roman" panose="02020603050405020304" pitchFamily="18" charset="0"/>
              </a:rPr>
              <a:t>putovanje</a:t>
            </a:r>
            <a:r>
              <a:rPr lang="en-US" sz="1800" dirty="0" smtClean="0">
                <a:latin typeface="Times New Roman" panose="02020603050405020304" pitchFamily="18" charset="0"/>
                <a:cs typeface="Times New Roman" panose="02020603050405020304" pitchFamily="18" charset="0"/>
              </a:rPr>
              <a:t>		Far reaches – </a:t>
            </a:r>
            <a:r>
              <a:rPr lang="en-US" sz="1800" dirty="0" err="1" smtClean="0">
                <a:latin typeface="Times New Roman" panose="02020603050405020304" pitchFamily="18" charset="0"/>
                <a:cs typeface="Times New Roman" panose="02020603050405020304" pitchFamily="18" charset="0"/>
              </a:rPr>
              <a:t>udaljeni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predeli</a:t>
            </a:r>
            <a:r>
              <a:rPr lang="en-US" sz="1800" dirty="0" smtClean="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5075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216" y="134465"/>
            <a:ext cx="10515600" cy="1325563"/>
          </a:xfrm>
        </p:spPr>
        <p:txBody>
          <a:bodyPr>
            <a:normAutofit/>
          </a:bodyPr>
          <a:lstStyle/>
          <a:p>
            <a:r>
              <a:rPr lang="sr-Latn-RS" sz="3600" b="1" cap="all" dirty="0" smtClean="0">
                <a:latin typeface="Times New Roman" panose="02020603050405020304" pitchFamily="18" charset="0"/>
                <a:cs typeface="Times New Roman" panose="02020603050405020304" pitchFamily="18" charset="0"/>
              </a:rPr>
              <a:t>  </a:t>
            </a:r>
            <a:r>
              <a:rPr lang="en-US" sz="3600" b="1" cap="all" dirty="0" smtClean="0">
                <a:latin typeface="Times New Roman" panose="02020603050405020304" pitchFamily="18" charset="0"/>
                <a:cs typeface="Times New Roman" panose="02020603050405020304" pitchFamily="18" charset="0"/>
              </a:rPr>
              <a:t>CELEBRATING 30 YEARS OF DISCOVERY</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68411" y="1367481"/>
            <a:ext cx="10785389" cy="4809482"/>
          </a:xfrm>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Hubble’s keen eye sees ultraviolet, visible, and near-infrared light, and delivers its wide range of discoveries through images and </a:t>
            </a:r>
            <a:r>
              <a:rPr lang="en-US" sz="2000" u="sng" dirty="0">
                <a:latin typeface="Times New Roman" panose="02020603050405020304" pitchFamily="18" charset="0"/>
                <a:cs typeface="Times New Roman" panose="02020603050405020304" pitchFamily="18" charset="0"/>
                <a:hlinkClick r:id="rId2"/>
              </a:rPr>
              <a:t>spectroscopy</a:t>
            </a:r>
            <a:r>
              <a:rPr lang="en-US" sz="2000" dirty="0">
                <a:latin typeface="Times New Roman" panose="02020603050405020304" pitchFamily="18" charset="0"/>
                <a:cs typeface="Times New Roman" panose="02020603050405020304" pitchFamily="18" charset="0"/>
              </a:rPr>
              <a:t>. The telescope has investigated our own solar system and characterized the atmospheres of planets around other suns. It has shown us how stars form, live out their lives, and die. Hubble has revealed intricate details of the shapes, structures, and histories of galaxies, as well as discovered supermassive black holes in galactic centers. Observing the cosmic frontier, Hubble has uncovered some of the universe’s earliest galaxies, explored the nature of the enigmatic dark matter, and built upon the discovery of the yet-unexplained phenomenon called dark energy</a:t>
            </a:r>
            <a:r>
              <a:rPr lang="en-US" sz="2000" dirty="0" smtClean="0">
                <a:latin typeface="Times New Roman" panose="02020603050405020304" pitchFamily="18" charset="0"/>
                <a:cs typeface="Times New Roman" panose="02020603050405020304" pitchFamily="18" charset="0"/>
              </a:rPr>
              <a:t>.</a:t>
            </a:r>
            <a:endParaRPr lang="sr-Latn-RS" sz="2000" dirty="0" smtClean="0">
              <a:latin typeface="Times New Roman" panose="02020603050405020304" pitchFamily="18" charset="0"/>
              <a:cs typeface="Times New Roman" panose="02020603050405020304" pitchFamily="18" charset="0"/>
            </a:endParaRPr>
          </a:p>
          <a:p>
            <a:pPr marL="0" indent="0" algn="just">
              <a:buNone/>
            </a:pPr>
            <a:r>
              <a:rPr lang="sr-Latn-RS" sz="1600" dirty="0" smtClean="0">
                <a:latin typeface="Times New Roman" panose="02020603050405020304" pitchFamily="18" charset="0"/>
                <a:cs typeface="Times New Roman" panose="02020603050405020304" pitchFamily="18" charset="0"/>
              </a:rPr>
              <a:t>Keen – oštar			Discovery – otkriće			To observe - posmatrati</a:t>
            </a:r>
          </a:p>
          <a:p>
            <a:pPr marL="0" indent="0" algn="just">
              <a:buNone/>
            </a:pPr>
            <a:r>
              <a:rPr lang="sr-Latn-RS" sz="1600" dirty="0" smtClean="0">
                <a:latin typeface="Times New Roman" panose="02020603050405020304" pitchFamily="18" charset="0"/>
                <a:cs typeface="Times New Roman" panose="02020603050405020304" pitchFamily="18" charset="0"/>
              </a:rPr>
              <a:t>Visible – vidljiv			Image – slika			Frontier - granica</a:t>
            </a:r>
          </a:p>
          <a:p>
            <a:pPr marL="0" indent="0" algn="just">
              <a:buNone/>
            </a:pPr>
            <a:r>
              <a:rPr lang="sr-Latn-RS" sz="1600" dirty="0" smtClean="0">
                <a:latin typeface="Times New Roman" panose="02020603050405020304" pitchFamily="18" charset="0"/>
                <a:cs typeface="Times New Roman" panose="02020603050405020304" pitchFamily="18" charset="0"/>
              </a:rPr>
              <a:t>Ultraviolet/infrared – 			Spectroscopy – spektroskopija		To uncover - otkriti</a:t>
            </a:r>
          </a:p>
          <a:p>
            <a:pPr marL="0" indent="0" algn="just">
              <a:buNone/>
            </a:pPr>
            <a:r>
              <a:rPr lang="sr-Latn-RS" sz="1600" dirty="0" smtClean="0">
                <a:latin typeface="Times New Roman" panose="02020603050405020304" pitchFamily="18" charset="0"/>
                <a:cs typeface="Times New Roman" panose="02020603050405020304" pitchFamily="18" charset="0"/>
              </a:rPr>
              <a:t>ultraljubičasti/infracrveni		To investigate – ispitati		To explore - istražiti</a:t>
            </a:r>
          </a:p>
          <a:p>
            <a:pPr marL="0" indent="0" algn="just">
              <a:buNone/>
            </a:pPr>
            <a:r>
              <a:rPr lang="sr-Latn-RS" sz="1600" dirty="0" smtClean="0">
                <a:latin typeface="Times New Roman" panose="02020603050405020304" pitchFamily="18" charset="0"/>
                <a:cs typeface="Times New Roman" panose="02020603050405020304" pitchFamily="18" charset="0"/>
              </a:rPr>
              <a:t>To deliver – pružiti			To reveal – otkriti 			Enigmatic - zagonetan</a:t>
            </a:r>
          </a:p>
          <a:p>
            <a:pPr marL="0" indent="0" algn="just">
              <a:buNone/>
            </a:pPr>
            <a:r>
              <a:rPr lang="sr-Latn-RS" sz="1600" dirty="0" smtClean="0">
                <a:latin typeface="Times New Roman" panose="02020603050405020304" pitchFamily="18" charset="0"/>
                <a:cs typeface="Times New Roman" panose="02020603050405020304" pitchFamily="18" charset="0"/>
              </a:rPr>
              <a:t>Range – raspon 			Intricate – detaljan, komplikovan		Dark matter – tamna materija</a:t>
            </a:r>
          </a:p>
          <a:p>
            <a:pPr marL="0" indent="0" algn="just">
              <a:buNone/>
            </a:pPr>
            <a:r>
              <a:rPr lang="sr-Latn-RS" sz="1600" dirty="0" smtClean="0">
                <a:latin typeface="Times New Roman" panose="02020603050405020304" pitchFamily="18" charset="0"/>
                <a:cs typeface="Times New Roman" panose="02020603050405020304" pitchFamily="18" charset="0"/>
              </a:rPr>
              <a:t>Unexplained – neobjašnjen		Phenomenon – fenomen 		Dark energy – tamna energija</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5462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405" y="365125"/>
            <a:ext cx="10612395" cy="1325563"/>
          </a:xfrm>
        </p:spPr>
        <p:txBody>
          <a:bodyPr>
            <a:normAutofit/>
          </a:bodyPr>
          <a:lstStyle/>
          <a:p>
            <a:r>
              <a:rPr lang="en-US" sz="3600" b="1" cap="all" dirty="0" smtClean="0">
                <a:latin typeface="Times New Roman" panose="02020603050405020304" pitchFamily="18" charset="0"/>
                <a:cs typeface="Times New Roman" panose="02020603050405020304" pitchFamily="18" charset="0"/>
              </a:rPr>
              <a:t>CELEBRATING 30 YEARS OF DISCOVERY</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1405" y="1581665"/>
            <a:ext cx="10612395" cy="4595298"/>
          </a:xfrm>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Today, Hubble continues to churn out groundbreaking science, revealing new views of cosmic wonders and helping to answer even more of astronomy’s major questions. In the future, it will partner with NASA’s next great observatories, the James Webb Space Telescope and the Wide Field Infrared Survey Telescope (WFIRST), to provide complementary science</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marL="0" indent="0" algn="just">
              <a:buNone/>
            </a:pPr>
            <a:endParaRPr lang="sr-Latn-RS" sz="2400" dirty="0" smtClean="0">
              <a:latin typeface="Times New Roman" panose="02020603050405020304" pitchFamily="18" charset="0"/>
              <a:cs typeface="Times New Roman" panose="02020603050405020304" pitchFamily="18" charset="0"/>
            </a:endParaRPr>
          </a:p>
          <a:p>
            <a:pPr marL="0" indent="0" algn="just">
              <a:buNone/>
            </a:pPr>
            <a:r>
              <a:rPr lang="sr-Latn-RS" sz="1800" dirty="0" smtClean="0">
                <a:latin typeface="Times New Roman" panose="02020603050405020304" pitchFamily="18" charset="0"/>
                <a:cs typeface="Times New Roman" panose="02020603050405020304" pitchFamily="18" charset="0"/>
              </a:rPr>
              <a:t>To churn out – proizvoditi 		To provide – pružiti </a:t>
            </a:r>
          </a:p>
          <a:p>
            <a:pPr marL="0" indent="0" algn="just">
              <a:buNone/>
            </a:pPr>
            <a:r>
              <a:rPr lang="sr-Latn-RS" sz="1800" dirty="0" smtClean="0">
                <a:latin typeface="Times New Roman" panose="02020603050405020304" pitchFamily="18" charset="0"/>
                <a:cs typeface="Times New Roman" panose="02020603050405020304" pitchFamily="18" charset="0"/>
              </a:rPr>
              <a:t>Groundbreaking – inovativan		Complementary – dopunski, dodatan</a:t>
            </a:r>
          </a:p>
          <a:p>
            <a:pPr marL="0" indent="0" algn="just">
              <a:buNone/>
            </a:pPr>
            <a:r>
              <a:rPr lang="sr-Latn-RS" sz="1800" dirty="0" smtClean="0">
                <a:latin typeface="Times New Roman" panose="02020603050405020304" pitchFamily="18" charset="0"/>
                <a:cs typeface="Times New Roman" panose="02020603050405020304" pitchFamily="18" charset="0"/>
              </a:rPr>
              <a:t>To reveal – otkriti</a:t>
            </a:r>
          </a:p>
          <a:p>
            <a:pPr marL="0" indent="0" algn="just">
              <a:buNone/>
            </a:pPr>
            <a:r>
              <a:rPr lang="sr-Latn-RS" sz="1800" dirty="0" smtClean="0">
                <a:latin typeface="Times New Roman" panose="02020603050405020304" pitchFamily="18" charset="0"/>
                <a:cs typeface="Times New Roman" panose="02020603050405020304" pitchFamily="18" charset="0"/>
              </a:rPr>
              <a:t>Major – glavni</a:t>
            </a:r>
          </a:p>
          <a:p>
            <a:pPr marL="0" indent="0" algn="just">
              <a:buNone/>
            </a:pPr>
            <a:r>
              <a:rPr lang="sr-Latn-RS" sz="1800" dirty="0" smtClean="0">
                <a:latin typeface="Times New Roman" panose="02020603050405020304" pitchFamily="18" charset="0"/>
                <a:cs typeface="Times New Roman" panose="02020603050405020304" pitchFamily="18" charset="0"/>
              </a:rPr>
              <a:t>Observatory – opservatorija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432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108" y="356887"/>
            <a:ext cx="10515600" cy="1325563"/>
          </a:xfrm>
        </p:spPr>
        <p:txBody>
          <a:bodyPr>
            <a:normAutofit/>
          </a:bodyPr>
          <a:lstStyle/>
          <a:p>
            <a:r>
              <a:rPr lang="en-US" sz="3600" b="1" cap="all" dirty="0" smtClean="0">
                <a:latin typeface="Times New Roman" panose="02020603050405020304" pitchFamily="18" charset="0"/>
                <a:cs typeface="Times New Roman" panose="02020603050405020304" pitchFamily="18" charset="0"/>
              </a:rPr>
              <a:t>CELEBRATING 30 YEARS OF DISCOVERY</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1108" y="1421971"/>
            <a:ext cx="10515600" cy="4351338"/>
          </a:xfrm>
        </p:spPr>
        <p:txBody>
          <a:bodyPr>
            <a:normAutofit lnSpcReduction="10000"/>
          </a:bodyPr>
          <a:lstStyle/>
          <a:p>
            <a:pPr marL="0" indent="0" algn="just">
              <a:buNone/>
            </a:pPr>
            <a:r>
              <a:rPr lang="en-US" sz="2000" dirty="0">
                <a:latin typeface="Times New Roman" panose="02020603050405020304" pitchFamily="18" charset="0"/>
                <a:cs typeface="Times New Roman" panose="02020603050405020304" pitchFamily="18" charset="0"/>
              </a:rPr>
              <a:t>As you explore these pages, you will find information about the </a:t>
            </a:r>
            <a:r>
              <a:rPr lang="en-US" sz="2000" u="sng" dirty="0">
                <a:latin typeface="Times New Roman" panose="02020603050405020304" pitchFamily="18" charset="0"/>
                <a:cs typeface="Times New Roman" panose="02020603050405020304" pitchFamily="18" charset="0"/>
                <a:hlinkClick r:id="rId2" tooltip="Article Series"/>
              </a:rPr>
              <a:t>science enabled by Hubble</a:t>
            </a:r>
            <a:r>
              <a:rPr lang="en-US" sz="2000" dirty="0">
                <a:latin typeface="Times New Roman" panose="02020603050405020304" pitchFamily="18" charset="0"/>
                <a:cs typeface="Times New Roman" panose="02020603050405020304" pitchFamily="18" charset="0"/>
              </a:rPr>
              <a:t>, view </a:t>
            </a:r>
            <a:r>
              <a:rPr lang="en-US" sz="2000" u="sng" dirty="0">
                <a:latin typeface="Times New Roman" panose="02020603050405020304" pitchFamily="18" charset="0"/>
                <a:cs typeface="Times New Roman" panose="02020603050405020304" pitchFamily="18" charset="0"/>
                <a:hlinkClick r:id="rId3"/>
              </a:rPr>
              <a:t>iconic images</a:t>
            </a:r>
            <a:r>
              <a:rPr lang="en-US" sz="2000" dirty="0">
                <a:latin typeface="Times New Roman" panose="02020603050405020304" pitchFamily="18" charset="0"/>
                <a:cs typeface="Times New Roman" panose="02020603050405020304" pitchFamily="18" charset="0"/>
              </a:rPr>
              <a:t> from the telescope, and discover </a:t>
            </a:r>
            <a:r>
              <a:rPr lang="en-US" sz="2000" u="sng" dirty="0">
                <a:latin typeface="Times New Roman" panose="02020603050405020304" pitchFamily="18" charset="0"/>
                <a:cs typeface="Times New Roman" panose="02020603050405020304" pitchFamily="18" charset="0"/>
                <a:hlinkClick r:id="rId4"/>
              </a:rPr>
              <a:t>events</a:t>
            </a:r>
            <a:r>
              <a:rPr lang="en-US" sz="2000" dirty="0">
                <a:latin typeface="Times New Roman" panose="02020603050405020304" pitchFamily="18" charset="0"/>
                <a:cs typeface="Times New Roman" panose="02020603050405020304" pitchFamily="18" charset="0"/>
              </a:rPr>
              <a:t> and </a:t>
            </a:r>
            <a:r>
              <a:rPr lang="en-US" sz="2000" u="sng" dirty="0">
                <a:latin typeface="Times New Roman" panose="02020603050405020304" pitchFamily="18" charset="0"/>
                <a:cs typeface="Times New Roman" panose="02020603050405020304" pitchFamily="18" charset="0"/>
                <a:hlinkClick r:id="rId5"/>
              </a:rPr>
              <a:t>resources</a:t>
            </a:r>
            <a:r>
              <a:rPr lang="en-US" sz="2000" dirty="0">
                <a:latin typeface="Times New Roman" panose="02020603050405020304" pitchFamily="18" charset="0"/>
                <a:cs typeface="Times New Roman" panose="02020603050405020304" pitchFamily="18" charset="0"/>
              </a:rPr>
              <a:t> for celebrating Hubble’s 30</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anniversary</a:t>
            </a:r>
            <a:r>
              <a:rPr lang="en-US" sz="2000" dirty="0" smtClean="0">
                <a:latin typeface="Times New Roman" panose="02020603050405020304" pitchFamily="18" charset="0"/>
                <a:cs typeface="Times New Roman" panose="02020603050405020304" pitchFamily="18" charset="0"/>
              </a:rPr>
              <a:t>.</a:t>
            </a:r>
            <a:endParaRPr lang="sr-Latn-RS" sz="2000" dirty="0" smtClean="0">
              <a:latin typeface="Times New Roman" panose="02020603050405020304" pitchFamily="18" charset="0"/>
              <a:cs typeface="Times New Roman" panose="02020603050405020304" pitchFamily="18" charset="0"/>
            </a:endParaRPr>
          </a:p>
          <a:p>
            <a:pPr marL="0" indent="0" algn="just">
              <a:buNone/>
            </a:pPr>
            <a:endParaRPr lang="en-US" sz="19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hlinkClick r:id="rId6"/>
              </a:rPr>
              <a:t>https://hubblesite.org/hubble-30th-anniversary</a:t>
            </a:r>
            <a:endParaRPr lang="sr-Latn-RS" sz="2000" dirty="0" smtClean="0">
              <a:latin typeface="Times New Roman" panose="02020603050405020304" pitchFamily="18" charset="0"/>
              <a:cs typeface="Times New Roman" panose="02020603050405020304" pitchFamily="18" charset="0"/>
            </a:endParaRPr>
          </a:p>
          <a:p>
            <a:pPr marL="0" indent="0" algn="just">
              <a:buNone/>
            </a:pPr>
            <a:endParaRPr lang="sr-Latn-RS" sz="600" dirty="0" smtClean="0">
              <a:latin typeface="Times New Roman" panose="02020603050405020304" pitchFamily="18" charset="0"/>
              <a:cs typeface="Times New Roman" panose="02020603050405020304" pitchFamily="18" charset="0"/>
            </a:endParaRPr>
          </a:p>
          <a:p>
            <a:pPr marL="0" indent="0" algn="just">
              <a:buNone/>
            </a:pPr>
            <a:r>
              <a:rPr lang="sr-Latn-RS" sz="1800" dirty="0" smtClean="0">
                <a:latin typeface="Times New Roman" panose="02020603050405020304" pitchFamily="18" charset="0"/>
                <a:cs typeface="Times New Roman" panose="02020603050405020304" pitchFamily="18" charset="0"/>
              </a:rPr>
              <a:t>To enable – omogućiti			</a:t>
            </a:r>
          </a:p>
          <a:p>
            <a:pPr marL="0" indent="0" algn="just">
              <a:buNone/>
            </a:pPr>
            <a:r>
              <a:rPr lang="sr-Latn-RS" sz="1800" dirty="0" smtClean="0">
                <a:latin typeface="Times New Roman" panose="02020603050405020304" pitchFamily="18" charset="0"/>
                <a:cs typeface="Times New Roman" panose="02020603050405020304" pitchFamily="18" charset="0"/>
              </a:rPr>
              <a:t>Iconic – slavan, čuven</a:t>
            </a:r>
          </a:p>
          <a:p>
            <a:pPr marL="0" indent="0" algn="just">
              <a:buNone/>
            </a:pPr>
            <a:r>
              <a:rPr lang="sr-Latn-RS" sz="1800" dirty="0" smtClean="0">
                <a:latin typeface="Times New Roman" panose="02020603050405020304" pitchFamily="18" charset="0"/>
                <a:cs typeface="Times New Roman" panose="02020603050405020304" pitchFamily="18" charset="0"/>
              </a:rPr>
              <a:t>Image – slika</a:t>
            </a:r>
          </a:p>
          <a:p>
            <a:pPr marL="0" indent="0" algn="just">
              <a:buNone/>
            </a:pPr>
            <a:r>
              <a:rPr lang="sr-Latn-RS" sz="1800" dirty="0" smtClean="0">
                <a:latin typeface="Times New Roman" panose="02020603050405020304" pitchFamily="18" charset="0"/>
                <a:cs typeface="Times New Roman" panose="02020603050405020304" pitchFamily="18" charset="0"/>
              </a:rPr>
              <a:t>Event – događaj</a:t>
            </a:r>
          </a:p>
          <a:p>
            <a:pPr marL="0" indent="0" algn="just">
              <a:buNone/>
            </a:pPr>
            <a:r>
              <a:rPr lang="sr-Latn-RS" sz="1800" dirty="0" smtClean="0">
                <a:latin typeface="Times New Roman" panose="02020603050405020304" pitchFamily="18" charset="0"/>
                <a:cs typeface="Times New Roman" panose="02020603050405020304" pitchFamily="18" charset="0"/>
              </a:rPr>
              <a:t>Resource – sredstvo, izvor </a:t>
            </a:r>
          </a:p>
          <a:p>
            <a:pPr marL="0" indent="0" algn="just">
              <a:buNone/>
            </a:pPr>
            <a:r>
              <a:rPr lang="sr-Latn-RS" sz="1800" dirty="0" smtClean="0">
                <a:latin typeface="Times New Roman" panose="02020603050405020304" pitchFamily="18" charset="0"/>
                <a:cs typeface="Times New Roman" panose="02020603050405020304" pitchFamily="18" charset="0"/>
              </a:rPr>
              <a:t>To celebrate – slaviti </a:t>
            </a:r>
          </a:p>
          <a:p>
            <a:pPr marL="0" indent="0" algn="just">
              <a:buNone/>
            </a:pPr>
            <a:r>
              <a:rPr lang="sr-Latn-RS" sz="1800" dirty="0" smtClean="0">
                <a:latin typeface="Times New Roman" panose="02020603050405020304" pitchFamily="18" charset="0"/>
                <a:cs typeface="Times New Roman" panose="02020603050405020304" pitchFamily="18" charset="0"/>
              </a:rPr>
              <a:t>Anniversary – godišnjica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9302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220</Words>
  <Application>Microsoft Office PowerPoint</Application>
  <PresentationFormat>Widescreen</PresentationFormat>
  <Paragraphs>38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  CELEBRATING 30 YEARS OF DISCOVERY </vt:lpstr>
      <vt:lpstr>CELEBRATING 30 YEARS OF DISCOVERY </vt:lpstr>
      <vt:lpstr>  CELEBRATING 30 YEARS OF DISCOVERY</vt:lpstr>
      <vt:lpstr>CELEBRATING 30 YEARS OF DISCOVERY</vt:lpstr>
      <vt:lpstr>CELEBRATING 30 YEARS OF DISCOVERY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CELEBRATING 30 YEARS OF DISCOVERY</dc:title>
  <dc:creator>Isidora</dc:creator>
  <cp:lastModifiedBy>Isidora</cp:lastModifiedBy>
  <cp:revision>7</cp:revision>
  <dcterms:created xsi:type="dcterms:W3CDTF">2020-04-27T09:36:44Z</dcterms:created>
  <dcterms:modified xsi:type="dcterms:W3CDTF">2020-04-27T11:19:51Z</dcterms:modified>
</cp:coreProperties>
</file>