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88" r:id="rId12"/>
    <p:sldId id="263" r:id="rId13"/>
    <p:sldId id="264" r:id="rId14"/>
    <p:sldId id="269" r:id="rId15"/>
    <p:sldId id="289" r:id="rId16"/>
    <p:sldId id="265" r:id="rId17"/>
    <p:sldId id="266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 varScale="1">
        <p:scale>
          <a:sx n="110" d="100"/>
          <a:sy n="110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D32E-DDA4-45A9-89D1-1708806954B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mobiles.honda.com/clarity-fuel-cell" TargetMode="External"/><Relationship Id="rId7" Type="http://schemas.openxmlformats.org/officeDocument/2006/relationships/hyperlink" Target="https://www.reuters.com/article/us-daimler-usa-diesel-idUSKBN13K1MG" TargetMode="External"/><Relationship Id="rId2" Type="http://schemas.openxmlformats.org/officeDocument/2006/relationships/hyperlink" Target="https://ssl.toyota.com/mirai/fc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sla.com/factory" TargetMode="External"/><Relationship Id="rId5" Type="http://schemas.openxmlformats.org/officeDocument/2006/relationships/hyperlink" Target="https://www.gtai.de/GTAI/Content/EN/Invest/_SharedDocs/Downloads/GTAI/Brochures/Industries/electromobility-in-germany-vision-2020-and-beyond-en.pdf?v=3" TargetMode="External"/><Relationship Id="rId4" Type="http://schemas.openxmlformats.org/officeDocument/2006/relationships/hyperlink" Target="https://www.hyundaiusa.com/tucsonfuelcell/index.asp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828800"/>
            <a:ext cx="606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Gorivne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ćelije</a:t>
            </a:r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(FC)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876800" cy="36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97185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gorivnih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stack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246" y="1058677"/>
            <a:ext cx="416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Interno </a:t>
            </a:r>
            <a:r>
              <a:rPr lang="sr-Latn-RS" dirty="0"/>
              <a:t>povezivanje </a:t>
            </a:r>
            <a:r>
              <a:rPr lang="sr-Latn-RS" dirty="0" smtClean="0"/>
              <a:t>(internal </a:t>
            </a:r>
            <a:r>
              <a:rPr lang="sr-Latn-RS" dirty="0"/>
              <a:t>manifold)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06534"/>
            <a:ext cx="4988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Često najskuplja komponenta koja se teško pravi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Grafit ili nerđajući čelik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97185"/>
            <a:ext cx="354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Veličine za poređenje gorivnih ćelija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5447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-    gustina struje  (mA cm</a:t>
            </a:r>
            <a:r>
              <a:rPr lang="sr-Latn-RS" baseline="30000" dirty="0" smtClean="0"/>
              <a:t>-2</a:t>
            </a:r>
            <a:r>
              <a:rPr lang="sr-Latn-RS" dirty="0" smtClean="0"/>
              <a:t>)</a:t>
            </a:r>
            <a:r>
              <a:rPr lang="sr-Latn-RS" baseline="30000" dirty="0" smtClean="0"/>
              <a:t> </a:t>
            </a:r>
            <a:r>
              <a:rPr lang="sr-Latn-RS" dirty="0" smtClean="0"/>
              <a:t>na određenoj vrednosti napon</a:t>
            </a:r>
            <a:r>
              <a:rPr lang="en-GB" dirty="0" smtClean="0"/>
              <a:t>a</a:t>
            </a:r>
            <a:r>
              <a:rPr lang="sr-Latn-RS" dirty="0" smtClean="0"/>
              <a:t>, tipično 0,6 ili 0,7 V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gustina snage – snaga po jedinici zapremine (kW m</a:t>
            </a:r>
            <a:r>
              <a:rPr lang="sr-Latn-RS" baseline="30000" dirty="0" smtClean="0"/>
              <a:t>-3</a:t>
            </a:r>
            <a:r>
              <a:rPr lang="sr-Latn-RS" dirty="0" smtClean="0"/>
              <a:t> ili kW L</a:t>
            </a:r>
            <a:r>
              <a:rPr lang="sr-Latn-RS" baseline="30000" dirty="0" smtClean="0"/>
              <a:t>-1</a:t>
            </a:r>
            <a:r>
              <a:rPr lang="sr-Latn-R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Specifična snaga- snaga po jedinici mase ( W kg</a:t>
            </a:r>
            <a:r>
              <a:rPr lang="sr-Latn-RS" baseline="30000" dirty="0" smtClean="0"/>
              <a:t>-1</a:t>
            </a:r>
            <a:r>
              <a:rPr lang="sr-Latn-R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Cena – ($ kW</a:t>
            </a:r>
            <a:r>
              <a:rPr lang="sr-Latn-RS" baseline="30000" dirty="0" smtClean="0"/>
              <a:t>-1</a:t>
            </a:r>
            <a:r>
              <a:rPr lang="sr-Latn-R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Vek trajanja ili broj ciklusa</a:t>
            </a:r>
          </a:p>
          <a:p>
            <a:endParaRPr lang="sr-Latn-RS" dirty="0" smtClean="0"/>
          </a:p>
          <a:p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Efikasnost i mogućnost povećanja snage (scalability)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Relativno jednostavan dizajn sa malo pokretnih delova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Niska emisija CO</a:t>
            </a:r>
            <a:r>
              <a:rPr lang="sr-Latn-RS" baseline="-25000" dirty="0" smtClean="0"/>
              <a:t>2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Tih rad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Vodonik - prednost i mana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CHP (combined heat and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9564"/>
            <a:ext cx="333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otvorenog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32271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P=V*I		E=V*I*t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Gibsova slobodna energija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Rad = q * V = -2Ne*V= -2F * Ems</a:t>
            </a:r>
          </a:p>
          <a:p>
            <a:endParaRPr lang="sr-Latn-RS" dirty="0"/>
          </a:p>
          <a:p>
            <a:r>
              <a:rPr lang="sr-Latn-RS" dirty="0" smtClean="0"/>
              <a:t>ΔG</a:t>
            </a:r>
            <a:r>
              <a:rPr lang="sr-Latn-RS" baseline="-25000" dirty="0" smtClean="0"/>
              <a:t>molar</a:t>
            </a:r>
            <a:r>
              <a:rPr lang="sr-Latn-RS" dirty="0" smtClean="0"/>
              <a:t> = </a:t>
            </a:r>
            <a:r>
              <a:rPr lang="sr-Latn-RS" dirty="0"/>
              <a:t>-2F * </a:t>
            </a:r>
            <a:r>
              <a:rPr lang="sr-Latn-RS" dirty="0" smtClean="0"/>
              <a:t>Ems</a:t>
            </a:r>
          </a:p>
          <a:p>
            <a:endParaRPr lang="sr-Latn-RS" dirty="0"/>
          </a:p>
          <a:p>
            <a:r>
              <a:rPr lang="sr-Latn-RS" dirty="0" smtClean="0"/>
              <a:t>Ems = -ΔG</a:t>
            </a:r>
            <a:r>
              <a:rPr lang="sr-Latn-RS" baseline="-25000" dirty="0" smtClean="0"/>
              <a:t>molar</a:t>
            </a:r>
            <a:r>
              <a:rPr lang="sr-Latn-RS" dirty="0" smtClean="0"/>
              <a:t>/2F</a:t>
            </a:r>
            <a:endParaRPr lang="sr-Latn-RS" dirty="0"/>
          </a:p>
          <a:p>
            <a:endParaRPr lang="sr-Latn-RS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17797"/>
            <a:ext cx="180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70" y="3124200"/>
            <a:ext cx="442078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9564"/>
            <a:ext cx="275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675" y="1163032"/>
            <a:ext cx="359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vetroturbina</a:t>
            </a:r>
            <a:r>
              <a:rPr lang="en-GB" dirty="0" smtClean="0"/>
              <a:t>   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max</a:t>
            </a:r>
            <a:r>
              <a:rPr lang="en-GB" baseline="-25000" dirty="0" smtClean="0"/>
              <a:t> </a:t>
            </a:r>
            <a:r>
              <a:rPr lang="en-GB" dirty="0" smtClean="0"/>
              <a:t>= 0.58 *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kinetic</a:t>
            </a:r>
            <a:endParaRPr lang="sr-Latn-RS" baseline="-25000" dirty="0" smtClean="0"/>
          </a:p>
          <a:p>
            <a:pPr marL="285750" indent="-285750">
              <a:buFontTx/>
              <a:buChar char="-"/>
            </a:pPr>
            <a:endParaRPr lang="sr-Latn-RS" baseline="-25000" dirty="0"/>
          </a:p>
          <a:p>
            <a:pPr marL="285750" indent="-285750">
              <a:buFontTx/>
              <a:buChar char="-"/>
            </a:pPr>
            <a:endParaRPr lang="en-GB" baseline="-25000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Karnoov</a:t>
            </a:r>
            <a:r>
              <a:rPr lang="en-GB" dirty="0" smtClean="0"/>
              <a:t> </a:t>
            </a:r>
            <a:r>
              <a:rPr lang="en-GB" dirty="0" err="1" smtClean="0"/>
              <a:t>ciklus</a:t>
            </a:r>
            <a:r>
              <a:rPr lang="en-GB" dirty="0" smtClean="0"/>
              <a:t> </a:t>
            </a: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91" y="1752600"/>
            <a:ext cx="914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53" y="1662112"/>
            <a:ext cx="2152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517819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0776" y="2451397"/>
                <a:ext cx="5379806" cy="57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dirty="0" smtClean="0"/>
                  <a:t>Efikasnost FC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/>
                          </a:rPr>
                          <m:t>𝑒𝑙𝑒𝑘𝑡𝑟𝑖</m:t>
                        </m:r>
                        <m:r>
                          <a:rPr lang="sr-Latn-RS" b="0" i="1" smtClean="0">
                            <a:latin typeface="Cambria Math"/>
                          </a:rPr>
                          <m:t>č</m:t>
                        </m:r>
                        <m:r>
                          <a:rPr lang="sr-Latn-RS" b="0" i="1" smtClean="0">
                            <a:latin typeface="Cambria Math"/>
                          </a:rPr>
                          <m:t>𝑛𝑎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𝑒𝑛𝑒𝑟𝑔𝑖𝑗𝑎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𝑝𝑜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𝑚𝑜𝑙𝑢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𝑔𝑜𝑟𝑖𝑣𝑎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sr-Latn-R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sr-Latn-R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r-Latn-R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" y="2451397"/>
                <a:ext cx="5379806" cy="573875"/>
              </a:xfrm>
              <a:prstGeom prst="rect">
                <a:avLst/>
              </a:prstGeom>
              <a:blipFill rotWithShape="1">
                <a:blip r:embed="rId5"/>
                <a:stretch>
                  <a:fillRect l="-102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04800" y="3798332"/>
            <a:ext cx="2808891" cy="2676525"/>
            <a:chOff x="682199" y="3429000"/>
            <a:chExt cx="2808891" cy="26765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61" y="3821720"/>
              <a:ext cx="23241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0340" y="3429000"/>
              <a:ext cx="262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LHV – lower heating value</a:t>
              </a:r>
              <a:endParaRPr lang="en-US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9" y="5372100"/>
              <a:ext cx="22955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0340" y="4854965"/>
              <a:ext cx="2740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HHV – higher heating value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8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334000" cy="42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64898"/>
            <a:ext cx="275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2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67158"/>
            <a:ext cx="8387825" cy="5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75795"/>
            <a:ext cx="28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adovi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napona</a:t>
            </a:r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ćelije – gubici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50" y="1197970"/>
            <a:ext cx="6071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potencijal</a:t>
            </a:r>
            <a:r>
              <a:rPr lang="en-GB" dirty="0" smtClean="0"/>
              <a:t> </a:t>
            </a:r>
            <a:r>
              <a:rPr lang="en-GB" dirty="0" err="1" smtClean="0"/>
              <a:t>otvorenog</a:t>
            </a:r>
            <a:r>
              <a:rPr lang="en-GB" dirty="0" smtClean="0"/>
              <a:t> kola je </a:t>
            </a:r>
            <a:r>
              <a:rPr lang="en-GB" dirty="0" err="1" smtClean="0"/>
              <a:t>ni</a:t>
            </a:r>
            <a:r>
              <a:rPr lang="sr-Latn-RS" dirty="0" smtClean="0"/>
              <a:t>ž</a:t>
            </a:r>
            <a:r>
              <a:rPr lang="en-GB" dirty="0" err="1" smtClean="0"/>
              <a:t>i</a:t>
            </a:r>
            <a:r>
              <a:rPr lang="en-GB" dirty="0" smtClean="0"/>
              <a:t> od </a:t>
            </a:r>
            <a:r>
              <a:rPr lang="en-GB" dirty="0" err="1" smtClean="0"/>
              <a:t>teorijske</a:t>
            </a:r>
            <a:r>
              <a:rPr lang="en-GB" dirty="0" smtClean="0"/>
              <a:t> </a:t>
            </a:r>
            <a:r>
              <a:rPr lang="en-GB" dirty="0" err="1" smtClean="0"/>
              <a:t>vr</a:t>
            </a:r>
            <a:r>
              <a:rPr lang="sr-Latn-RS" dirty="0" smtClean="0"/>
              <a:t>e</a:t>
            </a:r>
            <a:r>
              <a:rPr lang="en-GB" dirty="0" err="1" smtClean="0"/>
              <a:t>dnosti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nagli pad potencijala na početku pri malim gustinama struje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linearan pad napona na srednjim gustinama struje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nagli pad potencijala pri velikim gustinama struja</a:t>
            </a:r>
          </a:p>
          <a:p>
            <a:pPr marL="285750" indent="-285750">
              <a:buFontTx/>
              <a:buChar char="-"/>
            </a:pPr>
            <a:endParaRPr lang="sr-Latn-R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0" y="3124200"/>
            <a:ext cx="4224949" cy="31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56" y="3032002"/>
            <a:ext cx="4165601" cy="31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Interdisciplinarnost i različiti pojmovi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overvoltage/overpotential</a:t>
            </a:r>
            <a:r>
              <a:rPr lang="sr-Latn-RS" dirty="0"/>
              <a:t>, polarisation, irreversibility, losses, voltage drop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aktivaciona </a:t>
            </a:r>
            <a:r>
              <a:rPr lang="sr-Latn-RS" dirty="0"/>
              <a:t>polarizacija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unutrašnje </a:t>
            </a:r>
            <a:r>
              <a:rPr lang="sr-Latn-RS" dirty="0"/>
              <a:t>struje, </a:t>
            </a:r>
            <a:r>
              <a:rPr lang="sr-Latn-RS" dirty="0" smtClean="0"/>
              <a:t>prolazak goriva kroz membranu </a:t>
            </a:r>
            <a:r>
              <a:rPr lang="sr-Latn-RS" dirty="0"/>
              <a:t>(intenal curents, fuel cross-over)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pad napona na otporima </a:t>
            </a:r>
            <a:r>
              <a:rPr lang="sr-Latn-RS" dirty="0"/>
              <a:t>(Ohmic losses)</a:t>
            </a:r>
          </a:p>
          <a:p>
            <a:pPr marL="285750" indent="-285750">
              <a:buFontTx/>
              <a:buChar char="-"/>
            </a:pPr>
            <a:r>
              <a:rPr lang="sr-Latn-RS" dirty="0"/>
              <a:t>transport mase (mass transport losses, concentration losses)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235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Aktivaciona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939" y="1143000"/>
                <a:ext cx="1418272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r-Latn-R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9" y="1143000"/>
                <a:ext cx="1418272" cy="656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4190"/>
            <a:ext cx="54197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981200"/>
                <a:ext cx="1104854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𝐴</m:t>
                      </m:r>
                      <m:r>
                        <a:rPr lang="sr-Latn-R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1104854" cy="657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700" y="2971800"/>
                <a:ext cx="3639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sr-Latn-R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sr-Latn-RS" dirty="0" smtClean="0"/>
                  <a:t> je oko 0,5 za oksidaciju vodonik</a:t>
                </a:r>
              </a:p>
              <a:p>
                <a:pPr marL="285750" indent="-285750">
                  <a:buFontTx/>
                  <a:buChar char="-"/>
                </a:pPr>
                <a:r>
                  <a:rPr lang="sr-Latn-RS" dirty="0" smtClean="0"/>
                  <a:t>0,1-0,5 za redukciju kiseonik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0" y="2971800"/>
                <a:ext cx="363990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38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7303" y="4708093"/>
                <a:ext cx="1361848" cy="508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sr-Latn-R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sr-Latn-R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r-Latn-R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sr-Latn-RS" b="0" i="1" smtClean="0">
                                  <a:latin typeface="Cambria Math"/>
                                  <a:ea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3" y="4708093"/>
                <a:ext cx="1361848" cy="5087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2" y="3962400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" y="628461"/>
            <a:ext cx="222354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8834"/>
            <a:ext cx="485466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854" y="1600200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</a:t>
            </a:r>
            <a:r>
              <a:rPr lang="sr-Latn-RS" baseline="-25000" dirty="0" smtClean="0"/>
              <a:t>0</a:t>
            </a:r>
            <a:r>
              <a:rPr lang="sr-Latn-RS" dirty="0" smtClean="0"/>
              <a:t>= 0,01; 1,0; 100</a:t>
            </a:r>
          </a:p>
          <a:p>
            <a:r>
              <a:rPr lang="sr-Latn-RS" dirty="0" smtClean="0"/>
              <a:t>A= 0,06 V</a:t>
            </a:r>
            <a:endParaRPr lang="en-US" baseline="-25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95101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416" y="6052066"/>
            <a:ext cx="483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I</a:t>
            </a:r>
            <a:r>
              <a:rPr lang="sr-Latn-RS" baseline="-25000" dirty="0" smtClean="0"/>
              <a:t>0 (anoda)</a:t>
            </a:r>
            <a:r>
              <a:rPr lang="sr-Latn-RS" dirty="0" smtClean="0"/>
              <a:t>= 200 mA cm</a:t>
            </a:r>
            <a:r>
              <a:rPr lang="sr-Latn-RS" baseline="30000" dirty="0" smtClean="0"/>
              <a:t>-2</a:t>
            </a:r>
            <a:r>
              <a:rPr lang="sr-Latn-RS" dirty="0" smtClean="0"/>
              <a:t> za </a:t>
            </a:r>
            <a:r>
              <a:rPr lang="sr-Latn-RS" dirty="0"/>
              <a:t>I</a:t>
            </a:r>
            <a:r>
              <a:rPr lang="sr-Latn-RS" baseline="-25000" dirty="0"/>
              <a:t>0 </a:t>
            </a:r>
            <a:r>
              <a:rPr lang="sr-Latn-RS" baseline="-25000" dirty="0" smtClean="0"/>
              <a:t>(katoda)</a:t>
            </a:r>
            <a:r>
              <a:rPr lang="sr-Latn-RS" dirty="0" smtClean="0"/>
              <a:t>= </a:t>
            </a:r>
            <a:r>
              <a:rPr lang="en-GB" dirty="0" smtClean="0"/>
              <a:t>0,1</a:t>
            </a:r>
            <a:r>
              <a:rPr lang="sr-Latn-RS" dirty="0" smtClean="0"/>
              <a:t> mA</a:t>
            </a:r>
            <a:r>
              <a:rPr lang="sr-Latn-RS" dirty="0"/>
              <a:t> cm</a:t>
            </a:r>
            <a:r>
              <a:rPr lang="sr-Latn-RS" baseline="30000" dirty="0"/>
              <a:t>-2</a:t>
            </a:r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43" y="5103674"/>
            <a:ext cx="54506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https://ssl.toyota.com/mirai/fcv.html</a:t>
            </a:r>
            <a:endParaRPr lang="sr-Latn-RS" dirty="0" smtClean="0"/>
          </a:p>
          <a:p>
            <a:endParaRPr lang="sr-Latn-RS" dirty="0"/>
          </a:p>
          <a:p>
            <a:r>
              <a:rPr lang="en-US" dirty="0" smtClean="0">
                <a:hlinkClick r:id="rId3"/>
              </a:rPr>
              <a:t>https://automobiles.honda.com/clarity-fuel-cell</a:t>
            </a:r>
            <a:endParaRPr lang="sr-Latn-RS" dirty="0" smtClean="0"/>
          </a:p>
          <a:p>
            <a:endParaRPr lang="sr-Latn-RS" dirty="0"/>
          </a:p>
          <a:p>
            <a:r>
              <a:rPr lang="en-US" dirty="0" smtClean="0">
                <a:hlinkClick r:id="rId4"/>
              </a:rPr>
              <a:t>https://www.hyundaiusa.com/tucsonfuelcell/index.aspx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686" y="4707998"/>
            <a:ext cx="526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 električnih vozila sa pogonom na gorivne ćelije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5755"/>
            <a:ext cx="121723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Elektromobilnost</a:t>
            </a:r>
          </a:p>
          <a:p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/>
              <a:t>DOE USA</a:t>
            </a:r>
          </a:p>
          <a:p>
            <a:endParaRPr lang="sr-Latn-RS" dirty="0" smtClean="0"/>
          </a:p>
          <a:p>
            <a:r>
              <a:rPr lang="en-GB" sz="1400" dirty="0" err="1" smtClean="0"/>
              <a:t>Electromobility</a:t>
            </a:r>
            <a:r>
              <a:rPr lang="en-GB" sz="1400" dirty="0" smtClean="0"/>
              <a:t> in Germany: Vision 2020 and Beyond</a:t>
            </a:r>
            <a:endParaRPr lang="sr-Latn-RS" sz="1400" dirty="0"/>
          </a:p>
          <a:p>
            <a:r>
              <a:rPr lang="sr-Latn-RS" sz="1400" dirty="0">
                <a:hlinkClick r:id="rId5"/>
              </a:rPr>
              <a:t>https://www.gtai.de/GTAI/Content/EN/Invest/_</a:t>
            </a:r>
            <a:r>
              <a:rPr lang="sr-Latn-RS" sz="1400" dirty="0" smtClean="0">
                <a:hlinkClick r:id="rId5"/>
              </a:rPr>
              <a:t>SharedDocs/Downloads/GTAI/Brochures/Industries/electromobility-in-germany-vision-2020-and-beyond-en.pdf?v=3</a:t>
            </a:r>
            <a:endParaRPr lang="en-GB" sz="1400" dirty="0" smtClean="0"/>
          </a:p>
          <a:p>
            <a:endParaRPr lang="sr-Latn-RS" sz="1400" dirty="0"/>
          </a:p>
          <a:p>
            <a:r>
              <a:rPr lang="sr-Latn-RS" sz="1400" dirty="0" smtClean="0"/>
              <a:t>Tesla Gigafactory</a:t>
            </a:r>
          </a:p>
          <a:p>
            <a:r>
              <a:rPr lang="sr-Latn-RS" sz="1400" dirty="0" smtClean="0">
                <a:hlinkClick r:id="rId6"/>
              </a:rPr>
              <a:t>https://www.tesla.com/factory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Daimler</a:t>
            </a:r>
          </a:p>
          <a:p>
            <a:endParaRPr lang="en-GB" sz="1400" dirty="0" smtClean="0"/>
          </a:p>
          <a:p>
            <a:r>
              <a:rPr lang="sr-Latn-RS" sz="1400" dirty="0">
                <a:hlinkClick r:id="rId7"/>
              </a:rPr>
              <a:t>https://www.reuters.com/article/us-daimler-usa-diesel-idUSKBN13K1MG</a:t>
            </a:r>
            <a:endParaRPr lang="sr-Latn-RS" sz="1400" dirty="0" smtClean="0"/>
          </a:p>
          <a:p>
            <a:endParaRPr lang="sr-Latn-R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423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FC?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0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17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povećati i</a:t>
            </a:r>
            <a:r>
              <a:rPr lang="sr-Latn-R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4478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povećanje temperature; pri promeni sa 70 </a:t>
            </a:r>
            <a:r>
              <a:rPr lang="sr-Latn-RS" dirty="0" smtClean="0">
                <a:cs typeface="Arial"/>
              </a:rPr>
              <a:t>°C na 800 </a:t>
            </a:r>
            <a:r>
              <a:rPr lang="sr-Latn-RS" dirty="0">
                <a:cs typeface="Arial"/>
              </a:rPr>
              <a:t>°</a:t>
            </a:r>
            <a:r>
              <a:rPr lang="sr-Latn-RS" dirty="0" smtClean="0">
                <a:cs typeface="Arial"/>
              </a:rPr>
              <a:t>C i</a:t>
            </a:r>
            <a:r>
              <a:rPr lang="sr-Latn-RS" baseline="-25000" dirty="0" smtClean="0">
                <a:cs typeface="Arial"/>
              </a:rPr>
              <a:t>0</a:t>
            </a:r>
            <a:r>
              <a:rPr lang="sr-Latn-RS" dirty="0" smtClean="0">
                <a:cs typeface="Arial"/>
              </a:rPr>
              <a:t> se povećava 100 puta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upotrebom boljih katalizatora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povećanjem „hrapavosti“ elektrode (roughness factor)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povećanjem koncentracije reaktanata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povećanjem pritiska</a:t>
            </a:r>
          </a:p>
          <a:p>
            <a:pPr marL="285750" indent="-285750">
              <a:buFontTx/>
              <a:buChar char="-"/>
            </a:pPr>
            <a:endParaRPr lang="sr-Latn-RS" dirty="0">
              <a:cs typeface="Arial"/>
            </a:endParaRPr>
          </a:p>
          <a:p>
            <a:pPr marL="285750" indent="-285750">
              <a:buFontTx/>
              <a:buChar char="-"/>
            </a:pPr>
            <a:endParaRPr lang="sr-Latn-RS" dirty="0" smtClean="0">
              <a:cs typeface="Arial"/>
            </a:endParaRPr>
          </a:p>
          <a:p>
            <a:pPr marL="285750" indent="-285750">
              <a:buFontTx/>
              <a:buChar char="-"/>
            </a:pPr>
            <a:endParaRPr lang="sr-Latn-RS" dirty="0">
              <a:cs typeface="Arial"/>
            </a:endParaRPr>
          </a:p>
          <a:p>
            <a:r>
              <a:rPr lang="sr-Latn-RS" dirty="0" smtClean="0">
                <a:cs typeface="Arial"/>
              </a:rPr>
              <a:t>-    aktivaciona polarizacije je najvažnija kod nisko-temperaturskih gorivnih ćelija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najveća je na katodi kod vodonične gorivne ćelije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Aktivaciona polarizacija se može javiti kao problem na obe eletrode kod drugih tipova gorivnih ćelija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Unutrašnje struje i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prolazak goriva kroz membranu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88" y="1143000"/>
            <a:ext cx="7960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uvek prisutna mala elektronska provodljivost membrane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prolazak malih količina goriva kroz membranu i oksidacija koja ne daje elektrone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nekoliko mA cm</a:t>
            </a:r>
            <a:r>
              <a:rPr lang="sr-Latn-RS" baseline="30000" dirty="0" smtClean="0"/>
              <a:t>-2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procena vrednosti merenjem potrošnje gasova pri naponu otvorenog kola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Modelovanje otpora članom i</a:t>
            </a:r>
            <a:r>
              <a:rPr lang="sr-Latn-RS" baseline="-25000" dirty="0" smtClean="0"/>
              <a:t>n</a:t>
            </a:r>
            <a:endParaRPr lang="en-US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514600" cy="7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53" y="2895600"/>
            <a:ext cx="4613604" cy="35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4" y="4343400"/>
            <a:ext cx="3115836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napona na otporima (Ohmic losses)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4490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Pad napona na elektrodama i kretanje jona kroz elektrolit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Iz Omovog zakona U = I*R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ΔV = i*r; i – gusitna struje; r – otpor jedinice površine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otpor veza menju ćelijama u seriji kao i otpor bipolarnih ploča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Upotreba elektroda što veće provodljivosti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Dobar dizajn ćelije smanjuje otpor veza </a:t>
            </a:r>
            <a:r>
              <a:rPr lang="sr-Latn-RS" dirty="0"/>
              <a:t>u seriji kao i otpor bipolarnih ploča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Upotreba što tanjeg elektrolita (diskutabilno)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53678"/>
            <a:ext cx="1381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24934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mase (mass transport losses, concentration losses)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14478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smanjenje koncentracije gasova uz elektrodu u zavisnoti od struje koja protiče kroz ćeliju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zavisi od načina cirkulacije gasova unutar same ćelije i koliko brzo se potrošeni gas može nadoknaditi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Teško je analitički modelovati usled uticaja mnogo faktora (fluktuacije parcijalnih pritisaka, uticaj azota, isparavanje nastale vode)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Koristi se empirijksa formula oblika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3977"/>
            <a:ext cx="2162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36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Kombinovanje različitih tipova otpora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429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423"/>
            <a:ext cx="4105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90522"/>
            <a:ext cx="2047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936087"/>
            <a:ext cx="3781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527"/>
            <a:ext cx="207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Dvojni električni sloj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51" y="946666"/>
            <a:ext cx="42639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Formiranje usled: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difuzionih efekata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reakcije između elektrona i jonskih vrsta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nametnutog nadnapona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Verovatnoća reakcije zavisi od gustine elektrona na elektrodi i H</a:t>
            </a:r>
            <a:r>
              <a:rPr lang="sr-Latn-RS" baseline="30000" dirty="0" smtClean="0"/>
              <a:t>+</a:t>
            </a:r>
            <a:r>
              <a:rPr lang="sr-Latn-RS" dirty="0" smtClean="0"/>
              <a:t> jona unutar elektrolita. Veća gustina naelektrisanje odgovara većoj struji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Stvaranje kondenzatora odgovorno za aktivacionu polarizaciju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Veći napon na DL veća brzina procesa ali i veća polarizacija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Efekat katalizatora – veća struja uz što manje nagomilavanje naelektrisanja unutar DL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Dobre dinamičke karakteristike zbog prisustva DL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92" y="750859"/>
            <a:ext cx="43529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5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476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za određivanje tipa dominantnog otpora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491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Spektroskpija elektrohemijske impedanse (EIS)</a:t>
            </a: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14338" name="Picture 2" descr="019904fct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5" y="2209800"/>
            <a:ext cx="46069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491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Current interupt technique</a:t>
            </a:r>
            <a:endParaRPr lang="sr-Latn-R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901" y="424934"/>
            <a:ext cx="476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za određivanje tipa dominantnog otpora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9331"/>
            <a:ext cx="6286500" cy="395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9832"/>
            <a:ext cx="277601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130"/>
            <a:ext cx="2637953" cy="228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16" y="3505200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71600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PEMFC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447800"/>
            <a:ext cx="75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DMFC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62500"/>
            <a:ext cx="6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SOFC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457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PEMFC – Proton Exchange Membrane Fuel Cell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655" y="914400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elektrolit je membrana provodna za vodonične jone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sa obe strane je porozna elektroda sa katalitičkim materijalom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MEA – membrane electrode assembly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serijsko povezivanje pomoću bipolarnih ploča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radi na niskim temperaturama, nema korozivnih/štetnih tečnih rastvarača, lako i brzo se pokreće što je pogodno za primenu u prenosivim uređajima i transportu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28 mg</a:t>
            </a:r>
            <a:r>
              <a:rPr lang="sr-Latn-RS" baseline="-25000" dirty="0" smtClean="0"/>
              <a:t>Pt</a:t>
            </a:r>
            <a:r>
              <a:rPr lang="sr-Latn-RS" dirty="0" smtClean="0"/>
              <a:t> cm</a:t>
            </a:r>
            <a:r>
              <a:rPr lang="sr-Latn-RS" baseline="30000" dirty="0" smtClean="0"/>
              <a:t>-2</a:t>
            </a:r>
            <a:r>
              <a:rPr lang="sr-Latn-RS" dirty="0" smtClean="0"/>
              <a:t> na početku, sad  &lt; 0,2 </a:t>
            </a:r>
            <a:r>
              <a:rPr lang="sr-Latn-RS" dirty="0"/>
              <a:t>mg</a:t>
            </a:r>
            <a:r>
              <a:rPr lang="sr-Latn-RS" baseline="-25000" dirty="0"/>
              <a:t>Pt</a:t>
            </a:r>
            <a:r>
              <a:rPr lang="sr-Latn-RS" dirty="0"/>
              <a:t> cm</a:t>
            </a:r>
            <a:r>
              <a:rPr lang="sr-Latn-RS" baseline="30000" dirty="0"/>
              <a:t>-2</a:t>
            </a:r>
            <a:r>
              <a:rPr lang="sr-Latn-RS" dirty="0"/>
              <a:t> 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mogućnost proširenja (scalable)- od nekoliko W, preko nekoliko kW do MW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Sličnosti svih tipova PEMFC: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elektrolit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struktura elektrode i tip katalizatora</a:t>
            </a:r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Razlike: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Raspodela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Hlađenje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Struktura bipolarnih ploča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Tip goriva. Čist H</a:t>
            </a:r>
            <a:r>
              <a:rPr lang="sr-Latn-RS" baseline="-25000" dirty="0" smtClean="0"/>
              <a:t>2</a:t>
            </a:r>
            <a:r>
              <a:rPr lang="sr-Latn-RS" dirty="0" smtClean="0"/>
              <a:t>, čist O</a:t>
            </a:r>
            <a:r>
              <a:rPr lang="sr-Latn-RS" baseline="-25000" dirty="0" smtClean="0"/>
              <a:t>2</a:t>
            </a:r>
            <a:r>
              <a:rPr lang="sr-Latn-RS" dirty="0" smtClean="0"/>
              <a:t>, vazduh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" y="762000"/>
            <a:ext cx="4651721" cy="34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221771"/>
            <a:ext cx="32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Ciklusi energije / ciklusi u prirodi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4994"/>
            <a:ext cx="4555402" cy="40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19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Polimerni elektrolit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464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često je tajna i pod patentnom zaštitom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Sulfonatna grupa na fluoro polimerima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Dugotrane i otporne na različite hemijske agense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Hidrofobne (sprečavaju začepljenja mebrane vodom)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Jonomer (ionomer)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8" y="1981200"/>
            <a:ext cx="4752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5" y="3324225"/>
            <a:ext cx="5000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058309"/>
            <a:ext cx="39147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19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Polimerni elektrolit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66001"/>
            <a:ext cx="61982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grupisanje bočnih lanca koji su hidrofilni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povećanje mase od 50% usled apsorpcije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specifična provodljivost 0,1 S cm</a:t>
            </a:r>
            <a:r>
              <a:rPr lang="sr-Latn-RS" baseline="30000" dirty="0" smtClean="0"/>
              <a:t>-1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hemijska inertnost i stabilnost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mehanička postojanost i mogućnost pravljenja tankih filmova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kiselost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apsorbuju dosta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dobri protonski provodnici uz dobru hidriranost materijala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76600"/>
            <a:ext cx="480961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282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Elektrode i njihova struktura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35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Nanočestice platine na nosaču od ugljnika (Carbon Black, Vulkan XC72, KetjenBlack,...)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Što sitnije čestice kako bi se dobila što veća aktivna površina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Fiksiranje Pt/C na ugljnični papir – gas diffusion layer/current collector uz dodatka PTFE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Toplo presovanje na 140 </a:t>
            </a:r>
            <a:r>
              <a:rPr lang="sr-Latn-RS" dirty="0" smtClean="0">
                <a:cs typeface="Arial"/>
              </a:rPr>
              <a:t>°C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5628"/>
            <a:ext cx="4287284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16" y="152400"/>
            <a:ext cx="2705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7" y="457200"/>
            <a:ext cx="4267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19600" y="685800"/>
            <a:ext cx="2895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56961"/>
            <a:ext cx="2369744" cy="33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252248"/>
            <a:ext cx="3410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/>
              <a:t>MEA - Bez obzira gde je pravljena, kojom metodom, koja kompanije, izgledaće slično, radiće na sličan način i zahtevaće isti tretman tokom rada.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fuel cell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67600" cy="5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948" y="6119336"/>
            <a:ext cx="8779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Slike</a:t>
            </a:r>
            <a:r>
              <a:rPr lang="en-GB" sz="1400" dirty="0" smtClean="0"/>
              <a:t> </a:t>
            </a:r>
            <a:r>
              <a:rPr lang="en-GB" sz="1400" dirty="0" err="1" smtClean="0"/>
              <a:t>preuzete</a:t>
            </a:r>
            <a:r>
              <a:rPr lang="en-GB" sz="1400" dirty="0" smtClean="0"/>
              <a:t> </a:t>
            </a:r>
            <a:r>
              <a:rPr lang="en-GB" sz="1400" dirty="0" err="1" smtClean="0"/>
              <a:t>iz</a:t>
            </a:r>
            <a:r>
              <a:rPr lang="en-GB" sz="1400" dirty="0" smtClean="0"/>
              <a:t> </a:t>
            </a:r>
            <a:r>
              <a:rPr lang="en-GB" sz="1400" dirty="0" err="1" smtClean="0"/>
              <a:t>knjige</a:t>
            </a:r>
            <a:r>
              <a:rPr lang="en-GB" sz="1400" dirty="0"/>
              <a:t>: James </a:t>
            </a:r>
            <a:r>
              <a:rPr lang="en-GB" sz="1400" dirty="0" err="1" smtClean="0"/>
              <a:t>Larminie</a:t>
            </a:r>
            <a:r>
              <a:rPr lang="en-GB" sz="1400" dirty="0"/>
              <a:t>, Andrew </a:t>
            </a:r>
            <a:r>
              <a:rPr lang="en-GB" sz="1400" dirty="0" smtClean="0"/>
              <a:t>Dicks,  </a:t>
            </a:r>
            <a:r>
              <a:rPr lang="en-GB" sz="1400" dirty="0"/>
              <a:t>Fuel Cell Systems Explained, Second Edition, 2003, John Wiley &amp; Sons Ltd, The Atrium, Southern Gate, Chichester, West Sussex PO19 8SQ, </a:t>
            </a:r>
            <a:r>
              <a:rPr lang="en-GB" sz="1400" dirty="0" smtClean="0"/>
              <a:t>England</a:t>
            </a:r>
          </a:p>
          <a:p>
            <a:r>
              <a:rPr lang="en-GB" sz="1400" dirty="0"/>
              <a:t>ISBN </a:t>
            </a:r>
            <a:r>
              <a:rPr lang="en-GB" sz="1400" dirty="0" smtClean="0"/>
              <a:t>0-470-84857-X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36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12284"/>
            <a:ext cx="39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Vodonična gorivna ćelija – Fuel Cell (FC)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0552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William Grove – 1839.</a:t>
            </a:r>
          </a:p>
          <a:p>
            <a:endParaRPr lang="sr-Latn-RS" dirty="0" smtClean="0"/>
          </a:p>
          <a:p>
            <a:r>
              <a:rPr lang="sr-Latn-RS" dirty="0" smtClean="0"/>
              <a:t>Anoda:</a:t>
            </a:r>
          </a:p>
          <a:p>
            <a:endParaRPr lang="sr-Latn-RS" dirty="0" smtClean="0"/>
          </a:p>
          <a:p>
            <a:r>
              <a:rPr lang="sr-Latn-RS" dirty="0" smtClean="0"/>
              <a:t>Katoda:</a:t>
            </a:r>
          </a:p>
          <a:p>
            <a:endParaRPr lang="sr-Latn-RS" dirty="0"/>
          </a:p>
          <a:p>
            <a:r>
              <a:rPr lang="sr-Latn-RS" dirty="0" smtClean="0"/>
              <a:t>Membrana: provodnik H</a:t>
            </a:r>
            <a:r>
              <a:rPr lang="sr-Latn-RS" baseline="30000" dirty="0" smtClean="0"/>
              <a:t>+</a:t>
            </a:r>
            <a:r>
              <a:rPr lang="sr-Latn-RS" dirty="0" smtClean="0"/>
              <a:t> jona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7084"/>
            <a:ext cx="41636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62651"/>
            <a:ext cx="1609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6053"/>
            <a:ext cx="2190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78" y="3809999"/>
            <a:ext cx="2084367" cy="274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91412"/>
            <a:ext cx="499291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6607" y="1258163"/>
            <a:ext cx="3352801" cy="1754326"/>
            <a:chOff x="609599" y="723037"/>
            <a:chExt cx="3352801" cy="1754326"/>
          </a:xfrm>
        </p:grpSpPr>
        <p:sp>
          <p:nvSpPr>
            <p:cNvPr id="4" name="TextBox 3"/>
            <p:cNvSpPr txBox="1"/>
            <p:nvPr/>
          </p:nvSpPr>
          <p:spPr>
            <a:xfrm>
              <a:off x="609599" y="723037"/>
              <a:ext cx="313861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r-Latn-RS" dirty="0" smtClean="0"/>
            </a:p>
            <a:p>
              <a:r>
                <a:rPr lang="sr-Latn-RS" dirty="0" smtClean="0"/>
                <a:t>Anoda:</a:t>
              </a:r>
            </a:p>
            <a:p>
              <a:endParaRPr lang="sr-Latn-RS" dirty="0" smtClean="0"/>
            </a:p>
            <a:p>
              <a:r>
                <a:rPr lang="sr-Latn-RS" dirty="0" smtClean="0"/>
                <a:t>Katoda:</a:t>
              </a:r>
            </a:p>
            <a:p>
              <a:endParaRPr lang="sr-Latn-RS" dirty="0"/>
            </a:p>
            <a:p>
              <a:r>
                <a:rPr lang="sr-Latn-RS" dirty="0" smtClean="0"/>
                <a:t>Membrana: provodnik OH</a:t>
              </a:r>
              <a:r>
                <a:rPr lang="sr-Latn-RS" baseline="30000" dirty="0" smtClean="0"/>
                <a:t>-</a:t>
              </a:r>
              <a:r>
                <a:rPr lang="sr-Latn-RS" dirty="0" smtClean="0"/>
                <a:t> jona</a:t>
              </a:r>
              <a:endParaRPr lang="en-US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990600"/>
              <a:ext cx="24098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1579924"/>
              <a:ext cx="2305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3" y="3276600"/>
            <a:ext cx="5904368" cy="310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5895" y="426216"/>
            <a:ext cx="451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Alkalna gorivna ćelija – Alkaline Fuel Cell (AFC)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4234"/>
            <a:ext cx="4114800" cy="27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ubrzati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reakciju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56597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katalizatori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povećanje</a:t>
            </a:r>
            <a:r>
              <a:rPr lang="en-GB" dirty="0" smtClean="0"/>
              <a:t> temperature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povećanje</a:t>
            </a:r>
            <a:r>
              <a:rPr lang="en-GB" dirty="0" smtClean="0"/>
              <a:t> </a:t>
            </a:r>
            <a:r>
              <a:rPr lang="en-GB" dirty="0" err="1" smtClean="0"/>
              <a:t>specifične</a:t>
            </a:r>
            <a:r>
              <a:rPr lang="en-GB" dirty="0" smtClean="0"/>
              <a:t> </a:t>
            </a:r>
            <a:r>
              <a:rPr lang="en-GB" dirty="0" err="1" smtClean="0"/>
              <a:t>površine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/>
              <a:t>gustina</a:t>
            </a:r>
            <a:r>
              <a:rPr lang="en-GB" dirty="0" smtClean="0"/>
              <a:t> </a:t>
            </a:r>
            <a:r>
              <a:rPr lang="en-GB" dirty="0" err="1" smtClean="0"/>
              <a:t>struje</a:t>
            </a:r>
            <a:r>
              <a:rPr lang="en-GB" dirty="0" smtClean="0"/>
              <a:t> (cm</a:t>
            </a:r>
            <a:r>
              <a:rPr lang="en-GB" baseline="30000" dirty="0" smtClean="0"/>
              <a:t>-2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struktura</a:t>
            </a:r>
            <a:r>
              <a:rPr lang="en-GB" dirty="0" smtClean="0"/>
              <a:t> </a:t>
            </a:r>
            <a:r>
              <a:rPr lang="en-GB" dirty="0" err="1" smtClean="0"/>
              <a:t>pora</a:t>
            </a:r>
            <a:r>
              <a:rPr lang="en-GB" dirty="0" smtClean="0"/>
              <a:t> (</a:t>
            </a:r>
            <a:r>
              <a:rPr lang="en-GB" dirty="0" err="1" smtClean="0"/>
              <a:t>mikrodizajn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>
                <a:solidFill>
                  <a:srgbClr val="FF0000"/>
                </a:solidFill>
              </a:rPr>
              <a:t>Kontakt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 err="1" smtClean="0">
                <a:solidFill>
                  <a:srgbClr val="FF0000"/>
                </a:solidFill>
              </a:rPr>
              <a:t>granica</a:t>
            </a:r>
            <a:r>
              <a:rPr lang="en-GB" dirty="0" smtClean="0">
                <a:solidFill>
                  <a:srgbClr val="FF0000"/>
                </a:solidFill>
              </a:rPr>
              <a:t>) tri faze – H</a:t>
            </a:r>
            <a:r>
              <a:rPr lang="en-GB" baseline="-25000" dirty="0" smtClean="0">
                <a:solidFill>
                  <a:srgbClr val="FF0000"/>
                </a:solidFill>
              </a:rPr>
              <a:t>2(g)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Elektrolit</a:t>
            </a:r>
            <a:r>
              <a:rPr lang="en-GB" baseline="-25000" dirty="0" smtClean="0">
                <a:solidFill>
                  <a:srgbClr val="FF0000"/>
                </a:solidFill>
              </a:rPr>
              <a:t>(l)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Elektroda</a:t>
            </a:r>
            <a:r>
              <a:rPr lang="en-GB" baseline="-25000" dirty="0" smtClean="0">
                <a:solidFill>
                  <a:srgbClr val="FF0000"/>
                </a:solidFill>
              </a:rPr>
              <a:t>(s)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ree phase boundary fue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54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7" y="3886199"/>
            <a:ext cx="2589261" cy="28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438" y="3886200"/>
            <a:ext cx="252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Kontakt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granica</a:t>
            </a:r>
            <a:r>
              <a:rPr lang="en-GB" dirty="0">
                <a:solidFill>
                  <a:srgbClr val="FF0000"/>
                </a:solidFill>
              </a:rPr>
              <a:t>) tri faze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3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185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gorivnih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stack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0177" cy="31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022" y="1339334"/>
            <a:ext cx="3775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Prosto redno povezivanje – veliki padovi napona zbog dugog puta elektrona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Rešenje: bipolarne ploče (prednosti/mane)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8519"/>
            <a:ext cx="3429000" cy="27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298"/>
            <a:ext cx="3657600" cy="26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97185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gorivnih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stack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47" y="1187286"/>
            <a:ext cx="4699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Dotok gasa, hlađenje, odvođenje nastale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Veći pritisak i protok gasa zbog hlađenja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Zbog različitih pritisaka unuta ćelija podložna je curenju gasa (gas leakage)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Eksterno povezivanje (external manifold)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96546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5" y="3974650"/>
            <a:ext cx="3200399" cy="25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50" y="4166636"/>
            <a:ext cx="2847225" cy="216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1151</Words>
  <Application>Microsoft Office PowerPoint</Application>
  <PresentationFormat>On-screen Show (4:3)</PresentationFormat>
  <Paragraphs>234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Nemanja</cp:lastModifiedBy>
  <cp:revision>64</cp:revision>
  <dcterms:created xsi:type="dcterms:W3CDTF">2017-12-25T17:58:59Z</dcterms:created>
  <dcterms:modified xsi:type="dcterms:W3CDTF">2019-06-19T20:26:12Z</dcterms:modified>
</cp:coreProperties>
</file>