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470" r:id="rId2"/>
    <p:sldId id="477" r:id="rId3"/>
    <p:sldId id="431" r:id="rId4"/>
    <p:sldId id="479" r:id="rId5"/>
    <p:sldId id="480" r:id="rId6"/>
    <p:sldId id="432" r:id="rId7"/>
    <p:sldId id="450" r:id="rId8"/>
    <p:sldId id="465" r:id="rId9"/>
    <p:sldId id="4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65057-78F5-4275-8A1E-B77BCCE8C864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C209F-2A11-4B18-AF77-B543F158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02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DC13E7-59D1-47DA-82C7-84773EAC93DA}" type="slidenum">
              <a:rPr kumimoji="0" lang="en-US" alt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ccidental" pitchFamily="2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sr-Latn-R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ccidental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284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63449-7C47-4625-AA8D-C33C4A2F649C}" type="datetimeFigureOut">
              <a:rPr lang="sr-Latn-CS"/>
              <a:pPr>
                <a:defRPr/>
              </a:pPr>
              <a:t>2.6.2019.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97543-C74B-4660-9F78-8603C9A1F5C6}" type="slidenum">
              <a:rPr lang="sr-Latn-CS" altLang="sr-Latn-RS"/>
              <a:pPr>
                <a:defRPr/>
              </a:pPr>
              <a:t>‹#›</a:t>
            </a:fld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1878248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Latn-C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1A791-36A0-4D28-9318-F8AAE6A43E3E}" type="datetimeFigureOut">
              <a:rPr lang="sr-Latn-CS"/>
              <a:pPr>
                <a:defRPr/>
              </a:pPr>
              <a:t>2.6.2019.</a:t>
            </a:fld>
            <a:endParaRPr lang="sr-Latn-C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7497A-E4B2-446C-8CC7-566A636213FD}" type="slidenum">
              <a:rPr lang="sr-Latn-CS" altLang="sr-Latn-RS"/>
              <a:pPr>
                <a:defRPr/>
              </a:pPr>
              <a:t>‹#›</a:t>
            </a:fld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2997955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FB6AB-A81C-4EBC-991D-5F14AF45BDED}" type="datetimeFigureOut">
              <a:rPr lang="sr-Latn-CS"/>
              <a:pPr>
                <a:defRPr/>
              </a:pPr>
              <a:t>2.6.2019.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769EC-21B8-41DB-B3F9-C901F53DDEA3}" type="slidenum">
              <a:rPr lang="sr-Latn-CS" altLang="sr-Latn-RS"/>
              <a:pPr>
                <a:defRPr/>
              </a:pPr>
              <a:t>‹#›</a:t>
            </a:fld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4293288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3802D-393A-40E8-B04C-3B5B8412D141}" type="datetimeFigureOut">
              <a:rPr lang="sr-Latn-CS"/>
              <a:pPr>
                <a:defRPr/>
              </a:pPr>
              <a:t>2.6.2019.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54051-A415-42E1-B286-A706D5D8E415}" type="slidenum">
              <a:rPr lang="sr-Latn-CS" altLang="sr-Latn-RS"/>
              <a:pPr>
                <a:defRPr/>
              </a:pPr>
              <a:t>‹#›</a:t>
            </a:fld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1917647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FEC33-91DE-4A71-ABFD-3B26C4AE6446}" type="datetimeFigureOut">
              <a:rPr lang="sr-Latn-CS"/>
              <a:pPr>
                <a:defRPr/>
              </a:pPr>
              <a:t>2.6.2019.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8E19E-2A83-4E01-ADFC-5146ED633927}" type="slidenum">
              <a:rPr lang="sr-Latn-CS" altLang="sr-Latn-RS"/>
              <a:pPr>
                <a:defRPr/>
              </a:pPr>
              <a:t>‹#›</a:t>
            </a:fld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60716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5577A-B244-4048-8CE7-E9ECD893A557}" type="datetimeFigureOut">
              <a:rPr lang="sr-Latn-CS"/>
              <a:pPr>
                <a:defRPr/>
              </a:pPr>
              <a:t>2.6.2019.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AC64A-FA88-4B2E-AE70-1B96ADC3A3C8}" type="slidenum">
              <a:rPr lang="sr-Latn-CS" altLang="sr-Latn-RS"/>
              <a:pPr>
                <a:defRPr/>
              </a:pPr>
              <a:t>‹#›</a:t>
            </a:fld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335001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F5F60-134B-4EE2-B221-A1BD0E9E13D9}" type="datetimeFigureOut">
              <a:rPr lang="sr-Latn-CS"/>
              <a:pPr>
                <a:defRPr/>
              </a:pPr>
              <a:t>2.6.2019.</a:t>
            </a:fld>
            <a:endParaRPr lang="sr-Latn-C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7FDC2-6534-41CC-92D7-BF0170D3A62A}" type="slidenum">
              <a:rPr lang="sr-Latn-CS" altLang="sr-Latn-RS"/>
              <a:pPr>
                <a:defRPr/>
              </a:pPr>
              <a:t>‹#›</a:t>
            </a:fld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3968030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33984-629A-4712-85DA-321B484F6230}" type="datetimeFigureOut">
              <a:rPr lang="sr-Latn-CS"/>
              <a:pPr>
                <a:defRPr/>
              </a:pPr>
              <a:t>2.6.2019.</a:t>
            </a:fld>
            <a:endParaRPr lang="sr-Latn-C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50CF0-4EFA-44EF-9F2E-48446CF9314A}" type="slidenum">
              <a:rPr lang="sr-Latn-CS" altLang="sr-Latn-RS"/>
              <a:pPr>
                <a:defRPr/>
              </a:pPr>
              <a:t>‹#›</a:t>
            </a:fld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249015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1E311-735E-4DE9-896C-F39EB6D619D6}" type="datetimeFigureOut">
              <a:rPr lang="sr-Latn-CS"/>
              <a:pPr>
                <a:defRPr/>
              </a:pPr>
              <a:t>2.6.2019.</a:t>
            </a:fld>
            <a:endParaRPr lang="sr-Latn-C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F7E58-538E-4CEF-A1C6-AA19C01E4170}" type="slidenum">
              <a:rPr lang="sr-Latn-CS" altLang="sr-Latn-RS"/>
              <a:pPr>
                <a:defRPr/>
              </a:pPr>
              <a:t>‹#›</a:t>
            </a:fld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908375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BB913-EBA1-4F06-873C-B8562F393C42}" type="datetimeFigureOut">
              <a:rPr lang="sr-Latn-CS"/>
              <a:pPr>
                <a:defRPr/>
              </a:pPr>
              <a:t>2.6.2019.</a:t>
            </a:fld>
            <a:endParaRPr lang="sr-Latn-C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A5996-4389-4D91-A513-718D142DE732}" type="slidenum">
              <a:rPr lang="sr-Latn-CS" altLang="sr-Latn-RS"/>
              <a:pPr>
                <a:defRPr/>
              </a:pPr>
              <a:t>‹#›</a:t>
            </a:fld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347763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FF75D-A271-4DC2-B5EC-5EFA3C99C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35A1AF-5504-4E07-A250-E82E93A0C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71C61-EC0E-494A-ACB2-5BB04A79A68B}" type="datetimeFigureOut">
              <a:rPr lang="sr-Latn-CS" smtClean="0"/>
              <a:pPr>
                <a:defRPr/>
              </a:pPr>
              <a:t>2.6.2019.</a:t>
            </a:fld>
            <a:endParaRPr lang="sr-Latn-C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504E6-19BB-4620-A8FA-8CFC6C292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E94141-E16A-47DC-AE0B-26808FC1E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0E0EF-A3AF-4E0C-B84C-5AFB414FEE26}" type="slidenum">
              <a:rPr lang="sr-Latn-CS" altLang="sr-Latn-RS" smtClean="0"/>
              <a:pPr>
                <a:defRPr/>
              </a:pPr>
              <a:t>‹#›</a:t>
            </a:fld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4021221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74CBA-DE2D-4E66-BA69-C1F7295883AF}" type="datetimeFigureOut">
              <a:rPr lang="sr-Latn-CS"/>
              <a:pPr>
                <a:defRPr/>
              </a:pPr>
              <a:t>2.6.2019.</a:t>
            </a:fld>
            <a:endParaRPr lang="sr-Latn-C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956C7-56FF-4E7B-8190-0FFCB978411F}" type="slidenum">
              <a:rPr lang="sr-Latn-CS" altLang="sr-Latn-RS"/>
              <a:pPr>
                <a:defRPr/>
              </a:pPr>
              <a:t>‹#›</a:t>
            </a:fld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186439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  <a:endParaRPr lang="sr-Latn-CS" altLang="sr-Latn-R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  <a:endParaRPr lang="sr-Latn-CS" alt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F71C61-EC0E-494A-ACB2-5BB04A79A68B}" type="datetimeFigureOut">
              <a:rPr lang="sr-Latn-CS"/>
              <a:pPr>
                <a:defRPr/>
              </a:pPr>
              <a:t>2.6.2019.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D30E0EF-A3AF-4E0C-B84C-5AFB414FEE26}" type="slidenum">
              <a:rPr lang="sr-Latn-CS" altLang="sr-Latn-RS"/>
              <a:pPr>
                <a:defRPr/>
              </a:pPr>
              <a:t>‹#›</a:t>
            </a:fld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691017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6E449-6CBE-4517-A2D0-F58BD2191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1"/>
            <a:ext cx="7886700" cy="1325563"/>
          </a:xfrm>
        </p:spPr>
        <p:txBody>
          <a:bodyPr/>
          <a:lstStyle/>
          <a:p>
            <a:r>
              <a:rPr lang="sr-Latn-RS" dirty="0"/>
              <a:t>Primene </a:t>
            </a:r>
            <a:r>
              <a:rPr lang="sr-Latn-RS" dirty="0" err="1"/>
              <a:t>fs</a:t>
            </a:r>
            <a:r>
              <a:rPr lang="sr-Latn-RS" dirty="0"/>
              <a:t> lasera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5C62B8-762A-428F-AFE8-C93A1FD7E81B}"/>
              </a:ext>
            </a:extLst>
          </p:cNvPr>
          <p:cNvSpPr txBox="1"/>
          <p:nvPr/>
        </p:nvSpPr>
        <p:spPr>
          <a:xfrm flipH="1">
            <a:off x="2285997" y="1752600"/>
            <a:ext cx="78866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prstClr val="black"/>
                </a:solidFill>
              </a:rPr>
              <a:t>Obrada materijala (površinska, zapreminska, fabrikacija)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sr-Latn-RS" sz="2400" dirty="0">
              <a:solidFill>
                <a:prstClr val="black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prstClr val="black"/>
                </a:solidFill>
              </a:rPr>
              <a:t>Biološke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sr-Latn-RS" sz="2400" dirty="0">
              <a:solidFill>
                <a:prstClr val="black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prstClr val="black"/>
                </a:solidFill>
              </a:rPr>
              <a:t>Hemijska </a:t>
            </a:r>
            <a:endParaRPr lang="en-US" sz="2400" dirty="0">
              <a:solidFill>
                <a:prstClr val="black"/>
              </a:solidFill>
              <a:latin typeface="Occident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574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1" y="76201"/>
            <a:ext cx="5264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CS" sz="2400" dirty="0">
                <a:solidFill>
                  <a:prstClr val="black"/>
                </a:solidFill>
                <a:latin typeface="Calibri Light"/>
              </a:rPr>
              <a:t>Eksperimenti i eksperimentalni parametri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685801"/>
            <a:ext cx="3971626" cy="25992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3433005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CS" sz="1200" dirty="0">
                <a:solidFill>
                  <a:prstClr val="black"/>
                </a:solidFill>
              </a:rPr>
              <a:t>Šema uobičajenog uredjaja za modifikaciju transparetnog materijala pomoću fs lasera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29026" y="838201"/>
            <a:ext cx="4403578" cy="473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CS" sz="1600" dirty="0">
                <a:solidFill>
                  <a:prstClr val="black"/>
                </a:solidFill>
              </a:rPr>
              <a:t>Uticaj eksperimentalnih parametara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CS" sz="1600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CS" sz="1600" dirty="0">
                <a:solidFill>
                  <a:srgbClr val="FF0000"/>
                </a:solidFill>
              </a:rPr>
              <a:t>Energija imulsa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CS" sz="1600" dirty="0">
                <a:solidFill>
                  <a:prstClr val="black"/>
                </a:solidFill>
              </a:rPr>
              <a:t>	</a:t>
            </a:r>
            <a:r>
              <a:rPr lang="sr-Latn-CS" sz="1400" dirty="0">
                <a:solidFill>
                  <a:prstClr val="black"/>
                </a:solidFill>
              </a:rPr>
              <a:t>sa objektivom odredjuje prag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CS" sz="1400" dirty="0">
                <a:solidFill>
                  <a:prstClr val="black"/>
                </a:solidFill>
              </a:rPr>
              <a:t>	fluence za modifikaciju materijala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CS" sz="1600" dirty="0">
                <a:solidFill>
                  <a:srgbClr val="FF0000"/>
                </a:solidFill>
              </a:rPr>
              <a:t>Dužina impulsa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CS" sz="1600" dirty="0">
                <a:solidFill>
                  <a:prstClr val="black"/>
                </a:solidFill>
              </a:rPr>
              <a:t>	</a:t>
            </a:r>
            <a:r>
              <a:rPr lang="sr-Latn-CS" sz="1400" dirty="0">
                <a:solidFill>
                  <a:prstClr val="black"/>
                </a:solidFill>
              </a:rPr>
              <a:t>nije kritičn sve dok je </a:t>
            </a:r>
            <a:r>
              <a:rPr lang="en-US" sz="1400" dirty="0">
                <a:solidFill>
                  <a:prstClr val="black"/>
                </a:solidFill>
                <a:latin typeface="Occidental" pitchFamily="2" charset="0"/>
              </a:rPr>
              <a:t>&lt; 1ps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Occidental" pitchFamily="2" charset="0"/>
              </a:rPr>
              <a:t>	da </a:t>
            </a:r>
            <a:r>
              <a:rPr lang="en-US" sz="1400" dirty="0" err="1">
                <a:solidFill>
                  <a:prstClr val="black"/>
                </a:solidFill>
                <a:latin typeface="Occidental" pitchFamily="2" charset="0"/>
              </a:rPr>
              <a:t>toplota</a:t>
            </a:r>
            <a:r>
              <a:rPr lang="en-US" sz="1400" dirty="0">
                <a:solidFill>
                  <a:prstClr val="black"/>
                </a:solidFill>
                <a:latin typeface="Occidental" pitchFamily="2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Occidental" pitchFamily="2" charset="0"/>
              </a:rPr>
              <a:t>difunduje</a:t>
            </a:r>
            <a:r>
              <a:rPr lang="en-US" sz="1400" dirty="0">
                <a:solidFill>
                  <a:prstClr val="black"/>
                </a:solidFill>
                <a:latin typeface="Occidental" pitchFamily="2" charset="0"/>
              </a:rPr>
              <a:t> (electron </a:t>
            </a:r>
            <a:r>
              <a:rPr lang="en-US" sz="1400" dirty="0" err="1">
                <a:solidFill>
                  <a:prstClr val="black"/>
                </a:solidFill>
                <a:latin typeface="Occidental" pitchFamily="2" charset="0"/>
              </a:rPr>
              <a:t>fonon</a:t>
            </a:r>
            <a:r>
              <a:rPr lang="en-US" sz="1400" dirty="0">
                <a:solidFill>
                  <a:prstClr val="black"/>
                </a:solidFill>
                <a:latin typeface="Occidental" pitchFamily="2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Occidental" pitchFamily="2" charset="0"/>
              </a:rPr>
              <a:t>sprega</a:t>
            </a:r>
            <a:r>
              <a:rPr lang="en-US" sz="1400" dirty="0">
                <a:solidFill>
                  <a:prstClr val="black"/>
                </a:solidFill>
                <a:latin typeface="Occidental" pitchFamily="2" charset="0"/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FF0000"/>
                </a:solidFill>
                <a:latin typeface="Occidental" pitchFamily="2" charset="0"/>
              </a:rPr>
              <a:t>Talasna</a:t>
            </a:r>
            <a:r>
              <a:rPr lang="en-US" sz="1600" dirty="0">
                <a:solidFill>
                  <a:srgbClr val="FF0000"/>
                </a:solidFill>
                <a:latin typeface="Occidental" pitchFamily="2" charset="0"/>
              </a:rPr>
              <a:t> du</a:t>
            </a:r>
            <a:r>
              <a:rPr lang="sr-Latn-CS" sz="1600" dirty="0">
                <a:solidFill>
                  <a:srgbClr val="FF0000"/>
                </a:solidFill>
              </a:rPr>
              <a:t>žina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CS" sz="1400" dirty="0">
                <a:solidFill>
                  <a:prstClr val="black"/>
                </a:solidFill>
              </a:rPr>
              <a:t>	odredjuje red multifotonske jonizcije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CS" sz="1600" dirty="0">
                <a:solidFill>
                  <a:srgbClr val="FF0000"/>
                </a:solidFill>
              </a:rPr>
              <a:t>Učestanost impulsa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CS" sz="1600" dirty="0">
                <a:solidFill>
                  <a:prstClr val="black"/>
                </a:solidFill>
              </a:rPr>
              <a:t>	</a:t>
            </a:r>
            <a:r>
              <a:rPr lang="sr-Latn-CS" sz="1400" dirty="0">
                <a:solidFill>
                  <a:prstClr val="black"/>
                </a:solidFill>
              </a:rPr>
              <a:t>uloga u termalnoj akomulaciji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CS" sz="1400" dirty="0">
                <a:solidFill>
                  <a:prstClr val="black"/>
                </a:solidFill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Occidental" pitchFamily="2" charset="0"/>
              </a:rPr>
              <a:t>&lt;       v</a:t>
            </a:r>
            <a:r>
              <a:rPr lang="sr-Latn-C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Occidental" pitchFamily="2" charset="0"/>
              </a:rPr>
              <a:t>i</a:t>
            </a:r>
            <a:r>
              <a:rPr lang="sr-Latn-CS" sz="1400" dirty="0">
                <a:solidFill>
                  <a:prstClr val="black"/>
                </a:solidFill>
              </a:rPr>
              <a:t>šestruki impulsi nemaju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CS" sz="1400" dirty="0">
                <a:solidFill>
                  <a:prstClr val="black"/>
                </a:solidFill>
              </a:rPr>
              <a:t>	kumulativni efekti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CS" sz="1600" dirty="0">
                <a:solidFill>
                  <a:srgbClr val="FF0000"/>
                </a:solidFill>
              </a:rPr>
              <a:t>Polarizacija</a:t>
            </a:r>
            <a:r>
              <a:rPr lang="sr-Latn-CS" sz="1600" dirty="0">
                <a:solidFill>
                  <a:prstClr val="black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CS" sz="1600" dirty="0">
                <a:solidFill>
                  <a:prstClr val="black"/>
                </a:solidFill>
              </a:rPr>
              <a:t>	</a:t>
            </a:r>
            <a:r>
              <a:rPr lang="sr-Latn-CS" sz="1400" dirty="0">
                <a:solidFill>
                  <a:prstClr val="black"/>
                </a:solidFill>
              </a:rPr>
              <a:t>multifotonska jonizacija efikasnija sa linearno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CS" sz="1400" dirty="0">
                <a:solidFill>
                  <a:prstClr val="black"/>
                </a:solidFill>
              </a:rPr>
              <a:t>	polarisanom svetlosti lasera.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CS" sz="1400" dirty="0">
                <a:solidFill>
                  <a:prstClr val="black"/>
                </a:solidFill>
              </a:rPr>
              <a:t>	Ali foto indukovane modifikacije zavise od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CS" sz="1400" dirty="0">
                <a:solidFill>
                  <a:prstClr val="black"/>
                </a:solidFill>
              </a:rPr>
              <a:t>	polarizacije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CS" sz="14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3764184"/>
            <a:ext cx="304800" cy="1759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6384" y="4572000"/>
            <a:ext cx="44165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CS" dirty="0">
                <a:solidFill>
                  <a:prstClr val="black"/>
                </a:solidFill>
              </a:rPr>
              <a:t>Numerička apertura mikroskopskog objektiva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CS" sz="1600" dirty="0">
                <a:solidFill>
                  <a:prstClr val="black"/>
                </a:solidFill>
              </a:rPr>
              <a:t>Odredjuje veličinu osvetljene oblasti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CS" sz="1600" dirty="0">
                <a:solidFill>
                  <a:prstClr val="black"/>
                </a:solidFill>
              </a:rPr>
              <a:t>Za gausov snop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CS" sz="1600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0829" y="5154133"/>
            <a:ext cx="1595390" cy="23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68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543D6-6305-406C-A267-3C74AC63F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480" y="227746"/>
            <a:ext cx="8621049" cy="549275"/>
          </a:xfrm>
        </p:spPr>
        <p:txBody>
          <a:bodyPr/>
          <a:lstStyle/>
          <a:p>
            <a:r>
              <a:rPr lang="sr-Latn-RS" sz="2800" dirty="0"/>
              <a:t>        Procesiranje površina </a:t>
            </a:r>
            <a:br>
              <a:rPr lang="sr-Latn-RS" sz="2800" dirty="0"/>
            </a:br>
            <a:r>
              <a:rPr lang="sr-Latn-RS" sz="2000" dirty="0"/>
              <a:t>Fabrikacija dvo-fotonskom apsorpcijom </a:t>
            </a:r>
            <a:r>
              <a:rPr lang="en-US" sz="2000" dirty="0"/>
              <a:t>- </a:t>
            </a:r>
            <a:r>
              <a:rPr lang="sr-Latn-RS" sz="2000" dirty="0">
                <a:solidFill>
                  <a:srgbClr val="00B0F0"/>
                </a:solidFill>
              </a:rPr>
              <a:t>rezolucija ispod difrakcionog minimuma </a:t>
            </a:r>
            <a:endParaRPr lang="en-US" sz="2000" dirty="0">
              <a:solidFill>
                <a:srgbClr val="00B0F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115712-4D28-4892-B6F0-03EB64390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145" y="1336387"/>
            <a:ext cx="2239661" cy="1828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A0881B-4EDD-4AFF-9058-A1002F143E64}"/>
              </a:ext>
            </a:extLst>
          </p:cNvPr>
          <p:cNvSpPr txBox="1"/>
          <p:nvPr/>
        </p:nvSpPr>
        <p:spPr>
          <a:xfrm flipH="1">
            <a:off x="5486400" y="146707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dirty="0">
                <a:solidFill>
                  <a:srgbClr val="0070C0"/>
                </a:solidFill>
              </a:rPr>
              <a:t>Nano i mikro procesiranje </a:t>
            </a:r>
            <a:r>
              <a:rPr lang="sr-Latn-RS" dirty="0">
                <a:solidFill>
                  <a:prstClr val="black"/>
                </a:solidFill>
              </a:rPr>
              <a:t>- </a:t>
            </a:r>
            <a:r>
              <a:rPr lang="en-US" dirty="0">
                <a:solidFill>
                  <a:prstClr val="black"/>
                </a:solidFill>
                <a:latin typeface="Occidental" pitchFamily="2" charset="0"/>
              </a:rPr>
              <a:t>b</a:t>
            </a:r>
            <a:r>
              <a:rPr lang="sr-Latn-RS" dirty="0">
                <a:solidFill>
                  <a:prstClr val="black"/>
                </a:solidFill>
              </a:rPr>
              <a:t>ušenje, sečenje</a:t>
            </a:r>
            <a:endParaRPr lang="en-US" dirty="0">
              <a:solidFill>
                <a:prstClr val="black"/>
              </a:solidFill>
              <a:latin typeface="Occidental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D67573-2030-4F82-A62B-9E2928776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665" y="2923814"/>
            <a:ext cx="4109442" cy="16138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793904-5C62-4334-8010-8436FFAC726D}"/>
              </a:ext>
            </a:extLst>
          </p:cNvPr>
          <p:cNvSpPr txBox="1"/>
          <p:nvPr/>
        </p:nvSpPr>
        <p:spPr>
          <a:xfrm>
            <a:off x="7008578" y="2506582"/>
            <a:ext cx="3246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dirty="0">
                <a:solidFill>
                  <a:prstClr val="black"/>
                </a:solidFill>
              </a:rPr>
              <a:t>Rupe u čeličnoj ploči  </a:t>
            </a:r>
            <a:endParaRPr lang="en-US" dirty="0">
              <a:solidFill>
                <a:prstClr val="black"/>
              </a:solidFill>
              <a:latin typeface="Occidental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C3D51E-2492-4D7A-8269-4C3AF258E53D}"/>
              </a:ext>
            </a:extLst>
          </p:cNvPr>
          <p:cNvSpPr txBox="1"/>
          <p:nvPr/>
        </p:nvSpPr>
        <p:spPr>
          <a:xfrm>
            <a:off x="6103977" y="4750124"/>
            <a:ext cx="47247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dirty="0">
                <a:solidFill>
                  <a:prstClr val="black"/>
                </a:solidFill>
              </a:rPr>
              <a:t>    fs impuls                      ns impuls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sz="2400" dirty="0">
                <a:solidFill>
                  <a:prstClr val="black"/>
                </a:solidFill>
              </a:rPr>
              <a:t>     </a:t>
            </a:r>
            <a:endParaRPr lang="en-US" sz="2400" dirty="0">
              <a:solidFill>
                <a:prstClr val="black"/>
              </a:solidFill>
              <a:latin typeface="Occident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42820" y="4975056"/>
            <a:ext cx="391004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CS" sz="1600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200" dirty="0">
                <a:solidFill>
                  <a:prstClr val="black"/>
                </a:solidFill>
              </a:rPr>
              <a:t>Impulsi kraći od 10 ps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200" dirty="0">
                <a:solidFill>
                  <a:prstClr val="black"/>
                </a:solidFill>
              </a:rPr>
              <a:t>bez prenosa toplote sa elektrona na atome i jone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CS" sz="1200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CS" sz="1200" dirty="0">
                <a:solidFill>
                  <a:prstClr val="black"/>
                </a:solidFill>
              </a:rPr>
              <a:t>Termalizacija elektrona i rešetke 1 -100 ps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sr-Latn-CS" sz="1200" dirty="0">
                <a:solidFill>
                  <a:prstClr val="black"/>
                </a:solidFill>
              </a:rPr>
              <a:t>Eliminisanje termalne difuzije, zone koju menja toplota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CS" sz="1200" dirty="0">
                <a:solidFill>
                  <a:prstClr val="black"/>
                </a:solidFill>
              </a:rPr>
              <a:t>       topljenja, novog očvršćavanja</a:t>
            </a:r>
            <a:r>
              <a:rPr lang="en-US" sz="1200" dirty="0">
                <a:solidFill>
                  <a:prstClr val="black"/>
                </a:solidFill>
                <a:latin typeface="Occidental" pitchFamily="2" charset="0"/>
              </a:rPr>
              <a:t> </a:t>
            </a:r>
            <a:endParaRPr lang="sr-Latn-CS" sz="12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40541" y="4982424"/>
            <a:ext cx="47701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Occidental" pitchFamily="2" charset="0"/>
              </a:rPr>
              <a:t>Kratki impulse, &lt; </a:t>
            </a:r>
            <a:r>
              <a:rPr lang="en-US" sz="1600" dirty="0" err="1">
                <a:solidFill>
                  <a:prstClr val="black"/>
                </a:solidFill>
                <a:latin typeface="Occidental" pitchFamily="2" charset="0"/>
              </a:rPr>
              <a:t>ps</a:t>
            </a:r>
            <a:r>
              <a:rPr lang="en-US" sz="1600" dirty="0">
                <a:solidFill>
                  <a:prstClr val="black"/>
                </a:solidFill>
                <a:latin typeface="Occidental" pitchFamily="2" charset="0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Occidental" pitchFamily="2" charset="0"/>
              </a:rPr>
              <a:t>fundamentalno</a:t>
            </a:r>
            <a:r>
              <a:rPr lang="en-US" sz="1600" dirty="0">
                <a:solidFill>
                  <a:prstClr val="black"/>
                </a:solidFill>
                <a:latin typeface="Occidental" pitchFamily="2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Occidental" pitchFamily="2" charset="0"/>
              </a:rPr>
              <a:t>menjaju</a:t>
            </a:r>
            <a:r>
              <a:rPr lang="en-US" sz="1600" dirty="0">
                <a:solidFill>
                  <a:prstClr val="black"/>
                </a:solidFill>
                <a:latin typeface="Occidental" pitchFamily="2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CS" sz="1600" dirty="0">
                <a:solidFill>
                  <a:prstClr val="black"/>
                </a:solidFill>
              </a:rPr>
              <a:t>f</a:t>
            </a:r>
            <a:r>
              <a:rPr lang="en-US" sz="1600" dirty="0" err="1">
                <a:solidFill>
                  <a:prstClr val="black"/>
                </a:solidFill>
                <a:latin typeface="Occidental" pitchFamily="2" charset="0"/>
              </a:rPr>
              <a:t>i</a:t>
            </a:r>
            <a:r>
              <a:rPr lang="sr-Latn-CS" sz="1600" dirty="0">
                <a:solidFill>
                  <a:prstClr val="black"/>
                </a:solidFill>
              </a:rPr>
              <a:t>ziku interakcija lasera sa materijom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CS" sz="1600" dirty="0">
                <a:solidFill>
                  <a:srgbClr val="00B050"/>
                </a:solidFill>
              </a:rPr>
              <a:t>Pobuda elektrona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CS" sz="1600" dirty="0">
                <a:solidFill>
                  <a:srgbClr val="00B050"/>
                </a:solidFill>
              </a:rPr>
              <a:t>valenentna → provodna zona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CS" sz="1600" dirty="0">
                <a:solidFill>
                  <a:prstClr val="black"/>
                </a:solidFill>
              </a:rPr>
              <a:t>ne-linearne multifotonske apsorpcije fotona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CS" sz="1600" dirty="0">
                <a:solidFill>
                  <a:prstClr val="black"/>
                </a:solidFill>
              </a:rPr>
              <a:t>smanjuje fluktuacije u vezi sa za pragom za deformaciju – daleko </a:t>
            </a:r>
            <a:r>
              <a:rPr lang="sr-Latn-CS" sz="1600" dirty="0">
                <a:solidFill>
                  <a:srgbClr val="00B0F0"/>
                </a:solidFill>
              </a:rPr>
              <a:t>bolja reproduktivnost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CS" sz="1600" dirty="0">
              <a:solidFill>
                <a:prstClr val="black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1" y="3050622"/>
            <a:ext cx="2095647" cy="195426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25625" y="3167222"/>
            <a:ext cx="1598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sz="1000" dirty="0">
                <a:solidFill>
                  <a:prstClr val="black"/>
                </a:solidFill>
              </a:rPr>
              <a:t>Širina obrade 3-fotonskom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sz="1000" dirty="0">
                <a:solidFill>
                  <a:prstClr val="black"/>
                </a:solidFill>
              </a:rPr>
              <a:t>apsorpcijom </a:t>
            </a:r>
            <a:endParaRPr lang="sr-Latn-CS" sz="10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86424" y="3647192"/>
            <a:ext cx="9845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sz="1000" dirty="0">
                <a:solidFill>
                  <a:prstClr val="black"/>
                </a:solidFill>
              </a:rPr>
              <a:t>Prag za reakciju</a:t>
            </a:r>
            <a:endParaRPr lang="sr-Latn-CS" sz="10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85445" y="4037807"/>
            <a:ext cx="862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sz="1000" dirty="0">
                <a:solidFill>
                  <a:prstClr val="black"/>
                </a:solidFill>
              </a:rPr>
              <a:t>Dvofotonska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sz="1000" dirty="0">
                <a:solidFill>
                  <a:prstClr val="black"/>
                </a:solidFill>
              </a:rPr>
              <a:t>apsorpcija</a:t>
            </a:r>
            <a:endParaRPr lang="sr-Latn-CS" sz="1000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86400" y="1858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CS" dirty="0">
                <a:solidFill>
                  <a:prstClr val="black"/>
                </a:solidFill>
              </a:rPr>
              <a:t>metala, polimera, poluprovodnika, stakla,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CS" dirty="0">
                <a:solidFill>
                  <a:prstClr val="black"/>
                </a:solidFill>
              </a:rPr>
              <a:t>keramika kristalnih materijala </a:t>
            </a: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63000" y="947876"/>
            <a:ext cx="690855" cy="42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7442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"/>
            <a:ext cx="7886700" cy="609600"/>
          </a:xfrm>
        </p:spPr>
        <p:txBody>
          <a:bodyPr/>
          <a:lstStyle/>
          <a:p>
            <a:r>
              <a:rPr lang="sr-Latn-CS" sz="3200" dirty="0"/>
              <a:t>Generisanje nanočestica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945" y="1610602"/>
            <a:ext cx="5849858" cy="34883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09107" y="5138791"/>
            <a:ext cx="3397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CS" sz="1200" dirty="0">
                <a:solidFill>
                  <a:prstClr val="black"/>
                </a:solidFill>
              </a:rPr>
              <a:t>Koraci do nanoklastera, nanočestica i nanokristala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CS" sz="1200" dirty="0">
                <a:solidFill>
                  <a:prstClr val="black"/>
                </a:solidFill>
              </a:rPr>
              <a:t>Fotojonizacija dovodi do nuklacije.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CS" sz="1200" dirty="0">
                <a:solidFill>
                  <a:prstClr val="black"/>
                </a:solidFill>
              </a:rPr>
              <a:t>Nanočestoce i nanoklasteri rastu sa temperaturom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1" y="616636"/>
            <a:ext cx="30652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CS" dirty="0">
                <a:solidFill>
                  <a:prstClr val="black"/>
                </a:solidFill>
              </a:rPr>
              <a:t>Laserki indukovani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CS" sz="2400" dirty="0">
                <a:solidFill>
                  <a:prstClr val="black"/>
                </a:solidFill>
              </a:rPr>
              <a:t>	</a:t>
            </a:r>
            <a:r>
              <a:rPr lang="sr-Latn-CS" sz="1400" dirty="0">
                <a:solidFill>
                  <a:prstClr val="black"/>
                </a:solidFill>
              </a:rPr>
              <a:t>fazni prelazi u nanočestice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CS" sz="1400" dirty="0">
                <a:solidFill>
                  <a:prstClr val="black"/>
                </a:solidFill>
              </a:rPr>
              <a:t>	formiranje nanokristala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7191" y="2027342"/>
            <a:ext cx="3281668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CS" sz="1400" dirty="0">
                <a:solidFill>
                  <a:prstClr val="black"/>
                </a:solidFill>
              </a:rPr>
              <a:t>Nanoklasteri </a:t>
            </a:r>
            <a:endParaRPr lang="en-US" sz="1400" dirty="0">
              <a:solidFill>
                <a:prstClr val="black"/>
              </a:solidFill>
              <a:latin typeface="Occidental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CS" sz="1400" dirty="0">
                <a:solidFill>
                  <a:prstClr val="black"/>
                </a:solidFill>
              </a:rPr>
              <a:t>sastavljeni od nekoliko atoma. </a:t>
            </a:r>
            <a:endParaRPr lang="en-US" sz="1400" dirty="0">
              <a:solidFill>
                <a:prstClr val="black"/>
              </a:solidFill>
              <a:latin typeface="Occidental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CS" sz="1400" dirty="0">
                <a:solidFill>
                  <a:prstClr val="black"/>
                </a:solidFill>
              </a:rPr>
              <a:t>metalni</a:t>
            </a:r>
            <a:r>
              <a:rPr lang="en-US" sz="1400" dirty="0">
                <a:solidFill>
                  <a:prstClr val="black"/>
                </a:solidFill>
                <a:latin typeface="Occidental" pitchFamily="2" charset="0"/>
              </a:rPr>
              <a:t> </a:t>
            </a:r>
            <a:r>
              <a:rPr lang="sr-Latn-CS" sz="1400" dirty="0">
                <a:solidFill>
                  <a:prstClr val="black"/>
                </a:solidFill>
              </a:rPr>
              <a:t>Au, Ag u raznim matricama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CS" sz="1600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CS" sz="1400" dirty="0">
                <a:solidFill>
                  <a:prstClr val="black"/>
                </a:solidFill>
              </a:rPr>
              <a:t>Prelaz u nanočestice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CS" sz="1400" dirty="0">
                <a:solidFill>
                  <a:prstClr val="black"/>
                </a:solidFill>
              </a:rPr>
              <a:t>zbog toplote posle iradijacije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CS" sz="1400" dirty="0">
                <a:solidFill>
                  <a:prstClr val="black"/>
                </a:solidFill>
              </a:rPr>
              <a:t>ili direktnog laserskog ozračavanje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prstClr val="black"/>
              </a:solidFill>
              <a:latin typeface="Occidental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prstClr val="black"/>
              </a:solidFill>
              <a:latin typeface="Occidental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solidFill>
                  <a:prstClr val="black"/>
                </a:solidFill>
                <a:latin typeface="Occidental" pitchFamily="2" charset="0"/>
              </a:rPr>
              <a:t>Modifikacija</a:t>
            </a:r>
            <a:r>
              <a:rPr lang="en-US" sz="1400" dirty="0">
                <a:solidFill>
                  <a:prstClr val="black"/>
                </a:solidFill>
                <a:latin typeface="Occidental" pitchFamily="2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Occidental" pitchFamily="2" charset="0"/>
              </a:rPr>
              <a:t>nano</a:t>
            </a:r>
            <a:r>
              <a:rPr lang="sr-Latn-CS" sz="1400" dirty="0">
                <a:solidFill>
                  <a:prstClr val="black"/>
                </a:solidFill>
              </a:rPr>
              <a:t>čestica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CS" sz="1400" dirty="0">
                <a:solidFill>
                  <a:prstClr val="black"/>
                </a:solidFill>
              </a:rPr>
              <a:t>Deformacija, nesferičnost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CS" sz="1400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CS" sz="1400" dirty="0">
                <a:solidFill>
                  <a:prstClr val="black"/>
                </a:solidFill>
              </a:rPr>
              <a:t>Nanokristalići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CS" sz="1400" dirty="0">
                <a:solidFill>
                  <a:prstClr val="black"/>
                </a:solidFill>
              </a:rPr>
              <a:t>Stvaranje usled trajnijeg toplotnog uticaja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CS" sz="1400" dirty="0">
                <a:solidFill>
                  <a:prstClr val="black"/>
                </a:solidFill>
              </a:rPr>
              <a:t>T </a:t>
            </a:r>
            <a:r>
              <a:rPr lang="en-US" sz="1400" dirty="0">
                <a:solidFill>
                  <a:prstClr val="black"/>
                </a:solidFill>
                <a:latin typeface="Occidental" pitchFamily="2" charset="0"/>
              </a:rPr>
              <a:t>&gt;T</a:t>
            </a:r>
            <a:r>
              <a:rPr lang="en-US" sz="1400" baseline="-25000" dirty="0">
                <a:solidFill>
                  <a:prstClr val="black"/>
                </a:solidFill>
                <a:latin typeface="Occidental" pitchFamily="2" charset="0"/>
              </a:rPr>
              <a:t>g</a:t>
            </a:r>
            <a:endParaRPr lang="sr-Latn-CS" sz="1400" baseline="-25000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CS" sz="1400" dirty="0">
                <a:solidFill>
                  <a:prstClr val="black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CS" sz="1600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C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488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02313"/>
            <a:ext cx="8372250" cy="1325563"/>
          </a:xfrm>
        </p:spPr>
        <p:txBody>
          <a:bodyPr/>
          <a:lstStyle/>
          <a:p>
            <a:r>
              <a:rPr lang="en-US" sz="3200" dirty="0" err="1"/>
              <a:t>Fotohemijske</a:t>
            </a:r>
            <a:r>
              <a:rPr lang="en-US" sz="3200" dirty="0"/>
              <a:t> </a:t>
            </a:r>
            <a:r>
              <a:rPr lang="en-US" sz="3200" dirty="0" err="1"/>
              <a:t>reakcije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promene</a:t>
            </a:r>
            <a:r>
              <a:rPr lang="en-US" sz="3200" dirty="0"/>
              <a:t> opt</a:t>
            </a:r>
            <a:r>
              <a:rPr lang="sr-Latn-CS" sz="3200" dirty="0"/>
              <a:t>ičkih osobina</a:t>
            </a:r>
            <a:r>
              <a:rPr lang="en-US" sz="3200" dirty="0"/>
              <a:t> </a:t>
            </a:r>
            <a:endParaRPr lang="sr-Latn-C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100" y="1460700"/>
            <a:ext cx="8857801" cy="39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00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87465"/>
            <a:ext cx="6324600" cy="101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Periodic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structures on the surface of Al thin film</a:t>
            </a:r>
            <a:r>
              <a:rPr lang="sr-Latn-RS" b="1" dirty="0">
                <a:solidFill>
                  <a:prstClr val="black"/>
                </a:solidFill>
                <a:latin typeface="Calibri"/>
              </a:rPr>
              <a:t> </a:t>
            </a:r>
            <a:endParaRPr lang="en-US" b="1" dirty="0">
              <a:solidFill>
                <a:prstClr val="black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 induced by low </a:t>
            </a:r>
            <a:r>
              <a:rPr lang="en-US" b="1" dirty="0" err="1">
                <a:solidFill>
                  <a:prstClr val="black"/>
                </a:solidFill>
                <a:latin typeface="Calibri"/>
              </a:rPr>
              <a:t>fluence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Calibri"/>
              </a:rPr>
              <a:t>UV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/>
              </a:rPr>
              <a:t>femtosecond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 laser pulses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>
                <a:solidFill>
                  <a:prstClr val="black"/>
                </a:solidFill>
                <a:latin typeface="Calibri"/>
              </a:rPr>
              <a:t>A. </a:t>
            </a:r>
            <a:r>
              <a:rPr lang="en-US" i="1" dirty="0" err="1">
                <a:solidFill>
                  <a:prstClr val="black"/>
                </a:solidFill>
                <a:latin typeface="Calibri"/>
              </a:rPr>
              <a:t>Kovačević</a:t>
            </a:r>
            <a:r>
              <a:rPr lang="en-US" i="1" dirty="0">
                <a:solidFill>
                  <a:prstClr val="black"/>
                </a:solidFill>
                <a:latin typeface="Calibri"/>
              </a:rPr>
              <a:t> et. al. 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524001" y="1931344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sr-Latn-RS" altLang="sr-Latn-RS" sz="2400">
              <a:solidFill>
                <a:prstClr val="black"/>
              </a:solidFill>
              <a:latin typeface="Occidental" pitchFamily="2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524001" y="1931344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sr-Latn-RS" altLang="sr-Latn-RS" sz="2400">
              <a:solidFill>
                <a:prstClr val="black"/>
              </a:solidFill>
              <a:latin typeface="Occidental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1035" r="9195" b="13768"/>
          <a:stretch/>
        </p:blipFill>
        <p:spPr>
          <a:xfrm>
            <a:off x="3302018" y="3731841"/>
            <a:ext cx="3217491" cy="17647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5000" y="1056522"/>
            <a:ext cx="3124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sz="1000" dirty="0">
                <a:solidFill>
                  <a:prstClr val="black"/>
                </a:solidFill>
              </a:rPr>
              <a:t>Metal Al/Ti nm slojevi na Si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sz="1000" dirty="0">
                <a:solidFill>
                  <a:prstClr val="black"/>
                </a:solidFill>
              </a:rPr>
              <a:t>važni kao prevlake,  postojani i otporni na koriziju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RS" sz="10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0" y="1544384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sz="1200" dirty="0">
                <a:solidFill>
                  <a:prstClr val="black"/>
                </a:solidFill>
              </a:rPr>
              <a:t>fs laserom indukovane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sz="1200" dirty="0">
                <a:solidFill>
                  <a:prstClr val="black"/>
                </a:solidFill>
              </a:rPr>
              <a:t>periodične nano strukture </a:t>
            </a:r>
            <a:r>
              <a:rPr lang="sr-Latn-RS" sz="1200" dirty="0">
                <a:solidFill>
                  <a:srgbClr val="0070C0"/>
                </a:solidFill>
              </a:rPr>
              <a:t>LIPSS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sz="1200" dirty="0">
                <a:solidFill>
                  <a:prstClr val="black"/>
                </a:solidFill>
              </a:rPr>
              <a:t>nano rešetke orijentisane </a:t>
            </a:r>
            <a:r>
              <a:rPr lang="sr-Latn-RS" sz="1200" dirty="0">
                <a:solidFill>
                  <a:prstClr val="black"/>
                </a:solidFill>
                <a:sym typeface="Symbol" panose="05050102010706020507" pitchFamily="18" charset="2"/>
              </a:rPr>
              <a:t> na polarizaciju lasera</a:t>
            </a:r>
            <a:endParaRPr lang="sr-Latn-CS" sz="12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3656148"/>
            <a:ext cx="1471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sz="1200" dirty="0">
                <a:solidFill>
                  <a:prstClr val="black"/>
                </a:solidFill>
              </a:rPr>
              <a:t>Periodičnost 315 nm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sz="1200" dirty="0">
                <a:solidFill>
                  <a:prstClr val="black"/>
                </a:solidFill>
              </a:rPr>
              <a:t>(manja od </a:t>
            </a:r>
            <a:r>
              <a:rPr lang="sr-Latn-RS" sz="1200" dirty="0">
                <a:solidFill>
                  <a:prstClr val="black"/>
                </a:solidFill>
                <a:sym typeface="Symbol" panose="05050102010706020507" pitchFamily="18" charset="2"/>
              </a:rPr>
              <a:t> lasera)</a:t>
            </a:r>
            <a:endParaRPr lang="sr-Latn-RS" sz="1200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sz="1200" dirty="0">
                <a:solidFill>
                  <a:prstClr val="black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sz="1200" dirty="0">
                <a:solidFill>
                  <a:prstClr val="black"/>
                </a:solidFill>
              </a:rPr>
              <a:t>Visina 45 nm </a:t>
            </a:r>
            <a:endParaRPr lang="sr-Latn-CS" sz="12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0761" y="4577563"/>
            <a:ext cx="1630575" cy="15491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sz="1200" dirty="0">
                <a:solidFill>
                  <a:prstClr val="black"/>
                </a:solidFill>
              </a:rPr>
              <a:t>Prag za formiranje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sz="1200" dirty="0">
                <a:solidFill>
                  <a:prstClr val="black"/>
                </a:solidFill>
              </a:rPr>
              <a:t>periodičnih struktura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RS" sz="1200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sz="1200" dirty="0">
                <a:solidFill>
                  <a:prstClr val="black"/>
                </a:solidFill>
              </a:rPr>
              <a:t>Fluenca 13 mJ/cm</a:t>
            </a:r>
            <a:r>
              <a:rPr lang="sr-Latn-RS" sz="1200" baseline="30000" dirty="0">
                <a:solidFill>
                  <a:prstClr val="black"/>
                </a:solidFill>
              </a:rPr>
              <a:t>2</a:t>
            </a:r>
            <a:endParaRPr lang="sr-Latn-RS" sz="1200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RS" sz="1200" baseline="30000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sz="1200" dirty="0">
                <a:solidFill>
                  <a:prstClr val="black"/>
                </a:solidFill>
              </a:rPr>
              <a:t>Vreme ekspozicije ≥ 2 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RS" sz="1600" baseline="30000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sz="1600" dirty="0">
                <a:solidFill>
                  <a:prstClr val="black"/>
                </a:solidFill>
              </a:rPr>
              <a:t>   </a:t>
            </a:r>
            <a:endParaRPr lang="sr-Latn-CS" sz="16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83318" y="5565382"/>
            <a:ext cx="2332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sz="1200" dirty="0">
                <a:solidFill>
                  <a:prstClr val="black"/>
                </a:solidFill>
              </a:rPr>
              <a:t>     2s                                               3s </a:t>
            </a:r>
            <a:endParaRPr lang="sr-Latn-CS" sz="12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19400" y="6127331"/>
            <a:ext cx="6692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sz="1200" dirty="0">
                <a:solidFill>
                  <a:srgbClr val="0070C0"/>
                </a:solidFill>
              </a:rPr>
              <a:t>Mehanizam ?? </a:t>
            </a:r>
            <a:r>
              <a:rPr lang="sr-Latn-RS" sz="1200" dirty="0">
                <a:solidFill>
                  <a:prstClr val="black"/>
                </a:solidFill>
              </a:rPr>
              <a:t>Surface plasma polaritons, promene indeksa prelamanja, generisanje drugogo harmonika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sz="1200" dirty="0">
                <a:solidFill>
                  <a:prstClr val="black"/>
                </a:solidFill>
              </a:rPr>
              <a:t>                         Hemijske i tribološke promene </a:t>
            </a:r>
            <a:endParaRPr lang="sr-Latn-CS" sz="1200" dirty="0">
              <a:solidFill>
                <a:prstClr val="black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083108" y="1522961"/>
            <a:ext cx="3296654" cy="1714591"/>
            <a:chOff x="4267200" y="1146050"/>
            <a:chExt cx="3296654" cy="17145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7200" y="1146050"/>
              <a:ext cx="3296654" cy="171459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572000" y="2232208"/>
              <a:ext cx="838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r-Latn-CS" sz="1100" dirty="0">
                  <a:solidFill>
                    <a:prstClr val="black"/>
                  </a:solidFill>
                </a:rPr>
                <a:t>Mira</a:t>
              </a:r>
            </a:p>
          </p:txBody>
        </p:sp>
      </p:grp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77876"/>
            <a:ext cx="1718976" cy="1741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8248" y="2984949"/>
            <a:ext cx="2843904" cy="28439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9508" y="3434091"/>
            <a:ext cx="1871434" cy="200932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667190" y="3386762"/>
            <a:ext cx="7537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CS" sz="1200" dirty="0">
                <a:solidFill>
                  <a:prstClr val="black"/>
                </a:solidFill>
              </a:rPr>
              <a:t>Al/Ti nm </a:t>
            </a:r>
          </a:p>
        </p:txBody>
      </p:sp>
    </p:spTree>
    <p:extLst>
      <p:ext uri="{BB962C8B-B14F-4D97-AF65-F5344CB8AC3E}">
        <p14:creationId xmlns:p14="http://schemas.microsoft.com/office/powerpoint/2010/main" val="582477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1"/>
            <a:ext cx="7886700" cy="457200"/>
          </a:xfrm>
        </p:spPr>
        <p:txBody>
          <a:bodyPr/>
          <a:lstStyle/>
          <a:p>
            <a:r>
              <a:rPr lang="sr-Latn-RS" sz="2400" dirty="0"/>
              <a:t>3D fabrikacija  dvo fotonska polimerizacija</a:t>
            </a:r>
            <a:endParaRPr lang="sr-Latn-C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080" y="931347"/>
            <a:ext cx="2721295" cy="19161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64226" y="841467"/>
            <a:ext cx="3776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sz="1600" dirty="0">
                <a:solidFill>
                  <a:prstClr val="black"/>
                </a:solidFill>
              </a:rPr>
              <a:t>Pretvaraje tečnog foto-rezista u cvrstu fazu</a:t>
            </a:r>
            <a:endParaRPr lang="sr-Latn-CS" sz="16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84155" y="1230227"/>
            <a:ext cx="36070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sz="1600" dirty="0">
                <a:solidFill>
                  <a:prstClr val="black"/>
                </a:solidFill>
              </a:rPr>
              <a:t>Tehnika visoke rezolucije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sz="1400" dirty="0">
                <a:solidFill>
                  <a:prstClr val="black"/>
                </a:solidFill>
              </a:rPr>
              <a:t>lateralno manje od 100 nm, aksijalno </a:t>
            </a:r>
            <a:r>
              <a:rPr lang="sr-Latn-RS" sz="1400" dirty="0">
                <a:solidFill>
                  <a:prstClr val="black"/>
                </a:solidFill>
                <a:sym typeface="Symbol" panose="05050102010706020507" pitchFamily="18" charset="2"/>
              </a:rPr>
              <a:t> 100 nm</a:t>
            </a:r>
            <a:endParaRPr lang="sr-Latn-CS" sz="1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92567" y="1788553"/>
            <a:ext cx="333123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sz="1400" dirty="0">
                <a:solidFill>
                  <a:prstClr val="black"/>
                </a:solidFill>
              </a:rPr>
              <a:t>Široka primena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sz="1200" dirty="0">
                <a:solidFill>
                  <a:prstClr val="black"/>
                </a:solidFill>
              </a:rPr>
              <a:t>Integrisana fotonika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sz="1200" dirty="0">
                <a:solidFill>
                  <a:prstClr val="black"/>
                </a:solidFill>
              </a:rPr>
              <a:t>(mikrooptika, difrakcioni elementi, metametarijali)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sz="1200" dirty="0">
                <a:solidFill>
                  <a:prstClr val="black"/>
                </a:solidFill>
              </a:rPr>
              <a:t>Mikroelektronika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sz="1200" dirty="0">
                <a:solidFill>
                  <a:prstClr val="black"/>
                </a:solidFill>
              </a:rPr>
              <a:t>Mikrofluidika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sz="1200" dirty="0">
                <a:solidFill>
                  <a:prstClr val="black"/>
                </a:solidFill>
              </a:rPr>
              <a:t>Biomimetika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sz="1200" dirty="0">
                <a:solidFill>
                  <a:prstClr val="black"/>
                </a:solidFill>
              </a:rPr>
              <a:t>Funkcionalizacija fotorezista nano česticama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CS" sz="14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161" y="3071895"/>
            <a:ext cx="2748258" cy="3538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3276601"/>
            <a:ext cx="2588197" cy="346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80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0468"/>
            <a:ext cx="8229600" cy="893933"/>
          </a:xfrm>
        </p:spPr>
        <p:txBody>
          <a:bodyPr/>
          <a:lstStyle/>
          <a:p>
            <a:r>
              <a:rPr lang="sr-Latn-CS" sz="2800" dirty="0"/>
              <a:t>3D dvofotonska polimerizacija</a:t>
            </a:r>
            <a:br>
              <a:rPr lang="sr-Latn-CS" sz="2800" dirty="0"/>
            </a:br>
            <a:r>
              <a:rPr lang="sr-Latn-CS" sz="2800" dirty="0"/>
              <a:t>lasersko fabrikovanje 3D skafolda (za generisanje tkiva)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0" y="1447801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CS" sz="1600" dirty="0">
                <a:solidFill>
                  <a:prstClr val="black"/>
                </a:solidFill>
              </a:rPr>
              <a:t>Primer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CS" sz="1600" dirty="0">
                <a:solidFill>
                  <a:prstClr val="black"/>
                </a:solidFill>
              </a:rPr>
              <a:t>Preko fotopolimetizacije želatina modifikovanog sa </a:t>
            </a:r>
            <a:r>
              <a:rPr lang="en-US" sz="1600" dirty="0">
                <a:solidFill>
                  <a:prstClr val="black"/>
                </a:solidFill>
                <a:latin typeface="Occidental" pitchFamily="2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Occidental" pitchFamily="2" charset="0"/>
              </a:rPr>
              <a:t>methacrylamide</a:t>
            </a:r>
            <a:r>
              <a:rPr lang="en-US" sz="1600" dirty="0">
                <a:solidFill>
                  <a:prstClr val="black"/>
                </a:solidFill>
                <a:latin typeface="Occidental" pitchFamily="2" charset="0"/>
              </a:rPr>
              <a:t> moieties.</a:t>
            </a:r>
            <a:endParaRPr lang="sr-Latn-CS" sz="2400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362201"/>
            <a:ext cx="5702386" cy="3075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076" y="6036421"/>
            <a:ext cx="4113525" cy="22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26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78820"/>
          <a:stretch/>
        </p:blipFill>
        <p:spPr>
          <a:xfrm>
            <a:off x="3276600" y="-4689"/>
            <a:ext cx="5334000" cy="14524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057400"/>
            <a:ext cx="3124200" cy="33722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28800" y="2514600"/>
            <a:ext cx="4724400" cy="1569660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Occidental" pitchFamily="2" charset="0"/>
              </a:rPr>
              <a:t>…Endoscopic applications will allow for non-invasive and nondestructive examination of small objects in the medical as well as the industrial sector and serve as a hallmark application of this new technology. Figure 1 depicts an optical </a:t>
            </a:r>
            <a:r>
              <a:rPr lang="en-US" sz="1200" dirty="0" err="1">
                <a:solidFill>
                  <a:prstClr val="black"/>
                </a:solidFill>
                <a:latin typeface="Occidental" pitchFamily="2" charset="0"/>
              </a:rPr>
              <a:t>fibre</a:t>
            </a:r>
            <a:r>
              <a:rPr lang="en-US" sz="1200" dirty="0">
                <a:solidFill>
                  <a:prstClr val="black"/>
                </a:solidFill>
                <a:latin typeface="Occidental" pitchFamily="2" charset="0"/>
              </a:rPr>
              <a:t> equipped with a </a:t>
            </a:r>
            <a:r>
              <a:rPr lang="en-US" sz="1200" dirty="0">
                <a:solidFill>
                  <a:srgbClr val="00B0F0"/>
                </a:solidFill>
                <a:latin typeface="Occidental" pitchFamily="2" charset="0"/>
              </a:rPr>
              <a:t>3D printed multi-lens system for imaging the interior of a hollow organ or a cavity inside the body</a:t>
            </a:r>
            <a:r>
              <a:rPr lang="en-US" sz="1200" dirty="0">
                <a:solidFill>
                  <a:prstClr val="black"/>
                </a:solidFill>
                <a:latin typeface="Occidental" pitchFamily="2" charset="0"/>
              </a:rPr>
              <a:t>. Using a very small injection cannula with an outer diameter of only 412 </a:t>
            </a:r>
            <a:r>
              <a:rPr lang="en-US" sz="1200" dirty="0" err="1">
                <a:solidFill>
                  <a:prstClr val="black"/>
                </a:solidFill>
                <a:latin typeface="Occidental" pitchFamily="2" charset="0"/>
              </a:rPr>
              <a:t>μm</a:t>
            </a:r>
            <a:r>
              <a:rPr lang="en-US" sz="1200" dirty="0">
                <a:solidFill>
                  <a:prstClr val="black"/>
                </a:solidFill>
                <a:latin typeface="Occidental" pitchFamily="2" charset="0"/>
              </a:rPr>
              <a:t> (27 gauge) together with the </a:t>
            </a:r>
            <a:r>
              <a:rPr lang="en-US" sz="1200" dirty="0" err="1">
                <a:solidFill>
                  <a:prstClr val="black"/>
                </a:solidFill>
                <a:latin typeface="Occidental" pitchFamily="2" charset="0"/>
              </a:rPr>
              <a:t>fibre</a:t>
            </a:r>
            <a:r>
              <a:rPr lang="en-US" sz="1200" dirty="0">
                <a:solidFill>
                  <a:prstClr val="black"/>
                </a:solidFill>
                <a:latin typeface="Occidental" pitchFamily="2" charset="0"/>
              </a:rPr>
              <a:t>-coupled printed compound microscope objective lens, the insertion can be easily accomplished…</a:t>
            </a:r>
            <a:endParaRPr lang="sr-Latn-C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710670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491</Words>
  <Application>Microsoft Office PowerPoint</Application>
  <PresentationFormat>Widescreen</PresentationFormat>
  <Paragraphs>121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Occidental</vt:lpstr>
      <vt:lpstr>2_Custom Design</vt:lpstr>
      <vt:lpstr>Primene fs lasera</vt:lpstr>
      <vt:lpstr>PowerPoint Presentation</vt:lpstr>
      <vt:lpstr>        Procesiranje površina  Fabrikacija dvo-fotonskom apsorpcijom - rezolucija ispod difrakcionog minimuma </vt:lpstr>
      <vt:lpstr>Generisanje nanočestica </vt:lpstr>
      <vt:lpstr>Fotohemijske reakcije i promene optičkih osobina </vt:lpstr>
      <vt:lpstr>PowerPoint Presentation</vt:lpstr>
      <vt:lpstr>3D fabrikacija  dvo fotonska polimerizacija</vt:lpstr>
      <vt:lpstr>3D dvofotonska polimerizacija lasersko fabrikovanje 3D skafolda (za generisanje tkiva)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Brana Jelenkovic</dc:creator>
  <cp:lastModifiedBy>Brana Jelenkovic</cp:lastModifiedBy>
  <cp:revision>4</cp:revision>
  <dcterms:created xsi:type="dcterms:W3CDTF">2019-06-02T06:26:49Z</dcterms:created>
  <dcterms:modified xsi:type="dcterms:W3CDTF">2019-06-02T06:34:53Z</dcterms:modified>
</cp:coreProperties>
</file>