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57" r:id="rId4"/>
    <p:sldId id="284" r:id="rId5"/>
    <p:sldId id="285" r:id="rId6"/>
    <p:sldId id="259" r:id="rId7"/>
    <p:sldId id="260" r:id="rId8"/>
    <p:sldId id="286" r:id="rId9"/>
    <p:sldId id="295" r:id="rId10"/>
    <p:sldId id="261" r:id="rId11"/>
    <p:sldId id="263" r:id="rId12"/>
    <p:sldId id="264" r:id="rId13"/>
    <p:sldId id="296" r:id="rId14"/>
    <p:sldId id="297" r:id="rId15"/>
    <p:sldId id="266" r:id="rId16"/>
    <p:sldId id="268" r:id="rId17"/>
    <p:sldId id="298" r:id="rId18"/>
    <p:sldId id="299" r:id="rId19"/>
    <p:sldId id="300" r:id="rId20"/>
    <p:sldId id="269" r:id="rId21"/>
    <p:sldId id="301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332" r:id="rId43"/>
    <p:sldId id="337" r:id="rId44"/>
    <p:sldId id="339" r:id="rId45"/>
    <p:sldId id="340" r:id="rId46"/>
    <p:sldId id="338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AD87C45-DE59-46CE-8D51-9EED68F43512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D41F3E7-3529-4374-9490-27EA0737E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b="1" dirty="0" smtClean="0"/>
              <a:t>Primena FIA metoda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r-Latn-CS" b="1" dirty="0" smtClean="0"/>
              <a:t>Voda</a:t>
            </a:r>
          </a:p>
        </p:txBody>
      </p:sp>
    </p:spTree>
    <p:extLst>
      <p:ext uri="{BB962C8B-B14F-4D97-AF65-F5344CB8AC3E}">
        <p14:creationId xmlns:p14="http://schemas.microsoft.com/office/powerpoint/2010/main" xmlns="" val="2209584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4" y="476672"/>
            <a:ext cx="7820943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2" y="3627859"/>
            <a:ext cx="81089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800" b="1" dirty="0" smtClean="0"/>
              <a:t>C, nosač, </a:t>
            </a:r>
          </a:p>
          <a:p>
            <a:r>
              <a:rPr lang="sr-Latn-CS" sz="2800" b="1" dirty="0" smtClean="0"/>
              <a:t>Cd reduktor </a:t>
            </a:r>
            <a:r>
              <a:rPr lang="sr-Latn-CS" sz="2800" b="1" dirty="0" smtClean="0"/>
              <a:t>(prevodjenje </a:t>
            </a:r>
            <a:r>
              <a:rPr lang="sr-Latn-CS" sz="2800" b="1" dirty="0" smtClean="0"/>
              <a:t>u </a:t>
            </a:r>
            <a:r>
              <a:rPr lang="sr-Latn-CS" sz="2800" b="1" dirty="0" smtClean="0"/>
              <a:t>nitrite) </a:t>
            </a:r>
            <a:endParaRPr lang="sr-Latn-CS" sz="2800" b="1" dirty="0" smtClean="0"/>
          </a:p>
          <a:p>
            <a:r>
              <a:rPr lang="sr-Latn-CS" sz="2800" b="1" dirty="0" smtClean="0"/>
              <a:t>R1, zakišeljeni sulfanilamidni rastvor,</a:t>
            </a:r>
          </a:p>
          <a:p>
            <a:r>
              <a:rPr lang="sr-Latn-CS" sz="2800" b="1" dirty="0" smtClean="0"/>
              <a:t>R2, N-(naftil) –etilendiamin dihidrohloridom</a:t>
            </a:r>
          </a:p>
          <a:p>
            <a:r>
              <a:rPr lang="sr-Latn-CS" sz="2800" b="1" dirty="0" smtClean="0"/>
              <a:t>Bez Cd kolone, mogu samo nitriti</a:t>
            </a:r>
          </a:p>
        </p:txBody>
      </p:sp>
    </p:spTree>
    <p:extLst>
      <p:ext uri="{BB962C8B-B14F-4D97-AF65-F5344CB8AC3E}">
        <p14:creationId xmlns:p14="http://schemas.microsoft.com/office/powerpoint/2010/main" xmlns="" val="1717880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/>
              <a:t>Metoda 2 (potenciometrijska)</a:t>
            </a:r>
          </a:p>
          <a:p>
            <a:r>
              <a:rPr lang="sr-Latn-CS" b="1" dirty="0" smtClean="0"/>
              <a:t>Detektor je nitratna jon selektivna elektroda</a:t>
            </a:r>
          </a:p>
          <a:p>
            <a:r>
              <a:rPr lang="sr-Latn-CS" b="1" dirty="0" smtClean="0"/>
              <a:t>Ref je KE</a:t>
            </a:r>
          </a:p>
          <a:p>
            <a:r>
              <a:rPr lang="sr-Latn-CS" b="1" dirty="0" smtClean="0"/>
              <a:t>Uzorak S koji sadrži nitrate se injektira u rastvor nosača i donosi na nitratnu JSE</a:t>
            </a:r>
          </a:p>
          <a:p>
            <a:r>
              <a:rPr lang="sr-Latn-CS" b="1" dirty="0" smtClean="0"/>
              <a:t>Radni opseg JSE je 10</a:t>
            </a:r>
            <a:r>
              <a:rPr lang="sr-Latn-CS" b="1" baseline="30000" dirty="0" smtClean="0"/>
              <a:t>-1</a:t>
            </a:r>
            <a:r>
              <a:rPr lang="sr-Latn-CS" b="1" dirty="0" smtClean="0"/>
              <a:t> do 10</a:t>
            </a:r>
            <a:r>
              <a:rPr lang="sr-Latn-CS" b="1" baseline="30000" dirty="0" smtClean="0"/>
              <a:t>-5</a:t>
            </a:r>
            <a:r>
              <a:rPr lang="sr-Latn-CS" b="1" dirty="0" smtClean="0"/>
              <a:t> 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174439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Amonijum jon</a:t>
            </a:r>
            <a:br>
              <a:rPr lang="sr-Latn-C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Latn-CS" b="1" dirty="0" smtClean="0"/>
          </a:p>
          <a:p>
            <a:endParaRPr lang="sr-Latn-CS" b="1" dirty="0"/>
          </a:p>
          <a:p>
            <a:r>
              <a:rPr lang="sr-Latn-CS" b="1" dirty="0" smtClean="0"/>
              <a:t>Metoda 1 (indofenol plavo)</a:t>
            </a:r>
          </a:p>
          <a:p>
            <a:r>
              <a:rPr lang="sr-Latn-CS" b="1" dirty="0" smtClean="0"/>
              <a:t>Metoda </a:t>
            </a:r>
            <a:r>
              <a:rPr lang="sr-Latn-CS" b="1" dirty="0" smtClean="0"/>
              <a:t>2 </a:t>
            </a:r>
            <a:r>
              <a:rPr lang="sr-Latn-CS" b="1" dirty="0" smtClean="0"/>
              <a:t>(o-tolidin), izbačena jer je kancerogen</a:t>
            </a:r>
          </a:p>
          <a:p>
            <a:r>
              <a:rPr lang="sr-Latn-CS" b="1" dirty="0" smtClean="0"/>
              <a:t>GD metoda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431348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b="1" dirty="0" smtClean="0"/>
              <a:t>Metoda 1: Indofenol-plavo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CS" b="1" dirty="0" smtClean="0"/>
              <a:t>U baznoj sredini pH oko 11 amonijum reaguje sa hipohloritom i formira monohloramin koji sa fenolom u prisustvu katalitičke količine nitroprusida i viška hipohlorita gradi indofenol plavo koji se meri na 630 nm.</a:t>
            </a:r>
          </a:p>
          <a:p>
            <a:r>
              <a:rPr lang="sr-Latn-CS" b="1" dirty="0" smtClean="0"/>
              <a:t>R1, natrijum tartarat i NaOH</a:t>
            </a:r>
          </a:p>
          <a:p>
            <a:r>
              <a:rPr lang="sr-Latn-CS" b="1" dirty="0" smtClean="0"/>
              <a:t>R2, sadrži fenol, NaOH i nitroprusid</a:t>
            </a:r>
          </a:p>
          <a:p>
            <a:r>
              <a:rPr lang="sr-Latn-CS" b="1" dirty="0" smtClean="0"/>
              <a:t>R3, sadrži Na-hipohlorit</a:t>
            </a:r>
          </a:p>
          <a:p>
            <a:pPr marL="0" indent="0">
              <a:buNone/>
            </a:pPr>
            <a:r>
              <a:rPr lang="sr-Latn-CS" b="1" dirty="0" smtClean="0"/>
              <a:t>Detektor na 690 nm (620-700 nm)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780619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b="1" dirty="0"/>
              <a:t>Metoda </a:t>
            </a:r>
            <a:r>
              <a:rPr lang="sr-Latn-CS" b="1" dirty="0" smtClean="0"/>
              <a:t>(GD) gasne difuzije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CS" b="1" dirty="0" smtClean="0"/>
              <a:t>Amonijum jon se konvertuje u gas dodatkom NaOH</a:t>
            </a:r>
          </a:p>
          <a:p>
            <a:pPr marL="0" indent="0">
              <a:buNone/>
            </a:pPr>
            <a:r>
              <a:rPr lang="sr-Latn-CS" b="1" dirty="0" smtClean="0"/>
              <a:t>Prodifunduje kroz membranu u akceptorsku struju acidobaznog indikatora koji menja boju</a:t>
            </a:r>
          </a:p>
          <a:p>
            <a:pPr marL="0" indent="0">
              <a:buNone/>
            </a:pPr>
            <a:r>
              <a:rPr lang="sr-Latn-CS" b="1" dirty="0" smtClean="0"/>
              <a:t>konverzija </a:t>
            </a:r>
            <a:r>
              <a:rPr lang="sr-Latn-CS" b="1" dirty="0" smtClean="0"/>
              <a:t>u gas </a:t>
            </a:r>
            <a:r>
              <a:rPr lang="sr-Latn-CS" b="1" dirty="0" smtClean="0"/>
              <a:t>je kompletna</a:t>
            </a:r>
          </a:p>
          <a:p>
            <a:pPr marL="0" indent="0">
              <a:buNone/>
            </a:pPr>
            <a:r>
              <a:rPr lang="sr-Latn-CS" b="1" dirty="0" smtClean="0"/>
              <a:t>Fenol crveno daje prihvatljiv radni opseg</a:t>
            </a:r>
          </a:p>
          <a:p>
            <a:pPr marL="0" indent="0">
              <a:buNone/>
            </a:pPr>
            <a:r>
              <a:rPr lang="sr-Latn-CS" b="1" dirty="0" smtClean="0"/>
              <a:t>Isparljivi amini sa niskom Mr mogu da interferiraju</a:t>
            </a:r>
          </a:p>
          <a:p>
            <a:endParaRPr lang="sr-Latn-C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034082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05064"/>
            <a:ext cx="7981939" cy="2262982"/>
          </a:xfrm>
        </p:spPr>
        <p:txBody>
          <a:bodyPr/>
          <a:lstStyle/>
          <a:p>
            <a:r>
              <a:rPr lang="sr-Latn-CS" b="1" dirty="0" smtClean="0"/>
              <a:t>C, nosač destilovana voda, </a:t>
            </a:r>
          </a:p>
          <a:p>
            <a:r>
              <a:rPr lang="sr-Latn-CS" b="1" dirty="0" smtClean="0"/>
              <a:t>R1, NaOH, </a:t>
            </a:r>
          </a:p>
          <a:p>
            <a:r>
              <a:rPr lang="sr-Latn-CS" b="1" dirty="0" smtClean="0"/>
              <a:t>R2, indikatorski sistem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523" y="620688"/>
            <a:ext cx="7337449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42356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Sulfati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/>
              <a:t>Postoji nekoliko analitičkih metoda za određivanje sulfata</a:t>
            </a:r>
          </a:p>
          <a:p>
            <a:r>
              <a:rPr lang="sr-Latn-CS" b="1" dirty="0" smtClean="0"/>
              <a:t>Skoro sve metode uključuju Ba na ovaj ili onaj način</a:t>
            </a:r>
          </a:p>
          <a:p>
            <a:r>
              <a:rPr lang="sr-Latn-CS" b="1" dirty="0" smtClean="0"/>
              <a:t>BaSO4 je nerastvoran, pa se može koristiti turbidimetrija</a:t>
            </a:r>
          </a:p>
        </p:txBody>
      </p:sp>
    </p:spTree>
    <p:extLst>
      <p:ext uri="{BB962C8B-B14F-4D97-AF65-F5344CB8AC3E}">
        <p14:creationId xmlns:p14="http://schemas.microsoft.com/office/powerpoint/2010/main" xmlns="" val="2372405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Metoda 1: turbidimetrijski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/>
              <a:t>Uzorak se injektira u kiselu struju nosača i spaja se sa BaCl</a:t>
            </a:r>
            <a:r>
              <a:rPr lang="sr-Latn-CS" b="1" baseline="-25000" dirty="0" smtClean="0"/>
              <a:t>2</a:t>
            </a:r>
            <a:r>
              <a:rPr lang="sr-Latn-CS" b="1" dirty="0" smtClean="0"/>
              <a:t> rastvorom pre petlje za mešanje</a:t>
            </a:r>
          </a:p>
          <a:p>
            <a:r>
              <a:rPr lang="sr-Latn-CS" b="1" dirty="0" smtClean="0"/>
              <a:t>Turbidimetrijski se meri na 410 nm</a:t>
            </a:r>
          </a:p>
          <a:p>
            <a:r>
              <a:rPr lang="sr-Latn-CS" b="1" dirty="0" smtClean="0"/>
              <a:t>Nakon 30 sekundi od injektiranja druga pumpa je programirana da donose EDTA rastvor  20 sekundi </a:t>
            </a:r>
          </a:p>
          <a:p>
            <a:r>
              <a:rPr lang="sr-Latn-CS" b="1" dirty="0" smtClean="0"/>
              <a:t>Čvrsti BaSO4 će se rastvoriti jer gradi Ba-kompleksonat.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035408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312" y="4293096"/>
            <a:ext cx="8623175" cy="2376264"/>
          </a:xfrm>
        </p:spPr>
        <p:txBody>
          <a:bodyPr>
            <a:normAutofit/>
          </a:bodyPr>
          <a:lstStyle/>
          <a:p>
            <a:r>
              <a:rPr lang="sr-Latn-CS" b="1" dirty="0" smtClean="0"/>
              <a:t>C, dest voda zakišeljena HCl</a:t>
            </a:r>
          </a:p>
          <a:p>
            <a:r>
              <a:rPr lang="sr-Latn-CS" b="1" dirty="0" smtClean="0"/>
              <a:t>R1, BaCl</a:t>
            </a:r>
            <a:r>
              <a:rPr lang="sr-Latn-CS" b="1" baseline="-25000" dirty="0" smtClean="0"/>
              <a:t>2 </a:t>
            </a:r>
          </a:p>
          <a:p>
            <a:r>
              <a:rPr lang="sr-Latn-CS" b="1" dirty="0" smtClean="0"/>
              <a:t>R2 EDTA u NaOH</a:t>
            </a:r>
          </a:p>
          <a:p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692696"/>
            <a:ext cx="7999413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43999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Metoda 2: spektrofotometrijska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535832"/>
          </a:xfrm>
        </p:spPr>
        <p:txBody>
          <a:bodyPr>
            <a:normAutofit/>
          </a:bodyPr>
          <a:lstStyle/>
          <a:p>
            <a:r>
              <a:rPr lang="sr-Latn-CS" b="1" dirty="0" smtClean="0"/>
              <a:t>C, dest voda i prolazi kroz jonoizmenjivačku kolonu</a:t>
            </a:r>
          </a:p>
          <a:p>
            <a:r>
              <a:rPr lang="sr-Latn-CS" b="1" dirty="0" smtClean="0"/>
              <a:t>Meša se sa Ba-metil-timol plavim rastvorom i </a:t>
            </a:r>
          </a:p>
          <a:p>
            <a:r>
              <a:rPr lang="sr-Latn-CS" b="1" dirty="0" smtClean="0"/>
              <a:t>R2, vodeni rastvor NaOH i  EtOH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172399" cy="27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89839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052736"/>
            <a:ext cx="7696200" cy="4953000"/>
          </a:xfrm>
        </p:spPr>
        <p:txBody>
          <a:bodyPr>
            <a:normAutofit fontScale="77500" lnSpcReduction="20000"/>
          </a:bodyPr>
          <a:lstStyle/>
          <a:p>
            <a:pPr marL="1371600" lvl="3" indent="0">
              <a:lnSpc>
                <a:spcPct val="80000"/>
              </a:lnSpc>
              <a:buNone/>
            </a:pPr>
            <a:r>
              <a:rPr lang="sr-Latn-BA" altLang="en-US" sz="2800" b="1" dirty="0" smtClean="0"/>
              <a:t>Fizičkoh</a:t>
            </a:r>
            <a:r>
              <a:rPr lang="sr-Latn-CS" altLang="en-US" sz="2800" b="1" dirty="0" smtClean="0"/>
              <a:t>emijska </a:t>
            </a:r>
            <a:r>
              <a:rPr lang="sr-Latn-CS" altLang="en-US" sz="2800" b="1" dirty="0" smtClean="0"/>
              <a:t>analiza voda</a:t>
            </a:r>
            <a:endParaRPr lang="en-US" altLang="en-US" sz="2800" b="1" dirty="0"/>
          </a:p>
          <a:p>
            <a:pPr marL="990600" lvl="1" indent="-533400">
              <a:lnSpc>
                <a:spcPct val="80000"/>
              </a:lnSpc>
              <a:buFontTx/>
              <a:buNone/>
            </a:pPr>
            <a:endParaRPr lang="sr-Cyrl-CS" altLang="en-US" b="1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FontTx/>
              <a:buNone/>
            </a:pPr>
            <a:r>
              <a:rPr lang="sr-Latn-CS" altLang="en-US" sz="2800" b="1" dirty="0" smtClean="0"/>
              <a:t>Osnovne fizičkohemijske analize voda - određivanje </a:t>
            </a:r>
            <a:r>
              <a:rPr lang="sr-Cyrl-CS" altLang="en-US" sz="2800" b="1" dirty="0" smtClean="0"/>
              <a:t>: </a:t>
            </a:r>
            <a:endParaRPr lang="sr-Latn-CS" altLang="en-US" sz="2800" b="1" dirty="0" smtClean="0"/>
          </a:p>
          <a:p>
            <a:pPr marL="0" indent="0">
              <a:lnSpc>
                <a:spcPct val="170000"/>
              </a:lnSpc>
              <a:spcBef>
                <a:spcPts val="0"/>
              </a:spcBef>
              <a:buFontTx/>
              <a:buNone/>
            </a:pPr>
            <a:r>
              <a:rPr lang="sr-Cyrl-CS" altLang="en-US" sz="2800" b="1" dirty="0" smtClean="0"/>
              <a:t>рН</a:t>
            </a:r>
            <a:r>
              <a:rPr lang="sr-Cyrl-CS" altLang="en-US" sz="2800" b="1" dirty="0"/>
              <a:t>, Е</a:t>
            </a:r>
            <a:r>
              <a:rPr lang="sl-SI" altLang="en-US" sz="2800" b="1" dirty="0"/>
              <a:t>h</a:t>
            </a:r>
            <a:r>
              <a:rPr lang="sr-Cyrl-CS" altLang="en-US" sz="2800" b="1" dirty="0"/>
              <a:t>, </a:t>
            </a:r>
            <a:r>
              <a:rPr lang="sr-Latn-CS" altLang="en-US" sz="2800" b="1" dirty="0" smtClean="0"/>
              <a:t>specifična provodljivost, </a:t>
            </a:r>
            <a:r>
              <a:rPr lang="sr-Cyrl-CS" altLang="en-US" sz="2800" b="1" dirty="0" smtClean="0"/>
              <a:t>СО</a:t>
            </a:r>
            <a:r>
              <a:rPr lang="sr-Cyrl-CS" altLang="en-US" sz="2800" b="1" baseline="-25000" dirty="0" smtClean="0"/>
              <a:t>2</a:t>
            </a:r>
            <a:r>
              <a:rPr lang="sr-Cyrl-CS" altLang="en-US" sz="2800" b="1" dirty="0"/>
              <a:t>, </a:t>
            </a:r>
            <a:r>
              <a:rPr lang="sl-SI" altLang="en-US" sz="2800" b="1" dirty="0"/>
              <a:t>NH</a:t>
            </a:r>
            <a:r>
              <a:rPr lang="sl-SI" altLang="en-US" sz="2800" b="1" baseline="-25000" dirty="0"/>
              <a:t>4</a:t>
            </a:r>
            <a:r>
              <a:rPr lang="sl-SI" altLang="en-US" sz="2800" b="1" baseline="30000" dirty="0"/>
              <a:t>+</a:t>
            </a:r>
            <a:r>
              <a:rPr lang="sl-SI" altLang="en-US" sz="2800" b="1" dirty="0"/>
              <a:t>, NO</a:t>
            </a:r>
            <a:r>
              <a:rPr lang="sl-SI" altLang="en-US" sz="2800" b="1" baseline="-25000" dirty="0"/>
              <a:t>2</a:t>
            </a:r>
            <a:r>
              <a:rPr lang="sl-SI" altLang="en-US" sz="2800" b="1" baseline="30000" dirty="0"/>
              <a:t>-</a:t>
            </a:r>
            <a:r>
              <a:rPr lang="sl-SI" altLang="en-US" sz="2800" b="1" dirty="0"/>
              <a:t>, </a:t>
            </a:r>
            <a:r>
              <a:rPr lang="en-US" altLang="en-US" sz="2800" b="1" dirty="0" err="1"/>
              <a:t>Mn</a:t>
            </a:r>
            <a:r>
              <a:rPr lang="en-US" altLang="en-US" sz="2800" b="1" dirty="0"/>
              <a:t>, </a:t>
            </a:r>
            <a:r>
              <a:rPr lang="sl-SI" altLang="en-US" sz="2800" b="1" dirty="0"/>
              <a:t>Fe </a:t>
            </a:r>
            <a:r>
              <a:rPr lang="sl-SI" altLang="en-US" sz="2800" b="1" dirty="0" smtClean="0"/>
              <a:t>(</a:t>
            </a:r>
            <a:r>
              <a:rPr lang="sr-Latn-CS" altLang="en-US" sz="2800" b="1" dirty="0" smtClean="0"/>
              <a:t>ukupno</a:t>
            </a:r>
            <a:r>
              <a:rPr lang="sr-Cyrl-CS" altLang="en-US" sz="2800" b="1" dirty="0" smtClean="0"/>
              <a:t>), </a:t>
            </a:r>
            <a:r>
              <a:rPr lang="sl-SI" altLang="en-US" sz="2800" b="1" dirty="0" smtClean="0"/>
              <a:t>P</a:t>
            </a:r>
            <a:r>
              <a:rPr lang="sl-SI" altLang="en-US" sz="2800" b="1" dirty="0" smtClean="0"/>
              <a:t>O</a:t>
            </a:r>
            <a:r>
              <a:rPr lang="sl-SI" altLang="en-US" sz="2800" b="1" baseline="-25000" dirty="0" smtClean="0"/>
              <a:t>4</a:t>
            </a:r>
            <a:r>
              <a:rPr lang="sl-SI" altLang="en-US" sz="2800" b="1" baseline="30000" dirty="0" smtClean="0"/>
              <a:t>3</a:t>
            </a:r>
            <a:r>
              <a:rPr lang="sl-SI" altLang="en-US" sz="2800" b="1" baseline="30000" dirty="0" smtClean="0"/>
              <a:t>- </a:t>
            </a:r>
            <a:r>
              <a:rPr lang="sl-SI" altLang="en-US" sz="2800" b="1" dirty="0" smtClean="0"/>
              <a:t>, NO</a:t>
            </a:r>
            <a:r>
              <a:rPr lang="sl-SI" altLang="en-US" sz="2800" b="1" baseline="-25000" dirty="0" smtClean="0"/>
              <a:t>3</a:t>
            </a:r>
            <a:r>
              <a:rPr lang="sl-SI" altLang="en-US" sz="2800" b="1" baseline="30000" dirty="0" smtClean="0"/>
              <a:t>-</a:t>
            </a:r>
            <a:r>
              <a:rPr lang="sl-SI" altLang="en-US" sz="2800" b="1" dirty="0"/>
              <a:t>, SO</a:t>
            </a:r>
            <a:r>
              <a:rPr lang="sl-SI" altLang="en-US" sz="2800" b="1" baseline="-25000" dirty="0"/>
              <a:t>4</a:t>
            </a:r>
            <a:r>
              <a:rPr lang="sl-SI" altLang="en-US" sz="2800" b="1" baseline="30000" dirty="0"/>
              <a:t>2-</a:t>
            </a:r>
            <a:r>
              <a:rPr lang="sl-SI" altLang="en-US" sz="2800" b="1" dirty="0"/>
              <a:t>, HCO</a:t>
            </a:r>
            <a:r>
              <a:rPr lang="sl-SI" altLang="en-US" sz="2800" b="1" baseline="-25000" dirty="0"/>
              <a:t>3</a:t>
            </a:r>
            <a:r>
              <a:rPr lang="sl-SI" altLang="en-US" sz="2800" b="1" baseline="30000" dirty="0"/>
              <a:t>-</a:t>
            </a:r>
            <a:r>
              <a:rPr lang="sl-SI" altLang="en-US" sz="2800" b="1" dirty="0"/>
              <a:t>, Ca</a:t>
            </a:r>
            <a:r>
              <a:rPr lang="sl-SI" altLang="en-US" sz="2800" b="1" baseline="30000" dirty="0"/>
              <a:t>2+</a:t>
            </a:r>
            <a:r>
              <a:rPr lang="sl-SI" altLang="en-US" sz="2800" b="1" dirty="0"/>
              <a:t>, Mg</a:t>
            </a:r>
            <a:r>
              <a:rPr lang="sl-SI" altLang="en-US" sz="2800" b="1" baseline="30000" dirty="0"/>
              <a:t>2+</a:t>
            </a:r>
            <a:r>
              <a:rPr lang="sl-SI" altLang="en-US" sz="2800" b="1" dirty="0"/>
              <a:t>, Cl</a:t>
            </a:r>
            <a:r>
              <a:rPr lang="sl-SI" altLang="en-US" sz="2800" b="1" baseline="30000" dirty="0"/>
              <a:t>-</a:t>
            </a:r>
            <a:r>
              <a:rPr lang="sl-SI" altLang="en-US" sz="2800" b="1" dirty="0"/>
              <a:t>, </a:t>
            </a:r>
            <a:r>
              <a:rPr lang="sr-Latn-CS" altLang="en-US" sz="2800" b="1" dirty="0" smtClean="0"/>
              <a:t>utrošak</a:t>
            </a:r>
            <a:r>
              <a:rPr lang="sr-Cyrl-CS" altLang="en-US" sz="2800" b="1" dirty="0" smtClean="0"/>
              <a:t> </a:t>
            </a:r>
            <a:r>
              <a:rPr lang="sl-SI" altLang="en-US" sz="2800" b="1" dirty="0"/>
              <a:t>KМnO</a:t>
            </a:r>
            <a:r>
              <a:rPr lang="sl-SI" altLang="en-US" sz="2800" b="1" baseline="-25000" dirty="0"/>
              <a:t>4</a:t>
            </a:r>
            <a:r>
              <a:rPr lang="sl-SI" altLang="en-US" sz="2800" b="1" dirty="0"/>
              <a:t> i Na</a:t>
            </a:r>
            <a:r>
              <a:rPr lang="sl-SI" altLang="en-US" sz="2800" b="1" baseline="30000" dirty="0"/>
              <a:t>+</a:t>
            </a:r>
            <a:r>
              <a:rPr lang="sl-SI" altLang="en-US" sz="2800" b="1" dirty="0"/>
              <a:t> (K</a:t>
            </a:r>
            <a:r>
              <a:rPr lang="sl-SI" altLang="en-US" sz="2800" b="1" baseline="30000" dirty="0" smtClean="0"/>
              <a:t>+</a:t>
            </a:r>
            <a:r>
              <a:rPr lang="sl-SI" altLang="en-US" sz="2800" b="1" dirty="0" smtClean="0"/>
              <a:t>).</a:t>
            </a:r>
            <a:r>
              <a:rPr lang="sr-Latn-CS" altLang="en-US" sz="2800" b="1" dirty="0"/>
              <a:t> </a:t>
            </a:r>
            <a:endParaRPr lang="sr-Latn-CS" altLang="en-US" sz="2800" b="1" dirty="0" smtClean="0"/>
          </a:p>
          <a:p>
            <a:pPr marL="0" indent="0">
              <a:lnSpc>
                <a:spcPct val="170000"/>
              </a:lnSpc>
              <a:spcBef>
                <a:spcPts val="0"/>
              </a:spcBef>
              <a:buFontTx/>
              <a:buNone/>
            </a:pPr>
            <a:r>
              <a:rPr lang="sr-Latn-CS" altLang="en-US" sz="2800" b="1" dirty="0"/>
              <a:t>	</a:t>
            </a:r>
            <a:r>
              <a:rPr lang="sr-Latn-CS" altLang="en-US" sz="2800" b="1" dirty="0" smtClean="0"/>
              <a:t>svakako se treba pridržavati i reda određivanja</a:t>
            </a:r>
            <a:endParaRPr lang="en-US" altLang="en-US" sz="2800" b="1" dirty="0"/>
          </a:p>
          <a:p>
            <a:pPr marL="609600" indent="-609600">
              <a:lnSpc>
                <a:spcPct val="125000"/>
              </a:lnSpc>
              <a:buFontTx/>
              <a:buNone/>
            </a:pPr>
            <a:endParaRPr lang="en-US" altLang="en-US" sz="2800" b="1" dirty="0"/>
          </a:p>
          <a:p>
            <a:pPr marL="609600" indent="-609600">
              <a:lnSpc>
                <a:spcPct val="125000"/>
              </a:lnSpc>
              <a:buFontTx/>
              <a:buNone/>
            </a:pPr>
            <a:r>
              <a:rPr lang="en-US" altLang="en-US" sz="28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3043647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Fluoridi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/>
              <a:t>Fluoridna JSE</a:t>
            </a:r>
          </a:p>
          <a:p>
            <a:r>
              <a:rPr lang="sr-Latn-CS" b="1" dirty="0" smtClean="0"/>
              <a:t>Prednost nad direktnim određivanjima je što ne mora da se čeka postizanje ravnotežnog stanja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050525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8667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4149080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800" dirty="0" smtClean="0"/>
              <a:t>R1, pufer TISAB</a:t>
            </a:r>
          </a:p>
          <a:p>
            <a:r>
              <a:rPr lang="sr-Latn-CS" sz="2800" dirty="0" smtClean="0"/>
              <a:t>R2, KCl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73433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Primena FIA metoda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/>
              <a:t>bromidi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97358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/>
              <a:t>FDA 5 % lekova je bromid ili hidrobromid</a:t>
            </a:r>
          </a:p>
          <a:p>
            <a:r>
              <a:rPr lang="sr-Latn-CS" b="1" dirty="0" smtClean="0"/>
              <a:t>Oksidacijom bromida nastaje Br</a:t>
            </a:r>
            <a:r>
              <a:rPr lang="sr-Latn-CS" b="1" baseline="-25000" dirty="0" smtClean="0"/>
              <a:t>2</a:t>
            </a:r>
          </a:p>
          <a:p>
            <a:r>
              <a:rPr lang="sr-Latn-CS" b="1" dirty="0" smtClean="0"/>
              <a:t>Amperometrijska detekcija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Značaj bromida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564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158598" y="511629"/>
            <a:ext cx="838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l-SI" sz="2200" b="1" dirty="0">
                <a:solidFill>
                  <a:srgbClr val="0070C0"/>
                </a:solidFill>
                <a:cs typeface="Times New Roman" pitchFamily="18" charset="0"/>
              </a:rPr>
              <a:t>Indirektno određivanje bromida gasno-difuzionom FIA metodom sa amperometrijskom detekcijom</a:t>
            </a:r>
            <a:endParaRPr lang="en-US" sz="22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5334000" y="4343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b="1"/>
          </a:p>
        </p:txBody>
      </p:sp>
      <p:sp>
        <p:nvSpPr>
          <p:cNvPr id="36869" name="Text Box 8"/>
          <p:cNvSpPr txBox="1">
            <a:spLocks noChangeArrowheads="1"/>
          </p:cNvSpPr>
          <p:nvPr/>
        </p:nvSpPr>
        <p:spPr bwMode="auto">
          <a:xfrm>
            <a:off x="1828800" y="32766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b="1"/>
          </a:p>
        </p:txBody>
      </p:sp>
      <p:sp>
        <p:nvSpPr>
          <p:cNvPr id="36871" name="Text Box 14"/>
          <p:cNvSpPr txBox="1">
            <a:spLocks noChangeArrowheads="1"/>
          </p:cNvSpPr>
          <p:nvPr/>
        </p:nvSpPr>
        <p:spPr bwMode="auto">
          <a:xfrm>
            <a:off x="6400800" y="1905000"/>
            <a:ext cx="2743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000" b="1"/>
          </a:p>
        </p:txBody>
      </p:sp>
      <p:sp>
        <p:nvSpPr>
          <p:cNvPr id="36872" name="Rectangle 16"/>
          <p:cNvSpPr>
            <a:spLocks noChangeArrowheads="1"/>
          </p:cNvSpPr>
          <p:nvPr/>
        </p:nvSpPr>
        <p:spPr bwMode="auto">
          <a:xfrm>
            <a:off x="6386513" y="5921375"/>
            <a:ext cx="2349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sl-SI" sz="1600" b="1">
                <a:solidFill>
                  <a:schemeClr val="accent1"/>
                </a:solidFill>
                <a:cs typeface="Times New Roman" pitchFamily="18" charset="0"/>
              </a:rPr>
              <a:t>.</a:t>
            </a:r>
            <a:endParaRPr lang="en-GB" sz="1600" b="1">
              <a:solidFill>
                <a:schemeClr val="accent1"/>
              </a:solidFill>
              <a:cs typeface="Times New Roman" pitchFamily="18" charset="0"/>
            </a:endParaRPr>
          </a:p>
        </p:txBody>
      </p:sp>
      <p:graphicFrame>
        <p:nvGraphicFramePr>
          <p:cNvPr id="3687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11301514"/>
              </p:ext>
            </p:extLst>
          </p:nvPr>
        </p:nvGraphicFramePr>
        <p:xfrm>
          <a:off x="1176132" y="1576571"/>
          <a:ext cx="6596268" cy="4314458"/>
        </p:xfrm>
        <a:graphic>
          <a:graphicData uri="http://schemas.openxmlformats.org/presentationml/2006/ole">
            <p:oleObj spid="_x0000_s2056" name="Bitmap Image" r:id="rId3" imgW="4791744" imgH="3134162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22955841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38200" y="7620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04800" y="381000"/>
            <a:ext cx="85344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l-SI" sz="2800" b="1" dirty="0">
                <a:cs typeface="Times New Roman" pitchFamily="18" charset="0"/>
              </a:rPr>
              <a:t> </a:t>
            </a:r>
            <a:endParaRPr lang="en-US" sz="2800" b="1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l-SI" sz="2800" b="1" dirty="0" smtClean="0">
                <a:cs typeface="Times New Roman" pitchFamily="18" charset="0"/>
              </a:rPr>
              <a:t>Nosač:</a:t>
            </a:r>
            <a:r>
              <a:rPr lang="sl-SI" sz="2800" b="1" dirty="0">
                <a:cs typeface="Times New Roman" pitchFamily="18" charset="0"/>
              </a:rPr>
              <a:t> </a:t>
            </a:r>
            <a:r>
              <a:rPr lang="sl-SI" sz="2800" b="1" dirty="0" smtClean="0">
                <a:cs typeface="Times New Roman" pitchFamily="18" charset="0"/>
              </a:rPr>
              <a:t>2 </a:t>
            </a:r>
            <a:r>
              <a:rPr lang="sl-SI" sz="2800" b="1" dirty="0">
                <a:cs typeface="Times New Roman" pitchFamily="18" charset="0"/>
              </a:rPr>
              <a:t>mol/L H</a:t>
            </a:r>
            <a:r>
              <a:rPr lang="sl-SI" sz="2800" b="1" baseline="-30000" dirty="0">
                <a:cs typeface="Times New Roman" pitchFamily="18" charset="0"/>
              </a:rPr>
              <a:t>2</a:t>
            </a:r>
            <a:r>
              <a:rPr lang="sl-SI" sz="2800" b="1" dirty="0">
                <a:cs typeface="Times New Roman" pitchFamily="18" charset="0"/>
              </a:rPr>
              <a:t>SO</a:t>
            </a:r>
            <a:r>
              <a:rPr lang="sl-SI" sz="2800" b="1" baseline="-30000" dirty="0">
                <a:cs typeface="Times New Roman" pitchFamily="18" charset="0"/>
              </a:rPr>
              <a:t>4</a:t>
            </a:r>
            <a:endParaRPr lang="en-US" sz="2800" b="1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l-SI" sz="2800" b="1" dirty="0" smtClean="0">
                <a:cs typeface="Times New Roman" pitchFamily="18" charset="0"/>
              </a:rPr>
              <a:t>Akceptor: </a:t>
            </a:r>
            <a:r>
              <a:rPr lang="sr-Cyrl-CS" sz="2800" b="1" dirty="0" smtClean="0"/>
              <a:t>0</a:t>
            </a:r>
            <a:r>
              <a:rPr lang="sl-SI" sz="2800" b="1" dirty="0">
                <a:cs typeface="Times New Roman" pitchFamily="18" charset="0"/>
              </a:rPr>
              <a:t>,</a:t>
            </a:r>
            <a:r>
              <a:rPr lang="en-GB" sz="2800" b="1" dirty="0">
                <a:cs typeface="Times New Roman" pitchFamily="18" charset="0"/>
              </a:rPr>
              <a:t>0</a:t>
            </a:r>
            <a:r>
              <a:rPr lang="sl-SI" sz="2800" b="1" dirty="0">
                <a:cs typeface="Times New Roman" pitchFamily="18" charset="0"/>
              </a:rPr>
              <a:t>1 mol/L H</a:t>
            </a:r>
            <a:r>
              <a:rPr lang="sl-SI" sz="2800" b="1" baseline="-30000" dirty="0">
                <a:cs typeface="Times New Roman" pitchFamily="18" charset="0"/>
              </a:rPr>
              <a:t>2</a:t>
            </a:r>
            <a:r>
              <a:rPr lang="sl-SI" sz="2800" b="1" dirty="0">
                <a:cs typeface="Times New Roman" pitchFamily="18" charset="0"/>
              </a:rPr>
              <a:t>SO</a:t>
            </a:r>
            <a:r>
              <a:rPr lang="sl-SI" sz="2800" b="1" baseline="-30000" dirty="0">
                <a:cs typeface="Times New Roman" pitchFamily="18" charset="0"/>
              </a:rPr>
              <a:t>4</a:t>
            </a:r>
            <a:endParaRPr lang="en-US" sz="2800" b="1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l-SI" sz="2800" b="1" dirty="0" smtClean="0">
                <a:cs typeface="Times New Roman" pitchFamily="18" charset="0"/>
              </a:rPr>
              <a:t>Reagens: 0,05 </a:t>
            </a:r>
            <a:r>
              <a:rPr lang="sl-SI" sz="2800" b="1" dirty="0">
                <a:cs typeface="Times New Roman" pitchFamily="18" charset="0"/>
              </a:rPr>
              <a:t>mol/L KMnO</a:t>
            </a:r>
            <a:r>
              <a:rPr lang="sl-SI" sz="2800" b="1" baseline="-30000" dirty="0">
                <a:cs typeface="Times New Roman" pitchFamily="18" charset="0"/>
              </a:rPr>
              <a:t>4</a:t>
            </a:r>
            <a:r>
              <a:rPr lang="sl-SI" sz="2800" b="1" dirty="0">
                <a:cs typeface="Times New Roman" pitchFamily="18" charset="0"/>
              </a:rPr>
              <a:t> sa 0,04 </a:t>
            </a:r>
            <a:r>
              <a:rPr lang="sl-SI" sz="2800" b="1" dirty="0"/>
              <a:t>m</a:t>
            </a:r>
            <a:r>
              <a:rPr lang="sl-SI" sz="2800" b="1" dirty="0">
                <a:cs typeface="Times New Roman" pitchFamily="18" charset="0"/>
              </a:rPr>
              <a:t>ol/L </a:t>
            </a:r>
            <a:r>
              <a:rPr lang="sl-SI" sz="2800" b="1" dirty="0" smtClean="0">
                <a:cs typeface="Times New Roman" pitchFamily="18" charset="0"/>
              </a:rPr>
              <a:t>NaCl</a:t>
            </a:r>
          </a:p>
          <a:p>
            <a:pPr eaLnBrk="1" hangingPunct="1">
              <a:spcBef>
                <a:spcPct val="50000"/>
              </a:spcBef>
            </a:pPr>
            <a:endParaRPr lang="sl-SI" sz="2800" b="1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l-SI" sz="2800" b="1" dirty="0" smtClean="0">
                <a:cs typeface="Times New Roman" pitchFamily="18" charset="0"/>
              </a:rPr>
              <a:t>Potencijal </a:t>
            </a:r>
            <a:r>
              <a:rPr lang="sl-SI" sz="2800" b="1" dirty="0">
                <a:cs typeface="Times New Roman" pitchFamily="18" charset="0"/>
              </a:rPr>
              <a:t>Pt </a:t>
            </a:r>
            <a:r>
              <a:rPr lang="sl-SI" sz="2800" b="1" dirty="0" smtClean="0">
                <a:cs typeface="Times New Roman" pitchFamily="18" charset="0"/>
              </a:rPr>
              <a:t>elektrode: +0,65 </a:t>
            </a:r>
            <a:r>
              <a:rPr lang="sl-SI" sz="2800" b="1" dirty="0">
                <a:cs typeface="Times New Roman" pitchFamily="18" charset="0"/>
              </a:rPr>
              <a:t>V</a:t>
            </a:r>
            <a:endParaRPr lang="en-US" sz="2800" b="1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28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8187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723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sr-Latn-RS" sz="2000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745299" y="655637"/>
            <a:ext cx="73914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l-SI" b="1" dirty="0">
                <a:solidFill>
                  <a:srgbClr val="0070C0"/>
                </a:solidFill>
              </a:rPr>
              <a:t>OPTIMIZACIJA SISTEMA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sl-SI" sz="2200" b="1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sz="2200" b="1" dirty="0"/>
              <a:t>Uticaj potencijala Pt radne elektrode</a:t>
            </a:r>
            <a:r>
              <a:rPr lang="sl-SI" sz="1800" b="1" dirty="0"/>
              <a:t>	</a:t>
            </a:r>
            <a:endParaRPr lang="en-GB" sz="2000" dirty="0"/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228600" y="1905000"/>
          <a:ext cx="4430713" cy="3122613"/>
        </p:xfrm>
        <a:graphic>
          <a:graphicData uri="http://schemas.openxmlformats.org/presentationml/2006/ole">
            <p:oleObj spid="_x0000_s3081" name="Graph" r:id="rId3" imgW="4060546" imgH="3123590" progId="Origin50.Graph">
              <p:embed/>
            </p:oleObj>
          </a:graphicData>
        </a:graphic>
      </p:graphicFrame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793416" y="5153252"/>
            <a:ext cx="413862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 dirty="0" err="1"/>
              <a:t>Hidrodinami</a:t>
            </a:r>
            <a:r>
              <a:rPr lang="sl-SI" sz="2000" b="1" dirty="0"/>
              <a:t>č</a:t>
            </a:r>
            <a:r>
              <a:rPr lang="en-GB" sz="2000" b="1" dirty="0" err="1"/>
              <a:t>ki</a:t>
            </a:r>
            <a:r>
              <a:rPr lang="en-GB" sz="2000" b="1" dirty="0"/>
              <a:t> </a:t>
            </a:r>
            <a:r>
              <a:rPr lang="en-GB" sz="2000" b="1" dirty="0" err="1"/>
              <a:t>voltamogram</a:t>
            </a:r>
            <a:r>
              <a:rPr lang="en-GB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05779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1026"/>
          <p:cNvGraphicFramePr>
            <a:graphicFrameLocks noChangeAspect="1"/>
          </p:cNvGraphicFramePr>
          <p:nvPr/>
        </p:nvGraphicFramePr>
        <p:xfrm>
          <a:off x="609600" y="1524000"/>
          <a:ext cx="4953000" cy="3986213"/>
        </p:xfrm>
        <a:graphic>
          <a:graphicData uri="http://schemas.openxmlformats.org/presentationml/2006/ole">
            <p:oleObj spid="_x0000_s4104" name="Graph" r:id="rId3" imgW="3949598" imgH="3174187" progId="Origin50.Graph">
              <p:embed/>
            </p:oleObj>
          </a:graphicData>
        </a:graphic>
      </p:graphicFrame>
      <p:sp>
        <p:nvSpPr>
          <p:cNvPr id="38915" name="Text Box 1027"/>
          <p:cNvSpPr txBox="1">
            <a:spLocks noChangeArrowheads="1"/>
          </p:cNvSpPr>
          <p:nvPr/>
        </p:nvSpPr>
        <p:spPr bwMode="auto">
          <a:xfrm>
            <a:off x="381000" y="685800"/>
            <a:ext cx="80772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sz="2200" b="1"/>
              <a:t>Uticaj sumporne kiseline u nosaču na visinu FIA signala bromida</a:t>
            </a:r>
            <a:endParaRPr lang="en-GB" sz="2200"/>
          </a:p>
        </p:txBody>
      </p:sp>
      <p:sp>
        <p:nvSpPr>
          <p:cNvPr id="38916" name="Rectangle 1028"/>
          <p:cNvSpPr>
            <a:spLocks noChangeArrowheads="1"/>
          </p:cNvSpPr>
          <p:nvPr/>
        </p:nvSpPr>
        <p:spPr bwMode="auto">
          <a:xfrm>
            <a:off x="6324600" y="2743200"/>
            <a:ext cx="1271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sl-SI" sz="2000" b="1"/>
              <a:t>E=+0,65V</a:t>
            </a:r>
            <a:endParaRPr lang="en-GB" sz="2000" b="1"/>
          </a:p>
        </p:txBody>
      </p:sp>
    </p:spTree>
    <p:extLst>
      <p:ext uri="{BB962C8B-B14F-4D97-AF65-F5344CB8AC3E}">
        <p14:creationId xmlns:p14="http://schemas.microsoft.com/office/powerpoint/2010/main" xmlns="" val="14228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3835400" y="34290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endParaRPr lang="en-US" sz="1800"/>
          </a:p>
        </p:txBody>
      </p: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539552" y="381000"/>
            <a:ext cx="79928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sl-SI" sz="2400" b="1" dirty="0"/>
              <a:t>Uticaj temperature na visinu FIA signala bromida</a:t>
            </a:r>
            <a:endParaRPr lang="en-US" sz="2400" b="1" dirty="0"/>
          </a:p>
        </p:txBody>
      </p:sp>
      <p:sp>
        <p:nvSpPr>
          <p:cNvPr id="39940" name="Rectangle 6"/>
          <p:cNvSpPr>
            <a:spLocks noChangeArrowheads="1"/>
          </p:cNvSpPr>
          <p:nvPr/>
        </p:nvSpPr>
        <p:spPr bwMode="auto">
          <a:xfrm>
            <a:off x="7505700" y="2286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endParaRPr lang="sr-Latn-RS" sz="1800" b="1"/>
          </a:p>
        </p:txBody>
      </p:sp>
      <p:sp>
        <p:nvSpPr>
          <p:cNvPr id="39941" name="Text Box 9"/>
          <p:cNvSpPr txBox="1">
            <a:spLocks noChangeArrowheads="1"/>
          </p:cNvSpPr>
          <p:nvPr/>
        </p:nvSpPr>
        <p:spPr bwMode="auto">
          <a:xfrm>
            <a:off x="792696" y="4509120"/>
            <a:ext cx="801580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b="1" dirty="0"/>
              <a:t>p</a:t>
            </a:r>
            <a:r>
              <a:rPr lang="sl-SI" b="1" dirty="0">
                <a:cs typeface="Times New Roman" pitchFamily="18" charset="0"/>
              </a:rPr>
              <a:t>romena temperature ne samo da utiče na brzinu oksidacije već i na rastvorljivost nastalog broma, proces difuzije i redukciju broma na </a:t>
            </a:r>
            <a:r>
              <a:rPr lang="sl-SI" b="1" dirty="0"/>
              <a:t>Pt</a:t>
            </a:r>
            <a:r>
              <a:rPr lang="sl-SI" b="1" dirty="0">
                <a:cs typeface="Times New Roman" pitchFamily="18" charset="0"/>
              </a:rPr>
              <a:t> radnoj elektrodi. </a:t>
            </a:r>
            <a:endParaRPr lang="sl-SI" b="1" dirty="0"/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b="1" dirty="0"/>
              <a:t>d</a:t>
            </a:r>
            <a:r>
              <a:rPr lang="sl-SI" b="1" dirty="0">
                <a:cs typeface="Times New Roman" pitchFamily="18" charset="0"/>
              </a:rPr>
              <a:t>ovoljna osetljivost se postiže i na sobnoj temperaturi</a:t>
            </a:r>
            <a:r>
              <a:rPr lang="sl-SI" b="1" dirty="0"/>
              <a:t>.</a:t>
            </a:r>
            <a:r>
              <a:rPr lang="sl-SI" b="1" dirty="0">
                <a:cs typeface="Times New Roman" pitchFamily="18" charset="0"/>
              </a:rPr>
              <a:t> </a:t>
            </a:r>
            <a:endParaRPr lang="en-US" b="1" dirty="0">
              <a:cs typeface="Times New Roman" pitchFamily="18" charset="0"/>
            </a:endParaRPr>
          </a:p>
        </p:txBody>
      </p:sp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4800600" y="3657600"/>
            <a:ext cx="411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 sz="1800">
              <a:cs typeface="Times New Roman" pitchFamily="18" charset="0"/>
            </a:endParaRPr>
          </a:p>
        </p:txBody>
      </p:sp>
      <p:graphicFrame>
        <p:nvGraphicFramePr>
          <p:cNvPr id="39943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41602874"/>
              </p:ext>
            </p:extLst>
          </p:nvPr>
        </p:nvGraphicFramePr>
        <p:xfrm>
          <a:off x="1590675" y="1182688"/>
          <a:ext cx="3806825" cy="3257550"/>
        </p:xfrm>
        <a:graphic>
          <a:graphicData uri="http://schemas.openxmlformats.org/presentationml/2006/ole">
            <p:oleObj spid="_x0000_s5128" name="Graph" r:id="rId3" imgW="3804480" imgH="3255840" progId="Origin50.Grap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0817343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99401989"/>
              </p:ext>
            </p:extLst>
          </p:nvPr>
        </p:nvGraphicFramePr>
        <p:xfrm>
          <a:off x="2181808" y="921198"/>
          <a:ext cx="4704184" cy="3496806"/>
        </p:xfrm>
        <a:graphic>
          <a:graphicData uri="http://schemas.openxmlformats.org/presentationml/2006/ole">
            <p:oleObj spid="_x0000_s6152" name="Graph" r:id="rId3" imgW="4229405" imgH="3143098" progId="Origin50.Graph">
              <p:embed/>
            </p:oleObj>
          </a:graphicData>
        </a:graphic>
      </p:graphicFrame>
      <p:sp>
        <p:nvSpPr>
          <p:cNvPr id="40963" name="Text Box 1027"/>
          <p:cNvSpPr txBox="1">
            <a:spLocks noChangeArrowheads="1"/>
          </p:cNvSpPr>
          <p:nvPr/>
        </p:nvSpPr>
        <p:spPr bwMode="auto">
          <a:xfrm>
            <a:off x="533400" y="362504"/>
            <a:ext cx="78550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sz="2800" b="1" dirty="0"/>
              <a:t>Uticaj brzine i smera tokova na visinu signala</a:t>
            </a:r>
            <a:endParaRPr lang="en-GB" sz="2800" dirty="0"/>
          </a:p>
        </p:txBody>
      </p:sp>
      <p:sp>
        <p:nvSpPr>
          <p:cNvPr id="40964" name="Text Box 1028"/>
          <p:cNvSpPr txBox="1">
            <a:spLocks noChangeArrowheads="1"/>
          </p:cNvSpPr>
          <p:nvPr/>
        </p:nvSpPr>
        <p:spPr bwMode="auto">
          <a:xfrm>
            <a:off x="533400" y="4572000"/>
            <a:ext cx="8001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sz="2000" b="1">
                <a:cs typeface="Times New Roman" pitchFamily="18" charset="0"/>
              </a:rPr>
              <a:t>brzin</a:t>
            </a:r>
            <a:r>
              <a:rPr lang="sl-SI" sz="2000" b="1"/>
              <a:t>a</a:t>
            </a:r>
            <a:r>
              <a:rPr lang="sl-SI" sz="2000" b="1">
                <a:cs typeface="Times New Roman" pitchFamily="18" charset="0"/>
              </a:rPr>
              <a:t> donorskog toka </a:t>
            </a:r>
            <a:r>
              <a:rPr lang="sl-SI" sz="2000" b="1"/>
              <a:t>je</a:t>
            </a:r>
            <a:r>
              <a:rPr lang="sl-SI" sz="2000" b="1">
                <a:cs typeface="Times New Roman" pitchFamily="18" charset="0"/>
              </a:rPr>
              <a:t> 2,5 mL/min </a:t>
            </a:r>
            <a:endParaRPr lang="sl-SI" sz="2000" b="1"/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sz="2000" b="1">
                <a:cs typeface="Times New Roman" pitchFamily="18" charset="0"/>
              </a:rPr>
              <a:t>optimalna brzina akceptorskog toka</a:t>
            </a:r>
            <a:r>
              <a:rPr lang="sl-SI" sz="2000" b="1"/>
              <a:t> </a:t>
            </a:r>
            <a:r>
              <a:rPr lang="sl-SI" sz="2000" b="1">
                <a:cs typeface="Times New Roman" pitchFamily="18" charset="0"/>
              </a:rPr>
              <a:t>koja je davala zadovoljavajuće visok FIA signal je 1,6 mL/min</a:t>
            </a:r>
            <a:endParaRPr lang="sl-SI" sz="2000" b="1"/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sz="2000" b="1"/>
              <a:t>p</a:t>
            </a:r>
            <a:r>
              <a:rPr lang="sl-SI" sz="2000" b="1">
                <a:cs typeface="Times New Roman" pitchFamily="18" charset="0"/>
              </a:rPr>
              <a:t>romena smera donorskog i akceptorskog toka ne daje veću razliku u visini FIA signala</a:t>
            </a:r>
            <a:endParaRPr lang="en-GB" sz="2000" b="1"/>
          </a:p>
        </p:txBody>
      </p:sp>
    </p:spTree>
    <p:extLst>
      <p:ext uri="{BB962C8B-B14F-4D97-AF65-F5344CB8AC3E}">
        <p14:creationId xmlns:p14="http://schemas.microsoft.com/office/powerpoint/2010/main" xmlns="" val="14057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Fosfati (ORTOFOSFATI, FOSFOR)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b="1" dirty="0" smtClean="0"/>
              <a:t>Najčešća određivanja u vodi</a:t>
            </a:r>
          </a:p>
          <a:p>
            <a:r>
              <a:rPr lang="sr-Latn-CS" b="1" dirty="0" smtClean="0"/>
              <a:t>Zasnivaju se na specifičnoj reakciji između ortofosfata i reagenasa</a:t>
            </a:r>
          </a:p>
          <a:p>
            <a:r>
              <a:rPr lang="sr-Latn-CS" b="1" dirty="0" smtClean="0"/>
              <a:t>Obojeni proizvod se meri spektrofotometrijski</a:t>
            </a:r>
          </a:p>
          <a:p>
            <a:r>
              <a:rPr lang="sr-Latn-CS" b="1" dirty="0" smtClean="0"/>
              <a:t>Uglavnom kiseli uslovi, polifosfati hidrolizuju u ortofosfate, pa se kao takvi određuju</a:t>
            </a:r>
          </a:p>
          <a:p>
            <a:r>
              <a:rPr lang="sr-Latn-CS" b="1" dirty="0" smtClean="0"/>
              <a:t>Uzorci vode se konzerviraju dodatkom sumporne kiseline, čuvaju u mraku na -4 C, ako je potrebno filtriraju</a:t>
            </a:r>
          </a:p>
        </p:txBody>
      </p:sp>
    </p:spTree>
    <p:extLst>
      <p:ext uri="{BB962C8B-B14F-4D97-AF65-F5344CB8AC3E}">
        <p14:creationId xmlns:p14="http://schemas.microsoft.com/office/powerpoint/2010/main" xmlns="" val="24593552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026"/>
          <p:cNvSpPr txBox="1">
            <a:spLocks noChangeArrowheads="1"/>
          </p:cNvSpPr>
          <p:nvPr/>
        </p:nvSpPr>
        <p:spPr bwMode="auto">
          <a:xfrm>
            <a:off x="899592" y="1143000"/>
            <a:ext cx="7871792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b="1" dirty="0"/>
              <a:t>Visoka selektivnost metode 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b="1" dirty="0"/>
              <a:t>Uticaj Cl</a:t>
            </a:r>
            <a:r>
              <a:rPr lang="sl-SI" b="1" baseline="30000" dirty="0"/>
              <a:t>-</a:t>
            </a:r>
            <a:r>
              <a:rPr lang="sl-SI" b="1" dirty="0"/>
              <a:t> i I</a:t>
            </a:r>
            <a:r>
              <a:rPr lang="sl-SI" b="1" baseline="30000" dirty="0"/>
              <a:t>-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b="1" dirty="0">
                <a:cs typeface="Times New Roman" pitchFamily="18" charset="0"/>
              </a:rPr>
              <a:t>Prisustvom </a:t>
            </a:r>
            <a:r>
              <a:rPr lang="sl-SI" b="1" dirty="0"/>
              <a:t>NaCl</a:t>
            </a:r>
            <a:r>
              <a:rPr lang="sl-SI" b="1" dirty="0">
                <a:cs typeface="Times New Roman" pitchFamily="18" charset="0"/>
              </a:rPr>
              <a:t> u </a:t>
            </a:r>
            <a:r>
              <a:rPr lang="sl-SI" b="1" dirty="0"/>
              <a:t>KMnO</a:t>
            </a:r>
            <a:r>
              <a:rPr lang="sl-SI" b="1" baseline="-25000" dirty="0"/>
              <a:t>4</a:t>
            </a:r>
            <a:r>
              <a:rPr lang="sl-SI" b="1" dirty="0">
                <a:cs typeface="Times New Roman" pitchFamily="18" charset="0"/>
              </a:rPr>
              <a:t> omogućuje se nesmetano određivanje bromida u prisustvu hlorida u koncentracijama koje su čak i 1000 puta veće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b="1" dirty="0"/>
              <a:t>K</a:t>
            </a:r>
            <a:r>
              <a:rPr lang="sl-SI" b="1" dirty="0">
                <a:cs typeface="Times New Roman" pitchFamily="18" charset="0"/>
              </a:rPr>
              <a:t>atalitičk</a:t>
            </a:r>
            <a:r>
              <a:rPr lang="sl-SI" b="1" dirty="0"/>
              <a:t>i</a:t>
            </a:r>
            <a:r>
              <a:rPr lang="sl-SI" b="1" dirty="0">
                <a:cs typeface="Times New Roman" pitchFamily="18" charset="0"/>
              </a:rPr>
              <a:t> efek</a:t>
            </a:r>
            <a:r>
              <a:rPr lang="sl-SI" b="1" dirty="0"/>
              <a:t>a</a:t>
            </a:r>
            <a:r>
              <a:rPr lang="sl-SI" b="1" dirty="0">
                <a:cs typeface="Times New Roman" pitchFamily="18" charset="0"/>
              </a:rPr>
              <a:t>t </a:t>
            </a:r>
            <a:r>
              <a:rPr lang="sl-SI" b="1" dirty="0"/>
              <a:t>Cl</a:t>
            </a:r>
            <a:r>
              <a:rPr lang="sl-SI" b="1" baseline="30000" dirty="0"/>
              <a:t>-</a:t>
            </a:r>
            <a:r>
              <a:rPr lang="sl-SI" b="1" dirty="0">
                <a:cs typeface="Times New Roman" pitchFamily="18" charset="0"/>
              </a:rPr>
              <a:t> na oksidaciju </a:t>
            </a:r>
            <a:r>
              <a:rPr lang="sl-SI" b="1" dirty="0"/>
              <a:t>Br</a:t>
            </a:r>
            <a:r>
              <a:rPr lang="sl-SI" b="1" baseline="30000" dirty="0"/>
              <a:t>-</a:t>
            </a:r>
            <a:r>
              <a:rPr lang="sl-SI" b="1" dirty="0">
                <a:cs typeface="Times New Roman" pitchFamily="18" charset="0"/>
              </a:rPr>
              <a:t> </a:t>
            </a:r>
            <a:r>
              <a:rPr lang="sl-SI" b="1" dirty="0"/>
              <a:t>(KMnO</a:t>
            </a:r>
            <a:r>
              <a:rPr lang="sl-SI" b="1" baseline="-25000" dirty="0"/>
              <a:t>4</a:t>
            </a:r>
            <a:r>
              <a:rPr lang="sl-SI" b="1" dirty="0"/>
              <a:t>)</a:t>
            </a:r>
            <a:r>
              <a:rPr lang="sl-SI" b="1" dirty="0">
                <a:cs typeface="Times New Roman" pitchFamily="18" charset="0"/>
              </a:rPr>
              <a:t> </a:t>
            </a:r>
            <a:endParaRPr lang="sl-SI" b="1" dirty="0"/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b="1" dirty="0">
                <a:cs typeface="Times New Roman" pitchFamily="18" charset="0"/>
              </a:rPr>
              <a:t>Povećanjem koncentracije </a:t>
            </a:r>
            <a:r>
              <a:rPr lang="sl-SI" b="1" dirty="0"/>
              <a:t>KMnO</a:t>
            </a:r>
            <a:r>
              <a:rPr lang="sl-SI" b="1" baseline="-25000" dirty="0"/>
              <a:t>4</a:t>
            </a:r>
            <a:r>
              <a:rPr lang="sl-SI" b="1" dirty="0">
                <a:cs typeface="Times New Roman" pitchFamily="18" charset="0"/>
              </a:rPr>
              <a:t> </a:t>
            </a:r>
            <a:r>
              <a:rPr lang="sl-SI" b="1" dirty="0"/>
              <a:t>(na 0</a:t>
            </a:r>
            <a:r>
              <a:rPr lang="sl-SI" b="1" dirty="0">
                <a:cs typeface="Times New Roman" pitchFamily="18" charset="0"/>
              </a:rPr>
              <a:t>,05 mol/L</a:t>
            </a:r>
            <a:r>
              <a:rPr lang="sl-SI" b="1" dirty="0"/>
              <a:t>)</a:t>
            </a:r>
            <a:r>
              <a:rPr lang="sl-SI" b="1" dirty="0">
                <a:cs typeface="Times New Roman" pitchFamily="18" charset="0"/>
              </a:rPr>
              <a:t> moguće je nesmetano odrediti </a:t>
            </a:r>
            <a:r>
              <a:rPr lang="sl-SI" b="1" dirty="0"/>
              <a:t>Br</a:t>
            </a:r>
            <a:r>
              <a:rPr lang="sl-SI" b="1" baseline="30000" dirty="0"/>
              <a:t>-</a:t>
            </a:r>
            <a:r>
              <a:rPr lang="sl-SI" b="1" dirty="0">
                <a:cs typeface="Times New Roman" pitchFamily="18" charset="0"/>
              </a:rPr>
              <a:t> u prisustvu </a:t>
            </a:r>
            <a:r>
              <a:rPr lang="sl-SI" b="1" dirty="0"/>
              <a:t>I</a:t>
            </a:r>
            <a:r>
              <a:rPr lang="sl-SI" b="1" baseline="30000" dirty="0"/>
              <a:t>- </a:t>
            </a:r>
            <a:r>
              <a:rPr lang="sl-SI" b="1" dirty="0">
                <a:cs typeface="Times New Roman" pitchFamily="18" charset="0"/>
              </a:rPr>
              <a:t>čija je koncentracija čak 25 puta veća od prisutne koncentracije </a:t>
            </a:r>
            <a:r>
              <a:rPr lang="sl-SI" b="1" dirty="0"/>
              <a:t>Br</a:t>
            </a:r>
            <a:r>
              <a:rPr lang="sl-SI" b="1" baseline="30000" dirty="0"/>
              <a:t>-</a:t>
            </a:r>
            <a:r>
              <a:rPr lang="sl-SI" b="1" dirty="0">
                <a:cs typeface="Times New Roman" pitchFamily="18" charset="0"/>
              </a:rPr>
              <a:t> u uzorku</a:t>
            </a:r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xmlns="" val="205529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304800" y="548680"/>
            <a:ext cx="845820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l-SI" sz="2200" b="1" dirty="0">
                <a:cs typeface="Times New Roman" pitchFamily="18" charset="0"/>
              </a:rPr>
              <a:t>Sadržaj bromida je određivan u uzorcima</a:t>
            </a:r>
            <a:r>
              <a:rPr lang="sl-SI" sz="2200" b="1" dirty="0"/>
              <a:t>: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sz="2200" b="1" dirty="0" smtClean="0">
                <a:cs typeface="Times New Roman" pitchFamily="18" charset="0"/>
              </a:rPr>
              <a:t>Voda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sz="2200" b="1" dirty="0" smtClean="0">
                <a:cs typeface="Times New Roman" pitchFamily="18" charset="0"/>
              </a:rPr>
              <a:t>u </a:t>
            </a:r>
            <a:r>
              <a:rPr lang="sl-SI" sz="2200" b="1" dirty="0">
                <a:cs typeface="Times New Roman" pitchFamily="18" charset="0"/>
              </a:rPr>
              <a:t>organskim </a:t>
            </a:r>
            <a:r>
              <a:rPr lang="sl-SI" sz="2200" b="1" dirty="0" smtClean="0">
                <a:cs typeface="Times New Roman" pitchFamily="18" charset="0"/>
              </a:rPr>
              <a:t>supstancama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sz="2200" b="1" dirty="0" smtClean="0"/>
              <a:t>u </a:t>
            </a:r>
            <a:r>
              <a:rPr lang="sl-SI" sz="2200" b="1" dirty="0"/>
              <a:t>farma</a:t>
            </a:r>
            <a:r>
              <a:rPr lang="en-GB" sz="2200" b="1" dirty="0" err="1"/>
              <a:t>kolo</a:t>
            </a:r>
            <a:r>
              <a:rPr lang="sl-SI" sz="2200" b="1" dirty="0"/>
              <a:t>škim aktivnim supstancama: </a:t>
            </a:r>
            <a:r>
              <a:rPr lang="en-US" sz="2200" b="1" dirty="0" err="1">
                <a:cs typeface="Times New Roman" pitchFamily="18" charset="0"/>
              </a:rPr>
              <a:t>fenoterol</a:t>
            </a:r>
            <a:r>
              <a:rPr lang="en-US" sz="2200" b="1" dirty="0">
                <a:cs typeface="Times New Roman" pitchFamily="18" charset="0"/>
              </a:rPr>
              <a:t> </a:t>
            </a:r>
            <a:r>
              <a:rPr lang="en-US" sz="2200" b="1" dirty="0" err="1">
                <a:cs typeface="Times New Roman" pitchFamily="18" charset="0"/>
              </a:rPr>
              <a:t>hidrobromid</a:t>
            </a:r>
            <a:r>
              <a:rPr lang="sl-SI" sz="2200" b="1" dirty="0"/>
              <a:t>u, </a:t>
            </a:r>
            <a:r>
              <a:rPr lang="sl-SI" sz="2200" b="1" dirty="0">
                <a:cs typeface="Times New Roman" pitchFamily="18" charset="0"/>
              </a:rPr>
              <a:t>ipratropijum bromid</a:t>
            </a:r>
            <a:r>
              <a:rPr lang="sl-SI" sz="2200" b="1" dirty="0"/>
              <a:t>u, </a:t>
            </a:r>
            <a:r>
              <a:rPr lang="sl-SI" sz="2200" b="1" dirty="0">
                <a:cs typeface="Times New Roman" pitchFamily="18" charset="0"/>
              </a:rPr>
              <a:t>pankuronijum bromid</a:t>
            </a:r>
            <a:r>
              <a:rPr lang="sl-SI" sz="2200" b="1" dirty="0"/>
              <a:t>u, </a:t>
            </a:r>
            <a:r>
              <a:rPr lang="sl-SI" sz="2200" b="1" dirty="0">
                <a:cs typeface="Times New Roman" pitchFamily="18" charset="0"/>
              </a:rPr>
              <a:t>vekuronijum bromid</a:t>
            </a:r>
            <a:r>
              <a:rPr lang="sl-SI" sz="2200" b="1" dirty="0"/>
              <a:t>u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sz="2200" b="1" dirty="0"/>
              <a:t>u farmaceutskim preparatima: Partusisten tabletama, Atrovent ampulama, Norkuron ampulama i Pavulon ampulama</a:t>
            </a:r>
          </a:p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sl-SI" sz="2200" b="1" dirty="0"/>
              <a:t>snimane su standardne serije i iz kalibracionih jednačina izračunata koncentracija bromida u </a:t>
            </a:r>
            <a:r>
              <a:rPr lang="sl-SI" sz="2200" b="1" dirty="0" smtClean="0"/>
              <a:t>uzorcima</a:t>
            </a:r>
            <a:endParaRPr lang="sl-SI" sz="2200" b="1" dirty="0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822325" y="3470275"/>
            <a:ext cx="7788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33400" y="4267200"/>
            <a:ext cx="701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endParaRPr lang="sr-Latn-RS" sz="1800"/>
          </a:p>
        </p:txBody>
      </p:sp>
    </p:spTree>
    <p:extLst>
      <p:ext uri="{BB962C8B-B14F-4D97-AF65-F5344CB8AC3E}">
        <p14:creationId xmlns:p14="http://schemas.microsoft.com/office/powerpoint/2010/main" xmlns="" val="260696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ig 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3381375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3" descr="fig 1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66800"/>
            <a:ext cx="417195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914400" y="5943600"/>
            <a:ext cx="251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1800" b="1"/>
              <a:t> </a:t>
            </a:r>
            <a:r>
              <a:rPr lang="sl-SI" sz="2000" b="1"/>
              <a:t>fenoterol hidrobromid (FHBr)</a:t>
            </a:r>
            <a:r>
              <a:rPr lang="sl-SI" sz="1800" b="1"/>
              <a:t> </a:t>
            </a:r>
            <a:endParaRPr lang="en-GB" sz="1800" b="1"/>
          </a:p>
        </p:txBody>
      </p:sp>
      <p:sp>
        <p:nvSpPr>
          <p:cNvPr id="45061" name="Rectangle 7"/>
          <p:cNvSpPr>
            <a:spLocks noChangeArrowheads="1"/>
          </p:cNvSpPr>
          <p:nvPr/>
        </p:nvSpPr>
        <p:spPr bwMode="auto">
          <a:xfrm>
            <a:off x="557212" y="228600"/>
            <a:ext cx="840727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sl-SI" sz="2200" b="1" dirty="0"/>
              <a:t>Strukturne formule farmakoloških aktivnih supstanci i oksima</a:t>
            </a:r>
            <a:endParaRPr lang="en-GB" sz="2200" b="1" dirty="0"/>
          </a:p>
        </p:txBody>
      </p:sp>
      <p:sp>
        <p:nvSpPr>
          <p:cNvPr id="45062" name="Rectangle 8"/>
          <p:cNvSpPr>
            <a:spLocks noChangeArrowheads="1"/>
          </p:cNvSpPr>
          <p:nvPr/>
        </p:nvSpPr>
        <p:spPr bwMode="auto">
          <a:xfrm>
            <a:off x="838200" y="3024188"/>
            <a:ext cx="3235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l-SI" sz="2000" b="1"/>
              <a:t>ipratropijum</a:t>
            </a:r>
            <a:r>
              <a:rPr lang="sl-SI" sz="1800" b="1"/>
              <a:t> </a:t>
            </a:r>
            <a:r>
              <a:rPr lang="sl-SI" sz="2000" b="1"/>
              <a:t>bromid (IPBr)</a:t>
            </a:r>
            <a:endParaRPr lang="en-GB" sz="2000" b="1"/>
          </a:p>
        </p:txBody>
      </p:sp>
      <p:sp>
        <p:nvSpPr>
          <p:cNvPr id="45063" name="Rectangle 9"/>
          <p:cNvSpPr>
            <a:spLocks noChangeArrowheads="1"/>
          </p:cNvSpPr>
          <p:nvPr/>
        </p:nvSpPr>
        <p:spPr bwMode="auto">
          <a:xfrm>
            <a:off x="3707904" y="3356992"/>
            <a:ext cx="50831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l-SI" sz="2000" b="1" dirty="0"/>
              <a:t>pankuronijum bromid (R=CH</a:t>
            </a:r>
            <a:r>
              <a:rPr lang="sl-SI" sz="2000" b="1" baseline="-25000" dirty="0"/>
              <a:t>3 </a:t>
            </a:r>
            <a:r>
              <a:rPr lang="sl-SI" sz="2000" b="1" dirty="0"/>
              <a:t>n=2)(PANBr)</a:t>
            </a:r>
          </a:p>
          <a:p>
            <a:r>
              <a:rPr lang="sl-SI" sz="2000" b="1" dirty="0"/>
              <a:t> i vekuronijum bromid (R=H n=1);(VBr)</a:t>
            </a:r>
            <a:endParaRPr lang="en-GB" sz="2000" b="1" dirty="0"/>
          </a:p>
        </p:txBody>
      </p:sp>
      <p:pic>
        <p:nvPicPr>
          <p:cNvPr id="45064" name="Picture 11" descr="C:\WINDOWS\Desktop\JelenaM\bromidi\shd\fig 1d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724400"/>
            <a:ext cx="37719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Rectangle 12"/>
          <p:cNvSpPr>
            <a:spLocks noChangeArrowheads="1"/>
          </p:cNvSpPr>
          <p:nvPr/>
        </p:nvSpPr>
        <p:spPr bwMode="auto">
          <a:xfrm>
            <a:off x="4648200" y="5943600"/>
            <a:ext cx="358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2000" b="1"/>
              <a:t>TMB-4, biološki aktivni oksim</a:t>
            </a:r>
            <a:endParaRPr lang="en-GB" sz="2000" b="1"/>
          </a:p>
        </p:txBody>
      </p:sp>
      <p:pic>
        <p:nvPicPr>
          <p:cNvPr id="45066" name="Picture 13" descr="C:\WINDOWS\Desktop\JelenaM\bromidi\shd\fig 1c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38600"/>
            <a:ext cx="370522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39744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381000" y="685800"/>
            <a:ext cx="8458200" cy="105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endParaRPr lang="en-US" sz="1800"/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endParaRPr lang="en-GB" sz="1800"/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04800" y="762000"/>
            <a:ext cx="8227640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sl-SI" sz="2200" b="1" dirty="0"/>
              <a:t>i</a:t>
            </a:r>
            <a:r>
              <a:rPr lang="sl-SI" sz="2200" b="1" dirty="0">
                <a:cs typeface="Times New Roman" pitchFamily="18" charset="0"/>
              </a:rPr>
              <a:t>ndirektna gasno difuziona FIA metoda sa amperometrijskom detekcijom, </a:t>
            </a:r>
            <a:r>
              <a:rPr lang="sl-SI" sz="2200" b="1" dirty="0"/>
              <a:t>za</a:t>
            </a:r>
            <a:r>
              <a:rPr lang="en-GB" sz="2200" b="1" dirty="0">
                <a:cs typeface="Times New Roman" pitchFamily="18" charset="0"/>
              </a:rPr>
              <a:t> </a:t>
            </a:r>
            <a:r>
              <a:rPr lang="sl-SI" sz="2200" b="1" dirty="0">
                <a:cs typeface="Times New Roman" pitchFamily="18" charset="0"/>
              </a:rPr>
              <a:t>određivanje bromida je osetljiva, selektivna i brza </a:t>
            </a:r>
            <a:endParaRPr lang="sl-SI" sz="2200" b="1" dirty="0"/>
          </a:p>
          <a:p>
            <a:pPr marL="342900" indent="-342900" algn="just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sl-SI" sz="2200" b="1" dirty="0"/>
              <a:t>u</a:t>
            </a:r>
            <a:r>
              <a:rPr lang="sl-SI" sz="2200" b="1" dirty="0">
                <a:cs typeface="Times New Roman" pitchFamily="18" charset="0"/>
              </a:rPr>
              <a:t>trošak aktivnih supstanci je vrlo mali tako da se sa relativno malom </a:t>
            </a:r>
            <a:r>
              <a:rPr lang="sl-SI" sz="2200" b="1" dirty="0"/>
              <a:t>količinom</a:t>
            </a:r>
            <a:r>
              <a:rPr lang="sl-SI" sz="2200" b="1" dirty="0">
                <a:cs typeface="Times New Roman" pitchFamily="18" charset="0"/>
              </a:rPr>
              <a:t> uzorka može uraditi veliki broj analiza. </a:t>
            </a:r>
            <a:r>
              <a:rPr lang="sl-SI" sz="2200" b="1" dirty="0"/>
              <a:t>(</a:t>
            </a:r>
            <a:r>
              <a:rPr lang="sl-SI" sz="2200" b="1" dirty="0">
                <a:cs typeface="Times New Roman" pitchFamily="18" charset="0"/>
              </a:rPr>
              <a:t>60 </a:t>
            </a:r>
            <a:r>
              <a:rPr lang="sl-SI" sz="2200" b="1" dirty="0"/>
              <a:t>uzoraka</a:t>
            </a:r>
            <a:r>
              <a:rPr lang="sl-SI" sz="2200" b="1" dirty="0">
                <a:cs typeface="Times New Roman" pitchFamily="18" charset="0"/>
              </a:rPr>
              <a:t> na sat</a:t>
            </a:r>
            <a:r>
              <a:rPr lang="sl-SI" sz="2200" b="1" dirty="0"/>
              <a:t>)</a:t>
            </a:r>
          </a:p>
          <a:p>
            <a:pPr marL="342900" indent="-342900" algn="just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sl-SI" sz="2200" b="1" dirty="0"/>
              <a:t>g</a:t>
            </a:r>
            <a:r>
              <a:rPr lang="sl-SI" sz="2200" b="1" dirty="0">
                <a:cs typeface="Times New Roman" pitchFamily="18" charset="0"/>
              </a:rPr>
              <a:t>ranica detekcije je 0,5 μmol/L</a:t>
            </a:r>
            <a:r>
              <a:rPr lang="sl-SI" sz="2200" b="1" dirty="0"/>
              <a:t> (40 </a:t>
            </a:r>
            <a:r>
              <a:rPr lang="sl-SI" sz="2200" b="1" dirty="0">
                <a:cs typeface="Times New Roman" pitchFamily="18" charset="0"/>
              </a:rPr>
              <a:t>µ</a:t>
            </a:r>
            <a:r>
              <a:rPr lang="sl-SI" sz="2200" b="1" dirty="0"/>
              <a:t>g/L)</a:t>
            </a:r>
            <a:r>
              <a:rPr lang="sl-SI" sz="2200" b="1" dirty="0">
                <a:cs typeface="Times New Roman" pitchFamily="18" charset="0"/>
              </a:rPr>
              <a:t> bromida</a:t>
            </a:r>
            <a:endParaRPr lang="sl-SI" sz="2200" b="1" dirty="0"/>
          </a:p>
          <a:p>
            <a:pPr marL="342900" indent="-342900" algn="just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sl-SI" sz="2200" b="1" dirty="0" smtClean="0"/>
              <a:t>u</a:t>
            </a:r>
            <a:r>
              <a:rPr lang="sl-SI" sz="2200" b="1" dirty="0" smtClean="0">
                <a:cs typeface="Times New Roman" pitchFamily="18" charset="0"/>
              </a:rPr>
              <a:t>spešno </a:t>
            </a:r>
            <a:r>
              <a:rPr lang="sl-SI" sz="2200" b="1" dirty="0"/>
              <a:t>je </a:t>
            </a:r>
            <a:r>
              <a:rPr lang="sl-SI" sz="2200" b="1" dirty="0">
                <a:cs typeface="Times New Roman" pitchFamily="18" charset="0"/>
              </a:rPr>
              <a:t>primenjena na direktno analiziranje bromida u multikomponentnim uzorcima gde oficijalne metode zahtevaju prethodno odvajanje analita</a:t>
            </a:r>
            <a:endParaRPr lang="en-GB" sz="22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6292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Primena FIA metoda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/>
              <a:t>jodidi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57294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/>
              <a:t>Esencijalni elementi u ishrani</a:t>
            </a:r>
          </a:p>
          <a:p>
            <a:r>
              <a:rPr lang="sr-Latn-CS" b="1" dirty="0" smtClean="0"/>
              <a:t>Oboljenja tiroidne žlezde</a:t>
            </a:r>
          </a:p>
          <a:p>
            <a:r>
              <a:rPr lang="sr-Latn-CS" b="1" dirty="0" smtClean="0"/>
              <a:t>Kuhinjska so izvor neophodnih jodida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Jodidi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96469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2325" y="650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3347864" y="5445224"/>
            <a:ext cx="504103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b="1" dirty="0">
                <a:cs typeface="Times New Roman" pitchFamily="18" charset="0"/>
              </a:rPr>
              <a:t>R</a:t>
            </a:r>
            <a:r>
              <a:rPr lang="sl-SI" b="1" baseline="-30000" dirty="0">
                <a:cs typeface="Times New Roman" pitchFamily="18" charset="0"/>
              </a:rPr>
              <a:t>1</a:t>
            </a:r>
            <a:r>
              <a:rPr lang="sl-SI" b="1" dirty="0">
                <a:cs typeface="Times New Roman" pitchFamily="18" charset="0"/>
              </a:rPr>
              <a:t>, R</a:t>
            </a:r>
            <a:r>
              <a:rPr lang="sl-SI" b="1" baseline="-30000" dirty="0">
                <a:cs typeface="Times New Roman" pitchFamily="18" charset="0"/>
              </a:rPr>
              <a:t>2</a:t>
            </a:r>
            <a:r>
              <a:rPr lang="sl-SI" b="1" dirty="0"/>
              <a:t>, </a:t>
            </a:r>
            <a:r>
              <a:rPr lang="sl-SI" b="1" dirty="0">
                <a:cs typeface="Times New Roman" pitchFamily="18" charset="0"/>
              </a:rPr>
              <a:t>rastvori Mn</a:t>
            </a:r>
            <a:r>
              <a:rPr lang="sl-SI" b="1" baseline="30000" dirty="0"/>
              <a:t>3+</a:t>
            </a:r>
            <a:r>
              <a:rPr lang="sl-SI" b="1" dirty="0">
                <a:cs typeface="Times New Roman" pitchFamily="18" charset="0"/>
              </a:rPr>
              <a:t> i As</a:t>
            </a:r>
            <a:r>
              <a:rPr lang="sl-SI" b="1" baseline="30000" dirty="0"/>
              <a:t>3+</a:t>
            </a:r>
            <a:r>
              <a:rPr lang="sl-SI" b="1" dirty="0">
                <a:cs typeface="Times New Roman" pitchFamily="18" charset="0"/>
              </a:rPr>
              <a:t>; C, nosač; </a:t>
            </a:r>
            <a:r>
              <a:rPr lang="sl-SI" b="1" dirty="0" smtClean="0">
                <a:cs typeface="Times New Roman" pitchFamily="18" charset="0"/>
              </a:rPr>
              <a:t>FC, protočna elektrohemijska ćelija; </a:t>
            </a:r>
            <a:endParaRPr lang="sl-SI" b="1" dirty="0" smtClean="0"/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304800" y="381000"/>
            <a:ext cx="8534400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 dirty="0" smtClean="0">
                <a:solidFill>
                  <a:srgbClr val="0070C0"/>
                </a:solidFill>
                <a:cs typeface="Times New Roman" pitchFamily="18" charset="0"/>
              </a:rPr>
              <a:t>ODREĐIVANJE JODIDA </a:t>
            </a:r>
            <a:r>
              <a:rPr lang="sl-SI" b="1" dirty="0" smtClean="0">
                <a:solidFill>
                  <a:srgbClr val="0070C0"/>
                </a:solidFill>
              </a:rPr>
              <a:t>SA AMPEROMETRIJSKOM DETEKCIJOM</a:t>
            </a:r>
          </a:p>
          <a:p>
            <a:pPr algn="just" eaLnBrk="1" hangingPunct="1">
              <a:spcBef>
                <a:spcPct val="50000"/>
              </a:spcBef>
            </a:pPr>
            <a:r>
              <a:rPr lang="sr-Latn-CS" sz="2200" b="1" dirty="0" smtClean="0">
                <a:cs typeface="Times New Roman" pitchFamily="18" charset="0"/>
              </a:rPr>
              <a:t>z</a:t>
            </a:r>
            <a:r>
              <a:rPr lang="en-US" sz="2200" b="1" dirty="0" err="1" smtClean="0">
                <a:cs typeface="Times New Roman" pitchFamily="18" charset="0"/>
              </a:rPr>
              <a:t>asniva</a:t>
            </a:r>
            <a:r>
              <a:rPr lang="en-US" sz="2200" b="1" dirty="0" smtClean="0">
                <a:cs typeface="Times New Roman" pitchFamily="18" charset="0"/>
              </a:rPr>
              <a:t> </a:t>
            </a:r>
            <a:r>
              <a:rPr lang="sl-SI" sz="2200" b="1" dirty="0">
                <a:cs typeface="Times New Roman" pitchFamily="18" charset="0"/>
              </a:rPr>
              <a:t>se na primeni reakcije između Mn</a:t>
            </a:r>
            <a:r>
              <a:rPr lang="sl-SI" sz="2200" b="1" baseline="30000" dirty="0"/>
              <a:t>3+</a:t>
            </a:r>
            <a:r>
              <a:rPr lang="sl-SI" sz="2200" b="1" dirty="0">
                <a:cs typeface="Times New Roman" pitchFamily="18" charset="0"/>
              </a:rPr>
              <a:t> i As</a:t>
            </a:r>
            <a:r>
              <a:rPr lang="sl-SI" sz="2200" b="1" baseline="30000" dirty="0"/>
              <a:t>3+</a:t>
            </a:r>
            <a:r>
              <a:rPr lang="sl-SI" sz="2200" b="1" dirty="0">
                <a:cs typeface="Times New Roman" pitchFamily="18" charset="0"/>
              </a:rPr>
              <a:t> koju katalizuju jodidi. </a:t>
            </a:r>
            <a:endParaRPr lang="en-US" sz="2200" b="1" dirty="0">
              <a:cs typeface="Times New Roman" pitchFamily="18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sl-SI" sz="2200" b="1" dirty="0">
                <a:cs typeface="Times New Roman" pitchFamily="18" charset="0"/>
              </a:rPr>
              <a:t>	</a:t>
            </a:r>
            <a:r>
              <a:rPr lang="sl-SI" sz="2200" b="1" dirty="0"/>
              <a:t>2</a:t>
            </a:r>
            <a:r>
              <a:rPr lang="sl-SI" sz="2200" b="1" dirty="0">
                <a:cs typeface="Times New Roman" pitchFamily="18" charset="0"/>
              </a:rPr>
              <a:t>Mn</a:t>
            </a:r>
            <a:r>
              <a:rPr lang="sl-SI" sz="2200" b="1" baseline="30000" dirty="0"/>
              <a:t>3+</a:t>
            </a:r>
            <a:r>
              <a:rPr lang="sl-SI" sz="2200" b="1" dirty="0">
                <a:cs typeface="Times New Roman" pitchFamily="18" charset="0"/>
              </a:rPr>
              <a:t> +</a:t>
            </a:r>
            <a:r>
              <a:rPr lang="sl-SI" sz="2200" b="1" dirty="0"/>
              <a:t> </a:t>
            </a:r>
            <a:r>
              <a:rPr lang="sl-SI" sz="2200" b="1" dirty="0">
                <a:cs typeface="Times New Roman" pitchFamily="18" charset="0"/>
              </a:rPr>
              <a:t>As</a:t>
            </a:r>
            <a:r>
              <a:rPr lang="sl-SI" sz="2200" b="1" baseline="30000" dirty="0"/>
              <a:t>3+</a:t>
            </a:r>
            <a:r>
              <a:rPr lang="sl-SI" sz="2200" b="1" dirty="0">
                <a:cs typeface="Times New Roman" pitchFamily="18" charset="0"/>
              </a:rPr>
              <a:t> →</a:t>
            </a:r>
            <a:r>
              <a:rPr lang="sl-SI" sz="2200" b="1" dirty="0"/>
              <a:t> 2</a:t>
            </a:r>
            <a:r>
              <a:rPr lang="sl-SI" sz="2200" b="1" dirty="0">
                <a:cs typeface="Times New Roman" pitchFamily="18" charset="0"/>
              </a:rPr>
              <a:t>Mn</a:t>
            </a:r>
            <a:r>
              <a:rPr lang="sl-SI" sz="2200" b="1" baseline="30000" dirty="0"/>
              <a:t>2+</a:t>
            </a:r>
            <a:r>
              <a:rPr lang="sl-SI" sz="2200" b="1" dirty="0">
                <a:cs typeface="Times New Roman" pitchFamily="18" charset="0"/>
              </a:rPr>
              <a:t> + As</a:t>
            </a:r>
            <a:r>
              <a:rPr lang="sl-SI" sz="2200" b="1" baseline="30000" dirty="0"/>
              <a:t>5+</a:t>
            </a:r>
            <a:r>
              <a:rPr lang="sl-SI" sz="2200" b="1" dirty="0">
                <a:cs typeface="Times New Roman" pitchFamily="18" charset="0"/>
              </a:rPr>
              <a:t> </a:t>
            </a:r>
            <a:endParaRPr lang="en-GB" sz="2200" b="1" dirty="0">
              <a:cs typeface="Times New Roman" pitchFamily="18" charset="0"/>
            </a:endParaRPr>
          </a:p>
        </p:txBody>
      </p:sp>
      <p:pic>
        <p:nvPicPr>
          <p:cNvPr id="22534" name="Picture 7" descr="Figure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6418" y="3212976"/>
            <a:ext cx="5791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16993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295400" y="1143000"/>
            <a:ext cx="533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838200" y="4953000"/>
            <a:ext cx="7543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800"/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495300" y="692696"/>
            <a:ext cx="822960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800" b="1" dirty="0" smtClean="0">
                <a:cs typeface="Times New Roman" pitchFamily="18" charset="0"/>
              </a:rPr>
              <a:t>Nosač:</a:t>
            </a:r>
            <a:r>
              <a:rPr lang="sl-SI" sz="2800" b="1" dirty="0">
                <a:cs typeface="Times New Roman" pitchFamily="18" charset="0"/>
              </a:rPr>
              <a:t> 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l-SI" sz="2800" b="1" dirty="0" smtClean="0"/>
              <a:t>1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l-SI" sz="2800" b="1" dirty="0">
                <a:cs typeface="Times New Roman" pitchFamily="18" charset="0"/>
              </a:rPr>
              <a:t>mol/L H</a:t>
            </a:r>
            <a:r>
              <a:rPr lang="sl-SI" sz="2800" b="1" baseline="-30000" dirty="0">
                <a:cs typeface="Times New Roman" pitchFamily="18" charset="0"/>
              </a:rPr>
              <a:t>2</a:t>
            </a:r>
            <a:r>
              <a:rPr lang="sl-SI" sz="2800" b="1" dirty="0">
                <a:cs typeface="Times New Roman" pitchFamily="18" charset="0"/>
              </a:rPr>
              <a:t>SO</a:t>
            </a:r>
            <a:r>
              <a:rPr lang="sl-SI" sz="2800" b="1" baseline="-30000" dirty="0">
                <a:cs typeface="Times New Roman" pitchFamily="18" charset="0"/>
              </a:rPr>
              <a:t>4</a:t>
            </a:r>
            <a:endParaRPr lang="en-US" sz="2800" b="1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l-SI" sz="2800" b="1" dirty="0">
                <a:cs typeface="Times New Roman" pitchFamily="18" charset="0"/>
              </a:rPr>
              <a:t>Koncentracija </a:t>
            </a:r>
            <a:r>
              <a:rPr lang="sl-SI" sz="2800" b="1" dirty="0"/>
              <a:t>Mn</a:t>
            </a:r>
            <a:r>
              <a:rPr lang="sl-SI" sz="2800" b="1" baseline="30000" dirty="0"/>
              <a:t>3</a:t>
            </a:r>
            <a:r>
              <a:rPr lang="sl-SI" sz="2800" b="1" baseline="30000" dirty="0" smtClean="0"/>
              <a:t>+</a:t>
            </a:r>
            <a:r>
              <a:rPr lang="sl-SI" sz="2800" b="1" dirty="0" smtClean="0"/>
              <a:t>: </a:t>
            </a:r>
            <a:r>
              <a:rPr lang="sl-SI" sz="2800" b="1" dirty="0" smtClean="0">
                <a:cs typeface="Times New Roman" pitchFamily="18" charset="0"/>
              </a:rPr>
              <a:t>1</a:t>
            </a:r>
            <a:r>
              <a:rPr lang="sl-SI" sz="2800" b="1" dirty="0" smtClean="0"/>
              <a:t>,75 </a:t>
            </a:r>
            <a:r>
              <a:rPr lang="sl-SI" sz="2800" b="1" dirty="0"/>
              <a:t>m</a:t>
            </a:r>
            <a:r>
              <a:rPr lang="sl-SI" sz="2800" b="1" dirty="0">
                <a:cs typeface="Times New Roman" pitchFamily="18" charset="0"/>
              </a:rPr>
              <a:t>mol/L</a:t>
            </a:r>
            <a:r>
              <a:rPr lang="sl-SI" sz="2800" b="1" dirty="0"/>
              <a:t> u 6 mol/L </a:t>
            </a:r>
            <a:r>
              <a:rPr lang="sl-SI" sz="2800" b="1" dirty="0">
                <a:cs typeface="Times New Roman" pitchFamily="18" charset="0"/>
              </a:rPr>
              <a:t>H</a:t>
            </a:r>
            <a:r>
              <a:rPr lang="sl-SI" sz="2800" b="1" baseline="-30000" dirty="0">
                <a:cs typeface="Times New Roman" pitchFamily="18" charset="0"/>
              </a:rPr>
              <a:t>2</a:t>
            </a:r>
            <a:r>
              <a:rPr lang="sl-SI" sz="2800" b="1" dirty="0">
                <a:cs typeface="Times New Roman" pitchFamily="18" charset="0"/>
              </a:rPr>
              <a:t>SO</a:t>
            </a:r>
            <a:r>
              <a:rPr lang="sl-SI" sz="2800" b="1" baseline="-30000" dirty="0">
                <a:cs typeface="Times New Roman" pitchFamily="18" charset="0"/>
              </a:rPr>
              <a:t>4</a:t>
            </a:r>
            <a:r>
              <a:rPr lang="sl-SI" sz="2800" b="1" dirty="0"/>
              <a:t> </a:t>
            </a:r>
            <a:endParaRPr lang="en-US" sz="2800" b="1" dirty="0"/>
          </a:p>
          <a:p>
            <a:pPr eaLnBrk="1" hangingPunct="1">
              <a:spcBef>
                <a:spcPct val="50000"/>
              </a:spcBef>
            </a:pPr>
            <a:r>
              <a:rPr lang="sl-SI" sz="2800" b="1" dirty="0">
                <a:cs typeface="Times New Roman" pitchFamily="18" charset="0"/>
              </a:rPr>
              <a:t>Koncentracija </a:t>
            </a:r>
            <a:r>
              <a:rPr lang="sl-SI" sz="2800" b="1" dirty="0"/>
              <a:t>As</a:t>
            </a:r>
            <a:r>
              <a:rPr lang="sl-SI" sz="2800" b="1" baseline="30000" dirty="0"/>
              <a:t>3</a:t>
            </a:r>
            <a:r>
              <a:rPr lang="sl-SI" sz="2800" b="1" baseline="30000" dirty="0" smtClean="0"/>
              <a:t>+:   </a:t>
            </a:r>
            <a:r>
              <a:rPr lang="sl-SI" sz="2800" b="1" dirty="0" smtClean="0"/>
              <a:t>0,02</a:t>
            </a:r>
            <a:r>
              <a:rPr lang="sl-SI" sz="2800" b="1" dirty="0" smtClean="0">
                <a:cs typeface="Times New Roman" pitchFamily="18" charset="0"/>
              </a:rPr>
              <a:t> </a:t>
            </a:r>
            <a:r>
              <a:rPr lang="sl-SI" sz="2800" b="1" dirty="0">
                <a:cs typeface="Times New Roman" pitchFamily="18" charset="0"/>
              </a:rPr>
              <a:t>mol/L </a:t>
            </a:r>
            <a:r>
              <a:rPr lang="sl-SI" sz="2800" b="1" dirty="0"/>
              <a:t>u 2 mol/L </a:t>
            </a:r>
            <a:r>
              <a:rPr lang="sl-SI" sz="2800" b="1" dirty="0" smtClean="0">
                <a:cs typeface="Times New Roman" pitchFamily="18" charset="0"/>
              </a:rPr>
              <a:t>H</a:t>
            </a:r>
            <a:r>
              <a:rPr lang="sl-SI" sz="2800" b="1" baseline="-30000" dirty="0" smtClean="0">
                <a:cs typeface="Times New Roman" pitchFamily="18" charset="0"/>
              </a:rPr>
              <a:t>2</a:t>
            </a:r>
            <a:r>
              <a:rPr lang="sl-SI" sz="2800" b="1" dirty="0" smtClean="0">
                <a:cs typeface="Times New Roman" pitchFamily="18" charset="0"/>
              </a:rPr>
              <a:t>SO</a:t>
            </a:r>
            <a:r>
              <a:rPr lang="sl-SI" sz="2800" b="1" baseline="-30000" dirty="0" smtClean="0">
                <a:cs typeface="Times New Roman" pitchFamily="18" charset="0"/>
              </a:rPr>
              <a:t>4</a:t>
            </a:r>
          </a:p>
          <a:p>
            <a:pPr eaLnBrk="1" hangingPunct="1">
              <a:spcBef>
                <a:spcPct val="50000"/>
              </a:spcBef>
            </a:pPr>
            <a:endParaRPr lang="sl-SI" sz="2800" b="1" dirty="0" smtClean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l-SI" sz="2800" b="1" dirty="0" smtClean="0">
                <a:cs typeface="Times New Roman" pitchFamily="18" charset="0"/>
              </a:rPr>
              <a:t>Potencijal </a:t>
            </a:r>
            <a:r>
              <a:rPr lang="sl-SI" sz="2800" b="1" dirty="0">
                <a:cs typeface="Times New Roman" pitchFamily="18" charset="0"/>
              </a:rPr>
              <a:t>Pt elektrode		+0,</a:t>
            </a:r>
            <a:r>
              <a:rPr lang="sl-SI" sz="2800" b="1" dirty="0"/>
              <a:t>90</a:t>
            </a:r>
            <a:r>
              <a:rPr lang="sl-SI" sz="2800" b="1" dirty="0">
                <a:cs typeface="Times New Roman" pitchFamily="18" charset="0"/>
              </a:rPr>
              <a:t> V</a:t>
            </a:r>
            <a:endParaRPr lang="en-US" sz="2800" b="1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sl-SI" sz="2800" b="1" baseline="-30000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l-SI" sz="2800" b="1" dirty="0" smtClean="0">
                <a:cs typeface="Times New Roman" pitchFamily="18" charset="0"/>
              </a:rPr>
              <a:t>Brzina </a:t>
            </a:r>
            <a:r>
              <a:rPr lang="sl-SI" sz="2800" b="1" dirty="0">
                <a:cs typeface="Times New Roman" pitchFamily="18" charset="0"/>
              </a:rPr>
              <a:t>protoka A/R</a:t>
            </a:r>
            <a:r>
              <a:rPr lang="sl-SI" sz="2800" b="1" dirty="0"/>
              <a:t>/</a:t>
            </a:r>
            <a:r>
              <a:rPr lang="sl-SI" sz="2800" b="1" dirty="0">
                <a:cs typeface="Times New Roman" pitchFamily="18" charset="0"/>
              </a:rPr>
              <a:t>C 		1</a:t>
            </a:r>
            <a:r>
              <a:rPr lang="sl-SI" sz="2800" b="1" dirty="0"/>
              <a:t>,</a:t>
            </a:r>
            <a:r>
              <a:rPr lang="sl-SI" sz="2800" b="1" dirty="0">
                <a:cs typeface="Times New Roman" pitchFamily="18" charset="0"/>
              </a:rPr>
              <a:t>6/1</a:t>
            </a:r>
            <a:r>
              <a:rPr lang="sl-SI" sz="2800" b="1" dirty="0"/>
              <a:t>,</a:t>
            </a:r>
            <a:r>
              <a:rPr lang="sl-SI" sz="2800" b="1" dirty="0">
                <a:cs typeface="Times New Roman" pitchFamily="18" charset="0"/>
              </a:rPr>
              <a:t>6/0</a:t>
            </a:r>
            <a:r>
              <a:rPr lang="sl-SI" sz="2800" b="1" dirty="0"/>
              <a:t>,</a:t>
            </a:r>
            <a:r>
              <a:rPr lang="sl-SI" sz="2800" b="1" dirty="0">
                <a:cs typeface="Times New Roman" pitchFamily="18" charset="0"/>
              </a:rPr>
              <a:t>9 mL/min</a:t>
            </a:r>
            <a:endParaRPr lang="en-US" sz="2800" b="1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sl-SI" sz="2800" b="1" dirty="0"/>
          </a:p>
        </p:txBody>
      </p:sp>
    </p:spTree>
    <p:extLst>
      <p:ext uri="{BB962C8B-B14F-4D97-AF65-F5344CB8AC3E}">
        <p14:creationId xmlns:p14="http://schemas.microsoft.com/office/powerpoint/2010/main" xmlns="" val="29817805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4982283" y="2780928"/>
            <a:ext cx="358140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b="1" dirty="0"/>
              <a:t>1-radne elektrode</a:t>
            </a:r>
          </a:p>
          <a:p>
            <a:pPr eaLnBrk="1" hangingPunct="1">
              <a:spcBef>
                <a:spcPct val="50000"/>
              </a:spcBef>
            </a:pPr>
            <a:r>
              <a:rPr lang="sl-SI" b="1" dirty="0"/>
              <a:t>2-sporedna elektroda</a:t>
            </a:r>
          </a:p>
          <a:p>
            <a:pPr eaLnBrk="1" hangingPunct="1">
              <a:spcBef>
                <a:spcPct val="50000"/>
              </a:spcBef>
            </a:pPr>
            <a:r>
              <a:rPr lang="sl-SI" b="1" dirty="0"/>
              <a:t>3-zatvarač</a:t>
            </a:r>
          </a:p>
          <a:p>
            <a:pPr eaLnBrk="1" hangingPunct="1">
              <a:spcBef>
                <a:spcPct val="50000"/>
              </a:spcBef>
            </a:pPr>
            <a:r>
              <a:rPr lang="sl-SI" b="1" dirty="0"/>
              <a:t>4-referentna elektroda</a:t>
            </a:r>
          </a:p>
          <a:p>
            <a:pPr eaLnBrk="1" hangingPunct="1">
              <a:spcBef>
                <a:spcPct val="50000"/>
              </a:spcBef>
            </a:pPr>
            <a:r>
              <a:rPr lang="sl-SI" b="1" dirty="0"/>
              <a:t>5-gasket (</a:t>
            </a:r>
            <a:r>
              <a:rPr lang="sl-SI" b="1" dirty="0" smtClean="0"/>
              <a:t>određuje </a:t>
            </a:r>
            <a:r>
              <a:rPr lang="sl-SI" b="1" dirty="0"/>
              <a:t>V rastvora na elektrodi)</a:t>
            </a:r>
          </a:p>
          <a:p>
            <a:pPr eaLnBrk="1" hangingPunct="1">
              <a:spcBef>
                <a:spcPct val="50000"/>
              </a:spcBef>
            </a:pPr>
            <a:r>
              <a:rPr lang="sl-SI" b="1" dirty="0"/>
              <a:t>6-zavrtanj</a:t>
            </a:r>
            <a:endParaRPr lang="en-GB" b="1" dirty="0"/>
          </a:p>
        </p:txBody>
      </p:sp>
      <p:pic>
        <p:nvPicPr>
          <p:cNvPr id="23555" name="Picture 6" descr="C:\WINDOWS\Desktop\JelenaM\FIA\shema elektrode1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3427" y="1556792"/>
            <a:ext cx="337185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1"/>
          <p:cNvSpPr txBox="1">
            <a:spLocks noChangeArrowheads="1"/>
          </p:cNvSpPr>
          <p:nvPr/>
        </p:nvSpPr>
        <p:spPr bwMode="auto">
          <a:xfrm>
            <a:off x="1088484" y="500809"/>
            <a:ext cx="68175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b="1" dirty="0" smtClean="0">
                <a:solidFill>
                  <a:srgbClr val="0070C0"/>
                </a:solidFill>
              </a:rPr>
              <a:t>PROTOČNI AMPEROMETRIJSKI DETEKTOR</a:t>
            </a:r>
            <a:endParaRPr lang="sl-SI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6664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83741405"/>
              </p:ext>
            </p:extLst>
          </p:nvPr>
        </p:nvGraphicFramePr>
        <p:xfrm>
          <a:off x="304800" y="1460227"/>
          <a:ext cx="4936004" cy="3694658"/>
        </p:xfrm>
        <a:graphic>
          <a:graphicData uri="http://schemas.openxmlformats.org/presentationml/2006/ole">
            <p:oleObj spid="_x0000_s7176" name="Graph" r:id="rId3" imgW="4196080" imgH="3356864" progId="Origin50.Graph">
              <p:embed/>
            </p:oleObj>
          </a:graphicData>
        </a:graphic>
      </p:graphicFrame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755576" y="5519410"/>
            <a:ext cx="5257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800" b="1" dirty="0"/>
              <a:t>Hidrodinamički voltamogram</a:t>
            </a:r>
            <a:endParaRPr lang="en-GB" sz="2800" b="1" dirty="0"/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4800600" y="6858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4800600" y="3124200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800">
              <a:cs typeface="Times New Roman" pitchFamily="18" charset="0"/>
            </a:endParaRPr>
          </a:p>
        </p:txBody>
      </p:sp>
      <p:sp>
        <p:nvSpPr>
          <p:cNvPr id="24582" name="Text Box 11"/>
          <p:cNvSpPr txBox="1">
            <a:spLocks noChangeArrowheads="1"/>
          </p:cNvSpPr>
          <p:nvPr/>
        </p:nvSpPr>
        <p:spPr bwMode="auto">
          <a:xfrm>
            <a:off x="4572000" y="152400"/>
            <a:ext cx="411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sr-Latn-RS" sz="1800" b="1"/>
          </a:p>
        </p:txBody>
      </p:sp>
      <p:sp>
        <p:nvSpPr>
          <p:cNvPr id="24583" name="Text Box 14"/>
          <p:cNvSpPr txBox="1">
            <a:spLocks noChangeArrowheads="1"/>
          </p:cNvSpPr>
          <p:nvPr/>
        </p:nvSpPr>
        <p:spPr bwMode="auto">
          <a:xfrm>
            <a:off x="5486400" y="2514600"/>
            <a:ext cx="28956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000" b="1" dirty="0"/>
              <a:t>c(I</a:t>
            </a:r>
            <a:r>
              <a:rPr lang="sl-SI" sz="2000" b="1" baseline="30000" dirty="0"/>
              <a:t>-</a:t>
            </a:r>
            <a:r>
              <a:rPr lang="sl-SI" sz="2000" b="1" dirty="0"/>
              <a:t>)</a:t>
            </a:r>
            <a:r>
              <a:rPr lang="sr-Cyrl-CS" sz="2000" b="1" dirty="0"/>
              <a:t>=</a:t>
            </a:r>
            <a:r>
              <a:rPr lang="sl-SI" sz="2000" b="1" dirty="0"/>
              <a:t>1,00 mmol/L</a:t>
            </a:r>
          </a:p>
          <a:p>
            <a:pPr eaLnBrk="1" hangingPunct="1">
              <a:spcBef>
                <a:spcPct val="50000"/>
              </a:spcBef>
            </a:pPr>
            <a:r>
              <a:rPr lang="sl-SI" sz="2000" b="1" dirty="0"/>
              <a:t>V</a:t>
            </a:r>
            <a:r>
              <a:rPr lang="sl-SI" sz="2000" b="1" baseline="-25000" dirty="0"/>
              <a:t>uzorka</a:t>
            </a:r>
            <a:r>
              <a:rPr lang="sr-Cyrl-CS" sz="2000" b="1" dirty="0"/>
              <a:t>=</a:t>
            </a:r>
            <a:r>
              <a:rPr lang="sl-SI" sz="2000" b="1" dirty="0"/>
              <a:t>0,200 mL</a:t>
            </a:r>
          </a:p>
          <a:p>
            <a:pPr eaLnBrk="1" hangingPunct="1">
              <a:spcBef>
                <a:spcPct val="50000"/>
              </a:spcBef>
            </a:pPr>
            <a:r>
              <a:rPr lang="sl-SI" sz="2000" b="1" dirty="0"/>
              <a:t>c(Mn</a:t>
            </a:r>
            <a:r>
              <a:rPr lang="sl-SI" sz="2000" b="1" baseline="30000" dirty="0"/>
              <a:t>3+</a:t>
            </a:r>
            <a:r>
              <a:rPr lang="sl-SI" sz="2000" b="1" dirty="0"/>
              <a:t>)</a:t>
            </a:r>
            <a:r>
              <a:rPr lang="sr-Cyrl-CS" sz="2000" b="1" dirty="0"/>
              <a:t>=</a:t>
            </a:r>
            <a:r>
              <a:rPr lang="sl-SI" sz="2000" b="1" dirty="0"/>
              <a:t>3,50 mmol/L</a:t>
            </a:r>
          </a:p>
          <a:p>
            <a:pPr eaLnBrk="1" hangingPunct="1">
              <a:spcBef>
                <a:spcPct val="50000"/>
              </a:spcBef>
            </a:pPr>
            <a:r>
              <a:rPr lang="sl-SI" sz="2000" b="1" dirty="0"/>
              <a:t>c(As</a:t>
            </a:r>
            <a:r>
              <a:rPr lang="sl-SI" sz="2000" b="1" baseline="30000" dirty="0"/>
              <a:t>3+</a:t>
            </a:r>
            <a:r>
              <a:rPr lang="sl-SI" sz="2000" b="1" dirty="0"/>
              <a:t>)</a:t>
            </a:r>
            <a:r>
              <a:rPr lang="sr-Cyrl-CS" sz="2000" b="1" baseline="30000" dirty="0"/>
              <a:t> </a:t>
            </a:r>
            <a:r>
              <a:rPr lang="sr-Cyrl-CS" sz="2000" b="1" dirty="0"/>
              <a:t>=</a:t>
            </a:r>
            <a:r>
              <a:rPr lang="sl-SI" sz="2000" b="1" dirty="0"/>
              <a:t>0,02 mol/L</a:t>
            </a:r>
            <a:r>
              <a:rPr lang="sl-SI" sz="1600" b="1" baseline="30000" dirty="0"/>
              <a:t>   </a:t>
            </a:r>
            <a:endParaRPr lang="en-US" sz="1600" b="1" baseline="30000" dirty="0"/>
          </a:p>
        </p:txBody>
      </p:sp>
      <p:sp>
        <p:nvSpPr>
          <p:cNvPr id="24584" name="Text Box 15"/>
          <p:cNvSpPr txBox="1">
            <a:spLocks noChangeArrowheads="1"/>
          </p:cNvSpPr>
          <p:nvPr/>
        </p:nvSpPr>
        <p:spPr bwMode="auto">
          <a:xfrm>
            <a:off x="6172200" y="36576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000"/>
          </a:p>
        </p:txBody>
      </p:sp>
      <p:sp>
        <p:nvSpPr>
          <p:cNvPr id="24585" name="Text Box 18"/>
          <p:cNvSpPr txBox="1">
            <a:spLocks noChangeArrowheads="1"/>
          </p:cNvSpPr>
          <p:nvPr/>
        </p:nvSpPr>
        <p:spPr bwMode="auto">
          <a:xfrm>
            <a:off x="304800" y="228600"/>
            <a:ext cx="7924800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b="1" dirty="0">
                <a:solidFill>
                  <a:srgbClr val="0070C0"/>
                </a:solidFill>
                <a:cs typeface="Times New Roman" pitchFamily="18" charset="0"/>
              </a:rPr>
              <a:t>OPTIMI</a:t>
            </a:r>
            <a:r>
              <a:rPr lang="sl-SI" b="1" dirty="0">
                <a:solidFill>
                  <a:srgbClr val="0070C0"/>
                </a:solidFill>
              </a:rPr>
              <a:t>ZACIJA SISTEMA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sz="2200" b="1" dirty="0" smtClean="0"/>
              <a:t>Uticaj </a:t>
            </a:r>
            <a:r>
              <a:rPr lang="sl-SI" sz="2200" b="1" dirty="0"/>
              <a:t>potencijala Pt radne elektrode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xmlns="" val="1839574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634" y="1995252"/>
            <a:ext cx="7992549" cy="265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6429" y="4653136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400" b="1" dirty="0" smtClean="0"/>
              <a:t>R1, rastvor amonijum molibdata, H</a:t>
            </a:r>
            <a:r>
              <a:rPr lang="sr-Latn-CS" sz="2400" b="1" baseline="-25000" dirty="0" smtClean="0"/>
              <a:t>2</a:t>
            </a:r>
            <a:r>
              <a:rPr lang="sr-Latn-CS" sz="2400" b="1" dirty="0" smtClean="0"/>
              <a:t>SO</a:t>
            </a:r>
            <a:r>
              <a:rPr lang="sr-Latn-CS" sz="2400" b="1" baseline="-25000" dirty="0" smtClean="0"/>
              <a:t>4</a:t>
            </a:r>
          </a:p>
          <a:p>
            <a:pPr lvl="0"/>
            <a:r>
              <a:rPr lang="sr-Latn-CS" sz="2400" b="1" dirty="0" smtClean="0"/>
              <a:t>R2, rastvor SnCl</a:t>
            </a:r>
            <a:r>
              <a:rPr lang="sr-Latn-CS" sz="2400" b="1" baseline="-25000" dirty="0" smtClean="0"/>
              <a:t>2</a:t>
            </a:r>
            <a:r>
              <a:rPr lang="sr-Latn-CS" sz="2400" b="1" dirty="0" smtClean="0"/>
              <a:t> i hidrazin hlorid, </a:t>
            </a:r>
            <a:r>
              <a:rPr lang="sr-Latn-CS" sz="2400" b="1" dirty="0">
                <a:solidFill>
                  <a:prstClr val="black"/>
                </a:solidFill>
              </a:rPr>
              <a:t>H</a:t>
            </a:r>
            <a:r>
              <a:rPr lang="sr-Latn-CS" sz="2400" b="1" baseline="-25000" dirty="0">
                <a:solidFill>
                  <a:prstClr val="black"/>
                </a:solidFill>
              </a:rPr>
              <a:t>2</a:t>
            </a:r>
            <a:r>
              <a:rPr lang="sr-Latn-CS" sz="2400" b="1" dirty="0">
                <a:solidFill>
                  <a:prstClr val="black"/>
                </a:solidFill>
              </a:rPr>
              <a:t>SO</a:t>
            </a:r>
            <a:r>
              <a:rPr lang="sr-Latn-CS" sz="2400" b="1" baseline="-25000" dirty="0">
                <a:solidFill>
                  <a:prstClr val="black"/>
                </a:solidFill>
              </a:rPr>
              <a:t>4</a:t>
            </a:r>
          </a:p>
          <a:p>
            <a:r>
              <a:rPr lang="sr-Latn-CS" sz="2400" b="1" dirty="0" smtClean="0"/>
              <a:t>C1, C2 rastvori nosača</a:t>
            </a:r>
          </a:p>
          <a:p>
            <a:r>
              <a:rPr lang="sr-Latn-CS" sz="2400" b="1" dirty="0" smtClean="0"/>
              <a:t>S, uzorak</a:t>
            </a:r>
          </a:p>
          <a:p>
            <a:r>
              <a:rPr lang="sr-Latn-CS" sz="2400" b="1" dirty="0" smtClean="0"/>
              <a:t>Nosač može biti destilovana voda ili sumporna kiselina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5834" y="0"/>
            <a:ext cx="83898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sr-Latn-CS" sz="2800" b="1" dirty="0" smtClean="0"/>
              <a:t>METODA 1</a:t>
            </a:r>
          </a:p>
          <a:p>
            <a:r>
              <a:rPr lang="sr-Latn-CS" sz="2400" b="1" dirty="0" smtClean="0"/>
              <a:t>Ortofosfati  reaguju sa amonijum molbdatom gradeći kompleks koji se zatim redukuje sa SnCl</a:t>
            </a:r>
            <a:r>
              <a:rPr lang="sr-Latn-CS" sz="2400" b="1" baseline="-25000" dirty="0" smtClean="0"/>
              <a:t>2</a:t>
            </a:r>
            <a:r>
              <a:rPr lang="sr-Latn-CS" sz="2400" b="1" dirty="0" smtClean="0"/>
              <a:t> u molibdensko plavo </a:t>
            </a:r>
          </a:p>
        </p:txBody>
      </p:sp>
    </p:spTree>
    <p:extLst>
      <p:ext uri="{BB962C8B-B14F-4D97-AF65-F5344CB8AC3E}">
        <p14:creationId xmlns:p14="http://schemas.microsoft.com/office/powerpoint/2010/main" xmlns="" val="18760509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1026"/>
          <p:cNvGraphicFramePr>
            <a:graphicFrameLocks noChangeAspect="1"/>
          </p:cNvGraphicFramePr>
          <p:nvPr/>
        </p:nvGraphicFramePr>
        <p:xfrm>
          <a:off x="65088" y="2136775"/>
          <a:ext cx="5942012" cy="3173413"/>
        </p:xfrm>
        <a:graphic>
          <a:graphicData uri="http://schemas.openxmlformats.org/presentationml/2006/ole">
            <p:oleObj spid="_x0000_s8200" name="Graph" r:id="rId3" imgW="5108448" imgH="2722880" progId="Origin50.Graph">
              <p:embed/>
            </p:oleObj>
          </a:graphicData>
        </a:graphic>
      </p:graphicFrame>
      <p:sp>
        <p:nvSpPr>
          <p:cNvPr id="25603" name="Text Box 1027"/>
          <p:cNvSpPr txBox="1">
            <a:spLocks noChangeArrowheads="1"/>
          </p:cNvSpPr>
          <p:nvPr/>
        </p:nvSpPr>
        <p:spPr bwMode="auto">
          <a:xfrm>
            <a:off x="228600" y="513546"/>
            <a:ext cx="8382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sl-SI" sz="2800" b="1" smtClean="0"/>
              <a:t>Utvrđivanje optimalnih koncentracija reagenasa Mn</a:t>
            </a:r>
            <a:r>
              <a:rPr lang="sl-SI" sz="2800" b="1" baseline="30000" smtClean="0"/>
              <a:t>3+</a:t>
            </a:r>
            <a:r>
              <a:rPr lang="sl-SI" sz="2800" b="1" smtClean="0"/>
              <a:t>  i As</a:t>
            </a:r>
            <a:r>
              <a:rPr lang="sl-SI" sz="2800" b="1" baseline="30000" smtClean="0"/>
              <a:t>3+</a:t>
            </a:r>
            <a:r>
              <a:rPr lang="sl-SI" sz="2800" b="1" smtClean="0"/>
              <a:t> </a:t>
            </a:r>
            <a:endParaRPr lang="en-GB" sz="2800" dirty="0"/>
          </a:p>
        </p:txBody>
      </p:sp>
      <p:sp>
        <p:nvSpPr>
          <p:cNvPr id="25604" name="Text Box 1028"/>
          <p:cNvSpPr txBox="1">
            <a:spLocks noChangeArrowheads="1"/>
          </p:cNvSpPr>
          <p:nvPr/>
        </p:nvSpPr>
        <p:spPr bwMode="auto">
          <a:xfrm>
            <a:off x="6324600" y="3200400"/>
            <a:ext cx="22098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000" b="1"/>
              <a:t>c(I</a:t>
            </a:r>
            <a:r>
              <a:rPr lang="sl-SI" sz="2000" b="1" baseline="30000"/>
              <a:t>-</a:t>
            </a:r>
            <a:r>
              <a:rPr lang="sl-SI" sz="2000" b="1"/>
              <a:t>)</a:t>
            </a:r>
            <a:r>
              <a:rPr lang="sr-Cyrl-CS" sz="2000" b="1"/>
              <a:t>=</a:t>
            </a:r>
            <a:r>
              <a:rPr lang="sl-SI" sz="2000" b="1"/>
              <a:t>1,00 mmol/L</a:t>
            </a:r>
          </a:p>
          <a:p>
            <a:pPr eaLnBrk="1" hangingPunct="1">
              <a:spcBef>
                <a:spcPct val="50000"/>
              </a:spcBef>
            </a:pPr>
            <a:r>
              <a:rPr lang="sl-SI" sz="2000" b="1"/>
              <a:t>E=+0,90 V</a:t>
            </a:r>
            <a:endParaRPr lang="en-GB" sz="2000" b="1"/>
          </a:p>
        </p:txBody>
      </p:sp>
    </p:spTree>
    <p:extLst>
      <p:ext uri="{BB962C8B-B14F-4D97-AF65-F5344CB8AC3E}">
        <p14:creationId xmlns:p14="http://schemas.microsoft.com/office/powerpoint/2010/main" xmlns="" val="7325914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1026"/>
          <p:cNvGraphicFramePr>
            <a:graphicFrameLocks noChangeAspect="1"/>
          </p:cNvGraphicFramePr>
          <p:nvPr/>
        </p:nvGraphicFramePr>
        <p:xfrm>
          <a:off x="381000" y="1828800"/>
          <a:ext cx="4995863" cy="3521075"/>
        </p:xfrm>
        <a:graphic>
          <a:graphicData uri="http://schemas.openxmlformats.org/presentationml/2006/ole">
            <p:oleObj spid="_x0000_s9224" name="Graph" r:id="rId3" imgW="3899611" imgH="3199181" progId="Origin50.Graph">
              <p:embed/>
            </p:oleObj>
          </a:graphicData>
        </a:graphic>
      </p:graphicFrame>
      <p:sp>
        <p:nvSpPr>
          <p:cNvPr id="26627" name="Rectangle 1027"/>
          <p:cNvSpPr>
            <a:spLocks noChangeArrowheads="1"/>
          </p:cNvSpPr>
          <p:nvPr/>
        </p:nvSpPr>
        <p:spPr bwMode="auto">
          <a:xfrm>
            <a:off x="304800" y="762000"/>
            <a:ext cx="8382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sl-SI" sz="2800" b="1" dirty="0">
                <a:cs typeface="Times New Roman" pitchFamily="18" charset="0"/>
              </a:rPr>
              <a:t>Uticaj ko</a:t>
            </a:r>
            <a:r>
              <a:rPr lang="sl-SI" sz="2800" b="1" dirty="0"/>
              <a:t>n</a:t>
            </a:r>
            <a:r>
              <a:rPr lang="sl-SI" sz="2800" b="1" dirty="0">
                <a:cs typeface="Times New Roman" pitchFamily="18" charset="0"/>
              </a:rPr>
              <a:t>centracije sumporne kiseline u nosaču i vode kao nosača</a:t>
            </a:r>
            <a:endParaRPr lang="en-GB" sz="2800" b="1" dirty="0">
              <a:cs typeface="Times New Roman" pitchFamily="18" charset="0"/>
            </a:endParaRPr>
          </a:p>
        </p:txBody>
      </p:sp>
      <p:sp>
        <p:nvSpPr>
          <p:cNvPr id="26628" name="Text Box 1028"/>
          <p:cNvSpPr txBox="1">
            <a:spLocks noChangeArrowheads="1"/>
          </p:cNvSpPr>
          <p:nvPr/>
        </p:nvSpPr>
        <p:spPr bwMode="auto">
          <a:xfrm>
            <a:off x="5410200" y="2286000"/>
            <a:ext cx="25908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000" b="1"/>
              <a:t>c(I</a:t>
            </a:r>
            <a:r>
              <a:rPr lang="sl-SI" sz="2000" b="1" baseline="30000"/>
              <a:t>-</a:t>
            </a:r>
            <a:r>
              <a:rPr lang="sl-SI" sz="2000" b="1"/>
              <a:t>)= 1,00 mmol/L</a:t>
            </a:r>
          </a:p>
          <a:p>
            <a:pPr eaLnBrk="1" hangingPunct="1">
              <a:spcBef>
                <a:spcPct val="50000"/>
              </a:spcBef>
            </a:pPr>
            <a:r>
              <a:rPr lang="sl-SI" sz="2000" b="1"/>
              <a:t>c(As</a:t>
            </a:r>
            <a:r>
              <a:rPr lang="sl-SI" sz="2000" b="1" baseline="30000"/>
              <a:t>3+</a:t>
            </a:r>
            <a:r>
              <a:rPr lang="sl-SI" sz="2000" b="1"/>
              <a:t>)= 0,02 mol/L</a:t>
            </a:r>
          </a:p>
          <a:p>
            <a:pPr eaLnBrk="1" hangingPunct="1">
              <a:spcBef>
                <a:spcPct val="50000"/>
              </a:spcBef>
            </a:pPr>
            <a:r>
              <a:rPr lang="sl-SI" sz="2000" b="1"/>
              <a:t>c(Mn</a:t>
            </a:r>
            <a:r>
              <a:rPr lang="sl-SI" sz="2000" b="1" baseline="30000"/>
              <a:t>3+</a:t>
            </a:r>
            <a:r>
              <a:rPr lang="sl-SI" sz="2000" b="1"/>
              <a:t>)=1,75 mmol/L</a:t>
            </a:r>
          </a:p>
          <a:p>
            <a:pPr eaLnBrk="1" hangingPunct="1">
              <a:spcBef>
                <a:spcPct val="50000"/>
              </a:spcBef>
            </a:pPr>
            <a:r>
              <a:rPr lang="sl-SI" sz="2000" b="1"/>
              <a:t>E= +0,90 V</a:t>
            </a:r>
            <a:endParaRPr lang="en-US" sz="2000" b="1" baseline="30000"/>
          </a:p>
        </p:txBody>
      </p:sp>
    </p:spTree>
    <p:extLst>
      <p:ext uri="{BB962C8B-B14F-4D97-AF65-F5344CB8AC3E}">
        <p14:creationId xmlns:p14="http://schemas.microsoft.com/office/powerpoint/2010/main" xmlns="" val="2818711091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030"/>
          <p:cNvSpPr txBox="1">
            <a:spLocks noChangeArrowheads="1"/>
          </p:cNvSpPr>
          <p:nvPr/>
        </p:nvSpPr>
        <p:spPr bwMode="auto">
          <a:xfrm>
            <a:off x="228600" y="4191000"/>
            <a:ext cx="8443913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sl-SI" sz="2200" b="1"/>
              <a:t>Komb</a:t>
            </a:r>
            <a:r>
              <a:rPr lang="en-GB" sz="2200" b="1"/>
              <a:t>inacija</a:t>
            </a:r>
            <a:r>
              <a:rPr lang="sl-SI" sz="2200" b="1"/>
              <a:t> 1 i 3 daju signale iste visine</a:t>
            </a:r>
            <a:endParaRPr lang="en-US" sz="2200" b="1"/>
          </a:p>
          <a:p>
            <a:pPr eaLnBrk="1" hangingPunct="1">
              <a:buFont typeface="Wingdings" pitchFamily="2" charset="2"/>
              <a:buChar char="ü"/>
            </a:pPr>
            <a:r>
              <a:rPr lang="sl-SI" sz="2200" b="1"/>
              <a:t>Komb</a:t>
            </a:r>
            <a:r>
              <a:rPr lang="en-GB" sz="2200" b="1"/>
              <a:t>inacija</a:t>
            </a:r>
            <a:r>
              <a:rPr lang="sl-SI" sz="2200" b="1"/>
              <a:t> 2 odbačena</a:t>
            </a:r>
            <a:endParaRPr lang="en-US" sz="2200" b="1"/>
          </a:p>
          <a:p>
            <a:pPr eaLnBrk="1" hangingPunct="1">
              <a:buFont typeface="Wingdings" pitchFamily="2" charset="2"/>
              <a:buChar char="Ø"/>
            </a:pPr>
            <a:endParaRPr lang="en-US" sz="2200" b="1"/>
          </a:p>
          <a:p>
            <a:pPr eaLnBrk="1" hangingPunct="1">
              <a:buFont typeface="Wingdings" pitchFamily="2" charset="2"/>
              <a:buChar char="§"/>
            </a:pPr>
            <a:r>
              <a:rPr lang="sl-SI" sz="2200" b="1"/>
              <a:t>Bolji rezultati se dobijaju korišćenjem dužih petlji za mešanje </a:t>
            </a:r>
            <a:endParaRPr lang="en-GB" sz="2200" b="1"/>
          </a:p>
          <a:p>
            <a:pPr eaLnBrk="1" hangingPunct="1">
              <a:buFont typeface="Wingdings" pitchFamily="2" charset="2"/>
              <a:buNone/>
            </a:pPr>
            <a:r>
              <a:rPr lang="sl-SI" sz="2200" b="1"/>
              <a:t>(52 cm x </a:t>
            </a:r>
            <a:r>
              <a:rPr lang="en-GB" sz="2200" b="1"/>
              <a:t>0</a:t>
            </a:r>
            <a:r>
              <a:rPr lang="sl-SI" sz="2200" b="1"/>
              <a:t>,05mm)</a:t>
            </a:r>
            <a:endParaRPr lang="en-US" sz="2200" b="1"/>
          </a:p>
          <a:p>
            <a:pPr eaLnBrk="1" hangingPunct="1">
              <a:buFont typeface="Wingdings" pitchFamily="2" charset="2"/>
              <a:buChar char="§"/>
            </a:pPr>
            <a:r>
              <a:rPr lang="sl-SI" sz="2200" b="1"/>
              <a:t>Teflonski gasket debljine 0,05mm (0,05;</a:t>
            </a:r>
            <a:r>
              <a:rPr lang="en-GB" sz="2200" b="1"/>
              <a:t> </a:t>
            </a:r>
            <a:r>
              <a:rPr lang="sl-SI" sz="2200" b="1"/>
              <a:t>0,10;</a:t>
            </a:r>
            <a:r>
              <a:rPr lang="en-GB" sz="2200" b="1"/>
              <a:t> </a:t>
            </a:r>
            <a:r>
              <a:rPr lang="sl-SI" sz="2200" b="1"/>
              <a:t>0,15;</a:t>
            </a:r>
            <a:r>
              <a:rPr lang="en-GB" sz="2200" b="1"/>
              <a:t> </a:t>
            </a:r>
            <a:r>
              <a:rPr lang="sl-SI" sz="2200" b="1"/>
              <a:t>0,38)</a:t>
            </a:r>
            <a:endParaRPr lang="en-US" sz="2200" b="1"/>
          </a:p>
        </p:txBody>
      </p:sp>
      <p:sp>
        <p:nvSpPr>
          <p:cNvPr id="27651" name="Rectangle 1031"/>
          <p:cNvSpPr>
            <a:spLocks noChangeArrowheads="1"/>
          </p:cNvSpPr>
          <p:nvPr/>
        </p:nvSpPr>
        <p:spPr bwMode="auto">
          <a:xfrm>
            <a:off x="533400" y="609600"/>
            <a:ext cx="64611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Char char="•"/>
            </a:pPr>
            <a:r>
              <a:rPr lang="en-US" sz="2200" b="1"/>
              <a:t>Ispitivanje različitih mogućnosti mešanja reagenasa</a:t>
            </a:r>
            <a:endParaRPr lang="en-GB" sz="2200" b="1"/>
          </a:p>
        </p:txBody>
      </p:sp>
      <p:sp>
        <p:nvSpPr>
          <p:cNvPr id="27652" name="Text Box 1033"/>
          <p:cNvSpPr txBox="1">
            <a:spLocks noChangeArrowheads="1"/>
          </p:cNvSpPr>
          <p:nvPr/>
        </p:nvSpPr>
        <p:spPr bwMode="auto">
          <a:xfrm>
            <a:off x="5562600" y="1295400"/>
            <a:ext cx="320040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 b="1" u="sng"/>
              <a:t>Kombinacija 1</a:t>
            </a:r>
          </a:p>
          <a:p>
            <a:pPr eaLnBrk="1" hangingPunct="1">
              <a:spcBef>
                <a:spcPct val="50000"/>
              </a:spcBef>
            </a:pPr>
            <a:r>
              <a:rPr lang="sl-SI" sz="2200" b="1"/>
              <a:t>A</a:t>
            </a:r>
            <a:r>
              <a:rPr lang="en-GB" sz="2200" b="1"/>
              <a:t>-</a:t>
            </a:r>
            <a:r>
              <a:rPr lang="sl-SI" sz="2200" b="1"/>
              <a:t>I</a:t>
            </a:r>
            <a:r>
              <a:rPr lang="sl-SI" sz="2200" b="1" baseline="30000"/>
              <a:t>-</a:t>
            </a:r>
            <a:r>
              <a:rPr lang="sl-SI" sz="2200" b="1"/>
              <a:t>; B</a:t>
            </a:r>
            <a:r>
              <a:rPr lang="en-GB" sz="2200" b="1"/>
              <a:t>-</a:t>
            </a:r>
            <a:r>
              <a:rPr lang="sl-SI" sz="2200" b="1"/>
              <a:t>As</a:t>
            </a:r>
            <a:r>
              <a:rPr lang="sl-SI" sz="2200" b="1" baseline="30000"/>
              <a:t>3+</a:t>
            </a:r>
            <a:r>
              <a:rPr lang="sl-SI" sz="2200" b="1"/>
              <a:t>; C</a:t>
            </a:r>
            <a:r>
              <a:rPr lang="en-GB" sz="2200" b="1"/>
              <a:t>-</a:t>
            </a:r>
            <a:r>
              <a:rPr lang="sl-SI" sz="2200" b="1"/>
              <a:t>Mn</a:t>
            </a:r>
            <a:r>
              <a:rPr lang="sl-SI" sz="2200" b="1" baseline="30000"/>
              <a:t>3+</a:t>
            </a:r>
          </a:p>
          <a:p>
            <a:pPr eaLnBrk="1" hangingPunct="1">
              <a:spcBef>
                <a:spcPct val="50000"/>
              </a:spcBef>
            </a:pPr>
            <a:r>
              <a:rPr lang="sl-SI" sz="2200" b="1" u="sng"/>
              <a:t>Kombinacija 2</a:t>
            </a:r>
          </a:p>
          <a:p>
            <a:pPr eaLnBrk="1" hangingPunct="1">
              <a:spcBef>
                <a:spcPct val="50000"/>
              </a:spcBef>
            </a:pPr>
            <a:r>
              <a:rPr lang="sl-SI" sz="2200" b="1"/>
              <a:t>A</a:t>
            </a:r>
            <a:r>
              <a:rPr lang="en-GB" sz="2200" b="1"/>
              <a:t>-</a:t>
            </a:r>
            <a:r>
              <a:rPr lang="sl-SI" sz="2200" b="1"/>
              <a:t>As</a:t>
            </a:r>
            <a:r>
              <a:rPr lang="sl-SI" sz="2200" b="1" baseline="30000"/>
              <a:t>3+</a:t>
            </a:r>
            <a:r>
              <a:rPr lang="sl-SI" sz="2200" b="1"/>
              <a:t>; B</a:t>
            </a:r>
            <a:r>
              <a:rPr lang="en-GB" sz="2200" b="1"/>
              <a:t>-</a:t>
            </a:r>
            <a:r>
              <a:rPr lang="sl-SI" sz="2200" b="1"/>
              <a:t>Mn</a:t>
            </a:r>
            <a:r>
              <a:rPr lang="sl-SI" sz="2200" b="1" baseline="30000"/>
              <a:t>3+</a:t>
            </a:r>
            <a:r>
              <a:rPr lang="en-GB" sz="2200" b="1"/>
              <a:t>;</a:t>
            </a:r>
            <a:r>
              <a:rPr lang="sl-SI" sz="2200" b="1"/>
              <a:t> C</a:t>
            </a:r>
            <a:r>
              <a:rPr lang="en-GB" sz="2200" b="1"/>
              <a:t>-</a:t>
            </a:r>
            <a:r>
              <a:rPr lang="sl-SI" sz="2200" b="1"/>
              <a:t>I</a:t>
            </a:r>
            <a:r>
              <a:rPr lang="sl-SI" sz="2200" b="1" baseline="30000"/>
              <a:t>-</a:t>
            </a:r>
            <a:endParaRPr lang="sl-SI" sz="2200" b="1"/>
          </a:p>
          <a:p>
            <a:pPr eaLnBrk="1" hangingPunct="1">
              <a:spcBef>
                <a:spcPct val="50000"/>
              </a:spcBef>
            </a:pPr>
            <a:r>
              <a:rPr lang="sl-SI" sz="2200" b="1" u="sng"/>
              <a:t>Kombinacija 3</a:t>
            </a:r>
          </a:p>
          <a:p>
            <a:pPr eaLnBrk="1" hangingPunct="1">
              <a:spcBef>
                <a:spcPct val="50000"/>
              </a:spcBef>
            </a:pPr>
            <a:r>
              <a:rPr lang="sl-SI" sz="2200" b="1"/>
              <a:t>A</a:t>
            </a:r>
            <a:r>
              <a:rPr lang="en-GB" sz="2200" b="1"/>
              <a:t>-</a:t>
            </a:r>
            <a:r>
              <a:rPr lang="sl-SI" sz="2200" b="1"/>
              <a:t>Mn</a:t>
            </a:r>
            <a:r>
              <a:rPr lang="sl-SI" sz="2200" b="1" baseline="30000"/>
              <a:t>3+</a:t>
            </a:r>
            <a:r>
              <a:rPr lang="en-GB" sz="2200" b="1"/>
              <a:t>;</a:t>
            </a:r>
            <a:r>
              <a:rPr lang="sl-SI" sz="2200" b="1"/>
              <a:t> B</a:t>
            </a:r>
            <a:r>
              <a:rPr lang="en-GB" sz="2200" b="1"/>
              <a:t>-</a:t>
            </a:r>
            <a:r>
              <a:rPr lang="sl-SI" sz="2200" b="1"/>
              <a:t>As</a:t>
            </a:r>
            <a:r>
              <a:rPr lang="sl-SI" sz="2200" b="1" baseline="30000"/>
              <a:t>3+</a:t>
            </a:r>
            <a:r>
              <a:rPr lang="sl-SI" sz="2200" b="1"/>
              <a:t>; C</a:t>
            </a:r>
            <a:r>
              <a:rPr lang="en-GB" sz="2200" b="1"/>
              <a:t>-</a:t>
            </a:r>
            <a:r>
              <a:rPr lang="sl-SI" sz="2200" b="1"/>
              <a:t>I</a:t>
            </a:r>
            <a:r>
              <a:rPr lang="sl-SI" sz="2200" b="1" baseline="30000"/>
              <a:t>-</a:t>
            </a:r>
            <a:r>
              <a:rPr lang="sl-SI" sz="2200" b="1"/>
              <a:t> </a:t>
            </a:r>
            <a:endParaRPr lang="en-GB" sz="2200" b="1"/>
          </a:p>
        </p:txBody>
      </p:sp>
      <p:graphicFrame>
        <p:nvGraphicFramePr>
          <p:cNvPr id="27653" name="Object 1036"/>
          <p:cNvGraphicFramePr>
            <a:graphicFrameLocks noChangeAspect="1"/>
          </p:cNvGraphicFramePr>
          <p:nvPr/>
        </p:nvGraphicFramePr>
        <p:xfrm>
          <a:off x="914400" y="1981200"/>
          <a:ext cx="3959225" cy="1857375"/>
        </p:xfrm>
        <a:graphic>
          <a:graphicData uri="http://schemas.openxmlformats.org/presentationml/2006/ole">
            <p:oleObj spid="_x0000_s10248" name="Bitmap Image" r:id="rId3" imgW="2638095" imgH="1238423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080638067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382000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endParaRPr lang="sl-SI" b="1" dirty="0"/>
          </a:p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sl-SI" b="1" dirty="0">
                <a:cs typeface="Times New Roman" pitchFamily="18" charset="0"/>
              </a:rPr>
              <a:t>Jodidi su određivani u uzorcima </a:t>
            </a:r>
            <a:r>
              <a:rPr lang="sl-SI" b="1" dirty="0"/>
              <a:t>:</a:t>
            </a:r>
            <a:endParaRPr lang="en-GB" b="1" dirty="0"/>
          </a:p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endParaRPr lang="sl-SI" b="1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b="1" dirty="0">
                <a:cs typeface="Times New Roman" pitchFamily="18" charset="0"/>
              </a:rPr>
              <a:t>morske i flaširane mineralne vode </a:t>
            </a:r>
            <a:endParaRPr lang="sl-SI" b="1" dirty="0" smtClean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b="1" dirty="0" smtClean="0">
                <a:cs typeface="Times New Roman" pitchFamily="18" charset="0"/>
              </a:rPr>
              <a:t>soli</a:t>
            </a:r>
            <a:r>
              <a:rPr lang="sl-SI" b="1" dirty="0">
                <a:cs typeface="Times New Roman" pitchFamily="18" charset="0"/>
              </a:rPr>
              <a:t>, morskoj jodiranoj kuhinjskoj soli i lakoj soli </a:t>
            </a:r>
            <a:r>
              <a:rPr lang="sl-SI" b="1" dirty="0"/>
              <a:t>(interni dodatak)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b="1" dirty="0">
                <a:cs typeface="Times New Roman" pitchFamily="18" charset="0"/>
              </a:rPr>
              <a:t>stočn</a:t>
            </a:r>
            <a:r>
              <a:rPr lang="sl-SI" b="1" dirty="0"/>
              <a:t>e</a:t>
            </a:r>
            <a:r>
              <a:rPr lang="sl-SI" b="1" dirty="0">
                <a:cs typeface="Times New Roman" pitchFamily="18" charset="0"/>
              </a:rPr>
              <a:t> hran</a:t>
            </a:r>
            <a:r>
              <a:rPr lang="sl-SI" b="1" dirty="0"/>
              <a:t>e (rastvarani u vodi i ceđeni)</a:t>
            </a:r>
            <a:r>
              <a:rPr lang="sl-SI" b="1" dirty="0">
                <a:cs typeface="Times New Roman" pitchFamily="18" charset="0"/>
              </a:rPr>
              <a:t> </a:t>
            </a:r>
            <a:endParaRPr lang="sl-SI" b="1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b="1" dirty="0">
                <a:cs typeface="Times New Roman" pitchFamily="18" charset="0"/>
              </a:rPr>
              <a:t>humano</a:t>
            </a:r>
            <a:r>
              <a:rPr lang="sl-SI" b="1" dirty="0"/>
              <a:t>g</a:t>
            </a:r>
            <a:r>
              <a:rPr lang="sl-SI" b="1" dirty="0">
                <a:cs typeface="Times New Roman" pitchFamily="18" charset="0"/>
              </a:rPr>
              <a:t> serum</a:t>
            </a:r>
            <a:r>
              <a:rPr lang="sl-SI" b="1" dirty="0"/>
              <a:t>a (deprote</a:t>
            </a:r>
            <a:r>
              <a:rPr lang="en-US" b="1" dirty="0" err="1"/>
              <a:t>i</a:t>
            </a:r>
            <a:r>
              <a:rPr lang="sl-SI" b="1" dirty="0"/>
              <a:t>nizacija)</a:t>
            </a:r>
            <a:r>
              <a:rPr lang="sl-SI" b="1" dirty="0">
                <a:cs typeface="Times New Roman" pitchFamily="18" charset="0"/>
              </a:rPr>
              <a:t> </a:t>
            </a:r>
            <a:endParaRPr lang="sl-SI" b="1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b="1" dirty="0">
                <a:cs typeface="Times New Roman" pitchFamily="18" charset="0"/>
              </a:rPr>
              <a:t>organski</a:t>
            </a:r>
            <a:r>
              <a:rPr lang="sl-SI" b="1" dirty="0"/>
              <a:t>h</a:t>
            </a:r>
            <a:r>
              <a:rPr lang="sl-SI" b="1" dirty="0">
                <a:cs typeface="Times New Roman" pitchFamily="18" charset="0"/>
              </a:rPr>
              <a:t> supstanc</a:t>
            </a:r>
            <a:r>
              <a:rPr lang="sl-SI" b="1" dirty="0"/>
              <a:t>i</a:t>
            </a:r>
            <a:r>
              <a:rPr lang="sl-SI" b="1" dirty="0">
                <a:cs typeface="Times New Roman" pitchFamily="18" charset="0"/>
              </a:rPr>
              <a:t>; 2-PAM jodidu i tetraetilamonijum jodidu.</a:t>
            </a:r>
            <a:endParaRPr lang="sl-SI" b="1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sl-SI" b="1" dirty="0"/>
              <a:t>za sve uzorke snimane standardne serije i iz kalibracionih jednačina izračunata koncentracija </a:t>
            </a:r>
            <a:r>
              <a:rPr lang="sl-SI" b="1" dirty="0" smtClean="0"/>
              <a:t>jodida</a:t>
            </a:r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xmlns="" val="1256957197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1613" y="1401763"/>
            <a:ext cx="620077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65047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33211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8532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372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9524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Interference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sz="2400" b="1" dirty="0" smtClean="0"/>
              <a:t>Sulfid u koncentraciji preko 2 mg/L ( uklanja </a:t>
            </a:r>
            <a:r>
              <a:rPr lang="sr-Latn-CS" sz="2400" b="1" dirty="0" smtClean="0"/>
              <a:t>se iz zakišeljenih </a:t>
            </a:r>
            <a:r>
              <a:rPr lang="sr-Latn-CS" sz="2400" b="1" dirty="0" smtClean="0"/>
              <a:t>uzoraka azotom)</a:t>
            </a:r>
          </a:p>
          <a:p>
            <a:endParaRPr lang="sr-Latn-CS" sz="2400" b="1" dirty="0" smtClean="0"/>
          </a:p>
          <a:p>
            <a:r>
              <a:rPr lang="sr-Latn-CS" sz="2400" b="1" dirty="0" smtClean="0"/>
              <a:t>Silikati u koncentraciji preko 5 mg/L (ali je </a:t>
            </a:r>
            <a:r>
              <a:rPr lang="sr-Latn-CS" sz="2400" b="1" dirty="0" smtClean="0"/>
              <a:t>r-ja </a:t>
            </a:r>
            <a:r>
              <a:rPr lang="sr-Latn-CS" sz="2400" b="1" dirty="0" smtClean="0"/>
              <a:t>silikata sa molibdatom spora pa nema smetnji u FIA sistemu)</a:t>
            </a:r>
          </a:p>
          <a:p>
            <a:endParaRPr lang="sr-Latn-CS" sz="2400" b="1" dirty="0" smtClean="0"/>
          </a:p>
          <a:p>
            <a:r>
              <a:rPr lang="sr-Latn-CS" sz="2400" b="1" dirty="0" smtClean="0"/>
              <a:t>Se, Cr, Cu, V, F, koji se mogu naći u vodama nisu u koncentracijama da ometaju</a:t>
            </a:r>
          </a:p>
          <a:p>
            <a:pPr marL="0" indent="0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2011970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223" y="2172602"/>
            <a:ext cx="7992549" cy="265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4797152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400" b="1" dirty="0" smtClean="0"/>
              <a:t>R1, amonijum molibdat i kalijum antimonil tartarat u sumpornoj kiselini; R2, askorbinska kiselina</a:t>
            </a:r>
          </a:p>
          <a:p>
            <a:r>
              <a:rPr lang="sr-Latn-CS" sz="2400" b="1" dirty="0" smtClean="0"/>
              <a:t>S, uzorak; C1, C2, nosači</a:t>
            </a:r>
            <a:endParaRPr lang="en-US" sz="2400" b="1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205172" y="188640"/>
            <a:ext cx="8229600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sr-Latn-CS" b="1" dirty="0" smtClean="0"/>
              <a:t>METODA 2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sr-Latn-CS" b="1" dirty="0" smtClean="0"/>
              <a:t>Ortofosfati reaguju sa amonijum molibdatom i kalijum antimonil tartaratom gradeći kompleks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sr-Latn-CS" b="1" dirty="0" smtClean="0"/>
              <a:t>Redukuje se sa askorbinskom kiselinom </a:t>
            </a:r>
          </a:p>
        </p:txBody>
      </p:sp>
    </p:spTree>
    <p:extLst>
      <p:ext uri="{BB962C8B-B14F-4D97-AF65-F5344CB8AC3E}">
        <p14:creationId xmlns:p14="http://schemas.microsoft.com/office/powerpoint/2010/main" xmlns="" val="116434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952" y="2492896"/>
            <a:ext cx="8229600" cy="2864629"/>
          </a:xfrm>
        </p:spPr>
      </p:pic>
      <p:sp>
        <p:nvSpPr>
          <p:cNvPr id="5" name="Rectangle 4"/>
          <p:cNvSpPr/>
          <p:nvPr/>
        </p:nvSpPr>
        <p:spPr>
          <a:xfrm>
            <a:off x="467544" y="5229200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2800" b="1" dirty="0" smtClean="0"/>
              <a:t>R1 amonijum </a:t>
            </a:r>
            <a:r>
              <a:rPr lang="sr-Latn-CS" sz="2800" b="1" dirty="0"/>
              <a:t>molibdatom i amonijum vanadatom u kiseloj sredini </a:t>
            </a:r>
            <a:r>
              <a:rPr lang="sr-Latn-CS" sz="2800" b="1" dirty="0" smtClean="0"/>
              <a:t>(HNO</a:t>
            </a:r>
            <a:r>
              <a:rPr lang="sr-Latn-CS" sz="2800" b="1" baseline="-25000" dirty="0" smtClean="0"/>
              <a:t>3</a:t>
            </a:r>
            <a:r>
              <a:rPr lang="sr-Latn-CS" sz="2800" b="1" dirty="0" smtClean="0"/>
              <a:t>)</a:t>
            </a:r>
            <a:endParaRPr lang="sr-Latn-CS" sz="2800" b="1" dirty="0"/>
          </a:p>
          <a:p>
            <a:r>
              <a:rPr lang="sr-Latn-CS" sz="2800" b="1" dirty="0" smtClean="0"/>
              <a:t>C1, C2, nosači</a:t>
            </a:r>
            <a:endParaRPr lang="sr-Latn-CS" sz="2800" b="1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395536" y="404664"/>
            <a:ext cx="8229600" cy="224676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sr-Latn-CS" sz="2000" b="1" smtClean="0"/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sr-Latn-CS" b="1" smtClean="0"/>
              <a:t>METODA 3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sr-Latn-CS" b="1" smtClean="0"/>
              <a:t>Ortofosfati reaguju sa amonijum molibdatom i amonijum vanadatom u kiseloj sredini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sr-Latn-CS" b="1" smtClean="0"/>
              <a:t>Gradeći žuti kompleks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sr-Latn-CS" b="1" smtClean="0"/>
              <a:t>Meri se na 410 nm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50576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84984"/>
          </a:xfrm>
        </p:spPr>
        <p:txBody>
          <a:bodyPr/>
          <a:lstStyle/>
          <a:p>
            <a:r>
              <a:rPr lang="sr-Latn-CS" b="1" dirty="0" smtClean="0"/>
              <a:t>Obavezni u određivanju voda</a:t>
            </a:r>
          </a:p>
          <a:p>
            <a:r>
              <a:rPr lang="sr-Latn-CS" b="1" dirty="0" smtClean="0"/>
              <a:t>Standardna metoda je redukcija nitrata do nitrita</a:t>
            </a:r>
          </a:p>
          <a:p>
            <a:r>
              <a:rPr lang="sr-Latn-CS" b="1" dirty="0" smtClean="0"/>
              <a:t>Suma nitrata i nitrita se određuje spektrofotometrijski</a:t>
            </a:r>
          </a:p>
          <a:p>
            <a:r>
              <a:rPr lang="sr-Latn-CS" b="1" dirty="0" smtClean="0"/>
              <a:t>Nitrati se mogu određivati nitratnom-JSE </a:t>
            </a:r>
          </a:p>
          <a:p>
            <a:endParaRPr lang="en-US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Nitrati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7441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Metoda 1: fotometrijska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/>
              <a:t>Nitrati se redukuju do nitrita kadmijumovim </a:t>
            </a:r>
            <a:r>
              <a:rPr lang="sr-Latn-CS" b="1" dirty="0" smtClean="0"/>
              <a:t>reduktorom (Cd – kolona)</a:t>
            </a:r>
            <a:endParaRPr lang="sr-Latn-CS" b="1" dirty="0" smtClean="0"/>
          </a:p>
          <a:p>
            <a:r>
              <a:rPr lang="sr-Latn-CS" b="1" dirty="0" smtClean="0"/>
              <a:t>Nitriti reaguju sa sulfanilamidom u kiseloj sredini</a:t>
            </a:r>
          </a:p>
          <a:p>
            <a:r>
              <a:rPr lang="sr-Latn-CS" b="1" dirty="0" smtClean="0"/>
              <a:t>Formiraju diazo jedinjenje</a:t>
            </a:r>
          </a:p>
          <a:p>
            <a:r>
              <a:rPr lang="sr-Latn-CS" b="1" dirty="0" smtClean="0"/>
              <a:t>Proizvod se kupluje sa N-(1-naftil)-1etilendiamin dihidro hloridom </a:t>
            </a:r>
          </a:p>
          <a:p>
            <a:r>
              <a:rPr lang="sr-Latn-CS" b="1" dirty="0" smtClean="0"/>
              <a:t>Formira se azo boja čija se apsorbancija meri na 540 nm.</a:t>
            </a:r>
          </a:p>
          <a:p>
            <a:r>
              <a:rPr lang="sr-Latn-CS" b="1" dirty="0" smtClean="0"/>
              <a:t>Odgovara sumi nitrata i nitrita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1361122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481</TotalTime>
  <Words>1436</Words>
  <Application>Microsoft Office PowerPoint</Application>
  <PresentationFormat>On-screen Show (4:3)</PresentationFormat>
  <Paragraphs>213</Paragraphs>
  <Slides>46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Clarity</vt:lpstr>
      <vt:lpstr>Bitmap Image</vt:lpstr>
      <vt:lpstr>Graph</vt:lpstr>
      <vt:lpstr>Primena FIA metoda</vt:lpstr>
      <vt:lpstr>Slide 2</vt:lpstr>
      <vt:lpstr>Fosfati (ORTOFOSFATI, FOSFOR)</vt:lpstr>
      <vt:lpstr>Slide 4</vt:lpstr>
      <vt:lpstr>Interference</vt:lpstr>
      <vt:lpstr>Slide 6</vt:lpstr>
      <vt:lpstr>Slide 7</vt:lpstr>
      <vt:lpstr>Nitrati </vt:lpstr>
      <vt:lpstr>Metoda 1: fotometrijska</vt:lpstr>
      <vt:lpstr>Slide 10</vt:lpstr>
      <vt:lpstr>Slide 11</vt:lpstr>
      <vt:lpstr>Amonijum jon </vt:lpstr>
      <vt:lpstr>Metoda 1: Indofenol-plavo</vt:lpstr>
      <vt:lpstr>Metoda (GD) gasne difuzije</vt:lpstr>
      <vt:lpstr>Slide 15</vt:lpstr>
      <vt:lpstr>Sulfati</vt:lpstr>
      <vt:lpstr>Metoda 1: turbidimetrijski</vt:lpstr>
      <vt:lpstr>Slide 18</vt:lpstr>
      <vt:lpstr>Metoda 2: spektrofotometrijska</vt:lpstr>
      <vt:lpstr>Fluoridi</vt:lpstr>
      <vt:lpstr>Slide 21</vt:lpstr>
      <vt:lpstr>Primena FIA metoda </vt:lpstr>
      <vt:lpstr>Značaj bromida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Primena FIA metoda</vt:lpstr>
      <vt:lpstr>Jodidi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Primena FIA metoda</dc:title>
  <dc:creator>Korisnik; Ljubisa Ignjatovic</dc:creator>
  <cp:lastModifiedBy>ffh</cp:lastModifiedBy>
  <cp:revision>43</cp:revision>
  <dcterms:created xsi:type="dcterms:W3CDTF">2013-12-08T10:51:17Z</dcterms:created>
  <dcterms:modified xsi:type="dcterms:W3CDTF">2019-05-30T09:25:01Z</dcterms:modified>
</cp:coreProperties>
</file>