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1.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2.xml" ContentType="application/inkml+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7" r:id="rId1"/>
    <p:sldMasterId id="2147483749" r:id="rId2"/>
  </p:sldMasterIdLst>
  <p:notesMasterIdLst>
    <p:notesMasterId r:id="rId82"/>
  </p:notesMasterIdLst>
  <p:handoutMasterIdLst>
    <p:handoutMasterId r:id="rId83"/>
  </p:handoutMasterIdLst>
  <p:sldIdLst>
    <p:sldId id="256" r:id="rId3"/>
    <p:sldId id="282" r:id="rId4"/>
    <p:sldId id="264" r:id="rId5"/>
    <p:sldId id="345" r:id="rId6"/>
    <p:sldId id="279" r:id="rId7"/>
    <p:sldId id="267" r:id="rId8"/>
    <p:sldId id="344" r:id="rId9"/>
    <p:sldId id="348" r:id="rId10"/>
    <p:sldId id="440" r:id="rId11"/>
    <p:sldId id="350" r:id="rId12"/>
    <p:sldId id="441" r:id="rId13"/>
    <p:sldId id="444" r:id="rId14"/>
    <p:sldId id="287" r:id="rId15"/>
    <p:sldId id="445" r:id="rId16"/>
    <p:sldId id="286" r:id="rId17"/>
    <p:sldId id="274" r:id="rId18"/>
    <p:sldId id="276" r:id="rId19"/>
    <p:sldId id="277" r:id="rId20"/>
    <p:sldId id="351" r:id="rId21"/>
    <p:sldId id="352" r:id="rId22"/>
    <p:sldId id="354" r:id="rId23"/>
    <p:sldId id="353" r:id="rId24"/>
    <p:sldId id="389" r:id="rId25"/>
    <p:sldId id="390" r:id="rId26"/>
    <p:sldId id="398" r:id="rId27"/>
    <p:sldId id="395" r:id="rId28"/>
    <p:sldId id="399" r:id="rId29"/>
    <p:sldId id="397" r:id="rId30"/>
    <p:sldId id="424" r:id="rId31"/>
    <p:sldId id="396" r:id="rId32"/>
    <p:sldId id="425" r:id="rId33"/>
    <p:sldId id="392" r:id="rId34"/>
    <p:sldId id="393" r:id="rId35"/>
    <p:sldId id="394" r:id="rId36"/>
    <p:sldId id="400" r:id="rId37"/>
    <p:sldId id="355" r:id="rId38"/>
    <p:sldId id="358" r:id="rId39"/>
    <p:sldId id="437" r:id="rId40"/>
    <p:sldId id="363" r:id="rId41"/>
    <p:sldId id="359" r:id="rId42"/>
    <p:sldId id="360" r:id="rId43"/>
    <p:sldId id="357" r:id="rId44"/>
    <p:sldId id="362" r:id="rId45"/>
    <p:sldId id="432" r:id="rId46"/>
    <p:sldId id="434" r:id="rId47"/>
    <p:sldId id="365" r:id="rId48"/>
    <p:sldId id="367" r:id="rId49"/>
    <p:sldId id="368" r:id="rId50"/>
    <p:sldId id="401" r:id="rId51"/>
    <p:sldId id="435" r:id="rId52"/>
    <p:sldId id="411" r:id="rId53"/>
    <p:sldId id="410" r:id="rId54"/>
    <p:sldId id="412" r:id="rId55"/>
    <p:sldId id="413" r:id="rId56"/>
    <p:sldId id="414" r:id="rId57"/>
    <p:sldId id="415" r:id="rId58"/>
    <p:sldId id="416" r:id="rId59"/>
    <p:sldId id="417" r:id="rId60"/>
    <p:sldId id="418" r:id="rId61"/>
    <p:sldId id="419" r:id="rId62"/>
    <p:sldId id="420" r:id="rId63"/>
    <p:sldId id="421" r:id="rId64"/>
    <p:sldId id="422" r:id="rId65"/>
    <p:sldId id="349" r:id="rId66"/>
    <p:sldId id="423" r:id="rId67"/>
    <p:sldId id="405" r:id="rId68"/>
    <p:sldId id="403" r:id="rId69"/>
    <p:sldId id="404" r:id="rId70"/>
    <p:sldId id="406" r:id="rId71"/>
    <p:sldId id="402" r:id="rId72"/>
    <p:sldId id="407" r:id="rId73"/>
    <p:sldId id="408" r:id="rId74"/>
    <p:sldId id="356" r:id="rId75"/>
    <p:sldId id="443" r:id="rId76"/>
    <p:sldId id="442" r:id="rId77"/>
    <p:sldId id="426" r:id="rId78"/>
    <p:sldId id="436" r:id="rId79"/>
    <p:sldId id="427" r:id="rId80"/>
    <p:sldId id="388" r:id="rId81"/>
  </p:sldIdLst>
  <p:sldSz cx="9144000" cy="6858000" type="screen4x3"/>
  <p:notesSz cx="6858000" cy="9144000"/>
  <p:defaultTextStyle>
    <a:defPPr>
      <a:defRPr lang="en-US"/>
    </a:defPPr>
    <a:lvl1pPr algn="ctr" rtl="0" fontAlgn="base">
      <a:lnSpc>
        <a:spcPct val="125000"/>
      </a:lnSpc>
      <a:spcBef>
        <a:spcPct val="20000"/>
      </a:spcBef>
      <a:spcAft>
        <a:spcPct val="0"/>
      </a:spcAft>
      <a:buClr>
        <a:schemeClr val="hlink"/>
      </a:buClr>
      <a:buSzPct val="65000"/>
      <a:buFont typeface="Wingdings" pitchFamily="2" charset="2"/>
      <a:defRPr sz="2400" kern="1200">
        <a:solidFill>
          <a:srgbClr val="FFDB43"/>
        </a:solidFill>
        <a:effectLst>
          <a:outerShdw blurRad="38100" dist="38100" dir="2700000" algn="tl">
            <a:srgbClr val="000000">
              <a:alpha val="43137"/>
            </a:srgbClr>
          </a:outerShdw>
        </a:effectLst>
        <a:latin typeface="Tahoma" pitchFamily="34" charset="0"/>
        <a:ea typeface="+mn-ea"/>
        <a:cs typeface="+mn-cs"/>
      </a:defRPr>
    </a:lvl1pPr>
    <a:lvl2pPr marL="457200" algn="ctr" rtl="0" fontAlgn="base">
      <a:lnSpc>
        <a:spcPct val="125000"/>
      </a:lnSpc>
      <a:spcBef>
        <a:spcPct val="20000"/>
      </a:spcBef>
      <a:spcAft>
        <a:spcPct val="0"/>
      </a:spcAft>
      <a:buClr>
        <a:schemeClr val="hlink"/>
      </a:buClr>
      <a:buSzPct val="65000"/>
      <a:buFont typeface="Wingdings" pitchFamily="2" charset="2"/>
      <a:defRPr sz="2400" kern="1200">
        <a:solidFill>
          <a:srgbClr val="FFDB43"/>
        </a:solidFill>
        <a:effectLst>
          <a:outerShdw blurRad="38100" dist="38100" dir="2700000" algn="tl">
            <a:srgbClr val="000000">
              <a:alpha val="43137"/>
            </a:srgbClr>
          </a:outerShdw>
        </a:effectLst>
        <a:latin typeface="Tahoma" pitchFamily="34" charset="0"/>
        <a:ea typeface="+mn-ea"/>
        <a:cs typeface="+mn-cs"/>
      </a:defRPr>
    </a:lvl2pPr>
    <a:lvl3pPr marL="914400" algn="ctr" rtl="0" fontAlgn="base">
      <a:lnSpc>
        <a:spcPct val="125000"/>
      </a:lnSpc>
      <a:spcBef>
        <a:spcPct val="20000"/>
      </a:spcBef>
      <a:spcAft>
        <a:spcPct val="0"/>
      </a:spcAft>
      <a:buClr>
        <a:schemeClr val="hlink"/>
      </a:buClr>
      <a:buSzPct val="65000"/>
      <a:buFont typeface="Wingdings" pitchFamily="2" charset="2"/>
      <a:defRPr sz="2400" kern="1200">
        <a:solidFill>
          <a:srgbClr val="FFDB43"/>
        </a:solidFill>
        <a:effectLst>
          <a:outerShdw blurRad="38100" dist="38100" dir="2700000" algn="tl">
            <a:srgbClr val="000000">
              <a:alpha val="43137"/>
            </a:srgbClr>
          </a:outerShdw>
        </a:effectLst>
        <a:latin typeface="Tahoma" pitchFamily="34" charset="0"/>
        <a:ea typeface="+mn-ea"/>
        <a:cs typeface="+mn-cs"/>
      </a:defRPr>
    </a:lvl3pPr>
    <a:lvl4pPr marL="1371600" algn="ctr" rtl="0" fontAlgn="base">
      <a:lnSpc>
        <a:spcPct val="125000"/>
      </a:lnSpc>
      <a:spcBef>
        <a:spcPct val="20000"/>
      </a:spcBef>
      <a:spcAft>
        <a:spcPct val="0"/>
      </a:spcAft>
      <a:buClr>
        <a:schemeClr val="hlink"/>
      </a:buClr>
      <a:buSzPct val="65000"/>
      <a:buFont typeface="Wingdings" pitchFamily="2" charset="2"/>
      <a:defRPr sz="2400" kern="1200">
        <a:solidFill>
          <a:srgbClr val="FFDB43"/>
        </a:solidFill>
        <a:effectLst>
          <a:outerShdw blurRad="38100" dist="38100" dir="2700000" algn="tl">
            <a:srgbClr val="000000">
              <a:alpha val="43137"/>
            </a:srgbClr>
          </a:outerShdw>
        </a:effectLst>
        <a:latin typeface="Tahoma" pitchFamily="34" charset="0"/>
        <a:ea typeface="+mn-ea"/>
        <a:cs typeface="+mn-cs"/>
      </a:defRPr>
    </a:lvl4pPr>
    <a:lvl5pPr marL="1828800" algn="ctr" rtl="0" fontAlgn="base">
      <a:lnSpc>
        <a:spcPct val="125000"/>
      </a:lnSpc>
      <a:spcBef>
        <a:spcPct val="20000"/>
      </a:spcBef>
      <a:spcAft>
        <a:spcPct val="0"/>
      </a:spcAft>
      <a:buClr>
        <a:schemeClr val="hlink"/>
      </a:buClr>
      <a:buSzPct val="65000"/>
      <a:buFont typeface="Wingdings" pitchFamily="2" charset="2"/>
      <a:defRPr sz="2400" kern="1200">
        <a:solidFill>
          <a:srgbClr val="FFDB43"/>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2400" kern="1200">
        <a:solidFill>
          <a:srgbClr val="FFDB43"/>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2400" kern="1200">
        <a:solidFill>
          <a:srgbClr val="FFDB43"/>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2400" kern="1200">
        <a:solidFill>
          <a:srgbClr val="FFDB43"/>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2400" kern="1200">
        <a:solidFill>
          <a:srgbClr val="FFDB43"/>
        </a:solidFill>
        <a:effectLst>
          <a:outerShdw blurRad="38100" dist="38100" dir="2700000" algn="tl">
            <a:srgbClr val="000000">
              <a:alpha val="43137"/>
            </a:srgbClr>
          </a:outerShdw>
        </a:effectLst>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2F"/>
    <a:srgbClr val="FF0909"/>
    <a:srgbClr val="E1F470"/>
    <a:srgbClr val="F0EA00"/>
    <a:srgbClr val="F7FE9C"/>
    <a:srgbClr val="D5D5D5"/>
    <a:srgbClr val="FF6699"/>
    <a:srgbClr val="4382C1"/>
    <a:srgbClr val="0006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15" autoAdjust="0"/>
    <p:restoredTop sz="85714" autoAdjust="0"/>
  </p:normalViewPr>
  <p:slideViewPr>
    <p:cSldViewPr>
      <p:cViewPr varScale="1">
        <p:scale>
          <a:sx n="135" d="100"/>
          <a:sy n="135" d="100"/>
        </p:scale>
        <p:origin x="2766" y="132"/>
      </p:cViewPr>
      <p:guideLst>
        <p:guide orient="horz" pos="2160"/>
        <p:guide pos="2880"/>
      </p:guideLst>
    </p:cSldViewPr>
  </p:slideViewPr>
  <p:outlineViewPr>
    <p:cViewPr>
      <p:scale>
        <a:sx n="33" d="100"/>
        <a:sy n="33" d="100"/>
      </p:scale>
      <p:origin x="0" y="947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1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ClrTx/>
              <a:buSzTx/>
              <a:buFontTx/>
              <a:buNone/>
              <a:defRPr sz="1200">
                <a:solidFill>
                  <a:schemeClr val="tx1"/>
                </a:solidFill>
                <a:effectLst/>
                <a:latin typeface="Arial" charset="0"/>
              </a:defRPr>
            </a:lvl1pPr>
          </a:lstStyle>
          <a:p>
            <a:pPr>
              <a:defRPr/>
            </a:pPr>
            <a:r>
              <a:rPr lang="en-US"/>
              <a:t>FFH</a:t>
            </a:r>
          </a:p>
        </p:txBody>
      </p:sp>
      <p:sp>
        <p:nvSpPr>
          <p:cNvPr id="1607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a:solidFill>
                  <a:schemeClr val="tx1"/>
                </a:solidFill>
                <a:effectLst/>
                <a:latin typeface="Arial" charset="0"/>
              </a:defRPr>
            </a:lvl1pPr>
          </a:lstStyle>
          <a:p>
            <a:pPr>
              <a:defRPr/>
            </a:pPr>
            <a:endParaRPr lang="en-US"/>
          </a:p>
        </p:txBody>
      </p:sp>
      <p:sp>
        <p:nvSpPr>
          <p:cNvPr id="1607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buClrTx/>
              <a:buSzTx/>
              <a:buFontTx/>
              <a:buNone/>
              <a:defRPr sz="1200">
                <a:solidFill>
                  <a:schemeClr val="tx1"/>
                </a:solidFill>
                <a:effectLst/>
                <a:latin typeface="Arial" charset="0"/>
              </a:defRPr>
            </a:lvl1pPr>
          </a:lstStyle>
          <a:p>
            <a:pPr>
              <a:defRPr/>
            </a:pPr>
            <a:r>
              <a:rPr lang="en-US"/>
              <a:t>Doktorske studije - VODONIČNA ENERGIJA</a:t>
            </a:r>
          </a:p>
        </p:txBody>
      </p:sp>
      <p:sp>
        <p:nvSpPr>
          <p:cNvPr id="1607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solidFill>
                  <a:schemeClr val="tx1"/>
                </a:solidFill>
                <a:effectLst/>
                <a:latin typeface="Arial" charset="0"/>
              </a:defRPr>
            </a:lvl1pPr>
          </a:lstStyle>
          <a:p>
            <a:pPr>
              <a:defRPr/>
            </a:pPr>
            <a:fld id="{5D1DE344-D3A6-4363-A1FB-F96692F2936D}" type="slidenum">
              <a:rPr lang="en-US"/>
              <a:pPr>
                <a:defRPr/>
              </a:pPr>
              <a:t>‹#›</a:t>
            </a:fld>
            <a:endParaRPr lang="en-US"/>
          </a:p>
        </p:txBody>
      </p:sp>
    </p:spTree>
    <p:extLst>
      <p:ext uri="{BB962C8B-B14F-4D97-AF65-F5344CB8AC3E}">
        <p14:creationId xmlns:p14="http://schemas.microsoft.com/office/powerpoint/2010/main" val="1181319790"/>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2560" units="cm"/>
          <inkml:channel name="Y" type="integer" max="1024" units="cm"/>
        </inkml:traceFormat>
        <inkml:channelProperties>
          <inkml:channelProperty channel="X" name="resolution" value="56.63717" units="1/cm"/>
          <inkml:channelProperty channel="Y" name="resolution" value="28.36565" units="1/cm"/>
        </inkml:channelProperties>
      </inkml:inkSource>
      <inkml:timestamp xml:id="ts0" timeString="2009-01-23T17:44:07.47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ax="2560" units="cm"/>
          <inkml:channel name="Y" type="integer" max="1024" units="cm"/>
        </inkml:traceFormat>
        <inkml:channelProperties>
          <inkml:channelProperty channel="X" name="resolution" value="56.63717" units="1/cm"/>
          <inkml:channelProperty channel="Y" name="resolution" value="28.36565" units="1/cm"/>
        </inkml:channelProperties>
      </inkml:inkSource>
      <inkml:timestamp xml:id="ts0" timeString="2009-01-23T17:44:07.47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ClrTx/>
              <a:buSzTx/>
              <a:buFontTx/>
              <a:buNone/>
              <a:defRPr sz="1200">
                <a:solidFill>
                  <a:schemeClr val="tx1"/>
                </a:solidFill>
                <a:effectLst/>
                <a:latin typeface="Arial" charset="0"/>
              </a:defRPr>
            </a:lvl1pPr>
          </a:lstStyle>
          <a:p>
            <a:pPr>
              <a:defRPr/>
            </a:pPr>
            <a:r>
              <a:rPr lang="en-US"/>
              <a:t>FFH</a:t>
            </a:r>
          </a:p>
        </p:txBody>
      </p:sp>
      <p:sp>
        <p:nvSpPr>
          <p:cNvPr id="158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a:solidFill>
                  <a:schemeClr val="tx1"/>
                </a:solidFill>
                <a:effectLst/>
                <a:latin typeface="Arial" charset="0"/>
              </a:defRPr>
            </a:lvl1pPr>
          </a:lstStyle>
          <a:p>
            <a:pPr>
              <a:defRPr/>
            </a:pPr>
            <a:endParaRPr lang="en-US"/>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8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8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buClrTx/>
              <a:buSzTx/>
              <a:buFontTx/>
              <a:buNone/>
              <a:defRPr sz="1200">
                <a:solidFill>
                  <a:schemeClr val="tx1"/>
                </a:solidFill>
                <a:effectLst/>
                <a:latin typeface="Arial" charset="0"/>
              </a:defRPr>
            </a:lvl1pPr>
          </a:lstStyle>
          <a:p>
            <a:pPr>
              <a:defRPr/>
            </a:pPr>
            <a:r>
              <a:rPr lang="en-US"/>
              <a:t>Doktorske studije - VODONIČNA ENERGIJA</a:t>
            </a:r>
          </a:p>
        </p:txBody>
      </p:sp>
      <p:sp>
        <p:nvSpPr>
          <p:cNvPr id="158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solidFill>
                  <a:schemeClr val="tx1"/>
                </a:solidFill>
                <a:effectLst/>
                <a:latin typeface="Arial" charset="0"/>
              </a:defRPr>
            </a:lvl1pPr>
          </a:lstStyle>
          <a:p>
            <a:pPr>
              <a:defRPr/>
            </a:pPr>
            <a:fld id="{77E4C027-DA5C-433F-B0BD-85D41C24BFEB}" type="slidenum">
              <a:rPr lang="en-US"/>
              <a:pPr>
                <a:defRPr/>
              </a:pPr>
              <a:t>‹#›</a:t>
            </a:fld>
            <a:endParaRPr lang="en-US"/>
          </a:p>
        </p:txBody>
      </p:sp>
    </p:spTree>
    <p:extLst>
      <p:ext uri="{BB962C8B-B14F-4D97-AF65-F5344CB8AC3E}">
        <p14:creationId xmlns:p14="http://schemas.microsoft.com/office/powerpoint/2010/main" val="49538947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a:buFontTx/>
              <a:buChar char="-"/>
            </a:pPr>
            <a:r>
              <a:rPr lang="sl-SI" dirty="0">
                <a:latin typeface="Arial" pitchFamily="34" charset="0"/>
              </a:rPr>
              <a:t>Naravno, jedna ovakva tema ne može biti obrađena u svim svojim aspektima na jednom predavanju.</a:t>
            </a:r>
            <a:endParaRPr lang="en-GB" dirty="0">
              <a:latin typeface="Arial" pitchFamily="34" charset="0"/>
            </a:endParaRPr>
          </a:p>
          <a:p>
            <a:pPr>
              <a:buFontTx/>
              <a:buNone/>
            </a:pPr>
            <a:endParaRPr lang="sl-SI" dirty="0">
              <a:latin typeface="Arial" pitchFamily="34" charset="0"/>
            </a:endParaRPr>
          </a:p>
          <a:p>
            <a:pPr>
              <a:buFontTx/>
              <a:buChar char="-"/>
            </a:pPr>
            <a:r>
              <a:rPr lang="sl-SI" dirty="0">
                <a:latin typeface="Arial" pitchFamily="34" charset="0"/>
              </a:rPr>
              <a:t>Ovo će biti pokusaj da se ukaže na ideju korišćenja vodonične energije i njen potencijal u zadovoljavanju energetskih potreba društava u budućnosti.</a:t>
            </a:r>
            <a:endParaRPr lang="en-GB" dirty="0">
              <a:latin typeface="Arial" pitchFamily="34" charset="0"/>
            </a:endParaRPr>
          </a:p>
          <a:p>
            <a:pPr>
              <a:buFontTx/>
              <a:buChar char="-"/>
            </a:pPr>
            <a:endParaRPr lang="sl-SI" dirty="0">
              <a:latin typeface="Arial" pitchFamily="34" charset="0"/>
            </a:endParaRPr>
          </a:p>
          <a:p>
            <a:r>
              <a:rPr lang="en-GB" dirty="0">
                <a:latin typeface="Arial" pitchFamily="34" charset="0"/>
              </a:rPr>
              <a:t>- </a:t>
            </a:r>
            <a:r>
              <a:rPr lang="sl-SI" dirty="0">
                <a:latin typeface="Arial" pitchFamily="34" charset="0"/>
              </a:rPr>
              <a:t>Na neke aspekte ove teme će biti stavljenni akcenti, uz napomenu da vodonična energija još nije ušla u masovnu upotrebu, već je to koncept za koji se smatra da će do punog izražaja doći nakon iscrpljivanja fosilnih goriva.</a:t>
            </a:r>
            <a:endParaRPr lang="en-GB" dirty="0">
              <a:latin typeface="Arial" pitchFamily="34" charset="0"/>
            </a:endParaRPr>
          </a:p>
        </p:txBody>
      </p:sp>
      <p:sp>
        <p:nvSpPr>
          <p:cNvPr id="22532" name="Footer Placeholder 3"/>
          <p:cNvSpPr>
            <a:spLocks noGrp="1"/>
          </p:cNvSpPr>
          <p:nvPr>
            <p:ph type="ftr" sz="quarter" idx="4"/>
          </p:nvPr>
        </p:nvSpPr>
        <p:spPr>
          <a:xfrm>
            <a:off x="0" y="8839200"/>
            <a:ext cx="3352800" cy="303213"/>
          </a:xfrm>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60421" name="Slide Number Placeholder 4"/>
          <p:cNvSpPr>
            <a:spLocks noGrp="1"/>
          </p:cNvSpPr>
          <p:nvPr>
            <p:ph type="sldNum" sz="quarter" idx="5"/>
          </p:nvPr>
        </p:nvSpPr>
        <p:spPr>
          <a:noFill/>
        </p:spPr>
        <p:txBody>
          <a:bodyPr/>
          <a:lstStyle/>
          <a:p>
            <a:fld id="{6C5B17BF-1567-4346-B4AF-584B1C0ABE2D}" type="slidenum">
              <a:rPr lang="en-US" smtClean="0">
                <a:latin typeface="Arial" pitchFamily="34" charset="0"/>
              </a:rPr>
              <a:pPr/>
              <a:t>1</a:t>
            </a:fld>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GB">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69637" name="Slide Number Placeholder 4"/>
          <p:cNvSpPr>
            <a:spLocks noGrp="1"/>
          </p:cNvSpPr>
          <p:nvPr>
            <p:ph type="sldNum" sz="quarter" idx="5"/>
          </p:nvPr>
        </p:nvSpPr>
        <p:spPr>
          <a:noFill/>
        </p:spPr>
        <p:txBody>
          <a:bodyPr/>
          <a:lstStyle/>
          <a:p>
            <a:fld id="{DC4CF850-FBCB-45AE-AAD9-64C2271B0A29}" type="slidenum">
              <a:rPr lang="en-US" smtClean="0">
                <a:latin typeface="Arial" pitchFamily="34" charset="0"/>
              </a:rPr>
              <a:pPr/>
              <a:t>10</a:t>
            </a:fld>
            <a:endParaRPr lang="en-US">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 datog dijagrama slijedi da će 2100. godine udio obnovljivih izvora biti 35-40 %, nuklearne energije oko 25</a:t>
            </a:r>
            <a:r>
              <a:rPr lang="sl-SI" baseline="0" dirty="0"/>
              <a:t> %, ugalj 25 % (? – s obzirom da je izdašnost uglja procijenjena na 112 godina počev od 2011. godine). Ostali važni izvori (nafta i gas) neće zajedno premašiti 10 %.</a:t>
            </a:r>
            <a:endParaRPr lang="en-US" dirty="0"/>
          </a:p>
        </p:txBody>
      </p:sp>
      <p:sp>
        <p:nvSpPr>
          <p:cNvPr id="4" name="Slide Number Placeholder 3"/>
          <p:cNvSpPr>
            <a:spLocks noGrp="1"/>
          </p:cNvSpPr>
          <p:nvPr>
            <p:ph type="sldNum" sz="quarter" idx="10"/>
          </p:nvPr>
        </p:nvSpPr>
        <p:spPr/>
        <p:txBody>
          <a:bodyPr/>
          <a:lstStyle/>
          <a:p>
            <a:fld id="{7D597546-C375-42E0-A099-8647A99BCA2C}" type="slidenum">
              <a:rPr lang="en-US" smtClean="0"/>
              <a:t>11</a:t>
            </a:fld>
            <a:endParaRPr lang="en-US"/>
          </a:p>
        </p:txBody>
      </p:sp>
    </p:spTree>
    <p:extLst>
      <p:ext uri="{BB962C8B-B14F-4D97-AF65-F5344CB8AC3E}">
        <p14:creationId xmlns:p14="http://schemas.microsoft.com/office/powerpoint/2010/main" val="2328321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Ovdje je data proi</a:t>
            </a:r>
            <a:r>
              <a:rPr lang="en-US" dirty="0"/>
              <a:t>z</a:t>
            </a:r>
            <a:r>
              <a:rPr lang="sr-Latn-RS" dirty="0"/>
              <a:t>vodnja po svim izvorima energije, kao i ukupna FOSILNA i UKUPNA.</a:t>
            </a:r>
            <a:endParaRPr lang="en-US" dirty="0"/>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1 PWh = 1000 milijardi kWh</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7106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GB">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70661" name="Slide Number Placeholder 4"/>
          <p:cNvSpPr>
            <a:spLocks noGrp="1"/>
          </p:cNvSpPr>
          <p:nvPr>
            <p:ph type="sldNum" sz="quarter" idx="5"/>
          </p:nvPr>
        </p:nvSpPr>
        <p:spPr>
          <a:noFill/>
        </p:spPr>
        <p:txBody>
          <a:bodyPr/>
          <a:lstStyle/>
          <a:p>
            <a:fld id="{34F5599E-F1DC-4946-842D-51EF5A0DD97F}" type="slidenum">
              <a:rPr lang="en-US" smtClean="0">
                <a:latin typeface="Arial" pitchFamily="34" charset="0"/>
              </a:rPr>
              <a:pPr/>
              <a:t>19</a:t>
            </a:fld>
            <a:endParaRPr lang="en-US">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GB">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71685" name="Slide Number Placeholder 4"/>
          <p:cNvSpPr>
            <a:spLocks noGrp="1"/>
          </p:cNvSpPr>
          <p:nvPr>
            <p:ph type="sldNum" sz="quarter" idx="5"/>
          </p:nvPr>
        </p:nvSpPr>
        <p:spPr>
          <a:noFill/>
        </p:spPr>
        <p:txBody>
          <a:bodyPr/>
          <a:lstStyle/>
          <a:p>
            <a:fld id="{6ECA4F2A-E404-44A7-8058-A2C6431CB4B3}" type="slidenum">
              <a:rPr lang="en-US" smtClean="0">
                <a:latin typeface="Arial" pitchFamily="34" charset="0"/>
              </a:rPr>
              <a:pPr/>
              <a:t>20</a:t>
            </a:fld>
            <a:endParaRPr lang="en-US">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GB" dirty="0">
                <a:latin typeface="Arial" pitchFamily="34" charset="0"/>
              </a:rPr>
              <a:t>- </a:t>
            </a:r>
            <a:r>
              <a:rPr lang="sl-SI" dirty="0">
                <a:latin typeface="Arial" pitchFamily="34" charset="0"/>
              </a:rPr>
              <a:t>Danas se vodonik najviše koristi kao industrijska sirovina</a:t>
            </a:r>
            <a:endParaRPr lang="en-GB" dirty="0">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72709" name="Slide Number Placeholder 4"/>
          <p:cNvSpPr>
            <a:spLocks noGrp="1"/>
          </p:cNvSpPr>
          <p:nvPr>
            <p:ph type="sldNum" sz="quarter" idx="5"/>
          </p:nvPr>
        </p:nvSpPr>
        <p:spPr>
          <a:noFill/>
        </p:spPr>
        <p:txBody>
          <a:bodyPr/>
          <a:lstStyle/>
          <a:p>
            <a:fld id="{7B657BF4-A75C-4D3B-ADC4-DF8A3B5BC827}" type="slidenum">
              <a:rPr lang="en-US" smtClean="0">
                <a:latin typeface="Arial" pitchFamily="34" charset="0"/>
              </a:rPr>
              <a:pPr/>
              <a:t>21</a:t>
            </a:fld>
            <a:endParaRPr lang="en-US">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GB">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73733" name="Slide Number Placeholder 4"/>
          <p:cNvSpPr>
            <a:spLocks noGrp="1"/>
          </p:cNvSpPr>
          <p:nvPr>
            <p:ph type="sldNum" sz="quarter" idx="5"/>
          </p:nvPr>
        </p:nvSpPr>
        <p:spPr>
          <a:noFill/>
        </p:spPr>
        <p:txBody>
          <a:bodyPr/>
          <a:lstStyle/>
          <a:p>
            <a:fld id="{5DAF81F9-CE8A-4088-8E2C-82D7A75D3E07}" type="slidenum">
              <a:rPr lang="en-US" smtClean="0">
                <a:latin typeface="Arial" pitchFamily="34" charset="0"/>
              </a:rPr>
              <a:pPr/>
              <a:t>22</a:t>
            </a:fld>
            <a:endParaRPr lang="en-US">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GB">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74757" name="Slide Number Placeholder 4"/>
          <p:cNvSpPr>
            <a:spLocks noGrp="1"/>
          </p:cNvSpPr>
          <p:nvPr>
            <p:ph type="sldNum" sz="quarter" idx="5"/>
          </p:nvPr>
        </p:nvSpPr>
        <p:spPr>
          <a:noFill/>
        </p:spPr>
        <p:txBody>
          <a:bodyPr/>
          <a:lstStyle/>
          <a:p>
            <a:fld id="{ABE30544-F09A-4AAE-AA18-51813BCCD9FD}" type="slidenum">
              <a:rPr lang="en-US" smtClean="0">
                <a:latin typeface="Arial" pitchFamily="34" charset="0"/>
              </a:rPr>
              <a:pPr/>
              <a:t>23</a:t>
            </a:fld>
            <a:endParaRPr lang="en-US">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GB">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75781" name="Slide Number Placeholder 4"/>
          <p:cNvSpPr>
            <a:spLocks noGrp="1"/>
          </p:cNvSpPr>
          <p:nvPr>
            <p:ph type="sldNum" sz="quarter" idx="5"/>
          </p:nvPr>
        </p:nvSpPr>
        <p:spPr>
          <a:noFill/>
        </p:spPr>
        <p:txBody>
          <a:bodyPr/>
          <a:lstStyle/>
          <a:p>
            <a:fld id="{3CAC3FF1-FB86-489F-8E9C-5BE73A9E68D7}" type="slidenum">
              <a:rPr lang="en-US" smtClean="0">
                <a:latin typeface="Arial" pitchFamily="34" charset="0"/>
              </a:rPr>
              <a:pPr/>
              <a:t>24</a:t>
            </a:fld>
            <a:endParaRPr lang="en-US">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GB">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76805" name="Slide Number Placeholder 4"/>
          <p:cNvSpPr>
            <a:spLocks noGrp="1"/>
          </p:cNvSpPr>
          <p:nvPr>
            <p:ph type="sldNum" sz="quarter" idx="5"/>
          </p:nvPr>
        </p:nvSpPr>
        <p:spPr>
          <a:noFill/>
        </p:spPr>
        <p:txBody>
          <a:bodyPr/>
          <a:lstStyle/>
          <a:p>
            <a:fld id="{07F9D118-DB56-4CD3-9593-6E16018DDA37}" type="slidenum">
              <a:rPr lang="en-US" smtClean="0">
                <a:latin typeface="Arial" pitchFamily="34" charset="0"/>
              </a:rPr>
              <a:pPr/>
              <a:t>25</a:t>
            </a:fld>
            <a:endParaRPr 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GB">
              <a:latin typeface="Arial" pitchFamily="34" charset="0"/>
            </a:endParaRPr>
          </a:p>
        </p:txBody>
      </p:sp>
      <p:sp>
        <p:nvSpPr>
          <p:cNvPr id="23556" name="Footer Placeholder 3"/>
          <p:cNvSpPr>
            <a:spLocks noGrp="1"/>
          </p:cNvSpPr>
          <p:nvPr>
            <p:ph type="ftr" sz="quarter" idx="4"/>
          </p:nvPr>
        </p:nvSpPr>
        <p:spPr>
          <a:xfrm>
            <a:off x="0" y="8839200"/>
            <a:ext cx="3276600" cy="303213"/>
          </a:xfrm>
        </p:spPr>
        <p:txBody>
          <a:bodyPr/>
          <a:lstStyle/>
          <a:p>
            <a:pPr>
              <a:defRPr/>
            </a:pPr>
            <a:r>
              <a:rPr lang="sl-SI" sz="1050" dirty="0"/>
              <a:t>Doktorske studije - VODONIČNA ENERGIJA</a:t>
            </a:r>
            <a:endParaRPr lang="en-US" sz="1050" dirty="0"/>
          </a:p>
        </p:txBody>
      </p:sp>
      <p:sp>
        <p:nvSpPr>
          <p:cNvPr id="61445" name="Slide Number Placeholder 4"/>
          <p:cNvSpPr>
            <a:spLocks noGrp="1"/>
          </p:cNvSpPr>
          <p:nvPr>
            <p:ph type="sldNum" sz="quarter" idx="5"/>
          </p:nvPr>
        </p:nvSpPr>
        <p:spPr>
          <a:noFill/>
        </p:spPr>
        <p:txBody>
          <a:bodyPr/>
          <a:lstStyle/>
          <a:p>
            <a:fld id="{03B06D55-2330-4273-8597-481097BA96E5}" type="slidenum">
              <a:rPr lang="en-US" smtClean="0">
                <a:latin typeface="Arial" pitchFamily="34" charset="0"/>
              </a:rPr>
              <a:pPr/>
              <a:t>2</a:t>
            </a:fld>
            <a:endParaRPr lang="en-US">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lang="en-GB" sz="1400" dirty="0">
                <a:latin typeface="Arial" pitchFamily="34" charset="0"/>
              </a:rPr>
              <a:t>- </a:t>
            </a:r>
            <a:r>
              <a:rPr lang="sl-SI" sz="1400" dirty="0">
                <a:latin typeface="Arial" pitchFamily="34" charset="0"/>
              </a:rPr>
              <a:t>Osatvaruje se, naravno, putem neke hemijske reakcije vode koja se razlaže i nekog jedinjenja, a uz primjenu energije.</a:t>
            </a:r>
          </a:p>
          <a:p>
            <a:endParaRPr lang="en-GB" sz="1400" dirty="0">
              <a:latin typeface="Arial" pitchFamily="34" charset="0"/>
            </a:endParaRPr>
          </a:p>
          <a:p>
            <a:r>
              <a:rPr lang="en-GB" sz="1400" dirty="0">
                <a:latin typeface="Arial" pitchFamily="34" charset="0"/>
              </a:rPr>
              <a:t>- </a:t>
            </a:r>
            <a:r>
              <a:rPr lang="sl-SI" sz="1400" dirty="0">
                <a:latin typeface="Arial" pitchFamily="34" charset="0"/>
              </a:rPr>
              <a:t>Najčešće je energija sadržana u jedinjenju koje učestvuje u procesu (npr. C, metan i sl.).</a:t>
            </a:r>
          </a:p>
          <a:p>
            <a:endParaRPr lang="en-GB" sz="1400" dirty="0">
              <a:latin typeface="Arial" pitchFamily="34" charset="0"/>
            </a:endParaRPr>
          </a:p>
          <a:p>
            <a:r>
              <a:rPr lang="en-GB" sz="1400" dirty="0">
                <a:latin typeface="Arial" pitchFamily="34" charset="0"/>
              </a:rPr>
              <a:t>- </a:t>
            </a:r>
            <a:r>
              <a:rPr lang="sl-SI" sz="1400" dirty="0">
                <a:latin typeface="Arial" pitchFamily="34" charset="0"/>
              </a:rPr>
              <a:t>Reakcije 1. i 2. su endotermne i zahtijevaju dovođenje energije, koja se djelimično obezbjeđuje iz reakcije oksidacije CO.</a:t>
            </a:r>
            <a:endParaRPr lang="en-GB" sz="1400" dirty="0">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77829" name="Slide Number Placeholder 4"/>
          <p:cNvSpPr>
            <a:spLocks noGrp="1"/>
          </p:cNvSpPr>
          <p:nvPr>
            <p:ph type="sldNum" sz="quarter" idx="5"/>
          </p:nvPr>
        </p:nvSpPr>
        <p:spPr>
          <a:noFill/>
        </p:spPr>
        <p:txBody>
          <a:bodyPr/>
          <a:lstStyle/>
          <a:p>
            <a:fld id="{8B78FCB8-1CF0-4873-BA31-173CCA26B193}" type="slidenum">
              <a:rPr lang="en-US" smtClean="0">
                <a:latin typeface="Arial" pitchFamily="34" charset="0"/>
              </a:rPr>
              <a:pPr/>
              <a:t>26</a:t>
            </a:fld>
            <a:endParaRPr lang="en-US">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GB" sz="1400" dirty="0">
                <a:latin typeface="Arial" pitchFamily="34" charset="0"/>
              </a:rPr>
              <a:t>- </a:t>
            </a:r>
            <a:r>
              <a:rPr lang="sl-SI" sz="1400" dirty="0">
                <a:latin typeface="Arial" pitchFamily="34" charset="0"/>
              </a:rPr>
              <a:t>Termodinamički gledano, vrednost od 289,5 kJ/mol predstavlja entalpiju reakcije, tj. onu količinu energije koju je neophodno uložiti da bi se voda razložila na vodnoik i kiseonik.</a:t>
            </a:r>
          </a:p>
          <a:p>
            <a:r>
              <a:rPr lang="en-GB" sz="1400" dirty="0">
                <a:latin typeface="Arial" pitchFamily="34" charset="0"/>
              </a:rPr>
              <a:t>	</a:t>
            </a:r>
            <a:r>
              <a:rPr lang="sl-SI" sz="1400" dirty="0">
                <a:latin typeface="Arial" pitchFamily="34" charset="0"/>
              </a:rPr>
              <a:t>Po ovoj vrednosti se vidi da je voda veoma “tvrd” molekul.</a:t>
            </a:r>
          </a:p>
          <a:p>
            <a:endParaRPr lang="en-GB" sz="1400" dirty="0">
              <a:latin typeface="Arial" pitchFamily="34" charset="0"/>
            </a:endParaRPr>
          </a:p>
          <a:p>
            <a:r>
              <a:rPr lang="en-GB" sz="1400" dirty="0">
                <a:latin typeface="Arial" pitchFamily="34" charset="0"/>
              </a:rPr>
              <a:t>- </a:t>
            </a:r>
            <a:r>
              <a:rPr lang="sl-SI" sz="1400" dirty="0">
                <a:latin typeface="Arial" pitchFamily="34" charset="0"/>
              </a:rPr>
              <a:t>Konvencija je u termohemiji da se sa (+) označava energija kod endotermnih reakcija</a:t>
            </a:r>
          </a:p>
          <a:p>
            <a:endParaRPr lang="sl-SI" sz="1400" dirty="0">
              <a:latin typeface="Arial" pitchFamily="34" charset="0"/>
            </a:endParaRPr>
          </a:p>
          <a:p>
            <a:r>
              <a:rPr lang="en-GB" sz="1400" dirty="0">
                <a:latin typeface="Arial" pitchFamily="34" charset="0"/>
              </a:rPr>
              <a:t>- </a:t>
            </a:r>
            <a:r>
              <a:rPr lang="sl-SI" sz="1400" dirty="0">
                <a:latin typeface="Arial" pitchFamily="34" charset="0"/>
              </a:rPr>
              <a:t>Visokotemperatursku toplotu je teško dobiti i njome manipulisati, jer izvori toplote imaju ograničenja </a:t>
            </a:r>
            <a:r>
              <a:rPr lang="en-GB" sz="1400" dirty="0">
                <a:latin typeface="Arial" pitchFamily="34" charset="0"/>
              </a:rPr>
              <a:t>u </a:t>
            </a:r>
            <a:r>
              <a:rPr lang="en-GB" sz="1400" dirty="0" err="1">
                <a:latin typeface="Arial" pitchFamily="34" charset="0"/>
              </a:rPr>
              <a:t>pogledu</a:t>
            </a:r>
            <a:r>
              <a:rPr lang="en-GB" sz="1400" dirty="0">
                <a:latin typeface="Arial" pitchFamily="34" charset="0"/>
              </a:rPr>
              <a:t> temperature</a:t>
            </a:r>
            <a:r>
              <a:rPr lang="sl-SI" sz="1400" dirty="0">
                <a:latin typeface="Arial" pitchFamily="34" charset="0"/>
              </a:rPr>
              <a:t>, a takođe postoji i problem materijala.</a:t>
            </a:r>
            <a:endParaRPr lang="en-GB" sz="1400" dirty="0">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78853" name="Slide Number Placeholder 4"/>
          <p:cNvSpPr>
            <a:spLocks noGrp="1"/>
          </p:cNvSpPr>
          <p:nvPr>
            <p:ph type="sldNum" sz="quarter" idx="5"/>
          </p:nvPr>
        </p:nvSpPr>
        <p:spPr>
          <a:noFill/>
        </p:spPr>
        <p:txBody>
          <a:bodyPr/>
          <a:lstStyle/>
          <a:p>
            <a:fld id="{CC9DB06E-19C5-4BA6-AEFC-B7A039033F1B}" type="slidenum">
              <a:rPr lang="en-US" smtClean="0">
                <a:latin typeface="Arial" pitchFamily="34" charset="0"/>
              </a:rPr>
              <a:pPr/>
              <a:t>27</a:t>
            </a:fld>
            <a:endParaRPr lang="en-US">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GB">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79877" name="Slide Number Placeholder 4"/>
          <p:cNvSpPr>
            <a:spLocks noGrp="1"/>
          </p:cNvSpPr>
          <p:nvPr>
            <p:ph type="sldNum" sz="quarter" idx="5"/>
          </p:nvPr>
        </p:nvSpPr>
        <p:spPr>
          <a:noFill/>
        </p:spPr>
        <p:txBody>
          <a:bodyPr/>
          <a:lstStyle/>
          <a:p>
            <a:fld id="{368C4CB9-904F-4167-BA7C-2363FC9B3310}" type="slidenum">
              <a:rPr lang="en-US" smtClean="0">
                <a:latin typeface="Arial" pitchFamily="34" charset="0"/>
              </a:rPr>
              <a:pPr/>
              <a:t>28</a:t>
            </a:fld>
            <a:endParaRPr lang="en-US">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GB">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80901" name="Slide Number Placeholder 4"/>
          <p:cNvSpPr>
            <a:spLocks noGrp="1"/>
          </p:cNvSpPr>
          <p:nvPr>
            <p:ph type="sldNum" sz="quarter" idx="5"/>
          </p:nvPr>
        </p:nvSpPr>
        <p:spPr>
          <a:noFill/>
        </p:spPr>
        <p:txBody>
          <a:bodyPr/>
          <a:lstStyle/>
          <a:p>
            <a:fld id="{738273FB-BC0D-4F4A-8DCF-E9C48A1672E6}" type="slidenum">
              <a:rPr lang="en-US" smtClean="0">
                <a:latin typeface="Arial" pitchFamily="34" charset="0"/>
              </a:rPr>
              <a:pPr/>
              <a:t>29</a:t>
            </a:fld>
            <a:endParaRPr lang="en-US">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lang="en-GB" dirty="0">
                <a:latin typeface="Arial" pitchFamily="34" charset="0"/>
              </a:rPr>
              <a:t>- </a:t>
            </a:r>
            <a:r>
              <a:rPr lang="sl-SI" dirty="0">
                <a:latin typeface="Arial" pitchFamily="34" charset="0"/>
              </a:rPr>
              <a:t>Teorisjki, potrošnja energije je 289 kJ/mol.</a:t>
            </a:r>
          </a:p>
          <a:p>
            <a:endParaRPr lang="en-GB" dirty="0">
              <a:latin typeface="Arial" pitchFamily="34" charset="0"/>
            </a:endParaRPr>
          </a:p>
          <a:p>
            <a:r>
              <a:rPr lang="en-GB" dirty="0">
                <a:latin typeface="Arial" pitchFamily="34" charset="0"/>
              </a:rPr>
              <a:t>- </a:t>
            </a:r>
            <a:r>
              <a:rPr lang="sl-SI" dirty="0">
                <a:latin typeface="Arial" pitchFamily="34" charset="0"/>
              </a:rPr>
              <a:t>U industrijskim uslovima potrošnja je oko 400 kJ/mol.</a:t>
            </a:r>
            <a:endParaRPr lang="en-GB" dirty="0">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80901" name="Slide Number Placeholder 4"/>
          <p:cNvSpPr>
            <a:spLocks noGrp="1"/>
          </p:cNvSpPr>
          <p:nvPr>
            <p:ph type="sldNum" sz="quarter" idx="5"/>
          </p:nvPr>
        </p:nvSpPr>
        <p:spPr>
          <a:noFill/>
        </p:spPr>
        <p:txBody>
          <a:bodyPr/>
          <a:lstStyle/>
          <a:p>
            <a:fld id="{738273FB-BC0D-4F4A-8DCF-E9C48A1672E6}" type="slidenum">
              <a:rPr lang="en-US" smtClean="0">
                <a:latin typeface="Arial" pitchFamily="34" charset="0"/>
              </a:rPr>
              <a:pPr/>
              <a:t>30</a:t>
            </a:fld>
            <a:endParaRPr lang="en-US">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GB">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83973" name="Slide Number Placeholder 4"/>
          <p:cNvSpPr>
            <a:spLocks noGrp="1"/>
          </p:cNvSpPr>
          <p:nvPr>
            <p:ph type="sldNum" sz="quarter" idx="5"/>
          </p:nvPr>
        </p:nvSpPr>
        <p:spPr>
          <a:noFill/>
        </p:spPr>
        <p:txBody>
          <a:bodyPr/>
          <a:lstStyle/>
          <a:p>
            <a:fld id="{704F5EE5-A9E9-43E9-8A87-8166DF8C8E22}" type="slidenum">
              <a:rPr lang="en-US" smtClean="0">
                <a:latin typeface="Arial" pitchFamily="34" charset="0"/>
              </a:rPr>
              <a:pPr/>
              <a:t>31</a:t>
            </a:fld>
            <a:endParaRPr lang="en-US">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GB">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81925" name="Slide Number Placeholder 4"/>
          <p:cNvSpPr>
            <a:spLocks noGrp="1"/>
          </p:cNvSpPr>
          <p:nvPr>
            <p:ph type="sldNum" sz="quarter" idx="5"/>
          </p:nvPr>
        </p:nvSpPr>
        <p:spPr>
          <a:noFill/>
        </p:spPr>
        <p:txBody>
          <a:bodyPr/>
          <a:lstStyle/>
          <a:p>
            <a:fld id="{4DBABCC8-19F7-4787-AB30-571D10886C9D}" type="slidenum">
              <a:rPr lang="en-US" smtClean="0">
                <a:latin typeface="Arial" pitchFamily="34" charset="0"/>
              </a:rPr>
              <a:pPr/>
              <a:t>32</a:t>
            </a:fld>
            <a:endParaRPr lang="en-US">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GB">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82949" name="Slide Number Placeholder 4"/>
          <p:cNvSpPr>
            <a:spLocks noGrp="1"/>
          </p:cNvSpPr>
          <p:nvPr>
            <p:ph type="sldNum" sz="quarter" idx="5"/>
          </p:nvPr>
        </p:nvSpPr>
        <p:spPr>
          <a:noFill/>
        </p:spPr>
        <p:txBody>
          <a:bodyPr/>
          <a:lstStyle/>
          <a:p>
            <a:fld id="{8808057C-8755-4209-BE0D-1BC88FC037A1}" type="slidenum">
              <a:rPr lang="en-US" smtClean="0">
                <a:latin typeface="Arial" pitchFamily="34" charset="0"/>
              </a:rPr>
              <a:pPr/>
              <a:t>33</a:t>
            </a:fld>
            <a:endParaRPr lang="en-US">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GB">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83973" name="Slide Number Placeholder 4"/>
          <p:cNvSpPr>
            <a:spLocks noGrp="1"/>
          </p:cNvSpPr>
          <p:nvPr>
            <p:ph type="sldNum" sz="quarter" idx="5"/>
          </p:nvPr>
        </p:nvSpPr>
        <p:spPr>
          <a:noFill/>
        </p:spPr>
        <p:txBody>
          <a:bodyPr/>
          <a:lstStyle/>
          <a:p>
            <a:fld id="{704F5EE5-A9E9-43E9-8A87-8166DF8C8E22}" type="slidenum">
              <a:rPr lang="en-US" smtClean="0">
                <a:latin typeface="Arial" pitchFamily="34" charset="0"/>
              </a:rPr>
              <a:pPr/>
              <a:t>34</a:t>
            </a:fld>
            <a:endParaRPr lang="en-US">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GB">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83973" name="Slide Number Placeholder 4"/>
          <p:cNvSpPr>
            <a:spLocks noGrp="1"/>
          </p:cNvSpPr>
          <p:nvPr>
            <p:ph type="sldNum" sz="quarter" idx="5"/>
          </p:nvPr>
        </p:nvSpPr>
        <p:spPr>
          <a:noFill/>
        </p:spPr>
        <p:txBody>
          <a:bodyPr/>
          <a:lstStyle/>
          <a:p>
            <a:fld id="{704F5EE5-A9E9-43E9-8A87-8166DF8C8E22}" type="slidenum">
              <a:rPr lang="en-US" smtClean="0">
                <a:latin typeface="Arial" pitchFamily="34" charset="0"/>
              </a:rPr>
              <a:pPr/>
              <a:t>35</a:t>
            </a:fld>
            <a:endParaRPr 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GB">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62469" name="Slide Number Placeholder 4"/>
          <p:cNvSpPr>
            <a:spLocks noGrp="1"/>
          </p:cNvSpPr>
          <p:nvPr>
            <p:ph type="sldNum" sz="quarter" idx="5"/>
          </p:nvPr>
        </p:nvSpPr>
        <p:spPr>
          <a:noFill/>
        </p:spPr>
        <p:txBody>
          <a:bodyPr/>
          <a:lstStyle/>
          <a:p>
            <a:fld id="{EF7F9374-FD55-42E9-96B0-912F8C87F273}" type="slidenum">
              <a:rPr lang="en-US" smtClean="0">
                <a:latin typeface="Arial" pitchFamily="34" charset="0"/>
              </a:rPr>
              <a:pPr/>
              <a:t>3</a:t>
            </a:fld>
            <a:endParaRPr lang="en-US">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GB" dirty="0">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84997" name="Slide Number Placeholder 4"/>
          <p:cNvSpPr>
            <a:spLocks noGrp="1"/>
          </p:cNvSpPr>
          <p:nvPr>
            <p:ph type="sldNum" sz="quarter" idx="5"/>
          </p:nvPr>
        </p:nvSpPr>
        <p:spPr>
          <a:noFill/>
        </p:spPr>
        <p:txBody>
          <a:bodyPr/>
          <a:lstStyle/>
          <a:p>
            <a:fld id="{ADEDD2D8-2A7C-46A4-865B-1CAF11BBCABA}" type="slidenum">
              <a:rPr lang="en-US" smtClean="0">
                <a:latin typeface="Arial" pitchFamily="34" charset="0"/>
              </a:rPr>
              <a:pPr/>
              <a:t>36</a:t>
            </a:fld>
            <a:endParaRPr lang="en-US">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lang="en-GB" dirty="0">
                <a:latin typeface="Arial" pitchFamily="34" charset="0"/>
              </a:rPr>
              <a:t>NAFION je </a:t>
            </a:r>
            <a:r>
              <a:rPr lang="en-GB" dirty="0" err="1">
                <a:latin typeface="Arial" pitchFamily="34" charset="0"/>
              </a:rPr>
              <a:t>sinteticko</a:t>
            </a:r>
            <a:r>
              <a:rPr lang="en-GB" dirty="0">
                <a:latin typeface="Arial" pitchFamily="34" charset="0"/>
              </a:rPr>
              <a:t> </a:t>
            </a:r>
            <a:r>
              <a:rPr lang="en-GB" u="sng" dirty="0" err="1">
                <a:latin typeface="Arial" pitchFamily="34" charset="0"/>
              </a:rPr>
              <a:t>fluoropolimerno</a:t>
            </a:r>
            <a:r>
              <a:rPr lang="en-GB" dirty="0">
                <a:latin typeface="Arial" pitchFamily="34" charset="0"/>
              </a:rPr>
              <a:t> </a:t>
            </a:r>
            <a:r>
              <a:rPr lang="en-GB" dirty="0" err="1">
                <a:latin typeface="Arial" pitchFamily="34" charset="0"/>
              </a:rPr>
              <a:t>jedinjenje</a:t>
            </a:r>
            <a:r>
              <a:rPr lang="en-GB" dirty="0">
                <a:latin typeface="Arial" pitchFamily="34" charset="0"/>
              </a:rPr>
              <a:t> </a:t>
            </a:r>
            <a:r>
              <a:rPr lang="en-GB" dirty="0" err="1">
                <a:latin typeface="Arial" pitchFamily="34" charset="0"/>
              </a:rPr>
              <a:t>koje</a:t>
            </a:r>
            <a:r>
              <a:rPr lang="en-GB" dirty="0">
                <a:latin typeface="Arial" pitchFamily="34" charset="0"/>
              </a:rPr>
              <a:t> se </a:t>
            </a:r>
            <a:r>
              <a:rPr lang="en-GB" dirty="0" err="1">
                <a:latin typeface="Arial" pitchFamily="34" charset="0"/>
              </a:rPr>
              <a:t>bazira</a:t>
            </a:r>
            <a:r>
              <a:rPr lang="en-GB" baseline="0" dirty="0">
                <a:latin typeface="Arial" pitchFamily="34" charset="0"/>
              </a:rPr>
              <a:t> </a:t>
            </a:r>
            <a:r>
              <a:rPr lang="en-GB" baseline="0" dirty="0" err="1">
                <a:latin typeface="Arial" pitchFamily="34" charset="0"/>
              </a:rPr>
              <a:t>na</a:t>
            </a:r>
            <a:r>
              <a:rPr lang="en-GB" baseline="0" dirty="0">
                <a:latin typeface="Arial" pitchFamily="34" charset="0"/>
              </a:rPr>
              <a:t> </a:t>
            </a:r>
            <a:r>
              <a:rPr lang="en-GB" i="1" baseline="0" dirty="0" err="1">
                <a:latin typeface="Arial" pitchFamily="34" charset="0"/>
              </a:rPr>
              <a:t>sulfonovanom</a:t>
            </a:r>
            <a:r>
              <a:rPr lang="en-GB" i="1" baseline="0" dirty="0">
                <a:latin typeface="Arial" pitchFamily="34" charset="0"/>
              </a:rPr>
              <a:t> </a:t>
            </a:r>
            <a:r>
              <a:rPr lang="en-GB" i="1" baseline="0" dirty="0" err="1">
                <a:latin typeface="Arial" pitchFamily="34" charset="0"/>
              </a:rPr>
              <a:t>tetrafluoroetilenu</a:t>
            </a:r>
            <a:r>
              <a:rPr lang="en-GB" i="1" baseline="0" dirty="0">
                <a:latin typeface="Arial" pitchFamily="34" charset="0"/>
              </a:rPr>
              <a:t>. </a:t>
            </a:r>
            <a:r>
              <a:rPr lang="en-GB" i="0" baseline="0" dirty="0">
                <a:latin typeface="Arial" pitchFamily="34" charset="0"/>
              </a:rPr>
              <a:t>To je patent </a:t>
            </a:r>
            <a:r>
              <a:rPr lang="en-GB" i="0" baseline="0" dirty="0" err="1">
                <a:latin typeface="Arial" pitchFamily="34" charset="0"/>
              </a:rPr>
              <a:t>firme</a:t>
            </a:r>
            <a:r>
              <a:rPr lang="en-GB" i="0" baseline="0" dirty="0">
                <a:latin typeface="Arial" pitchFamily="34" charset="0"/>
              </a:rPr>
              <a:t> Du Pont </a:t>
            </a:r>
            <a:r>
              <a:rPr lang="en-GB" i="0" baseline="0" dirty="0" err="1">
                <a:latin typeface="Arial" pitchFamily="34" charset="0"/>
              </a:rPr>
              <a:t>iz</a:t>
            </a:r>
            <a:r>
              <a:rPr lang="en-GB" i="0" baseline="0" dirty="0">
                <a:latin typeface="Arial" pitchFamily="34" charset="0"/>
              </a:rPr>
              <a:t> </a:t>
            </a:r>
            <a:r>
              <a:rPr lang="en-GB" i="0" baseline="0" dirty="0" err="1">
                <a:latin typeface="Arial" pitchFamily="34" charset="0"/>
              </a:rPr>
              <a:t>kasnih</a:t>
            </a:r>
            <a:r>
              <a:rPr lang="en-GB" i="0" baseline="0" dirty="0">
                <a:latin typeface="Arial" pitchFamily="34" charset="0"/>
              </a:rPr>
              <a:t> </a:t>
            </a:r>
            <a:r>
              <a:rPr lang="sl-SI" i="0" baseline="0" dirty="0">
                <a:latin typeface="Arial" pitchFamily="34" charset="0"/>
              </a:rPr>
              <a:t>šezdesetih.</a:t>
            </a:r>
          </a:p>
          <a:p>
            <a:endParaRPr lang="sl-SI" i="0" baseline="0" dirty="0">
              <a:latin typeface="Arial" pitchFamily="34" charset="0"/>
            </a:endParaRPr>
          </a:p>
          <a:p>
            <a:r>
              <a:rPr lang="sl-SI" i="0" baseline="0" dirty="0">
                <a:latin typeface="Arial" pitchFamily="34" charset="0"/>
              </a:rPr>
              <a:t>Protonski je provodnik.</a:t>
            </a:r>
            <a:endParaRPr lang="en-GB" i="1" dirty="0">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87045" name="Slide Number Placeholder 4"/>
          <p:cNvSpPr>
            <a:spLocks noGrp="1"/>
          </p:cNvSpPr>
          <p:nvPr>
            <p:ph type="sldNum" sz="quarter" idx="5"/>
          </p:nvPr>
        </p:nvSpPr>
        <p:spPr>
          <a:noFill/>
        </p:spPr>
        <p:txBody>
          <a:bodyPr/>
          <a:lstStyle/>
          <a:p>
            <a:fld id="{9FB0A433-21D3-4A8C-B400-2D2E81B6808A}" type="slidenum">
              <a:rPr lang="en-US" smtClean="0">
                <a:latin typeface="Arial" pitchFamily="34" charset="0"/>
              </a:rPr>
              <a:pPr/>
              <a:t>37</a:t>
            </a:fld>
            <a:endParaRPr lang="en-US">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GB">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90117" name="Slide Number Placeholder 4"/>
          <p:cNvSpPr>
            <a:spLocks noGrp="1"/>
          </p:cNvSpPr>
          <p:nvPr>
            <p:ph type="sldNum" sz="quarter" idx="5"/>
          </p:nvPr>
        </p:nvSpPr>
        <p:spPr>
          <a:noFill/>
        </p:spPr>
        <p:txBody>
          <a:bodyPr/>
          <a:lstStyle/>
          <a:p>
            <a:fld id="{17B2A7A4-43B7-44D3-A818-40AE6EAEA698}" type="slidenum">
              <a:rPr lang="en-US" smtClean="0">
                <a:latin typeface="Arial" pitchFamily="34" charset="0"/>
              </a:rPr>
              <a:pPr/>
              <a:t>38</a:t>
            </a:fld>
            <a:endParaRPr lang="en-US">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GB">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88069" name="Slide Number Placeholder 4"/>
          <p:cNvSpPr>
            <a:spLocks noGrp="1"/>
          </p:cNvSpPr>
          <p:nvPr>
            <p:ph type="sldNum" sz="quarter" idx="5"/>
          </p:nvPr>
        </p:nvSpPr>
        <p:spPr>
          <a:noFill/>
        </p:spPr>
        <p:txBody>
          <a:bodyPr/>
          <a:lstStyle/>
          <a:p>
            <a:fld id="{E7255A57-C44D-4924-A502-CBA27D8A69B4}" type="slidenum">
              <a:rPr lang="en-US" smtClean="0">
                <a:latin typeface="Arial" pitchFamily="34" charset="0"/>
              </a:rPr>
              <a:pPr/>
              <a:t>39</a:t>
            </a:fld>
            <a:endParaRPr lang="en-US">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r>
              <a:rPr lang="en-GB" dirty="0">
                <a:latin typeface="Arial" pitchFamily="34" charset="0"/>
              </a:rPr>
              <a:t>G</a:t>
            </a:r>
            <a:r>
              <a:rPr lang="sl-SI" dirty="0">
                <a:latin typeface="Arial" pitchFamily="34" charset="0"/>
              </a:rPr>
              <a:t>lavni djelovi FC:</a:t>
            </a:r>
          </a:p>
          <a:p>
            <a:r>
              <a:rPr lang="sl-SI" dirty="0">
                <a:latin typeface="Arial" pitchFamily="34" charset="0"/>
              </a:rPr>
              <a:t>    </a:t>
            </a:r>
            <a:endParaRPr lang="en-GB" dirty="0">
              <a:latin typeface="Arial" pitchFamily="34" charset="0"/>
            </a:endParaRPr>
          </a:p>
          <a:p>
            <a:r>
              <a:rPr lang="en-GB" baseline="0" dirty="0">
                <a:latin typeface="Arial" pitchFamily="34" charset="0"/>
              </a:rPr>
              <a:t>    </a:t>
            </a:r>
            <a:r>
              <a:rPr lang="sl-SI" dirty="0">
                <a:latin typeface="Arial" pitchFamily="34" charset="0"/>
              </a:rPr>
              <a:t> - elektrode, koje služe za odvođenje struje</a:t>
            </a:r>
          </a:p>
          <a:p>
            <a:endParaRPr lang="en-GB" dirty="0">
              <a:latin typeface="Arial" pitchFamily="34" charset="0"/>
            </a:endParaRPr>
          </a:p>
          <a:p>
            <a:r>
              <a:rPr lang="sl-SI" dirty="0">
                <a:latin typeface="Arial" pitchFamily="34" charset="0"/>
              </a:rPr>
              <a:t>     - difuzioni sloj, propustljiv za gasove i stvorenu vodu (npr. </a:t>
            </a:r>
            <a:r>
              <a:rPr lang="en-GB" dirty="0">
                <a:latin typeface="Arial" pitchFamily="34" charset="0"/>
              </a:rPr>
              <a:t>k</a:t>
            </a:r>
            <a:r>
              <a:rPr lang="sl-SI" dirty="0">
                <a:latin typeface="Arial" pitchFamily="34" charset="0"/>
              </a:rPr>
              <a:t>arbonski papir)</a:t>
            </a:r>
          </a:p>
          <a:p>
            <a:endParaRPr lang="en-GB" dirty="0">
              <a:latin typeface="Arial" pitchFamily="34" charset="0"/>
            </a:endParaRPr>
          </a:p>
          <a:p>
            <a:r>
              <a:rPr lang="sl-SI" dirty="0">
                <a:latin typeface="Arial" pitchFamily="34" charset="0"/>
              </a:rPr>
              <a:t>     - jedna površina difuzionog sloja je presvučena katalizatorom, a ovaj se presovanjem dovodi u vrlo intiman kontakt sa polimernim elektrolitom,</a:t>
            </a:r>
          </a:p>
          <a:p>
            <a:endParaRPr lang="en-GB" dirty="0">
              <a:latin typeface="Arial" pitchFamily="34" charset="0"/>
            </a:endParaRPr>
          </a:p>
          <a:p>
            <a:r>
              <a:rPr lang="sl-SI" dirty="0">
                <a:latin typeface="Arial" pitchFamily="34" charset="0"/>
              </a:rPr>
              <a:t>     - uloga katalizatora na anodnoj strani je da se na njemu izvrši rastvaranje vodonika i stvaranje protona,</a:t>
            </a:r>
          </a:p>
          <a:p>
            <a:endParaRPr lang="en-GB" dirty="0">
              <a:latin typeface="Arial" pitchFamily="34" charset="0"/>
            </a:endParaRPr>
          </a:p>
          <a:p>
            <a:r>
              <a:rPr lang="sl-SI" dirty="0">
                <a:latin typeface="Arial" pitchFamily="34" charset="0"/>
              </a:rPr>
              <a:t>     - stvoreni protoni ulaze u (protonski) čvrsti polimer i putuju do katode, gdje na katali</a:t>
            </a:r>
            <a:r>
              <a:rPr lang="en-GB" dirty="0">
                <a:latin typeface="Arial" pitchFamily="34" charset="0"/>
              </a:rPr>
              <a:t>z</a:t>
            </a:r>
            <a:r>
              <a:rPr lang="sl-SI" dirty="0">
                <a:latin typeface="Arial" pitchFamily="34" charset="0"/>
              </a:rPr>
              <a:t>atoru (npr. Pt) reaguju sa kiseonikom dajući vodu,</a:t>
            </a:r>
          </a:p>
          <a:p>
            <a:endParaRPr lang="en-GB" dirty="0">
              <a:latin typeface="Arial" pitchFamily="34" charset="0"/>
            </a:endParaRPr>
          </a:p>
          <a:p>
            <a:r>
              <a:rPr lang="sl-SI" dirty="0">
                <a:latin typeface="Arial" pitchFamily="34" charset="0"/>
              </a:rPr>
              <a:t>     - sklop dva difuziona sloja</a:t>
            </a:r>
            <a:r>
              <a:rPr lang="en-GB" dirty="0">
                <a:latin typeface="Arial" pitchFamily="34" charset="0"/>
              </a:rPr>
              <a:t>,</a:t>
            </a:r>
            <a:r>
              <a:rPr lang="sl-SI" dirty="0">
                <a:latin typeface="Arial" pitchFamily="34" charset="0"/>
              </a:rPr>
              <a:t> sa katalitičkim prevlakama</a:t>
            </a:r>
            <a:r>
              <a:rPr lang="en-GB" dirty="0">
                <a:latin typeface="Arial" pitchFamily="34" charset="0"/>
              </a:rPr>
              <a:t>,</a:t>
            </a:r>
            <a:r>
              <a:rPr lang="sl-SI" dirty="0">
                <a:latin typeface="Arial" pitchFamily="34" charset="0"/>
              </a:rPr>
              <a:t> i membrane se zove MEA (Membrane-Electrolyte-Assembly)</a:t>
            </a:r>
            <a:endParaRPr lang="en-GB" dirty="0">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89093" name="Slide Number Placeholder 4"/>
          <p:cNvSpPr>
            <a:spLocks noGrp="1"/>
          </p:cNvSpPr>
          <p:nvPr>
            <p:ph type="sldNum" sz="quarter" idx="5"/>
          </p:nvPr>
        </p:nvSpPr>
        <p:spPr>
          <a:noFill/>
        </p:spPr>
        <p:txBody>
          <a:bodyPr/>
          <a:lstStyle/>
          <a:p>
            <a:fld id="{4824C27B-274F-4A28-843E-8566B8D159DD}" type="slidenum">
              <a:rPr lang="en-US" smtClean="0">
                <a:latin typeface="Arial" pitchFamily="34" charset="0"/>
              </a:rPr>
              <a:pPr/>
              <a:t>40</a:t>
            </a:fld>
            <a:endParaRPr lang="en-US">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GB">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90117" name="Slide Number Placeholder 4"/>
          <p:cNvSpPr>
            <a:spLocks noGrp="1"/>
          </p:cNvSpPr>
          <p:nvPr>
            <p:ph type="sldNum" sz="quarter" idx="5"/>
          </p:nvPr>
        </p:nvSpPr>
        <p:spPr>
          <a:noFill/>
        </p:spPr>
        <p:txBody>
          <a:bodyPr/>
          <a:lstStyle/>
          <a:p>
            <a:fld id="{17B2A7A4-43B7-44D3-A818-40AE6EAEA698}" type="slidenum">
              <a:rPr lang="en-US" smtClean="0">
                <a:latin typeface="Arial" pitchFamily="34" charset="0"/>
              </a:rPr>
              <a:pPr/>
              <a:t>41</a:t>
            </a:fld>
            <a:endParaRPr lang="en-US">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r>
              <a:rPr lang="en-GB" dirty="0">
                <a:latin typeface="Arial" pitchFamily="34" charset="0"/>
              </a:rPr>
              <a:t>POLARIZACIONA KRIVA</a:t>
            </a:r>
          </a:p>
          <a:p>
            <a:endParaRPr lang="en-GB" dirty="0">
              <a:latin typeface="Arial" pitchFamily="34" charset="0"/>
            </a:endParaRPr>
          </a:p>
          <a:p>
            <a:r>
              <a:rPr lang="en-GB" dirty="0">
                <a:latin typeface="Arial" pitchFamily="34" charset="0"/>
              </a:rPr>
              <a:t>	- </a:t>
            </a:r>
            <a:r>
              <a:rPr lang="en-GB" dirty="0" err="1">
                <a:latin typeface="Arial" pitchFamily="34" charset="0"/>
              </a:rPr>
              <a:t>Mjerno</a:t>
            </a:r>
            <a:r>
              <a:rPr lang="en-GB" dirty="0">
                <a:latin typeface="Arial" pitchFamily="34" charset="0"/>
              </a:rPr>
              <a:t> </a:t>
            </a:r>
            <a:r>
              <a:rPr lang="en-GB" dirty="0" err="1">
                <a:latin typeface="Arial" pitchFamily="34" charset="0"/>
              </a:rPr>
              <a:t>kolo</a:t>
            </a:r>
            <a:endParaRPr lang="en-GB" dirty="0">
              <a:latin typeface="Arial" pitchFamily="34" charset="0"/>
            </a:endParaRPr>
          </a:p>
          <a:p>
            <a:endParaRPr lang="en-GB" dirty="0">
              <a:latin typeface="Arial" pitchFamily="34" charset="0"/>
            </a:endParaRPr>
          </a:p>
          <a:p>
            <a:r>
              <a:rPr lang="en-GB" dirty="0">
                <a:latin typeface="Arial" pitchFamily="34" charset="0"/>
              </a:rPr>
              <a:t>	- </a:t>
            </a:r>
            <a:r>
              <a:rPr lang="en-GB" dirty="0" err="1">
                <a:latin typeface="Arial" pitchFamily="34" charset="0"/>
              </a:rPr>
              <a:t>Dijagram</a:t>
            </a:r>
            <a:endParaRPr lang="en-GB" dirty="0">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91141" name="Slide Number Placeholder 4"/>
          <p:cNvSpPr>
            <a:spLocks noGrp="1"/>
          </p:cNvSpPr>
          <p:nvPr>
            <p:ph type="sldNum" sz="quarter" idx="5"/>
          </p:nvPr>
        </p:nvSpPr>
        <p:spPr>
          <a:noFill/>
        </p:spPr>
        <p:txBody>
          <a:bodyPr/>
          <a:lstStyle/>
          <a:p>
            <a:fld id="{654A539E-C0A0-4ACD-A441-F0D64B644907}" type="slidenum">
              <a:rPr lang="en-US" smtClean="0">
                <a:latin typeface="Arial" pitchFamily="34" charset="0"/>
              </a:rPr>
              <a:pPr/>
              <a:t>42</a:t>
            </a:fld>
            <a:endParaRPr lang="en-US">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GB">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92165" name="Slide Number Placeholder 4"/>
          <p:cNvSpPr>
            <a:spLocks noGrp="1"/>
          </p:cNvSpPr>
          <p:nvPr>
            <p:ph type="sldNum" sz="quarter" idx="5"/>
          </p:nvPr>
        </p:nvSpPr>
        <p:spPr>
          <a:noFill/>
        </p:spPr>
        <p:txBody>
          <a:bodyPr/>
          <a:lstStyle/>
          <a:p>
            <a:fld id="{730A0E1A-E5CA-4A92-A1EF-4090B9ED7B59}" type="slidenum">
              <a:rPr lang="en-US" smtClean="0">
                <a:latin typeface="Arial" pitchFamily="34" charset="0"/>
              </a:rPr>
              <a:pPr/>
              <a:t>43</a:t>
            </a:fld>
            <a:endParaRPr lang="en-US">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GB">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92165" name="Slide Number Placeholder 4"/>
          <p:cNvSpPr>
            <a:spLocks noGrp="1"/>
          </p:cNvSpPr>
          <p:nvPr>
            <p:ph type="sldNum" sz="quarter" idx="5"/>
          </p:nvPr>
        </p:nvSpPr>
        <p:spPr>
          <a:noFill/>
        </p:spPr>
        <p:txBody>
          <a:bodyPr/>
          <a:lstStyle/>
          <a:p>
            <a:fld id="{730A0E1A-E5CA-4A92-A1EF-4090B9ED7B59}" type="slidenum">
              <a:rPr lang="en-US" smtClean="0">
                <a:latin typeface="Arial" pitchFamily="34" charset="0"/>
              </a:rPr>
              <a:pPr/>
              <a:t>44</a:t>
            </a:fld>
            <a:endParaRPr lang="en-US">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GB">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92165" name="Slide Number Placeholder 4"/>
          <p:cNvSpPr>
            <a:spLocks noGrp="1"/>
          </p:cNvSpPr>
          <p:nvPr>
            <p:ph type="sldNum" sz="quarter" idx="5"/>
          </p:nvPr>
        </p:nvSpPr>
        <p:spPr>
          <a:noFill/>
        </p:spPr>
        <p:txBody>
          <a:bodyPr/>
          <a:lstStyle/>
          <a:p>
            <a:fld id="{730A0E1A-E5CA-4A92-A1EF-4090B9ED7B59}" type="slidenum">
              <a:rPr lang="en-US" smtClean="0">
                <a:latin typeface="Arial" pitchFamily="34" charset="0"/>
              </a:rPr>
              <a:pPr/>
              <a:t>45</a:t>
            </a:fld>
            <a:endParaRPr lang="en-US">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GB" dirty="0">
                <a:latin typeface="Arial" pitchFamily="34" charset="0"/>
              </a:rPr>
              <a:t>HHV –</a:t>
            </a:r>
            <a:r>
              <a:rPr lang="en-GB" baseline="0" dirty="0">
                <a:latin typeface="Arial" pitchFamily="34" charset="0"/>
              </a:rPr>
              <a:t> Higher Heating Value – to je </a:t>
            </a:r>
            <a:r>
              <a:rPr lang="en-GB" baseline="0" dirty="0" err="1">
                <a:latin typeface="Arial" pitchFamily="34" charset="0"/>
              </a:rPr>
              <a:t>koli</a:t>
            </a:r>
            <a:r>
              <a:rPr lang="sr-Latn-RS" baseline="0" dirty="0">
                <a:latin typeface="Arial" pitchFamily="34" charset="0"/>
              </a:rPr>
              <a:t>čina toplote oslobođena pri spaljivanju date mase nekog goriva, pri čemu se podrazumijeva da su svi proizvodi spaljivanja vraćeni na temperaturu prije spaljivanja, najčešće se uzima da je to 25 oC. Tako, pri spaljivanju vodonika, voda koja se oslobađa kao para se treba kondenzivati, pri čemu se oslobađa latentna toplota isparavanja, koja se dodaje toploti sagorijevanja.</a:t>
            </a:r>
            <a:endParaRPr lang="en-GB" baseline="0" dirty="0">
              <a:latin typeface="Arial" pitchFamily="34" charset="0"/>
            </a:endParaRPr>
          </a:p>
          <a:p>
            <a:endParaRPr lang="en-GB" baseline="0" dirty="0">
              <a:latin typeface="Arial" pitchFamily="34" charset="0"/>
            </a:endParaRPr>
          </a:p>
          <a:p>
            <a:r>
              <a:rPr lang="en-GB" baseline="0" dirty="0">
                <a:latin typeface="Arial" pitchFamily="34" charset="0"/>
              </a:rPr>
              <a:t>LHV – Lower Heating Value</a:t>
            </a:r>
            <a:r>
              <a:rPr lang="sr-Latn-RS" baseline="0" dirty="0">
                <a:latin typeface="Arial" pitchFamily="34" charset="0"/>
              </a:rPr>
              <a:t> – to je neto toplota sagorijevanja, koja ne uračunava eventualnu toplotu isparavanja proizvoda.</a:t>
            </a:r>
            <a:endParaRPr lang="en-GB" dirty="0">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63493" name="Slide Number Placeholder 4"/>
          <p:cNvSpPr>
            <a:spLocks noGrp="1"/>
          </p:cNvSpPr>
          <p:nvPr>
            <p:ph type="sldNum" sz="quarter" idx="5"/>
          </p:nvPr>
        </p:nvSpPr>
        <p:spPr>
          <a:noFill/>
        </p:spPr>
        <p:txBody>
          <a:bodyPr/>
          <a:lstStyle/>
          <a:p>
            <a:fld id="{E3D6B3A6-A84C-4E74-A3C6-E17726A0498C}" type="slidenum">
              <a:rPr lang="en-US" smtClean="0">
                <a:latin typeface="Arial" pitchFamily="34" charset="0"/>
              </a:rPr>
              <a:pPr/>
              <a:t>4</a:t>
            </a:fld>
            <a:endParaRPr lang="en-US">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GB">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93189" name="Slide Number Placeholder 4"/>
          <p:cNvSpPr>
            <a:spLocks noGrp="1"/>
          </p:cNvSpPr>
          <p:nvPr>
            <p:ph type="sldNum" sz="quarter" idx="5"/>
          </p:nvPr>
        </p:nvSpPr>
        <p:spPr>
          <a:noFill/>
        </p:spPr>
        <p:txBody>
          <a:bodyPr/>
          <a:lstStyle/>
          <a:p>
            <a:fld id="{9D400C33-035E-42B7-ADDD-875AB77B0747}" type="slidenum">
              <a:rPr lang="en-US" smtClean="0">
                <a:latin typeface="Arial" pitchFamily="34" charset="0"/>
              </a:rPr>
              <a:pPr/>
              <a:t>46</a:t>
            </a:fld>
            <a:endParaRPr lang="en-US">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GB">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94213" name="Slide Number Placeholder 4"/>
          <p:cNvSpPr>
            <a:spLocks noGrp="1"/>
          </p:cNvSpPr>
          <p:nvPr>
            <p:ph type="sldNum" sz="quarter" idx="5"/>
          </p:nvPr>
        </p:nvSpPr>
        <p:spPr>
          <a:noFill/>
        </p:spPr>
        <p:txBody>
          <a:bodyPr/>
          <a:lstStyle/>
          <a:p>
            <a:fld id="{E6FD8349-3389-4E30-BA55-7013921B4EF8}" type="slidenum">
              <a:rPr lang="en-US" smtClean="0">
                <a:latin typeface="Arial" pitchFamily="34" charset="0"/>
              </a:rPr>
              <a:pPr/>
              <a:t>47</a:t>
            </a:fld>
            <a:endParaRPr lang="en-US">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r>
              <a:rPr lang="en-GB" dirty="0">
                <a:latin typeface="Arial" pitchFamily="34" charset="0"/>
              </a:rPr>
              <a:t>- </a:t>
            </a:r>
            <a:r>
              <a:rPr lang="sl-SI" dirty="0">
                <a:latin typeface="Arial" pitchFamily="34" charset="0"/>
              </a:rPr>
              <a:t>Veće snage se prave tako što se više elementarnih ćelije veže na red u tzv. STAK.</a:t>
            </a:r>
          </a:p>
          <a:p>
            <a:endParaRPr lang="en-GB" dirty="0">
              <a:latin typeface="Arial" pitchFamily="34" charset="0"/>
            </a:endParaRPr>
          </a:p>
          <a:p>
            <a:r>
              <a:rPr lang="en-GB" dirty="0">
                <a:latin typeface="Arial" pitchFamily="34" charset="0"/>
              </a:rPr>
              <a:t>- </a:t>
            </a:r>
            <a:r>
              <a:rPr lang="sl-SI" dirty="0">
                <a:latin typeface="Arial" pitchFamily="34" charset="0"/>
              </a:rPr>
              <a:t>Tako se postiže i pov</a:t>
            </a:r>
            <a:r>
              <a:rPr lang="en-GB" dirty="0">
                <a:latin typeface="Arial" pitchFamily="34" charset="0"/>
              </a:rPr>
              <a:t>i</a:t>
            </a:r>
            <a:r>
              <a:rPr lang="sl-SI" dirty="0">
                <a:latin typeface="Arial" pitchFamily="34" charset="0"/>
              </a:rPr>
              <a:t>šenje napona.</a:t>
            </a:r>
            <a:endParaRPr lang="en-GB" dirty="0">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95237" name="Slide Number Placeholder 4"/>
          <p:cNvSpPr>
            <a:spLocks noGrp="1"/>
          </p:cNvSpPr>
          <p:nvPr>
            <p:ph type="sldNum" sz="quarter" idx="5"/>
          </p:nvPr>
        </p:nvSpPr>
        <p:spPr>
          <a:noFill/>
        </p:spPr>
        <p:txBody>
          <a:bodyPr/>
          <a:lstStyle/>
          <a:p>
            <a:fld id="{980B22BF-809A-406B-9E4E-8BC9B7943D4E}" type="slidenum">
              <a:rPr lang="en-US" smtClean="0">
                <a:latin typeface="Arial" pitchFamily="34" charset="0"/>
              </a:rPr>
              <a:pPr/>
              <a:t>48</a:t>
            </a:fld>
            <a:endParaRPr lang="en-US">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r>
              <a:rPr lang="sl-SI" dirty="0">
                <a:latin typeface="Arial" pitchFamily="34" charset="0"/>
              </a:rPr>
              <a:t>- Rezerve </a:t>
            </a:r>
            <a:r>
              <a:rPr lang="sl-SI" b="1" dirty="0">
                <a:latin typeface="Arial" pitchFamily="34" charset="0"/>
              </a:rPr>
              <a:t>Pt</a:t>
            </a:r>
            <a:r>
              <a:rPr lang="sl-SI" dirty="0">
                <a:latin typeface="Arial" pitchFamily="34" charset="0"/>
              </a:rPr>
              <a:t> na Zemlji bi bile nedovoljne da se zadovolji potražnja za tim metalom ako bi se išlo na intenzivnu primjenu gorivnih ćelija, nezavisno od toga što je platina još i skupa.</a:t>
            </a:r>
          </a:p>
          <a:p>
            <a:pPr>
              <a:buFontTx/>
              <a:buChar char="-"/>
            </a:pPr>
            <a:endParaRPr lang="en-GB" dirty="0">
              <a:latin typeface="Arial" pitchFamily="34" charset="0"/>
            </a:endParaRPr>
          </a:p>
          <a:p>
            <a:pPr>
              <a:buFontTx/>
              <a:buChar char="-"/>
            </a:pPr>
            <a:r>
              <a:rPr lang="en-GB" dirty="0">
                <a:latin typeface="Arial" pitchFamily="34" charset="0"/>
              </a:rPr>
              <a:t> </a:t>
            </a:r>
            <a:r>
              <a:rPr lang="sl-SI" dirty="0">
                <a:latin typeface="Arial" pitchFamily="34" charset="0"/>
              </a:rPr>
              <a:t>PEM su još uvijek skupe za masovniju upotrebu.</a:t>
            </a:r>
          </a:p>
          <a:p>
            <a:pPr>
              <a:buFontTx/>
              <a:buChar char="-"/>
            </a:pPr>
            <a:endParaRPr lang="en-GB" dirty="0">
              <a:latin typeface="Arial" pitchFamily="34" charset="0"/>
            </a:endParaRPr>
          </a:p>
          <a:p>
            <a:pPr>
              <a:buFontTx/>
              <a:buChar char="-"/>
            </a:pPr>
            <a:r>
              <a:rPr lang="sl-SI" dirty="0">
                <a:latin typeface="Arial" pitchFamily="34" charset="0"/>
              </a:rPr>
              <a:t> Inženjering je uvijek vazan kod primjena u praksi.</a:t>
            </a:r>
            <a:endParaRPr lang="en-GB" dirty="0">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113669" name="Slide Number Placeholder 4"/>
          <p:cNvSpPr>
            <a:spLocks noGrp="1"/>
          </p:cNvSpPr>
          <p:nvPr>
            <p:ph type="sldNum" sz="quarter" idx="5"/>
          </p:nvPr>
        </p:nvSpPr>
        <p:spPr>
          <a:noFill/>
        </p:spPr>
        <p:txBody>
          <a:bodyPr/>
          <a:lstStyle/>
          <a:p>
            <a:fld id="{3101C828-25A0-44F4-97E6-64C41A7B015B}" type="slidenum">
              <a:rPr lang="en-US" smtClean="0">
                <a:latin typeface="Arial" pitchFamily="34" charset="0"/>
              </a:rPr>
              <a:pPr/>
              <a:t>49</a:t>
            </a:fld>
            <a:endParaRPr lang="en-US">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r>
              <a:rPr lang="sl-SI" dirty="0">
                <a:latin typeface="Arial" pitchFamily="34" charset="0"/>
              </a:rPr>
              <a:t>- Rezerve </a:t>
            </a:r>
            <a:r>
              <a:rPr lang="sl-SI" b="1" dirty="0">
                <a:latin typeface="Arial" pitchFamily="34" charset="0"/>
              </a:rPr>
              <a:t>Pt</a:t>
            </a:r>
            <a:r>
              <a:rPr lang="sl-SI" dirty="0">
                <a:latin typeface="Arial" pitchFamily="34" charset="0"/>
              </a:rPr>
              <a:t> na Zemlji bi bile nedovoljne da se zadovolji potražnja za tim metalom ako bi se išlo na intenzivnu primjenu gorivnih ćelija, nezavisno od toga što je platina još i skupa.</a:t>
            </a:r>
          </a:p>
          <a:p>
            <a:pPr>
              <a:buFontTx/>
              <a:buChar char="-"/>
            </a:pPr>
            <a:endParaRPr lang="en-GB" dirty="0">
              <a:latin typeface="Arial" pitchFamily="34" charset="0"/>
            </a:endParaRPr>
          </a:p>
          <a:p>
            <a:pPr>
              <a:buFontTx/>
              <a:buChar char="-"/>
            </a:pPr>
            <a:r>
              <a:rPr lang="en-GB" dirty="0">
                <a:latin typeface="Arial" pitchFamily="34" charset="0"/>
              </a:rPr>
              <a:t> </a:t>
            </a:r>
            <a:r>
              <a:rPr lang="sl-SI" dirty="0">
                <a:latin typeface="Arial" pitchFamily="34" charset="0"/>
              </a:rPr>
              <a:t>PEM su još uvijek skupe za masovniju upotrebu.</a:t>
            </a:r>
          </a:p>
          <a:p>
            <a:pPr>
              <a:buFontTx/>
              <a:buChar char="-"/>
            </a:pPr>
            <a:endParaRPr lang="en-GB" dirty="0">
              <a:latin typeface="Arial" pitchFamily="34" charset="0"/>
            </a:endParaRPr>
          </a:p>
          <a:p>
            <a:pPr>
              <a:buFontTx/>
              <a:buChar char="-"/>
            </a:pPr>
            <a:r>
              <a:rPr lang="sl-SI" dirty="0">
                <a:latin typeface="Arial" pitchFamily="34" charset="0"/>
              </a:rPr>
              <a:t> Inženjering je uvijek vazan kod primjena u praksi.</a:t>
            </a:r>
            <a:endParaRPr lang="en-GB" dirty="0">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113669" name="Slide Number Placeholder 4"/>
          <p:cNvSpPr>
            <a:spLocks noGrp="1"/>
          </p:cNvSpPr>
          <p:nvPr>
            <p:ph type="sldNum" sz="quarter" idx="5"/>
          </p:nvPr>
        </p:nvSpPr>
        <p:spPr>
          <a:noFill/>
        </p:spPr>
        <p:txBody>
          <a:bodyPr/>
          <a:lstStyle/>
          <a:p>
            <a:fld id="{3101C828-25A0-44F4-97E6-64C41A7B015B}" type="slidenum">
              <a:rPr lang="en-US" smtClean="0">
                <a:latin typeface="Arial" pitchFamily="34" charset="0"/>
              </a:rPr>
              <a:pPr/>
              <a:t>50</a:t>
            </a:fld>
            <a:endParaRPr lang="en-US">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r>
              <a:rPr lang="sl-SI" sz="1400" dirty="0">
                <a:latin typeface="Arial" pitchFamily="34" charset="0"/>
              </a:rPr>
              <a:t>- Radi se o skladištenju električne energije u vodonik </a:t>
            </a:r>
            <a:r>
              <a:rPr lang="en-GB" sz="1400" dirty="0">
                <a:latin typeface="Arial" pitchFamily="34" charset="0"/>
              </a:rPr>
              <a:t> </a:t>
            </a:r>
            <a:r>
              <a:rPr lang="sl-SI" sz="1400" dirty="0">
                <a:latin typeface="Arial" pitchFamily="34" charset="0"/>
              </a:rPr>
              <a:t>putem elektrolize vode</a:t>
            </a:r>
            <a:r>
              <a:rPr lang="en-GB" sz="1400" dirty="0">
                <a:latin typeface="Arial" pitchFamily="34" charset="0"/>
              </a:rPr>
              <a:t>.</a:t>
            </a:r>
            <a:endParaRPr lang="sl-SI" sz="1400" dirty="0">
              <a:latin typeface="Arial" pitchFamily="34" charset="0"/>
            </a:endParaRPr>
          </a:p>
          <a:p>
            <a:pPr>
              <a:buFontTx/>
              <a:buChar char="-"/>
            </a:pPr>
            <a:endParaRPr lang="en-GB" sz="1400" dirty="0">
              <a:latin typeface="Arial" pitchFamily="34" charset="0"/>
            </a:endParaRPr>
          </a:p>
          <a:p>
            <a:pPr>
              <a:buFontTx/>
              <a:buChar char="-"/>
            </a:pPr>
            <a:r>
              <a:rPr lang="en-GB" sz="1400" dirty="0">
                <a:latin typeface="Arial" pitchFamily="34" charset="0"/>
              </a:rPr>
              <a:t> </a:t>
            </a:r>
            <a:r>
              <a:rPr lang="sl-SI" sz="1400" dirty="0">
                <a:latin typeface="Arial" pitchFamily="34" charset="0"/>
              </a:rPr>
              <a:t>Poželjno je da ta energija bude što jeftinija</a:t>
            </a:r>
            <a:r>
              <a:rPr lang="en-GB" sz="1400" dirty="0">
                <a:latin typeface="Arial" pitchFamily="34" charset="0"/>
              </a:rPr>
              <a:t>.</a:t>
            </a:r>
            <a:endParaRPr lang="sl-SI" sz="1400" dirty="0">
              <a:latin typeface="Arial" pitchFamily="34" charset="0"/>
            </a:endParaRPr>
          </a:p>
          <a:p>
            <a:pPr>
              <a:buFontTx/>
              <a:buNone/>
            </a:pPr>
            <a:endParaRPr lang="en-GB" sz="1400" dirty="0">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98309" name="Slide Number Placeholder 4"/>
          <p:cNvSpPr>
            <a:spLocks noGrp="1"/>
          </p:cNvSpPr>
          <p:nvPr>
            <p:ph type="sldNum" sz="quarter" idx="5"/>
          </p:nvPr>
        </p:nvSpPr>
        <p:spPr>
          <a:noFill/>
        </p:spPr>
        <p:txBody>
          <a:bodyPr/>
          <a:lstStyle/>
          <a:p>
            <a:fld id="{FC2DDABA-1234-4CB0-BAEE-36C12C1AF954}" type="slidenum">
              <a:rPr lang="en-US" smtClean="0">
                <a:latin typeface="Arial" pitchFamily="34" charset="0"/>
              </a:rPr>
              <a:pPr/>
              <a:t>51</a:t>
            </a:fld>
            <a:endParaRPr lang="en-US">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r>
              <a:rPr lang="en-GB" dirty="0">
                <a:latin typeface="Arial" pitchFamily="34" charset="0"/>
              </a:rPr>
              <a:t>- </a:t>
            </a:r>
            <a:r>
              <a:rPr lang="en-GB" dirty="0" err="1">
                <a:latin typeface="Arial" pitchFamily="34" charset="0"/>
              </a:rPr>
              <a:t>Vodonik</a:t>
            </a:r>
            <a:r>
              <a:rPr lang="en-GB" dirty="0">
                <a:latin typeface="Arial" pitchFamily="34" charset="0"/>
              </a:rPr>
              <a:t> </a:t>
            </a:r>
            <a:r>
              <a:rPr lang="en-GB" dirty="0" err="1">
                <a:latin typeface="Arial" pitchFamily="34" charset="0"/>
              </a:rPr>
              <a:t>ima</a:t>
            </a:r>
            <a:r>
              <a:rPr lang="en-GB" dirty="0">
                <a:latin typeface="Arial" pitchFamily="34" charset="0"/>
              </a:rPr>
              <a:t> tri </a:t>
            </a:r>
            <a:r>
              <a:rPr lang="en-GB" dirty="0" err="1">
                <a:latin typeface="Arial" pitchFamily="34" charset="0"/>
              </a:rPr>
              <a:t>izotopa</a:t>
            </a:r>
            <a:endParaRPr lang="en-GB" dirty="0">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97285" name="Slide Number Placeholder 4"/>
          <p:cNvSpPr>
            <a:spLocks noGrp="1"/>
          </p:cNvSpPr>
          <p:nvPr>
            <p:ph type="sldNum" sz="quarter" idx="5"/>
          </p:nvPr>
        </p:nvSpPr>
        <p:spPr>
          <a:noFill/>
        </p:spPr>
        <p:txBody>
          <a:bodyPr/>
          <a:lstStyle/>
          <a:p>
            <a:fld id="{1EB6F369-391E-4E64-81FF-D3A1BDB6A4D9}" type="slidenum">
              <a:rPr lang="en-US" smtClean="0">
                <a:latin typeface="Arial" pitchFamily="34" charset="0"/>
              </a:rPr>
              <a:pPr/>
              <a:t>52</a:t>
            </a:fld>
            <a:endParaRPr lang="en-US">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GB">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99333" name="Slide Number Placeholder 4"/>
          <p:cNvSpPr>
            <a:spLocks noGrp="1"/>
          </p:cNvSpPr>
          <p:nvPr>
            <p:ph type="sldNum" sz="quarter" idx="5"/>
          </p:nvPr>
        </p:nvSpPr>
        <p:spPr>
          <a:noFill/>
        </p:spPr>
        <p:txBody>
          <a:bodyPr/>
          <a:lstStyle/>
          <a:p>
            <a:fld id="{01B68DD8-A8B1-4B3A-8E21-2BE11D290727}" type="slidenum">
              <a:rPr lang="en-US" smtClean="0">
                <a:latin typeface="Arial" pitchFamily="34" charset="0"/>
              </a:rPr>
              <a:pPr/>
              <a:t>53</a:t>
            </a:fld>
            <a:endParaRPr lang="en-US">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GB">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100357" name="Slide Number Placeholder 4"/>
          <p:cNvSpPr>
            <a:spLocks noGrp="1"/>
          </p:cNvSpPr>
          <p:nvPr>
            <p:ph type="sldNum" sz="quarter" idx="5"/>
          </p:nvPr>
        </p:nvSpPr>
        <p:spPr>
          <a:noFill/>
        </p:spPr>
        <p:txBody>
          <a:bodyPr/>
          <a:lstStyle/>
          <a:p>
            <a:fld id="{D110B603-6CCE-4EEC-9326-A4555D6109D8}" type="slidenum">
              <a:rPr lang="en-US" smtClean="0">
                <a:latin typeface="Arial" pitchFamily="34" charset="0"/>
              </a:rPr>
              <a:pPr/>
              <a:t>54</a:t>
            </a:fld>
            <a:endParaRPr lang="en-US">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r>
              <a:rPr lang="en-GB" dirty="0">
                <a:latin typeface="Arial" pitchFamily="34" charset="0"/>
              </a:rPr>
              <a:t>- </a:t>
            </a:r>
            <a:r>
              <a:rPr lang="en-GB" dirty="0" err="1">
                <a:latin typeface="Arial" pitchFamily="34" charset="0"/>
              </a:rPr>
              <a:t>Separacioni</a:t>
            </a:r>
            <a:r>
              <a:rPr lang="en-GB" dirty="0">
                <a:latin typeface="Arial" pitchFamily="34" charset="0"/>
              </a:rPr>
              <a:t> </a:t>
            </a:r>
            <a:r>
              <a:rPr lang="en-GB" dirty="0" err="1">
                <a:latin typeface="Arial" pitchFamily="34" charset="0"/>
              </a:rPr>
              <a:t>faktor</a:t>
            </a:r>
            <a:r>
              <a:rPr lang="en-GB" dirty="0">
                <a:latin typeface="Arial" pitchFamily="34" charset="0"/>
              </a:rPr>
              <a:t> – </a:t>
            </a:r>
            <a:r>
              <a:rPr lang="en-GB" dirty="0" err="1">
                <a:latin typeface="Arial" pitchFamily="34" charset="0"/>
              </a:rPr>
              <a:t>komentar</a:t>
            </a:r>
            <a:r>
              <a:rPr lang="en-GB" baseline="0" dirty="0">
                <a:latin typeface="Arial" pitchFamily="34" charset="0"/>
              </a:rPr>
              <a:t> </a:t>
            </a:r>
            <a:r>
              <a:rPr lang="en-GB" baseline="0" dirty="0" err="1">
                <a:latin typeface="Arial" pitchFamily="34" charset="0"/>
              </a:rPr>
              <a:t>vaznosti</a:t>
            </a:r>
            <a:endParaRPr lang="en-GB" dirty="0">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101381" name="Slide Number Placeholder 4"/>
          <p:cNvSpPr>
            <a:spLocks noGrp="1"/>
          </p:cNvSpPr>
          <p:nvPr>
            <p:ph type="sldNum" sz="quarter" idx="5"/>
          </p:nvPr>
        </p:nvSpPr>
        <p:spPr>
          <a:noFill/>
        </p:spPr>
        <p:txBody>
          <a:bodyPr/>
          <a:lstStyle/>
          <a:p>
            <a:fld id="{4E8229D6-9BAD-41E5-9D39-9334F9614B9D}" type="slidenum">
              <a:rPr lang="en-US" smtClean="0">
                <a:latin typeface="Arial" pitchFamily="34" charset="0"/>
              </a:rPr>
              <a:pPr/>
              <a:t>55</a:t>
            </a:fld>
            <a:endParaRPr lang="en-US">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GB">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64517" name="Slide Number Placeholder 4"/>
          <p:cNvSpPr>
            <a:spLocks noGrp="1"/>
          </p:cNvSpPr>
          <p:nvPr>
            <p:ph type="sldNum" sz="quarter" idx="5"/>
          </p:nvPr>
        </p:nvSpPr>
        <p:spPr>
          <a:noFill/>
        </p:spPr>
        <p:txBody>
          <a:bodyPr/>
          <a:lstStyle/>
          <a:p>
            <a:fld id="{B052BAF1-891B-4F0A-9CF9-522F9332DD5E}" type="slidenum">
              <a:rPr lang="en-US" smtClean="0">
                <a:latin typeface="Arial" pitchFamily="34" charset="0"/>
              </a:rPr>
              <a:pPr/>
              <a:t>5</a:t>
            </a:fld>
            <a:endParaRPr lang="en-US">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GB" dirty="0">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102405" name="Slide Number Placeholder 4"/>
          <p:cNvSpPr>
            <a:spLocks noGrp="1"/>
          </p:cNvSpPr>
          <p:nvPr>
            <p:ph type="sldNum" sz="quarter" idx="5"/>
          </p:nvPr>
        </p:nvSpPr>
        <p:spPr>
          <a:noFill/>
        </p:spPr>
        <p:txBody>
          <a:bodyPr/>
          <a:lstStyle/>
          <a:p>
            <a:fld id="{C43F6436-DEF6-4D66-90FD-BAEB6E9B730A}" type="slidenum">
              <a:rPr lang="en-US" smtClean="0">
                <a:latin typeface="Arial" pitchFamily="34" charset="0"/>
              </a:rPr>
              <a:pPr/>
              <a:t>56</a:t>
            </a:fld>
            <a:endParaRPr lang="en-US">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endParaRPr lang="en-GB" dirty="0">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103429" name="Slide Number Placeholder 4"/>
          <p:cNvSpPr>
            <a:spLocks noGrp="1"/>
          </p:cNvSpPr>
          <p:nvPr>
            <p:ph type="sldNum" sz="quarter" idx="5"/>
          </p:nvPr>
        </p:nvSpPr>
        <p:spPr>
          <a:noFill/>
        </p:spPr>
        <p:txBody>
          <a:bodyPr/>
          <a:lstStyle/>
          <a:p>
            <a:fld id="{959BCE1A-965A-4813-A152-5492B5A8A474}" type="slidenum">
              <a:rPr lang="en-US" smtClean="0">
                <a:latin typeface="Arial" pitchFamily="34" charset="0"/>
              </a:rPr>
              <a:pPr/>
              <a:t>57</a:t>
            </a:fld>
            <a:endParaRPr lang="en-US">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endParaRPr lang="en-GB" dirty="0">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104453" name="Slide Number Placeholder 4"/>
          <p:cNvSpPr>
            <a:spLocks noGrp="1"/>
          </p:cNvSpPr>
          <p:nvPr>
            <p:ph type="sldNum" sz="quarter" idx="5"/>
          </p:nvPr>
        </p:nvSpPr>
        <p:spPr>
          <a:noFill/>
        </p:spPr>
        <p:txBody>
          <a:bodyPr/>
          <a:lstStyle/>
          <a:p>
            <a:fld id="{8714EEFA-56EA-476A-A2BA-7EC2AFC27052}" type="slidenum">
              <a:rPr lang="en-US" smtClean="0">
                <a:latin typeface="Arial" pitchFamily="34" charset="0"/>
              </a:rPr>
              <a:pPr/>
              <a:t>58</a:t>
            </a:fld>
            <a:endParaRPr lang="en-US">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GB" dirty="0">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105477" name="Slide Number Placeholder 4"/>
          <p:cNvSpPr>
            <a:spLocks noGrp="1"/>
          </p:cNvSpPr>
          <p:nvPr>
            <p:ph type="sldNum" sz="quarter" idx="5"/>
          </p:nvPr>
        </p:nvSpPr>
        <p:spPr>
          <a:noFill/>
        </p:spPr>
        <p:txBody>
          <a:bodyPr/>
          <a:lstStyle/>
          <a:p>
            <a:fld id="{E53FD947-C2C2-4542-A056-FFE5A923666A}" type="slidenum">
              <a:rPr lang="en-US" smtClean="0">
                <a:latin typeface="Arial" pitchFamily="34" charset="0"/>
              </a:rPr>
              <a:pPr/>
              <a:t>59</a:t>
            </a:fld>
            <a:endParaRPr lang="en-US">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GB" dirty="0">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106501" name="Slide Number Placeholder 4"/>
          <p:cNvSpPr>
            <a:spLocks noGrp="1"/>
          </p:cNvSpPr>
          <p:nvPr>
            <p:ph type="sldNum" sz="quarter" idx="5"/>
          </p:nvPr>
        </p:nvSpPr>
        <p:spPr>
          <a:noFill/>
        </p:spPr>
        <p:txBody>
          <a:bodyPr/>
          <a:lstStyle/>
          <a:p>
            <a:fld id="{2B9861DD-26B1-4C8E-B8E3-BA42C84CED69}" type="slidenum">
              <a:rPr lang="en-US" smtClean="0">
                <a:latin typeface="Arial" pitchFamily="34" charset="0"/>
              </a:rPr>
              <a:pPr/>
              <a:t>60</a:t>
            </a:fld>
            <a:endParaRPr lang="en-US">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en-GB" dirty="0">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107525" name="Slide Number Placeholder 4"/>
          <p:cNvSpPr>
            <a:spLocks noGrp="1"/>
          </p:cNvSpPr>
          <p:nvPr>
            <p:ph type="sldNum" sz="quarter" idx="5"/>
          </p:nvPr>
        </p:nvSpPr>
        <p:spPr>
          <a:noFill/>
        </p:spPr>
        <p:txBody>
          <a:bodyPr/>
          <a:lstStyle/>
          <a:p>
            <a:fld id="{70E9BA9F-8C09-4CE9-BEFA-A2A9EB6FDA28}" type="slidenum">
              <a:rPr lang="en-US" smtClean="0">
                <a:latin typeface="Arial" pitchFamily="34" charset="0"/>
              </a:rPr>
              <a:pPr/>
              <a:t>61</a:t>
            </a:fld>
            <a:endParaRPr lang="en-US">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r>
              <a:rPr lang="sl-SI" sz="1400">
                <a:latin typeface="Arial" pitchFamily="34" charset="0"/>
              </a:rPr>
              <a:t>Odavde se vidi kako parametri procesa utiču na efikasnost ciklusa i koliko su oni važni kod određivanja cijene skladištenja.</a:t>
            </a:r>
            <a:endParaRPr lang="en-GB" sz="1400">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108549" name="Slide Number Placeholder 4"/>
          <p:cNvSpPr>
            <a:spLocks noGrp="1"/>
          </p:cNvSpPr>
          <p:nvPr>
            <p:ph type="sldNum" sz="quarter" idx="5"/>
          </p:nvPr>
        </p:nvSpPr>
        <p:spPr>
          <a:noFill/>
        </p:spPr>
        <p:txBody>
          <a:bodyPr/>
          <a:lstStyle/>
          <a:p>
            <a:fld id="{BDABF1E2-F6A7-44D9-B55D-2F8C5634E7A4}" type="slidenum">
              <a:rPr lang="en-US" smtClean="0">
                <a:latin typeface="Arial" pitchFamily="34" charset="0"/>
              </a:rPr>
              <a:pPr/>
              <a:t>62</a:t>
            </a:fld>
            <a:endParaRPr lang="en-US">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r>
              <a:rPr lang="sl-SI" dirty="0">
                <a:latin typeface="Arial" pitchFamily="34" charset="0"/>
              </a:rPr>
              <a:t>Ova formula na jednom mjestu pokazuje kako procesni parametri utiču na efikasnost cikliranja energije preko vodonika i to:</a:t>
            </a:r>
            <a:endParaRPr lang="en-GB" dirty="0">
              <a:latin typeface="Arial" pitchFamily="34" charset="0"/>
            </a:endParaRPr>
          </a:p>
          <a:p>
            <a:endParaRPr lang="sl-SI" dirty="0">
              <a:latin typeface="Arial" pitchFamily="34" charset="0"/>
            </a:endParaRPr>
          </a:p>
          <a:p>
            <a:pPr>
              <a:buFontTx/>
              <a:buChar char="-"/>
            </a:pPr>
            <a:r>
              <a:rPr lang="sl-SI" dirty="0">
                <a:latin typeface="Arial" pitchFamily="34" charset="0"/>
              </a:rPr>
              <a:t>Kroz odnos ulazne i izlazne energije, koji je direktna funkcija energetskih efikasnosti I. Elektrolizera i II. Gorivne ćelije.</a:t>
            </a:r>
            <a:endParaRPr lang="en-GB" dirty="0">
              <a:latin typeface="Arial" pitchFamily="34" charset="0"/>
            </a:endParaRPr>
          </a:p>
          <a:p>
            <a:pPr>
              <a:buFontTx/>
              <a:buChar char="-"/>
            </a:pPr>
            <a:endParaRPr lang="sl-SI" dirty="0">
              <a:latin typeface="Arial" pitchFamily="34" charset="0"/>
            </a:endParaRPr>
          </a:p>
          <a:p>
            <a:pPr>
              <a:buFontTx/>
              <a:buChar char="-"/>
            </a:pPr>
            <a:r>
              <a:rPr lang="sl-SI" dirty="0">
                <a:latin typeface="Arial" pitchFamily="34" charset="0"/>
              </a:rPr>
              <a:t> cijene struje,</a:t>
            </a:r>
            <a:endParaRPr lang="en-GB" dirty="0">
              <a:latin typeface="Arial" pitchFamily="34" charset="0"/>
            </a:endParaRPr>
          </a:p>
          <a:p>
            <a:pPr>
              <a:buFontTx/>
              <a:buChar char="-"/>
            </a:pPr>
            <a:endParaRPr lang="sl-SI" dirty="0">
              <a:latin typeface="Arial" pitchFamily="34" charset="0"/>
            </a:endParaRPr>
          </a:p>
          <a:p>
            <a:pPr>
              <a:buFontTx/>
              <a:buChar char="-"/>
            </a:pPr>
            <a:r>
              <a:rPr lang="sl-SI" dirty="0">
                <a:latin typeface="Arial" pitchFamily="34" charset="0"/>
              </a:rPr>
              <a:t> separacionog faktora na elektrolizeru, ali posredno i onog na gorivnoj ćeliji, s obzirom da taj faktor ima uticaja na sadržaj deuterijuma u elektrolizeru. </a:t>
            </a:r>
          </a:p>
          <a:p>
            <a:pPr>
              <a:buFontTx/>
              <a:buNone/>
            </a:pPr>
            <a:r>
              <a:rPr lang="sl-SI" dirty="0">
                <a:latin typeface="Arial" pitchFamily="34" charset="0"/>
              </a:rPr>
              <a:t>(</a:t>
            </a:r>
            <a:r>
              <a:rPr lang="sl-SI" dirty="0">
                <a:solidFill>
                  <a:srgbClr val="FF0000"/>
                </a:solidFill>
                <a:latin typeface="Arial" pitchFamily="34" charset="0"/>
              </a:rPr>
              <a:t>ovo</a:t>
            </a:r>
            <a:r>
              <a:rPr lang="sl-SI" baseline="0" dirty="0">
                <a:solidFill>
                  <a:srgbClr val="FF0000"/>
                </a:solidFill>
                <a:latin typeface="Arial" pitchFamily="34" charset="0"/>
              </a:rPr>
              <a:t> bi trebalo konkretno razraditi, tj. uvesti ovaj parametar u proračun</a:t>
            </a:r>
            <a:r>
              <a:rPr lang="sl-SI" baseline="0" dirty="0">
                <a:latin typeface="Arial" pitchFamily="34" charset="0"/>
              </a:rPr>
              <a:t>)</a:t>
            </a:r>
            <a:endParaRPr lang="en-GB" dirty="0">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109573" name="Slide Number Placeholder 4"/>
          <p:cNvSpPr>
            <a:spLocks noGrp="1"/>
          </p:cNvSpPr>
          <p:nvPr>
            <p:ph type="sldNum" sz="quarter" idx="5"/>
          </p:nvPr>
        </p:nvSpPr>
        <p:spPr>
          <a:noFill/>
        </p:spPr>
        <p:txBody>
          <a:bodyPr/>
          <a:lstStyle/>
          <a:p>
            <a:fld id="{444E5CC2-8FD3-498B-A966-BAD401F80582}" type="slidenum">
              <a:rPr lang="en-US" smtClean="0">
                <a:latin typeface="Arial" pitchFamily="34" charset="0"/>
              </a:rPr>
              <a:pPr/>
              <a:t>63</a:t>
            </a:fld>
            <a:endParaRPr lang="en-US">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GB">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96261" name="Slide Number Placeholder 4"/>
          <p:cNvSpPr>
            <a:spLocks noGrp="1"/>
          </p:cNvSpPr>
          <p:nvPr>
            <p:ph type="sldNum" sz="quarter" idx="5"/>
          </p:nvPr>
        </p:nvSpPr>
        <p:spPr>
          <a:noFill/>
        </p:spPr>
        <p:txBody>
          <a:bodyPr/>
          <a:lstStyle/>
          <a:p>
            <a:fld id="{6669F674-39BC-4A97-A90B-FD8897C19A8C}" type="slidenum">
              <a:rPr lang="en-US" smtClean="0">
                <a:latin typeface="Arial" pitchFamily="34" charset="0"/>
              </a:rPr>
              <a:pPr/>
              <a:t>64</a:t>
            </a:fld>
            <a:endParaRPr lang="en-US">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GB" dirty="0">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113669" name="Slide Number Placeholder 4"/>
          <p:cNvSpPr>
            <a:spLocks noGrp="1"/>
          </p:cNvSpPr>
          <p:nvPr>
            <p:ph type="sldNum" sz="quarter" idx="5"/>
          </p:nvPr>
        </p:nvSpPr>
        <p:spPr>
          <a:noFill/>
        </p:spPr>
        <p:txBody>
          <a:bodyPr/>
          <a:lstStyle/>
          <a:p>
            <a:fld id="{3101C828-25A0-44F4-97E6-64C41A7B015B}" type="slidenum">
              <a:rPr lang="en-US" smtClean="0">
                <a:latin typeface="Arial" pitchFamily="34" charset="0"/>
              </a:rPr>
              <a:pPr/>
              <a:t>65</a:t>
            </a:fld>
            <a:endParaRPr lang="en-US">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GB">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66565" name="Slide Number Placeholder 4"/>
          <p:cNvSpPr>
            <a:spLocks noGrp="1"/>
          </p:cNvSpPr>
          <p:nvPr>
            <p:ph type="sldNum" sz="quarter" idx="5"/>
          </p:nvPr>
        </p:nvSpPr>
        <p:spPr>
          <a:noFill/>
        </p:spPr>
        <p:txBody>
          <a:bodyPr/>
          <a:lstStyle/>
          <a:p>
            <a:fld id="{E3D48310-B751-4487-80B1-986C31CAB32F}" type="slidenum">
              <a:rPr lang="en-US" smtClean="0">
                <a:latin typeface="Arial" pitchFamily="34" charset="0"/>
              </a:rPr>
              <a:pPr/>
              <a:t>6</a:t>
            </a:fld>
            <a:endParaRPr lang="en-US">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GB" dirty="0">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113669" name="Slide Number Placeholder 4"/>
          <p:cNvSpPr>
            <a:spLocks noGrp="1"/>
          </p:cNvSpPr>
          <p:nvPr>
            <p:ph type="sldNum" sz="quarter" idx="5"/>
          </p:nvPr>
        </p:nvSpPr>
        <p:spPr>
          <a:noFill/>
        </p:spPr>
        <p:txBody>
          <a:bodyPr/>
          <a:lstStyle/>
          <a:p>
            <a:fld id="{3101C828-25A0-44F4-97E6-64C41A7B015B}" type="slidenum">
              <a:rPr lang="en-US" smtClean="0">
                <a:latin typeface="Arial" pitchFamily="34" charset="0"/>
              </a:rPr>
              <a:pPr/>
              <a:t>66</a:t>
            </a:fld>
            <a:endParaRPr lang="en-US">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GB" dirty="0">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113669" name="Slide Number Placeholder 4"/>
          <p:cNvSpPr>
            <a:spLocks noGrp="1"/>
          </p:cNvSpPr>
          <p:nvPr>
            <p:ph type="sldNum" sz="quarter" idx="5"/>
          </p:nvPr>
        </p:nvSpPr>
        <p:spPr>
          <a:noFill/>
        </p:spPr>
        <p:txBody>
          <a:bodyPr/>
          <a:lstStyle/>
          <a:p>
            <a:fld id="{3101C828-25A0-44F4-97E6-64C41A7B015B}" type="slidenum">
              <a:rPr lang="en-US" smtClean="0">
                <a:latin typeface="Arial" pitchFamily="34" charset="0"/>
              </a:rPr>
              <a:pPr/>
              <a:t>67</a:t>
            </a:fld>
            <a:endParaRPr lang="en-US">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GB" dirty="0">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113669" name="Slide Number Placeholder 4"/>
          <p:cNvSpPr>
            <a:spLocks noGrp="1"/>
          </p:cNvSpPr>
          <p:nvPr>
            <p:ph type="sldNum" sz="quarter" idx="5"/>
          </p:nvPr>
        </p:nvSpPr>
        <p:spPr>
          <a:noFill/>
        </p:spPr>
        <p:txBody>
          <a:bodyPr/>
          <a:lstStyle/>
          <a:p>
            <a:fld id="{3101C828-25A0-44F4-97E6-64C41A7B015B}" type="slidenum">
              <a:rPr lang="en-US" smtClean="0">
                <a:latin typeface="Arial" pitchFamily="34" charset="0"/>
              </a:rPr>
              <a:pPr/>
              <a:t>68</a:t>
            </a:fld>
            <a:endParaRPr lang="en-US">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GB" dirty="0">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113669" name="Slide Number Placeholder 4"/>
          <p:cNvSpPr>
            <a:spLocks noGrp="1"/>
          </p:cNvSpPr>
          <p:nvPr>
            <p:ph type="sldNum" sz="quarter" idx="5"/>
          </p:nvPr>
        </p:nvSpPr>
        <p:spPr>
          <a:noFill/>
        </p:spPr>
        <p:txBody>
          <a:bodyPr/>
          <a:lstStyle/>
          <a:p>
            <a:fld id="{3101C828-25A0-44F4-97E6-64C41A7B015B}" type="slidenum">
              <a:rPr lang="en-US" smtClean="0">
                <a:latin typeface="Arial" pitchFamily="34" charset="0"/>
              </a:rPr>
              <a:pPr/>
              <a:t>69</a:t>
            </a:fld>
            <a:endParaRPr lang="en-US">
              <a:latin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r>
              <a:rPr lang="sl-SI" dirty="0">
                <a:latin typeface="Arial" pitchFamily="34" charset="0"/>
              </a:rPr>
              <a:t>Ovaj se metod sastoji u tome da se uz pomoć niksotempraturske toplote, a uz učešće sumporne kiseline i jodovodonika voda razlaže na vodonik i kiseonik.</a:t>
            </a:r>
          </a:p>
          <a:p>
            <a:endParaRPr lang="en-GB" dirty="0">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86021" name="Slide Number Placeholder 4"/>
          <p:cNvSpPr>
            <a:spLocks noGrp="1"/>
          </p:cNvSpPr>
          <p:nvPr>
            <p:ph type="sldNum" sz="quarter" idx="5"/>
          </p:nvPr>
        </p:nvSpPr>
        <p:spPr>
          <a:noFill/>
        </p:spPr>
        <p:txBody>
          <a:bodyPr/>
          <a:lstStyle/>
          <a:p>
            <a:fld id="{6CC07460-A9FD-4AE9-A1FA-DC222CD26217}" type="slidenum">
              <a:rPr lang="en-US" smtClean="0">
                <a:latin typeface="Arial" pitchFamily="34" charset="0"/>
              </a:rPr>
              <a:pPr/>
              <a:t>70</a:t>
            </a:fld>
            <a:endParaRPr lang="en-US">
              <a:latin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GB" dirty="0">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113669" name="Slide Number Placeholder 4"/>
          <p:cNvSpPr>
            <a:spLocks noGrp="1"/>
          </p:cNvSpPr>
          <p:nvPr>
            <p:ph type="sldNum" sz="quarter" idx="5"/>
          </p:nvPr>
        </p:nvSpPr>
        <p:spPr>
          <a:noFill/>
        </p:spPr>
        <p:txBody>
          <a:bodyPr/>
          <a:lstStyle/>
          <a:p>
            <a:fld id="{3101C828-25A0-44F4-97E6-64C41A7B015B}" type="slidenum">
              <a:rPr lang="en-US" smtClean="0">
                <a:latin typeface="Arial" pitchFamily="34" charset="0"/>
              </a:rPr>
              <a:pPr/>
              <a:t>71</a:t>
            </a:fld>
            <a:endParaRPr lang="en-US">
              <a:latin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r>
              <a:rPr lang="sl-SI" dirty="0">
                <a:latin typeface="Arial" pitchFamily="34" charset="0"/>
              </a:rPr>
              <a:t>Ovakav reaktor bi mogao da obezbijedi visokotemperatursku toplotu koja bi se koristila</a:t>
            </a:r>
            <a:r>
              <a:rPr lang="sl-SI" baseline="0" dirty="0">
                <a:latin typeface="Arial" pitchFamily="34" charset="0"/>
              </a:rPr>
              <a:t> u nekom od prethodno spomenutih procesa:</a:t>
            </a:r>
          </a:p>
          <a:p>
            <a:endParaRPr lang="sl-SI" baseline="0" dirty="0">
              <a:latin typeface="Arial" pitchFamily="34" charset="0"/>
            </a:endParaRPr>
          </a:p>
          <a:p>
            <a:pPr>
              <a:buFontTx/>
              <a:buChar char="-"/>
            </a:pPr>
            <a:r>
              <a:rPr lang="sl-SI" baseline="0" dirty="0">
                <a:latin typeface="Arial" pitchFamily="34" charset="0"/>
              </a:rPr>
              <a:t>Visokotemperaturska elektroliza</a:t>
            </a:r>
          </a:p>
          <a:p>
            <a:pPr>
              <a:buFontTx/>
              <a:buChar char="-"/>
            </a:pPr>
            <a:endParaRPr lang="sl-SI" baseline="0" dirty="0">
              <a:latin typeface="Arial" pitchFamily="34" charset="0"/>
            </a:endParaRPr>
          </a:p>
          <a:p>
            <a:pPr>
              <a:buFontTx/>
              <a:buChar char="-"/>
            </a:pPr>
            <a:r>
              <a:rPr lang="sl-SI" baseline="0" dirty="0">
                <a:latin typeface="Arial" pitchFamily="34" charset="0"/>
              </a:rPr>
              <a:t>SI sistem i sl.</a:t>
            </a:r>
            <a:endParaRPr lang="en-GB" dirty="0">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113669" name="Slide Number Placeholder 4"/>
          <p:cNvSpPr>
            <a:spLocks noGrp="1"/>
          </p:cNvSpPr>
          <p:nvPr>
            <p:ph type="sldNum" sz="quarter" idx="5"/>
          </p:nvPr>
        </p:nvSpPr>
        <p:spPr>
          <a:noFill/>
        </p:spPr>
        <p:txBody>
          <a:bodyPr/>
          <a:lstStyle/>
          <a:p>
            <a:fld id="{3101C828-25A0-44F4-97E6-64C41A7B015B}" type="slidenum">
              <a:rPr lang="en-US" smtClean="0">
                <a:latin typeface="Arial" pitchFamily="34" charset="0"/>
              </a:rPr>
              <a:pPr/>
              <a:t>72</a:t>
            </a:fld>
            <a:endParaRPr lang="en-US">
              <a:latin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GB">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86021" name="Slide Number Placeholder 4"/>
          <p:cNvSpPr>
            <a:spLocks noGrp="1"/>
          </p:cNvSpPr>
          <p:nvPr>
            <p:ph type="sldNum" sz="quarter" idx="5"/>
          </p:nvPr>
        </p:nvSpPr>
        <p:spPr>
          <a:noFill/>
        </p:spPr>
        <p:txBody>
          <a:bodyPr/>
          <a:lstStyle/>
          <a:p>
            <a:fld id="{6CC07460-A9FD-4AE9-A1FA-DC222CD26217}" type="slidenum">
              <a:rPr lang="en-US" smtClean="0">
                <a:latin typeface="Arial" pitchFamily="34" charset="0"/>
              </a:rPr>
              <a:pPr/>
              <a:t>73</a:t>
            </a:fld>
            <a:endParaRPr lang="en-US">
              <a:latin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solidFill>
            </a:endParaRPr>
          </a:p>
        </p:txBody>
      </p:sp>
      <p:sp>
        <p:nvSpPr>
          <p:cNvPr id="4" name="Footer Placeholder 3"/>
          <p:cNvSpPr>
            <a:spLocks noGrp="1"/>
          </p:cNvSpPr>
          <p:nvPr>
            <p:ph type="ftr" sz="quarter" idx="10"/>
          </p:nvPr>
        </p:nvSpPr>
        <p:spPr/>
        <p:txBody>
          <a:bodyPr/>
          <a:lstStyle/>
          <a:p>
            <a:r>
              <a:rPr lang="fi-FI">
                <a:solidFill>
                  <a:prstClr val="black"/>
                </a:solidFill>
              </a:rPr>
              <a:t>1 PWh = 1000 milijardi kWh</a:t>
            </a:r>
            <a:endParaRPr lang="en-US">
              <a:solidFill>
                <a:prstClr val="black"/>
              </a:solidFill>
            </a:endParaRPr>
          </a:p>
        </p:txBody>
      </p:sp>
    </p:spTree>
    <p:extLst>
      <p:ext uri="{BB962C8B-B14F-4D97-AF65-F5344CB8AC3E}">
        <p14:creationId xmlns:p14="http://schemas.microsoft.com/office/powerpoint/2010/main" val="32845848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GB" dirty="0">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113669" name="Slide Number Placeholder 4"/>
          <p:cNvSpPr>
            <a:spLocks noGrp="1"/>
          </p:cNvSpPr>
          <p:nvPr>
            <p:ph type="sldNum" sz="quarter" idx="5"/>
          </p:nvPr>
        </p:nvSpPr>
        <p:spPr>
          <a:noFill/>
        </p:spPr>
        <p:txBody>
          <a:bodyPr/>
          <a:lstStyle/>
          <a:p>
            <a:fld id="{3101C828-25A0-44F4-97E6-64C41A7B015B}" type="slidenum">
              <a:rPr lang="en-US" smtClean="0">
                <a:latin typeface="Arial" pitchFamily="34" charset="0"/>
              </a:rPr>
              <a:pPr/>
              <a:t>76</a:t>
            </a:fld>
            <a:endParaRPr lang="en-US">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GB">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67589" name="Slide Number Placeholder 4"/>
          <p:cNvSpPr>
            <a:spLocks noGrp="1"/>
          </p:cNvSpPr>
          <p:nvPr>
            <p:ph type="sldNum" sz="quarter" idx="5"/>
          </p:nvPr>
        </p:nvSpPr>
        <p:spPr>
          <a:noFill/>
        </p:spPr>
        <p:txBody>
          <a:bodyPr/>
          <a:lstStyle/>
          <a:p>
            <a:fld id="{423CB0C1-60AC-4DBD-9832-1B2F8EC92A13}" type="slidenum">
              <a:rPr lang="en-US" smtClean="0">
                <a:latin typeface="Arial" pitchFamily="34" charset="0"/>
              </a:rPr>
              <a:pPr/>
              <a:t>7</a:t>
            </a:fld>
            <a:endParaRPr lang="en-US">
              <a:latin typeface="Arial"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GB" dirty="0">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113669" name="Slide Number Placeholder 4"/>
          <p:cNvSpPr>
            <a:spLocks noGrp="1"/>
          </p:cNvSpPr>
          <p:nvPr>
            <p:ph type="sldNum" sz="quarter" idx="5"/>
          </p:nvPr>
        </p:nvSpPr>
        <p:spPr>
          <a:noFill/>
        </p:spPr>
        <p:txBody>
          <a:bodyPr/>
          <a:lstStyle/>
          <a:p>
            <a:fld id="{3101C828-25A0-44F4-97E6-64C41A7B015B}" type="slidenum">
              <a:rPr lang="en-US" smtClean="0">
                <a:latin typeface="Arial" pitchFamily="34" charset="0"/>
              </a:rPr>
              <a:pPr/>
              <a:t>78</a:t>
            </a:fld>
            <a:endParaRPr lang="en-US">
              <a:latin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GB" dirty="0">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114693" name="Slide Number Placeholder 4"/>
          <p:cNvSpPr>
            <a:spLocks noGrp="1"/>
          </p:cNvSpPr>
          <p:nvPr>
            <p:ph type="sldNum" sz="quarter" idx="5"/>
          </p:nvPr>
        </p:nvSpPr>
        <p:spPr>
          <a:noFill/>
        </p:spPr>
        <p:txBody>
          <a:bodyPr/>
          <a:lstStyle/>
          <a:p>
            <a:fld id="{A80BFA62-08AC-4CEE-A4A1-732CB34F0177}" type="slidenum">
              <a:rPr lang="en-US" smtClean="0">
                <a:latin typeface="Arial" pitchFamily="34" charset="0"/>
              </a:rPr>
              <a:pPr/>
              <a:t>79</a:t>
            </a:fld>
            <a:endParaRPr lang="en-US">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GB" dirty="0">
              <a:latin typeface="Arial" pitchFamily="34" charset="0"/>
            </a:endParaRPr>
          </a:p>
        </p:txBody>
      </p:sp>
      <p:sp>
        <p:nvSpPr>
          <p:cNvPr id="4" name="Footer Placeholder 3"/>
          <p:cNvSpPr>
            <a:spLocks noGrp="1"/>
          </p:cNvSpPr>
          <p:nvPr>
            <p:ph type="ftr" sz="quarter" idx="4"/>
          </p:nvPr>
        </p:nvSpPr>
        <p:spPr/>
        <p:txBody>
          <a:bodyPr/>
          <a:lstStyle/>
          <a:p>
            <a:pPr>
              <a:defRPr/>
            </a:pPr>
            <a:r>
              <a:rPr lang="en-US" sz="1050" dirty="0" err="1"/>
              <a:t>Doktorske</a:t>
            </a:r>
            <a:r>
              <a:rPr lang="en-US" sz="1050" dirty="0"/>
              <a:t> </a:t>
            </a:r>
            <a:r>
              <a:rPr lang="en-US" sz="1050" dirty="0" err="1"/>
              <a:t>studije</a:t>
            </a:r>
            <a:r>
              <a:rPr lang="en-US" sz="1050" dirty="0"/>
              <a:t> - VODONIČNA ENERGIJA</a:t>
            </a:r>
          </a:p>
        </p:txBody>
      </p:sp>
      <p:sp>
        <p:nvSpPr>
          <p:cNvPr id="68613" name="Slide Number Placeholder 4"/>
          <p:cNvSpPr>
            <a:spLocks noGrp="1"/>
          </p:cNvSpPr>
          <p:nvPr>
            <p:ph type="sldNum" sz="quarter" idx="5"/>
          </p:nvPr>
        </p:nvSpPr>
        <p:spPr>
          <a:noFill/>
        </p:spPr>
        <p:txBody>
          <a:bodyPr/>
          <a:lstStyle/>
          <a:p>
            <a:fld id="{A064E588-3947-4063-BB5A-DBFDAD635AD0}" type="slidenum">
              <a:rPr lang="en-US" smtClean="0">
                <a:latin typeface="Arial" pitchFamily="34" charset="0"/>
              </a:rPr>
              <a:pPr/>
              <a:t>8</a:t>
            </a:fld>
            <a:endParaRPr lang="en-US">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U procjenu emisije CO2 je uključena emisija koja potiče od sagrijevanja fosilnih goriva</a:t>
            </a:r>
            <a:r>
              <a:rPr lang="sl-SI" baseline="0" dirty="0"/>
              <a:t> i industrije cementa, ali ne i ugljendioksid koji potiče od upotrebe zemljišta, spaljivanja šuma i sl.</a:t>
            </a:r>
          </a:p>
          <a:p>
            <a:r>
              <a:rPr lang="sl-SI" baseline="0" dirty="0"/>
              <a:t>Dijagram prikazuje porast CO2 od 1880. godine, što je početak intenzivnijeg rasta, nakon industrijske revolucije. Inače nivo CO2 od nulte godine naše ere pa do navedenog perioda je bio oko 280 ppm u toku skoro 1800 godina.</a:t>
            </a:r>
            <a:endParaRPr lang="en-US" dirty="0"/>
          </a:p>
        </p:txBody>
      </p:sp>
      <p:sp>
        <p:nvSpPr>
          <p:cNvPr id="4" name="Slide Number Placeholder 3"/>
          <p:cNvSpPr>
            <a:spLocks noGrp="1"/>
          </p:cNvSpPr>
          <p:nvPr>
            <p:ph type="sldNum" sz="quarter" idx="10"/>
          </p:nvPr>
        </p:nvSpPr>
        <p:spPr/>
        <p:txBody>
          <a:bodyPr/>
          <a:lstStyle/>
          <a:p>
            <a:fld id="{7D597546-C375-42E0-A099-8647A99BCA2C}" type="slidenum">
              <a:rPr lang="en-US" smtClean="0"/>
              <a:t>9</a:t>
            </a:fld>
            <a:endParaRPr lang="en-US"/>
          </a:p>
        </p:txBody>
      </p:sp>
    </p:spTree>
    <p:extLst>
      <p:ext uri="{BB962C8B-B14F-4D97-AF65-F5344CB8AC3E}">
        <p14:creationId xmlns:p14="http://schemas.microsoft.com/office/powerpoint/2010/main" val="3490570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6258"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9625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8BE1DB18-2CEF-42AF-BA37-07A639F3D946}" type="datetime1">
              <a:rPr lang="sl-SI"/>
              <a:pPr>
                <a:defRPr/>
              </a:pPr>
              <a:t>7. 05. 2019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pl-PL"/>
              <a:t>Fakultet  za fizičku hemiju - doktorske studije</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5A1A88-B271-4DE3-A2AC-5A284364103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4A2E639-2A13-46C7-8FC7-DE0C2F31CB30}" type="datetime1">
              <a:rPr lang="sl-SI"/>
              <a:pPr>
                <a:defRPr/>
              </a:pPr>
              <a:t>7. 05. 2019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pl-PL"/>
              <a:t>Fakultet  za fizičku hemiju - doktorske studije</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CF7FF5-C379-4493-98FF-F1B75F48186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B7B69F5-A28C-4EA4-9845-0B09999658F6}" type="datetime1">
              <a:rPr lang="sl-SI"/>
              <a:pPr>
                <a:defRPr/>
              </a:pPr>
              <a:t>7. 05. 2019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pl-PL"/>
              <a:t>Fakultet  za fizičku hemiju - doktorske studije</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B3279C-40DA-49BB-8BE3-285CF7C69A2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619AF8-ED6F-4C41-A033-F9351891C7CD}" type="datetime1">
              <a:rPr lang="en-US" smtClean="0"/>
              <a:t>5/7/2019</a:t>
            </a:fld>
            <a:endParaRPr lang="en-US"/>
          </a:p>
        </p:txBody>
      </p:sp>
      <p:sp>
        <p:nvSpPr>
          <p:cNvPr id="5" name="Footer Placeholder 4"/>
          <p:cNvSpPr>
            <a:spLocks noGrp="1"/>
          </p:cNvSpPr>
          <p:nvPr>
            <p:ph type="ftr" sz="quarter" idx="11"/>
          </p:nvPr>
        </p:nvSpPr>
        <p:spPr/>
        <p:txBody>
          <a:bodyPr/>
          <a:lstStyle/>
          <a:p>
            <a:r>
              <a:rPr lang="en-US"/>
              <a:t>CANU</a:t>
            </a:r>
          </a:p>
        </p:txBody>
      </p:sp>
      <p:sp>
        <p:nvSpPr>
          <p:cNvPr id="6" name="Slide Number Placeholder 5"/>
          <p:cNvSpPr>
            <a:spLocks noGrp="1"/>
          </p:cNvSpPr>
          <p:nvPr>
            <p:ph type="sldNum" sz="quarter" idx="12"/>
          </p:nvPr>
        </p:nvSpPr>
        <p:spPr/>
        <p:txBody>
          <a:bodyPr/>
          <a:lstStyle/>
          <a:p>
            <a:fld id="{41743515-3D6A-4D6F-A759-353AF2C58673}"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496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8170E1-5F75-48D9-A4E2-A9E45582460E}" type="datetime1">
              <a:rPr lang="en-US" smtClean="0"/>
              <a:t>5/7/2019</a:t>
            </a:fld>
            <a:endParaRPr lang="en-US"/>
          </a:p>
        </p:txBody>
      </p:sp>
      <p:sp>
        <p:nvSpPr>
          <p:cNvPr id="5" name="Footer Placeholder 4"/>
          <p:cNvSpPr>
            <a:spLocks noGrp="1"/>
          </p:cNvSpPr>
          <p:nvPr>
            <p:ph type="ftr" sz="quarter" idx="11"/>
          </p:nvPr>
        </p:nvSpPr>
        <p:spPr/>
        <p:txBody>
          <a:bodyPr/>
          <a:lstStyle/>
          <a:p>
            <a:r>
              <a:rPr lang="en-US"/>
              <a:t>CANU</a:t>
            </a:r>
          </a:p>
        </p:txBody>
      </p:sp>
      <p:sp>
        <p:nvSpPr>
          <p:cNvPr id="6" name="Slide Number Placeholder 5"/>
          <p:cNvSpPr>
            <a:spLocks noGrp="1"/>
          </p:cNvSpPr>
          <p:nvPr>
            <p:ph type="sldNum" sz="quarter" idx="12"/>
          </p:nvPr>
        </p:nvSpPr>
        <p:spPr/>
        <p:txBody>
          <a:bodyPr/>
          <a:lstStyle/>
          <a:p>
            <a:fld id="{41743515-3D6A-4D6F-A759-353AF2C58673}" type="slidenum">
              <a:rPr lang="en-US" smtClean="0"/>
              <a:t>‹#›</a:t>
            </a:fld>
            <a:endParaRPr lang="en-US"/>
          </a:p>
        </p:txBody>
      </p:sp>
    </p:spTree>
    <p:extLst>
      <p:ext uri="{BB962C8B-B14F-4D97-AF65-F5344CB8AC3E}">
        <p14:creationId xmlns:p14="http://schemas.microsoft.com/office/powerpoint/2010/main" val="798500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7A695D-4B60-408E-B142-E7CC3CA7265B}" type="datetime1">
              <a:rPr lang="en-US" smtClean="0"/>
              <a:t>5/7/2019</a:t>
            </a:fld>
            <a:endParaRPr lang="en-US"/>
          </a:p>
        </p:txBody>
      </p:sp>
      <p:sp>
        <p:nvSpPr>
          <p:cNvPr id="5" name="Footer Placeholder 4"/>
          <p:cNvSpPr>
            <a:spLocks noGrp="1"/>
          </p:cNvSpPr>
          <p:nvPr>
            <p:ph type="ftr" sz="quarter" idx="11"/>
          </p:nvPr>
        </p:nvSpPr>
        <p:spPr/>
        <p:txBody>
          <a:bodyPr/>
          <a:lstStyle/>
          <a:p>
            <a:r>
              <a:rPr lang="en-US"/>
              <a:t>CANU</a:t>
            </a:r>
          </a:p>
        </p:txBody>
      </p:sp>
      <p:sp>
        <p:nvSpPr>
          <p:cNvPr id="6" name="Slide Number Placeholder 5"/>
          <p:cNvSpPr>
            <a:spLocks noGrp="1"/>
          </p:cNvSpPr>
          <p:nvPr>
            <p:ph type="sldNum" sz="quarter" idx="12"/>
          </p:nvPr>
        </p:nvSpPr>
        <p:spPr/>
        <p:txBody>
          <a:bodyPr/>
          <a:lstStyle/>
          <a:p>
            <a:fld id="{41743515-3D6A-4D6F-A759-353AF2C58673}"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344624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5FDF9F-7D91-4B28-A7A3-E3705D4FF6FC}" type="datetime1">
              <a:rPr lang="en-US" smtClean="0"/>
              <a:t>5/7/2019</a:t>
            </a:fld>
            <a:endParaRPr lang="en-US"/>
          </a:p>
        </p:txBody>
      </p:sp>
      <p:sp>
        <p:nvSpPr>
          <p:cNvPr id="6" name="Footer Placeholder 5"/>
          <p:cNvSpPr>
            <a:spLocks noGrp="1"/>
          </p:cNvSpPr>
          <p:nvPr>
            <p:ph type="ftr" sz="quarter" idx="11"/>
          </p:nvPr>
        </p:nvSpPr>
        <p:spPr/>
        <p:txBody>
          <a:bodyPr/>
          <a:lstStyle/>
          <a:p>
            <a:r>
              <a:rPr lang="en-US"/>
              <a:t>CANU</a:t>
            </a:r>
          </a:p>
        </p:txBody>
      </p:sp>
      <p:sp>
        <p:nvSpPr>
          <p:cNvPr id="7" name="Slide Number Placeholder 6"/>
          <p:cNvSpPr>
            <a:spLocks noGrp="1"/>
          </p:cNvSpPr>
          <p:nvPr>
            <p:ph type="sldNum" sz="quarter" idx="12"/>
          </p:nvPr>
        </p:nvSpPr>
        <p:spPr/>
        <p:txBody>
          <a:bodyPr/>
          <a:lstStyle/>
          <a:p>
            <a:fld id="{41743515-3D6A-4D6F-A759-353AF2C58673}" type="slidenum">
              <a:rPr lang="en-US" smtClean="0"/>
              <a:t>‹#›</a:t>
            </a:fld>
            <a:endParaRPr lang="en-US"/>
          </a:p>
        </p:txBody>
      </p:sp>
    </p:spTree>
    <p:extLst>
      <p:ext uri="{BB962C8B-B14F-4D97-AF65-F5344CB8AC3E}">
        <p14:creationId xmlns:p14="http://schemas.microsoft.com/office/powerpoint/2010/main" val="4111013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690283-AC13-466E-8EC7-D2725BA64724}" type="datetime1">
              <a:rPr lang="en-US" smtClean="0"/>
              <a:t>5/7/2019</a:t>
            </a:fld>
            <a:endParaRPr lang="en-US"/>
          </a:p>
        </p:txBody>
      </p:sp>
      <p:sp>
        <p:nvSpPr>
          <p:cNvPr id="8" name="Footer Placeholder 7"/>
          <p:cNvSpPr>
            <a:spLocks noGrp="1"/>
          </p:cNvSpPr>
          <p:nvPr>
            <p:ph type="ftr" sz="quarter" idx="11"/>
          </p:nvPr>
        </p:nvSpPr>
        <p:spPr/>
        <p:txBody>
          <a:bodyPr/>
          <a:lstStyle/>
          <a:p>
            <a:r>
              <a:rPr lang="en-US"/>
              <a:t>CANU</a:t>
            </a:r>
          </a:p>
        </p:txBody>
      </p:sp>
      <p:sp>
        <p:nvSpPr>
          <p:cNvPr id="9" name="Slide Number Placeholder 8"/>
          <p:cNvSpPr>
            <a:spLocks noGrp="1"/>
          </p:cNvSpPr>
          <p:nvPr>
            <p:ph type="sldNum" sz="quarter" idx="12"/>
          </p:nvPr>
        </p:nvSpPr>
        <p:spPr/>
        <p:txBody>
          <a:bodyPr/>
          <a:lstStyle/>
          <a:p>
            <a:fld id="{41743515-3D6A-4D6F-A759-353AF2C58673}"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33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8565CE-A357-4CB5-975B-7149A182F6D8}" type="datetime1">
              <a:rPr lang="en-US" smtClean="0"/>
              <a:t>5/7/2019</a:t>
            </a:fld>
            <a:endParaRPr lang="en-US"/>
          </a:p>
        </p:txBody>
      </p:sp>
      <p:sp>
        <p:nvSpPr>
          <p:cNvPr id="4" name="Footer Placeholder 3"/>
          <p:cNvSpPr>
            <a:spLocks noGrp="1"/>
          </p:cNvSpPr>
          <p:nvPr>
            <p:ph type="ftr" sz="quarter" idx="11"/>
          </p:nvPr>
        </p:nvSpPr>
        <p:spPr/>
        <p:txBody>
          <a:bodyPr/>
          <a:lstStyle/>
          <a:p>
            <a:r>
              <a:rPr lang="en-US"/>
              <a:t>CANU</a:t>
            </a:r>
          </a:p>
        </p:txBody>
      </p:sp>
      <p:sp>
        <p:nvSpPr>
          <p:cNvPr id="5" name="Slide Number Placeholder 4"/>
          <p:cNvSpPr>
            <a:spLocks noGrp="1"/>
          </p:cNvSpPr>
          <p:nvPr>
            <p:ph type="sldNum" sz="quarter" idx="12"/>
          </p:nvPr>
        </p:nvSpPr>
        <p:spPr/>
        <p:txBody>
          <a:bodyPr/>
          <a:lstStyle/>
          <a:p>
            <a:fld id="{41743515-3D6A-4D6F-A759-353AF2C58673}" type="slidenum">
              <a:rPr lang="en-US" smtClean="0"/>
              <a:t>‹#›</a:t>
            </a:fld>
            <a:endParaRPr lang="en-US"/>
          </a:p>
        </p:txBody>
      </p:sp>
    </p:spTree>
    <p:extLst>
      <p:ext uri="{BB962C8B-B14F-4D97-AF65-F5344CB8AC3E}">
        <p14:creationId xmlns:p14="http://schemas.microsoft.com/office/powerpoint/2010/main" val="4074112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8997B-1B8C-41DB-AA84-0087CB21625B}" type="datetime1">
              <a:rPr lang="en-US" smtClean="0"/>
              <a:t>5/7/2019</a:t>
            </a:fld>
            <a:endParaRPr lang="en-US"/>
          </a:p>
        </p:txBody>
      </p:sp>
      <p:sp>
        <p:nvSpPr>
          <p:cNvPr id="3" name="Footer Placeholder 2"/>
          <p:cNvSpPr>
            <a:spLocks noGrp="1"/>
          </p:cNvSpPr>
          <p:nvPr>
            <p:ph type="ftr" sz="quarter" idx="11"/>
          </p:nvPr>
        </p:nvSpPr>
        <p:spPr/>
        <p:txBody>
          <a:bodyPr/>
          <a:lstStyle/>
          <a:p>
            <a:r>
              <a:rPr lang="en-US"/>
              <a:t>CANU</a:t>
            </a:r>
          </a:p>
        </p:txBody>
      </p:sp>
      <p:sp>
        <p:nvSpPr>
          <p:cNvPr id="4" name="Slide Number Placeholder 3"/>
          <p:cNvSpPr>
            <a:spLocks noGrp="1"/>
          </p:cNvSpPr>
          <p:nvPr>
            <p:ph type="sldNum" sz="quarter" idx="12"/>
          </p:nvPr>
        </p:nvSpPr>
        <p:spPr/>
        <p:txBody>
          <a:bodyPr/>
          <a:lstStyle/>
          <a:p>
            <a:fld id="{41743515-3D6A-4D6F-A759-353AF2C58673}" type="slidenum">
              <a:rPr lang="en-US" smtClean="0"/>
              <a:t>‹#›</a:t>
            </a:fld>
            <a:endParaRPr lang="en-US"/>
          </a:p>
        </p:txBody>
      </p:sp>
    </p:spTree>
    <p:extLst>
      <p:ext uri="{BB962C8B-B14F-4D97-AF65-F5344CB8AC3E}">
        <p14:creationId xmlns:p14="http://schemas.microsoft.com/office/powerpoint/2010/main" val="853492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C86353-4C49-4EB7-A0DC-074C75C0F015}" type="datetime1">
              <a:rPr lang="en-US" smtClean="0"/>
              <a:t>5/7/2019</a:t>
            </a:fld>
            <a:endParaRPr lang="en-US"/>
          </a:p>
        </p:txBody>
      </p:sp>
      <p:sp>
        <p:nvSpPr>
          <p:cNvPr id="6" name="Footer Placeholder 5"/>
          <p:cNvSpPr>
            <a:spLocks noGrp="1"/>
          </p:cNvSpPr>
          <p:nvPr>
            <p:ph type="ftr" sz="quarter" idx="11"/>
          </p:nvPr>
        </p:nvSpPr>
        <p:spPr/>
        <p:txBody>
          <a:bodyPr/>
          <a:lstStyle/>
          <a:p>
            <a:r>
              <a:rPr lang="en-US"/>
              <a:t>CANU</a:t>
            </a:r>
          </a:p>
        </p:txBody>
      </p:sp>
      <p:sp>
        <p:nvSpPr>
          <p:cNvPr id="7" name="Slide Number Placeholder 6"/>
          <p:cNvSpPr>
            <a:spLocks noGrp="1"/>
          </p:cNvSpPr>
          <p:nvPr>
            <p:ph type="sldNum" sz="quarter" idx="12"/>
          </p:nvPr>
        </p:nvSpPr>
        <p:spPr/>
        <p:txBody>
          <a:bodyPr/>
          <a:lstStyle/>
          <a:p>
            <a:fld id="{41743515-3D6A-4D6F-A759-353AF2C58673}"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20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6C2E6F1-877D-4A66-ACA7-96E241DEB2DB}" type="datetime1">
              <a:rPr lang="sl-SI"/>
              <a:pPr>
                <a:defRPr/>
              </a:pPr>
              <a:t>7. 05. 2019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pl-PL"/>
              <a:t>Fakultet  za fizičku hemiju - doktorske studije</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1F171F-75D9-4EB5-97E9-B72AAEC0F9C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EA1CE7-4257-476A-AE62-7773030C64C5}" type="datetime1">
              <a:rPr lang="en-US" smtClean="0"/>
              <a:t>5/7/2019</a:t>
            </a:fld>
            <a:endParaRPr lang="en-US"/>
          </a:p>
        </p:txBody>
      </p:sp>
      <p:sp>
        <p:nvSpPr>
          <p:cNvPr id="6" name="Footer Placeholder 5"/>
          <p:cNvSpPr>
            <a:spLocks noGrp="1"/>
          </p:cNvSpPr>
          <p:nvPr>
            <p:ph type="ftr" sz="quarter" idx="11"/>
          </p:nvPr>
        </p:nvSpPr>
        <p:spPr/>
        <p:txBody>
          <a:bodyPr/>
          <a:lstStyle/>
          <a:p>
            <a:r>
              <a:rPr lang="en-US"/>
              <a:t>CANU</a:t>
            </a:r>
          </a:p>
        </p:txBody>
      </p:sp>
      <p:sp>
        <p:nvSpPr>
          <p:cNvPr id="7" name="Slide Number Placeholder 6"/>
          <p:cNvSpPr>
            <a:spLocks noGrp="1"/>
          </p:cNvSpPr>
          <p:nvPr>
            <p:ph type="sldNum" sz="quarter" idx="12"/>
          </p:nvPr>
        </p:nvSpPr>
        <p:spPr/>
        <p:txBody>
          <a:bodyPr/>
          <a:lstStyle/>
          <a:p>
            <a:fld id="{41743515-3D6A-4D6F-A759-353AF2C58673}" type="slidenum">
              <a:rPr lang="en-US" smtClean="0"/>
              <a:t>‹#›</a:t>
            </a:fld>
            <a:endParaRPr lang="en-US"/>
          </a:p>
        </p:txBody>
      </p:sp>
    </p:spTree>
    <p:extLst>
      <p:ext uri="{BB962C8B-B14F-4D97-AF65-F5344CB8AC3E}">
        <p14:creationId xmlns:p14="http://schemas.microsoft.com/office/powerpoint/2010/main" val="3731140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F753C9-60C0-496B-ACBE-0CA30504AF37}" type="datetime1">
              <a:rPr lang="en-US" smtClean="0"/>
              <a:t>5/7/2019</a:t>
            </a:fld>
            <a:endParaRPr lang="en-US"/>
          </a:p>
        </p:txBody>
      </p:sp>
      <p:sp>
        <p:nvSpPr>
          <p:cNvPr id="5" name="Footer Placeholder 4"/>
          <p:cNvSpPr>
            <a:spLocks noGrp="1"/>
          </p:cNvSpPr>
          <p:nvPr>
            <p:ph type="ftr" sz="quarter" idx="11"/>
          </p:nvPr>
        </p:nvSpPr>
        <p:spPr/>
        <p:txBody>
          <a:bodyPr/>
          <a:lstStyle/>
          <a:p>
            <a:r>
              <a:rPr lang="en-US"/>
              <a:t>CANU</a:t>
            </a:r>
          </a:p>
        </p:txBody>
      </p:sp>
      <p:sp>
        <p:nvSpPr>
          <p:cNvPr id="6" name="Slide Number Placeholder 5"/>
          <p:cNvSpPr>
            <a:spLocks noGrp="1"/>
          </p:cNvSpPr>
          <p:nvPr>
            <p:ph type="sldNum" sz="quarter" idx="12"/>
          </p:nvPr>
        </p:nvSpPr>
        <p:spPr/>
        <p:txBody>
          <a:bodyPr/>
          <a:lstStyle/>
          <a:p>
            <a:fld id="{41743515-3D6A-4D6F-A759-353AF2C58673}" type="slidenum">
              <a:rPr lang="en-US" smtClean="0"/>
              <a:t>‹#›</a:t>
            </a:fld>
            <a:endParaRPr lang="en-US"/>
          </a:p>
        </p:txBody>
      </p:sp>
    </p:spTree>
    <p:extLst>
      <p:ext uri="{BB962C8B-B14F-4D97-AF65-F5344CB8AC3E}">
        <p14:creationId xmlns:p14="http://schemas.microsoft.com/office/powerpoint/2010/main" val="2084573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14DF57-0B9D-4A41-A0F5-A0564155ECB9}" type="datetime1">
              <a:rPr lang="en-US" smtClean="0"/>
              <a:t>5/7/2019</a:t>
            </a:fld>
            <a:endParaRPr lang="en-US"/>
          </a:p>
        </p:txBody>
      </p:sp>
      <p:sp>
        <p:nvSpPr>
          <p:cNvPr id="5" name="Footer Placeholder 4"/>
          <p:cNvSpPr>
            <a:spLocks noGrp="1"/>
          </p:cNvSpPr>
          <p:nvPr>
            <p:ph type="ftr" sz="quarter" idx="11"/>
          </p:nvPr>
        </p:nvSpPr>
        <p:spPr/>
        <p:txBody>
          <a:bodyPr/>
          <a:lstStyle/>
          <a:p>
            <a:r>
              <a:rPr lang="en-US"/>
              <a:t>CANU</a:t>
            </a:r>
          </a:p>
        </p:txBody>
      </p:sp>
      <p:sp>
        <p:nvSpPr>
          <p:cNvPr id="6" name="Slide Number Placeholder 5"/>
          <p:cNvSpPr>
            <a:spLocks noGrp="1"/>
          </p:cNvSpPr>
          <p:nvPr>
            <p:ph type="sldNum" sz="quarter" idx="12"/>
          </p:nvPr>
        </p:nvSpPr>
        <p:spPr/>
        <p:txBody>
          <a:bodyPr/>
          <a:lstStyle/>
          <a:p>
            <a:fld id="{41743515-3D6A-4D6F-A759-353AF2C58673}" type="slidenum">
              <a:rPr lang="en-US" smtClean="0"/>
              <a:t>‹#›</a:t>
            </a:fld>
            <a:endParaRPr lang="en-US"/>
          </a:p>
        </p:txBody>
      </p:sp>
    </p:spTree>
    <p:extLst>
      <p:ext uri="{BB962C8B-B14F-4D97-AF65-F5344CB8AC3E}">
        <p14:creationId xmlns:p14="http://schemas.microsoft.com/office/powerpoint/2010/main" val="350906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674D581-CBFB-4140-B9A6-1C6ECCC85495}" type="datetime1">
              <a:rPr lang="sl-SI"/>
              <a:pPr>
                <a:defRPr/>
              </a:pPr>
              <a:t>7. 05. 2019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pl-PL"/>
              <a:t>Fakultet  za fizičku hemiju - doktorske studije</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CD65D2-C546-4B3E-9E18-663BBB27BCC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EB6E252-3DDF-4B91-BAD3-48005BEC64D2}" type="datetime1">
              <a:rPr lang="sl-SI"/>
              <a:pPr>
                <a:defRPr/>
              </a:pPr>
              <a:t>7. 05. 2019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pl-PL"/>
              <a:t>Fakultet  za fizičku hemiju - doktorske studije</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DB711A-D194-4A68-94AE-D5C833A9EC1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A450AF7-5833-46E3-AFA6-F6C73F7FFE18}" type="datetime1">
              <a:rPr lang="sl-SI"/>
              <a:pPr>
                <a:defRPr/>
              </a:pPr>
              <a:t>7. 05. 2019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pl-PL"/>
              <a:t>Fakultet  za fizičku hemiju - doktorske studije</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3C8D260-EABC-44B5-90E3-710B4B41A0B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9594ACD4-50DD-4AF9-82EB-7DC09236CFDD}" type="datetime1">
              <a:rPr lang="sl-SI"/>
              <a:pPr>
                <a:defRPr/>
              </a:pPr>
              <a:t>7. 05. 2019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pl-PL"/>
              <a:t>Fakultet  za fizičku hemiju - doktorske studije</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D4BC055-B9EA-4E58-8AA4-943578E0828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053CA30-F74D-408C-94EA-3E333372A5B1}" type="datetime1">
              <a:rPr lang="sl-SI"/>
              <a:pPr>
                <a:defRPr/>
              </a:pPr>
              <a:t>7. 05. 2019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pl-PL"/>
              <a:t>Fakultet  za fizičku hemiju - doktorske studije</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B5D6819-7237-4EF3-9112-68C8F8CF15BB}"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DBCEFFA-05D1-4A56-929C-AE67D189ED09}" type="datetime1">
              <a:rPr lang="sl-SI"/>
              <a:pPr>
                <a:defRPr/>
              </a:pPr>
              <a:t>7. 05. 2019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pl-PL"/>
              <a:t>Fakultet  za fizičku hemiju - doktorske studije</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603BC1-5DED-4C95-8B60-AB0E2BFA2503}"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9172746-A614-4C12-A105-BA7C4474B54A}" type="datetime1">
              <a:rPr lang="sl-SI"/>
              <a:pPr>
                <a:defRPr/>
              </a:pPr>
              <a:t>7. 05. 2019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pl-PL"/>
              <a:t>Fakultet  za fizičku hemiju - doktorske studije</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2B5F13-FCAF-4E86-B026-1AADBBC9B1F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523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52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buClrTx/>
              <a:buSzTx/>
              <a:buFontTx/>
              <a:buNone/>
              <a:defRPr sz="1400">
                <a:solidFill>
                  <a:schemeClr val="tx1"/>
                </a:solidFill>
                <a:effectLst>
                  <a:outerShdw blurRad="38100" dist="38100" dir="2700000" algn="tl">
                    <a:srgbClr val="000000"/>
                  </a:outerShdw>
                </a:effectLst>
                <a:latin typeface="Arial" charset="0"/>
              </a:defRPr>
            </a:lvl1pPr>
          </a:lstStyle>
          <a:p>
            <a:pPr>
              <a:defRPr/>
            </a:pPr>
            <a:fld id="{4A786F27-9101-4274-ADEB-64393FB21DAA}" type="datetime1">
              <a:rPr lang="sl-SI"/>
              <a:pPr>
                <a:defRPr/>
              </a:pPr>
              <a:t>7. 05. 2019</a:t>
            </a:fld>
            <a:endParaRPr lang="en-US"/>
          </a:p>
        </p:txBody>
      </p:sp>
      <p:sp>
        <p:nvSpPr>
          <p:cNvPr id="952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400">
                <a:solidFill>
                  <a:schemeClr val="tx1"/>
                </a:solidFill>
                <a:effectLst>
                  <a:outerShdw blurRad="38100" dist="38100" dir="2700000" algn="tl">
                    <a:srgbClr val="000000"/>
                  </a:outerShdw>
                </a:effectLst>
                <a:latin typeface="Arial" charset="0"/>
              </a:defRPr>
            </a:lvl1pPr>
          </a:lstStyle>
          <a:p>
            <a:pPr>
              <a:defRPr/>
            </a:pPr>
            <a:r>
              <a:rPr lang="pl-PL"/>
              <a:t>Fakultet  za fizičku hemiju - doktorske studije</a:t>
            </a:r>
            <a:endParaRPr lang="en-US"/>
          </a:p>
        </p:txBody>
      </p:sp>
      <p:sp>
        <p:nvSpPr>
          <p:cNvPr id="952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400">
                <a:solidFill>
                  <a:schemeClr val="tx1"/>
                </a:solidFill>
                <a:effectLst>
                  <a:outerShdw blurRad="38100" dist="38100" dir="2700000" algn="tl">
                    <a:srgbClr val="000000"/>
                  </a:outerShdw>
                </a:effectLst>
                <a:latin typeface="Arial" charset="0"/>
              </a:defRPr>
            </a:lvl1pPr>
          </a:lstStyle>
          <a:p>
            <a:pPr>
              <a:defRPr/>
            </a:pPr>
            <a:fld id="{A2F41CD3-2F35-4805-A06A-FD48380F748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hf hd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2A94047-8FBC-4875-9151-F21D90248AD3}" type="datetime1">
              <a:rPr lang="en-US" smtClean="0"/>
              <a:t>5/7/2019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a:t>CANU</a:t>
            </a: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1743515-3D6A-4D6F-A759-353AF2C58673}" type="slidenum">
              <a:rPr lang="en-US" smtClean="0"/>
              <a:t>‹#›</a:t>
            </a:fld>
            <a:endParaRPr lang="en-US"/>
          </a:p>
        </p:txBody>
      </p:sp>
    </p:spTree>
    <p:extLst>
      <p:ext uri="{BB962C8B-B14F-4D97-AF65-F5344CB8AC3E}">
        <p14:creationId xmlns:p14="http://schemas.microsoft.com/office/powerpoint/2010/main" val="94039614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3.w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2.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4.bin"/><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hyperlink" Target="Foto-Esen.pptx" TargetMode="External"/><Relationship Id="rId9"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26.wmf"/><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8.wmf"/><Relationship Id="rId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8.emf"/><Relationship Id="rId4" Type="http://schemas.openxmlformats.org/officeDocument/2006/relationships/customXml" Target="../ink/ink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3.wmf"/><Relationship Id="rId5" Type="http://schemas.openxmlformats.org/officeDocument/2006/relationships/oleObject" Target="../embeddings/oleObject8.bin"/><Relationship Id="rId4" Type="http://schemas.openxmlformats.org/officeDocument/2006/relationships/image" Target="../media/image34.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41.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slideLayout" Target="../slideLayouts/slideLayout2.xml"/><Relationship Id="rId2" Type="http://schemas.openxmlformats.org/officeDocument/2006/relationships/video" Target="file:///D:\Fakultet\Doktorske%20studije\Predavanja_doktorske\Vodonicna%20energija\Celija.avi" TargetMode="External"/><Relationship Id="rId1" Type="http://schemas.microsoft.com/office/2007/relationships/media" Target="file:///D:\Fakultet\Doktorske%20studije\Predavanja_doktorske\Vodonicna%20energija\Celija.avi" TargetMode="External"/><Relationship Id="rId6" Type="http://schemas.openxmlformats.org/officeDocument/2006/relationships/customXml" Target="../ink/ink2.xml"/><Relationship Id="rId5" Type="http://schemas.openxmlformats.org/officeDocument/2006/relationships/image" Target="../media/image40.png"/><Relationship Id="rId4"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3.wmf"/><Relationship Id="rId4" Type="http://schemas.openxmlformats.org/officeDocument/2006/relationships/oleObject" Target="../embeddings/oleObject10.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50.wmf"/><Relationship Id="rId4" Type="http://schemas.openxmlformats.org/officeDocument/2006/relationships/oleObject" Target="../embeddings/oleObject11.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notesSlide" Target="../notesSlides/notesSlide48.xml"/><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1.wmf"/><Relationship Id="rId5" Type="http://schemas.openxmlformats.org/officeDocument/2006/relationships/oleObject" Target="../embeddings/oleObject12.bin"/><Relationship Id="rId10" Type="http://schemas.openxmlformats.org/officeDocument/2006/relationships/image" Target="../media/image53.wmf"/><Relationship Id="rId4" Type="http://schemas.openxmlformats.org/officeDocument/2006/relationships/hyperlink" Target="Slike,%20video/EnHyEn_Cycle_srp.pptx" TargetMode="External"/><Relationship Id="rId9" Type="http://schemas.openxmlformats.org/officeDocument/2006/relationships/oleObject" Target="../embeddings/oleObject14.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54.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5.bin"/><Relationship Id="rId5" Type="http://schemas.openxmlformats.org/officeDocument/2006/relationships/image" Target="../media/image55.wmf"/><Relationship Id="rId4" Type="http://schemas.openxmlformats.org/officeDocument/2006/relationships/hyperlink" Target="Slike,%20video/EnHyEn_Cycle_srp.pptx" TargetMode="Externa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56.wmf"/><Relationship Id="rId4" Type="http://schemas.openxmlformats.org/officeDocument/2006/relationships/oleObject" Target="../embeddings/oleObject16.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52.xml"/><Relationship Id="rId7"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7.bin"/><Relationship Id="rId5" Type="http://schemas.openxmlformats.org/officeDocument/2006/relationships/image" Target="../media/image59.wmf"/><Relationship Id="rId4" Type="http://schemas.openxmlformats.org/officeDocument/2006/relationships/hyperlink" Target="Slike,%20video/Elektroliza_zasicenje.pptx" TargetMode="External"/><Relationship Id="rId9" Type="http://schemas.openxmlformats.org/officeDocument/2006/relationships/image" Target="../media/image58.w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60.wmf"/><Relationship Id="rId4" Type="http://schemas.openxmlformats.org/officeDocument/2006/relationships/oleObject" Target="../embeddings/oleObject19.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61.emf"/><Relationship Id="rId4" Type="http://schemas.openxmlformats.org/officeDocument/2006/relationships/oleObject" Target="../embeddings/oleObject20.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6.xml"/><Relationship Id="rId7" Type="http://schemas.openxmlformats.org/officeDocument/2006/relationships/image" Target="../media/image63.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2.bin"/><Relationship Id="rId5" Type="http://schemas.openxmlformats.org/officeDocument/2006/relationships/image" Target="../media/image62.wmf"/><Relationship Id="rId4" Type="http://schemas.openxmlformats.org/officeDocument/2006/relationships/oleObject" Target="../embeddings/oleObject21.bin"/></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57.xml"/><Relationship Id="rId7" Type="http://schemas.openxmlformats.org/officeDocument/2006/relationships/image" Target="../media/image65.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4.bin"/><Relationship Id="rId5" Type="http://schemas.openxmlformats.org/officeDocument/2006/relationships/image" Target="../media/image64.wmf"/><Relationship Id="rId4" Type="http://schemas.openxmlformats.org/officeDocument/2006/relationships/oleObject" Target="../embeddings/oleObject23.bin"/><Relationship Id="rId9" Type="http://schemas.openxmlformats.org/officeDocument/2006/relationships/image" Target="../media/image66.wmf"/></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images.google.co.uk/imgres?imgurl=http://farm1.static.flickr.com/174/405033324_0378f09f90.jpg?v=0&amp;imgrefurl=http://flickr.com/photos/70001507@N00/405033324/&amp;usg=__PAxjg8axZs9ymOJjmyzQ9Z6fuyI=&amp;h=336&amp;w=500&amp;sz=135&amp;hl=en&amp;start=6&amp;um=1&amp;tbnid=rkPW2fBsHC-VyM:&amp;tbnh=87&amp;tbnw=130&amp;prev=/images?q=electrical+lines&amp;um=1&amp;hl=en&amp;rlz=1T4SKPB_enRS293RS295&amp;sa=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wm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7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7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78.wmf"/></Relationships>
</file>

<file path=ppt/slides/_rels/slide75.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jpeg"/><Relationship Id="rId2" Type="http://schemas.openxmlformats.org/officeDocument/2006/relationships/image" Target="../media/image79.jpeg"/><Relationship Id="rId1" Type="http://schemas.openxmlformats.org/officeDocument/2006/relationships/slideLayout" Target="../slideLayouts/slideLayout7.xml"/><Relationship Id="rId6" Type="http://schemas.openxmlformats.org/officeDocument/2006/relationships/image" Target="../media/image83.jpg"/><Relationship Id="rId5" Type="http://schemas.openxmlformats.org/officeDocument/2006/relationships/image" Target="../media/image82.jpeg"/><Relationship Id="rId4" Type="http://schemas.openxmlformats.org/officeDocument/2006/relationships/image" Target="../media/image81.jp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p:cNvSpPr>
            <a:spLocks noChangeArrowheads="1"/>
          </p:cNvSpPr>
          <p:nvPr/>
        </p:nvSpPr>
        <p:spPr bwMode="auto">
          <a:xfrm>
            <a:off x="381000" y="2514600"/>
            <a:ext cx="8458200" cy="1066800"/>
          </a:xfrm>
          <a:prstGeom prst="rect">
            <a:avLst/>
          </a:prstGeom>
          <a:noFill/>
          <a:ln w="9525">
            <a:noFill/>
            <a:miter lim="800000"/>
            <a:headEnd/>
            <a:tailEnd/>
          </a:ln>
          <a:effectLst/>
        </p:spPr>
        <p:txBody>
          <a:bodyPr anchor="ctr"/>
          <a:lstStyle/>
          <a:p>
            <a:pPr>
              <a:lnSpc>
                <a:spcPct val="100000"/>
              </a:lnSpc>
              <a:spcBef>
                <a:spcPct val="0"/>
              </a:spcBef>
              <a:buClrTx/>
              <a:buSzTx/>
              <a:buFontTx/>
              <a:buNone/>
              <a:defRPr/>
            </a:pPr>
            <a:r>
              <a:rPr lang="pl-PL" sz="4800" b="1" dirty="0">
                <a:solidFill>
                  <a:schemeClr val="tx2"/>
                </a:solidFill>
                <a:effectLst>
                  <a:outerShdw blurRad="38100" dist="38100" dir="2700000" algn="tl">
                    <a:srgbClr val="000000"/>
                  </a:outerShdw>
                </a:effectLst>
              </a:rPr>
              <a:t>VODONIČNA ENERGIJA</a:t>
            </a:r>
          </a:p>
          <a:p>
            <a:pPr>
              <a:lnSpc>
                <a:spcPct val="100000"/>
              </a:lnSpc>
              <a:spcBef>
                <a:spcPct val="0"/>
              </a:spcBef>
              <a:buClrTx/>
              <a:buSzTx/>
              <a:buFontTx/>
              <a:buNone/>
              <a:defRPr/>
            </a:pPr>
            <a:r>
              <a:rPr lang="pl-PL" sz="3200" dirty="0">
                <a:solidFill>
                  <a:schemeClr val="tx2"/>
                </a:solidFill>
                <a:effectLst/>
              </a:rPr>
              <a:t>(HYDROGEN ENERGY)</a:t>
            </a:r>
            <a:endParaRPr lang="en-US" sz="3200" dirty="0">
              <a:solidFill>
                <a:schemeClr val="tx2"/>
              </a:solidFill>
              <a:effectLst/>
            </a:endParaRPr>
          </a:p>
        </p:txBody>
      </p:sp>
      <p:sp>
        <p:nvSpPr>
          <p:cNvPr id="2062" name="Rectangle 14"/>
          <p:cNvSpPr>
            <a:spLocks noChangeArrowheads="1"/>
          </p:cNvSpPr>
          <p:nvPr/>
        </p:nvSpPr>
        <p:spPr bwMode="auto">
          <a:xfrm>
            <a:off x="685800" y="4114800"/>
            <a:ext cx="7772400" cy="838200"/>
          </a:xfrm>
          <a:prstGeom prst="rect">
            <a:avLst/>
          </a:prstGeom>
          <a:noFill/>
          <a:ln w="9525">
            <a:noFill/>
            <a:miter lim="800000"/>
            <a:headEnd/>
            <a:tailEnd/>
          </a:ln>
          <a:effectLst/>
        </p:spPr>
        <p:txBody>
          <a:bodyPr/>
          <a:lstStyle/>
          <a:p>
            <a:pPr>
              <a:lnSpc>
                <a:spcPct val="100000"/>
              </a:lnSpc>
              <a:defRPr/>
            </a:pPr>
            <a:r>
              <a:rPr lang="sl-SI" sz="2000" dirty="0">
                <a:solidFill>
                  <a:schemeClr val="bg2"/>
                </a:solidFill>
                <a:effectLst>
                  <a:outerShdw blurRad="38100" dist="38100" dir="2700000" algn="tl">
                    <a:srgbClr val="000000"/>
                  </a:outerShdw>
                </a:effectLst>
              </a:rPr>
              <a:t>Prof. Šć</a:t>
            </a:r>
            <a:r>
              <a:rPr lang="en-US" sz="2000" dirty="0" err="1">
                <a:solidFill>
                  <a:schemeClr val="bg2"/>
                </a:solidFill>
                <a:effectLst>
                  <a:outerShdw blurRad="38100" dist="38100" dir="2700000" algn="tl">
                    <a:srgbClr val="000000"/>
                  </a:outerShdw>
                </a:effectLst>
              </a:rPr>
              <a:t>epan</a:t>
            </a:r>
            <a:r>
              <a:rPr lang="en-US" sz="2000" dirty="0">
                <a:solidFill>
                  <a:schemeClr val="bg2"/>
                </a:solidFill>
                <a:effectLst>
                  <a:outerShdw blurRad="38100" dist="38100" dir="2700000" algn="tl">
                    <a:srgbClr val="000000"/>
                  </a:outerShdw>
                </a:effectLst>
              </a:rPr>
              <a:t> </a:t>
            </a:r>
            <a:r>
              <a:rPr lang="sl-SI" sz="2000" dirty="0">
                <a:solidFill>
                  <a:schemeClr val="bg2"/>
                </a:solidFill>
                <a:effectLst>
                  <a:outerShdw blurRad="38100" dist="38100" dir="2700000" algn="tl">
                    <a:srgbClr val="000000"/>
                  </a:outerShdw>
                </a:effectLst>
              </a:rPr>
              <a:t>S. </a:t>
            </a:r>
            <a:r>
              <a:rPr lang="en-US" sz="2000" dirty="0" err="1">
                <a:solidFill>
                  <a:schemeClr val="bg2"/>
                </a:solidFill>
                <a:effectLst>
                  <a:outerShdw blurRad="38100" dist="38100" dir="2700000" algn="tl">
                    <a:srgbClr val="000000"/>
                  </a:outerShdw>
                </a:effectLst>
              </a:rPr>
              <a:t>Miljani</a:t>
            </a:r>
            <a:r>
              <a:rPr lang="sl-SI" sz="2000" dirty="0">
                <a:solidFill>
                  <a:schemeClr val="bg2"/>
                </a:solidFill>
                <a:effectLst>
                  <a:outerShdw blurRad="38100" dist="38100" dir="2700000" algn="tl">
                    <a:srgbClr val="000000"/>
                  </a:outerShdw>
                </a:effectLst>
              </a:rPr>
              <a:t>ć</a:t>
            </a:r>
          </a:p>
          <a:p>
            <a:pPr>
              <a:lnSpc>
                <a:spcPct val="100000"/>
              </a:lnSpc>
              <a:defRPr/>
            </a:pPr>
            <a:r>
              <a:rPr lang="sl-SI" sz="1800" dirty="0">
                <a:solidFill>
                  <a:schemeClr val="bg1"/>
                </a:solidFill>
                <a:effectLst>
                  <a:outerShdw blurRad="38100" dist="38100" dir="2700000" algn="tl">
                    <a:srgbClr val="000000"/>
                  </a:outerShdw>
                </a:effectLst>
              </a:rPr>
              <a:t>e</a:t>
            </a:r>
            <a:r>
              <a:rPr lang="en-US" sz="1800" dirty="0">
                <a:solidFill>
                  <a:schemeClr val="bg1"/>
                </a:solidFill>
                <a:effectLst>
                  <a:outerShdw blurRad="38100" dist="38100" dir="2700000" algn="tl">
                    <a:srgbClr val="000000"/>
                  </a:outerShdw>
                </a:effectLst>
              </a:rPr>
              <a:t>pan@ffh.bg.ac.</a:t>
            </a:r>
            <a:r>
              <a:rPr lang="sl-SI" sz="1800" dirty="0">
                <a:solidFill>
                  <a:schemeClr val="bg1"/>
                </a:solidFill>
                <a:effectLst>
                  <a:outerShdw blurRad="38100" dist="38100" dir="2700000" algn="tl">
                    <a:srgbClr val="000000"/>
                  </a:outerShdw>
                </a:effectLst>
              </a:rPr>
              <a:t>rs</a:t>
            </a:r>
            <a:endParaRPr lang="en-US" sz="1800" dirty="0">
              <a:solidFill>
                <a:schemeClr val="tx1"/>
              </a:solidFill>
              <a:effectLst>
                <a:outerShdw blurRad="38100" dist="38100" dir="2700000" algn="tl">
                  <a:srgbClr val="000000"/>
                </a:outerShdw>
              </a:effectLst>
            </a:endParaRP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8ED46420-3C08-445F-8840-E1641E669B4F}" type="slidenum">
              <a:rPr lang="en-US" sz="1200">
                <a:solidFill>
                  <a:srgbClr val="E1F470"/>
                </a:solidFill>
              </a:rPr>
              <a:pPr>
                <a:defRPr/>
              </a:pPr>
              <a:t>10</a:t>
            </a:fld>
            <a:endParaRPr lang="en-US" sz="1200" dirty="0">
              <a:solidFill>
                <a:srgbClr val="E1F470"/>
              </a:solidFill>
            </a:endParaRPr>
          </a:p>
        </p:txBody>
      </p:sp>
      <p:sp>
        <p:nvSpPr>
          <p:cNvPr id="231426" name="Rectangle 2"/>
          <p:cNvSpPr>
            <a:spLocks noGrp="1" noChangeArrowheads="1"/>
          </p:cNvSpPr>
          <p:nvPr>
            <p:ph type="title"/>
          </p:nvPr>
        </p:nvSpPr>
        <p:spPr>
          <a:xfrm>
            <a:off x="381000" y="609600"/>
            <a:ext cx="8229600" cy="457200"/>
          </a:xfrm>
        </p:spPr>
        <p:txBody>
          <a:bodyPr/>
          <a:lstStyle/>
          <a:p>
            <a:pPr eaLnBrk="1" hangingPunct="1">
              <a:defRPr/>
            </a:pPr>
            <a:r>
              <a:rPr lang="sl-SI" sz="3000" b="1" dirty="0">
                <a:solidFill>
                  <a:srgbClr val="E1F470"/>
                </a:solidFill>
              </a:rPr>
              <a:t>Međutim ...</a:t>
            </a:r>
            <a:endParaRPr lang="en-US" sz="3000" b="1"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24582" name="Rectangle 12"/>
          <p:cNvSpPr>
            <a:spLocks noChangeArrowheads="1"/>
          </p:cNvSpPr>
          <p:nvPr/>
        </p:nvSpPr>
        <p:spPr bwMode="auto">
          <a:xfrm>
            <a:off x="1295400" y="2895600"/>
            <a:ext cx="7162800" cy="2400300"/>
          </a:xfrm>
          <a:prstGeom prst="rect">
            <a:avLst/>
          </a:prstGeom>
          <a:noFill/>
          <a:ln w="9525">
            <a:noFill/>
            <a:miter lim="800000"/>
            <a:headEnd/>
            <a:tailEnd/>
          </a:ln>
        </p:spPr>
        <p:txBody>
          <a:bodyPr>
            <a:spAutoFit/>
          </a:bodyPr>
          <a:lstStyle/>
          <a:p>
            <a:pPr marL="800100" lvl="1" indent="-400050" algn="l">
              <a:lnSpc>
                <a:spcPct val="100000"/>
              </a:lnSpc>
              <a:spcBef>
                <a:spcPct val="0"/>
              </a:spcBef>
              <a:buSzPct val="80000"/>
            </a:pPr>
            <a:r>
              <a:rPr lang="sl-SI" sz="2000" b="1">
                <a:solidFill>
                  <a:srgbClr val="D9FFFF"/>
                </a:solidFill>
                <a:effectLst/>
              </a:rPr>
              <a:t>Dakle, osnovni “neugljenični” izvori su:</a:t>
            </a:r>
          </a:p>
          <a:p>
            <a:pPr marL="800100" lvl="1" indent="-400050" algn="l">
              <a:lnSpc>
                <a:spcPct val="100000"/>
              </a:lnSpc>
              <a:spcBef>
                <a:spcPct val="0"/>
              </a:spcBef>
              <a:buSzPct val="80000"/>
            </a:pPr>
            <a:endParaRPr lang="sl-SI" sz="2000" b="1">
              <a:solidFill>
                <a:srgbClr val="D9FFFF"/>
              </a:solidFill>
              <a:effectLst/>
            </a:endParaRPr>
          </a:p>
          <a:p>
            <a:pPr marL="800100" lvl="1" indent="-400050" algn="l">
              <a:lnSpc>
                <a:spcPct val="100000"/>
              </a:lnSpc>
              <a:spcBef>
                <a:spcPct val="0"/>
              </a:spcBef>
              <a:buSzPct val="100000"/>
              <a:buFont typeface="Wingdings" pitchFamily="2" charset="2"/>
              <a:buChar char="§"/>
            </a:pPr>
            <a:r>
              <a:rPr lang="sl-SI" sz="2000" b="1">
                <a:solidFill>
                  <a:srgbClr val="D9FFFF"/>
                </a:solidFill>
                <a:effectLst/>
              </a:rPr>
              <a:t>Hidroenergija;</a:t>
            </a:r>
          </a:p>
          <a:p>
            <a:pPr marL="800100" lvl="1" indent="-400050" algn="l">
              <a:spcBef>
                <a:spcPts val="600"/>
              </a:spcBef>
              <a:buSzPct val="100000"/>
              <a:buFont typeface="Wingdings" pitchFamily="2" charset="2"/>
              <a:buChar char="§"/>
            </a:pPr>
            <a:r>
              <a:rPr lang="sl-SI" sz="2000" b="1">
                <a:solidFill>
                  <a:srgbClr val="D9FFFF"/>
                </a:solidFill>
                <a:effectLst/>
              </a:rPr>
              <a:t>Nuklearna energija;</a:t>
            </a:r>
          </a:p>
          <a:p>
            <a:pPr marL="800100" lvl="1" indent="-400050" algn="l">
              <a:spcBef>
                <a:spcPts val="600"/>
              </a:spcBef>
              <a:buSzPct val="100000"/>
              <a:buFont typeface="Wingdings" pitchFamily="2" charset="2"/>
              <a:buChar char="§"/>
            </a:pPr>
            <a:r>
              <a:rPr lang="sl-SI" sz="2000" b="1">
                <a:solidFill>
                  <a:srgbClr val="D9FFFF"/>
                </a:solidFill>
                <a:effectLst/>
              </a:rPr>
              <a:t>Solarna (sunčeva) energija;</a:t>
            </a:r>
          </a:p>
          <a:p>
            <a:pPr marL="800100" lvl="1" indent="-400050" algn="l">
              <a:spcBef>
                <a:spcPts val="600"/>
              </a:spcBef>
              <a:buSzPct val="100000"/>
              <a:buFont typeface="Wingdings" pitchFamily="2" charset="2"/>
              <a:buChar char="§"/>
            </a:pPr>
            <a:r>
              <a:rPr lang="sl-SI" sz="2000" b="1">
                <a:solidFill>
                  <a:srgbClr val="DFE8F5"/>
                </a:solidFill>
                <a:effectLst/>
              </a:rPr>
              <a:t>Energija vetra.</a:t>
            </a:r>
          </a:p>
        </p:txBody>
      </p:sp>
      <p:sp>
        <p:nvSpPr>
          <p:cNvPr id="10" name="TextBox 9"/>
          <p:cNvSpPr txBox="1"/>
          <p:nvPr/>
        </p:nvSpPr>
        <p:spPr>
          <a:xfrm>
            <a:off x="609600" y="1447800"/>
            <a:ext cx="8001000" cy="1016000"/>
          </a:xfrm>
          <a:prstGeom prst="rect">
            <a:avLst/>
          </a:prstGeom>
          <a:noFill/>
        </p:spPr>
        <p:txBody>
          <a:bodyPr>
            <a:spAutoFit/>
          </a:bodyPr>
          <a:lstStyle/>
          <a:p>
            <a:pPr algn="l">
              <a:lnSpc>
                <a:spcPct val="100000"/>
              </a:lnSpc>
              <a:spcBef>
                <a:spcPts val="0"/>
              </a:spcBef>
              <a:defRPr/>
            </a:pPr>
            <a:r>
              <a:rPr lang="sl-SI" sz="2000" dirty="0">
                <a:solidFill>
                  <a:srgbClr val="DFE8F5"/>
                </a:solidFill>
                <a:effectLst/>
              </a:rPr>
              <a:t>Sve ovo važi pod uslovom da se kao </a:t>
            </a:r>
            <a:r>
              <a:rPr lang="sl-SI" sz="2000" dirty="0">
                <a:solidFill>
                  <a:schemeClr val="tx2">
                    <a:lumMod val="75000"/>
                  </a:schemeClr>
                </a:solidFill>
                <a:effectLst/>
              </a:rPr>
              <a:t>primarni izvor </a:t>
            </a:r>
            <a:r>
              <a:rPr lang="sl-SI" sz="2000" dirty="0">
                <a:solidFill>
                  <a:srgbClr val="DFE8F5"/>
                </a:solidFill>
                <a:effectLst/>
              </a:rPr>
              <a:t>energije za proizvodnju vodonika ne koriste “ugljenična”, mahom </a:t>
            </a:r>
            <a:r>
              <a:rPr lang="sl-SI" sz="2000" dirty="0">
                <a:solidFill>
                  <a:schemeClr val="tx2">
                    <a:lumMod val="75000"/>
                  </a:schemeClr>
                </a:solidFill>
                <a:effectLst/>
              </a:rPr>
              <a:t>fosilna goriva </a:t>
            </a:r>
            <a:r>
              <a:rPr lang="sl-SI" sz="2000" dirty="0">
                <a:solidFill>
                  <a:srgbClr val="DFE8F5"/>
                </a:solidFill>
                <a:effectLst/>
              </a:rPr>
              <a:t>(ugalj, nafta, prirodni gas, biomasa).</a:t>
            </a:r>
            <a:endParaRPr lang="en-GB" sz="2000" dirty="0">
              <a:solidFill>
                <a:srgbClr val="DFE8F5"/>
              </a:solidFill>
              <a:effectLst/>
            </a:endParaRP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771524"/>
            <a:ext cx="7772400" cy="1657350"/>
          </a:xfrm>
        </p:spPr>
        <p:txBody>
          <a:bodyPr/>
          <a:lstStyle/>
          <a:p>
            <a:pPr marL="514350" lvl="1" indent="-342900">
              <a:buSzPct val="75000"/>
              <a:buFont typeface="Wingdings" pitchFamily="2" charset="2"/>
              <a:buChar char="§"/>
            </a:pPr>
            <a:r>
              <a:rPr lang="sl-SI" sz="1600" b="1" dirty="0">
                <a:effectLst/>
              </a:rPr>
              <a:t>OBNOVLJIVI IZVORI		- NUKLEARNI IZVORI</a:t>
            </a:r>
          </a:p>
          <a:p>
            <a:pPr marL="514350" lvl="2" indent="-342900">
              <a:buFont typeface="Arial" pitchFamily="34" charset="0"/>
              <a:buChar char="•"/>
            </a:pPr>
            <a:r>
              <a:rPr lang="sl-SI" sz="1400" b="1" dirty="0">
                <a:effectLst/>
              </a:rPr>
              <a:t>hidro				- fuzija</a:t>
            </a:r>
          </a:p>
          <a:p>
            <a:pPr marL="514350" lvl="2" indent="-342900">
              <a:buFont typeface="Arial" pitchFamily="34" charset="0"/>
              <a:buChar char="•"/>
            </a:pPr>
            <a:r>
              <a:rPr lang="sl-SI" sz="1400" b="1" dirty="0">
                <a:effectLst/>
              </a:rPr>
              <a:t>vetar				- fisija</a:t>
            </a:r>
          </a:p>
          <a:p>
            <a:pPr marL="514350" lvl="2" indent="-342900">
              <a:buFont typeface="Arial" pitchFamily="34" charset="0"/>
              <a:buChar char="•"/>
            </a:pPr>
            <a:r>
              <a:rPr lang="sl-SI" sz="1400" b="1" dirty="0">
                <a:effectLst/>
              </a:rPr>
              <a:t>sunce</a:t>
            </a:r>
          </a:p>
          <a:p>
            <a:pPr marL="514350" lvl="2" indent="-342900">
              <a:buFont typeface="Arial" pitchFamily="34" charset="0"/>
              <a:buChar char="•"/>
            </a:pPr>
            <a:r>
              <a:rPr lang="sl-SI" sz="1400" b="1" dirty="0">
                <a:effectLst/>
              </a:rPr>
              <a:t>biomasa</a:t>
            </a:r>
          </a:p>
          <a:p>
            <a:pPr marL="514350" lvl="2" indent="-342900">
              <a:spcBef>
                <a:spcPts val="0"/>
              </a:spcBef>
              <a:spcAft>
                <a:spcPts val="600"/>
              </a:spcAft>
              <a:buFont typeface="Arial" pitchFamily="34" charset="0"/>
              <a:buChar char="•"/>
            </a:pPr>
            <a:r>
              <a:rPr lang="sl-SI" sz="1400" b="1" dirty="0">
                <a:effectLst/>
              </a:rPr>
              <a:t>geotermalna</a:t>
            </a:r>
          </a:p>
        </p:txBody>
      </p:sp>
      <p:sp>
        <p:nvSpPr>
          <p:cNvPr id="4" name="TextBox 3"/>
          <p:cNvSpPr txBox="1"/>
          <p:nvPr/>
        </p:nvSpPr>
        <p:spPr>
          <a:xfrm>
            <a:off x="0" y="0"/>
            <a:ext cx="9159815" cy="553998"/>
          </a:xfrm>
          <a:prstGeom prst="rect">
            <a:avLst/>
          </a:prstGeom>
          <a:gradFill>
            <a:gsLst>
              <a:gs pos="0">
                <a:srgbClr val="00B0F0">
                  <a:alpha val="10000"/>
                </a:srgbClr>
              </a:gs>
              <a:gs pos="60000">
                <a:srgbClr val="00B0F0">
                  <a:alpha val="50000"/>
                </a:srgbClr>
              </a:gs>
              <a:gs pos="100000">
                <a:srgbClr val="00B0F0">
                  <a:alpha val="60000"/>
                </a:srgbClr>
              </a:gs>
            </a:gsLst>
            <a:lin ang="0" scaled="0"/>
          </a:gradFill>
        </p:spPr>
        <p:txBody>
          <a:bodyPr wrap="square" rtlCol="0">
            <a:spAutoFit/>
          </a:bodyPr>
          <a:lstStyle/>
          <a:p>
            <a:r>
              <a:rPr lang="sl-SI" sz="2400" b="1" dirty="0">
                <a:solidFill>
                  <a:srgbClr val="FFFF00"/>
                </a:solidFill>
                <a:latin typeface="+mn-lt"/>
                <a:ea typeface="Dotum" pitchFamily="34" charset="-127"/>
                <a:cs typeface="Courier New" pitchFamily="49" charset="0"/>
              </a:rPr>
              <a:t>PRIMARNI IZVORI ENERGIJE U BUDUĆNOSTI</a:t>
            </a:r>
            <a:endParaRPr lang="en-US" sz="2400" b="1" dirty="0">
              <a:solidFill>
                <a:srgbClr val="FFFF00"/>
              </a:solidFill>
              <a:latin typeface="+mn-lt"/>
              <a:ea typeface="Dotum" pitchFamily="34" charset="-127"/>
              <a:cs typeface="Courier New" pitchFamily="49" charset="0"/>
            </a:endParaRPr>
          </a:p>
        </p:txBody>
      </p:sp>
      <p:sp>
        <p:nvSpPr>
          <p:cNvPr id="2" name="TextBox 1"/>
          <p:cNvSpPr txBox="1"/>
          <p:nvPr/>
        </p:nvSpPr>
        <p:spPr>
          <a:xfrm>
            <a:off x="76200" y="6096000"/>
            <a:ext cx="2286000" cy="527901"/>
          </a:xfrm>
          <a:prstGeom prst="rect">
            <a:avLst/>
          </a:prstGeom>
          <a:noFill/>
        </p:spPr>
        <p:txBody>
          <a:bodyPr wrap="square" rtlCol="0">
            <a:spAutoFit/>
          </a:bodyPr>
          <a:lstStyle/>
          <a:p>
            <a:pPr algn="r"/>
            <a:r>
              <a:rPr lang="sl-SI" sz="1200" dirty="0">
                <a:solidFill>
                  <a:srgbClr val="FFFF2F"/>
                </a:solidFill>
              </a:rPr>
              <a:t>AAPG – American Association of Petroleum Geologists</a:t>
            </a:r>
            <a:endParaRPr lang="en-US" sz="1200" dirty="0">
              <a:solidFill>
                <a:srgbClr val="FFFF2F"/>
              </a:solidFill>
            </a:endParaRPr>
          </a:p>
        </p:txBody>
      </p:sp>
      <p:sp>
        <p:nvSpPr>
          <p:cNvPr id="8" name="Slide Number Placeholder 6"/>
          <p:cNvSpPr txBox="1">
            <a:spLocks/>
          </p:cNvSpPr>
          <p:nvPr/>
        </p:nvSpPr>
        <p:spPr bwMode="auto">
          <a:xfrm>
            <a:off x="8670986" y="6324600"/>
            <a:ext cx="473014" cy="533400"/>
          </a:xfrm>
          <a:prstGeom prst="rect">
            <a:avLst/>
          </a:prstGeom>
          <a:solidFill>
            <a:srgbClr val="0033CC"/>
          </a:solidFill>
          <a:ln w="0" cap="flat" cmpd="sng" algn="ctr">
            <a:noFill/>
            <a:prstDash val="solid"/>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fld id="{D4737C1F-1DA5-49C8-ADEA-9B7676F0F8DF}" type="slidenum">
              <a:rPr lang="en-US" sz="1400" b="1" smtClean="0">
                <a:solidFill>
                  <a:srgbClr val="FEF8E8"/>
                </a:solidFill>
              </a:rPr>
              <a:pPr algn="ctr"/>
              <a:t>11</a:t>
            </a:fld>
            <a:endParaRPr lang="en-US" sz="1400" b="1" dirty="0">
              <a:solidFill>
                <a:srgbClr val="FEF8E8"/>
              </a:solidFill>
            </a:endParaRPr>
          </a:p>
        </p:txBody>
      </p:sp>
      <p:sp>
        <p:nvSpPr>
          <p:cNvPr id="6" name="Rectangle 5"/>
          <p:cNvSpPr/>
          <p:nvPr/>
        </p:nvSpPr>
        <p:spPr bwMode="auto">
          <a:xfrm>
            <a:off x="2895600" y="1981201"/>
            <a:ext cx="6324600" cy="41148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ctr" defTabSz="914400" rtl="0" eaLnBrk="1" fontAlgn="base" latinLnBrk="0" hangingPunct="1">
              <a:lnSpc>
                <a:spcPct val="125000"/>
              </a:lnSpc>
              <a:spcBef>
                <a:spcPct val="20000"/>
              </a:spcBef>
              <a:spcAft>
                <a:spcPct val="0"/>
              </a:spcAft>
              <a:buClr>
                <a:schemeClr val="hlink"/>
              </a:buClr>
              <a:buSzPct val="65000"/>
              <a:buFont typeface="Wingdings" pitchFamily="2" charset="2"/>
              <a:buNone/>
              <a:tabLst/>
            </a:pPr>
            <a:endParaRPr kumimoji="0" lang="en-US" sz="2400" b="0" i="0" u="none" strike="noStrike" cap="none" normalizeH="0" baseline="0">
              <a:ln>
                <a:noFill/>
              </a:ln>
              <a:solidFill>
                <a:srgbClr val="FFDB43"/>
              </a:solidFill>
              <a:effectLst>
                <a:outerShdw blurRad="38100" dist="38100" dir="2700000" algn="tl">
                  <a:srgbClr val="000000">
                    <a:alpha val="43137"/>
                  </a:srgbClr>
                </a:outerShdw>
              </a:effectLst>
              <a:latin typeface="Tahoma" pitchFamily="34" charset="0"/>
            </a:endParaRPr>
          </a:p>
        </p:txBody>
      </p:sp>
      <p:pic>
        <p:nvPicPr>
          <p:cNvPr id="182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9100" y="1906000"/>
            <a:ext cx="6184900" cy="415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6261890"/>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2513DC-7014-4B5A-B1DF-054F6C5434D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743515-3D6A-4D6F-A759-353AF2C58673}"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8AB60894-997C-4533-A0DC-D211466C19ED}"/>
              </a:ext>
            </a:extLst>
          </p:cNvPr>
          <p:cNvGrpSpPr/>
          <p:nvPr/>
        </p:nvGrpSpPr>
        <p:grpSpPr>
          <a:xfrm>
            <a:off x="868680" y="2211680"/>
            <a:ext cx="7200800" cy="3017520"/>
            <a:chOff x="539552" y="2038538"/>
            <a:chExt cx="7991360" cy="3406686"/>
          </a:xfrm>
        </p:grpSpPr>
        <p:graphicFrame>
          <p:nvGraphicFramePr>
            <p:cNvPr id="12" name="Object 11">
              <a:extLst>
                <a:ext uri="{FF2B5EF4-FFF2-40B4-BE49-F238E27FC236}">
                  <a16:creationId xmlns:a16="http://schemas.microsoft.com/office/drawing/2014/main" id="{265E3055-E6C9-4DEA-9AB5-0EF392D33FF9}"/>
                </a:ext>
              </a:extLst>
            </p:cNvPr>
            <p:cNvGraphicFramePr>
              <a:graphicFrameLocks noChangeAspect="1"/>
            </p:cNvGraphicFramePr>
            <p:nvPr>
              <p:extLst/>
            </p:nvPr>
          </p:nvGraphicFramePr>
          <p:xfrm>
            <a:off x="539552" y="2198876"/>
            <a:ext cx="4463281" cy="3246348"/>
          </p:xfrm>
          <a:graphic>
            <a:graphicData uri="http://schemas.openxmlformats.org/presentationml/2006/ole">
              <mc:AlternateContent xmlns:mc="http://schemas.openxmlformats.org/markup-compatibility/2006">
                <mc:Choice xmlns:v="urn:schemas-microsoft-com:vml" Requires="v">
                  <p:oleObj spid="_x0000_s145418" name="Graph" r:id="rId4" imgW="3960000" imgH="2880000" progId="Origin50.Graph">
                    <p:embed/>
                  </p:oleObj>
                </mc:Choice>
                <mc:Fallback>
                  <p:oleObj name="Graph" r:id="rId4" imgW="3960000" imgH="2880000" progId="Origin50.Graph">
                    <p:embed/>
                    <p:pic>
                      <p:nvPicPr>
                        <p:cNvPr id="12" name="Object 11">
                          <a:extLst>
                            <a:ext uri="{FF2B5EF4-FFF2-40B4-BE49-F238E27FC236}">
                              <a16:creationId xmlns:a16="http://schemas.microsoft.com/office/drawing/2014/main" id="{265E3055-E6C9-4DEA-9AB5-0EF392D33FF9}"/>
                            </a:ext>
                          </a:extLst>
                        </p:cNvPr>
                        <p:cNvPicPr/>
                        <p:nvPr/>
                      </p:nvPicPr>
                      <p:blipFill>
                        <a:blip r:embed="rId5"/>
                        <a:stretch>
                          <a:fillRect/>
                        </a:stretch>
                      </p:blipFill>
                      <p:spPr>
                        <a:xfrm>
                          <a:off x="539552" y="2198876"/>
                          <a:ext cx="4463281" cy="3246348"/>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F6EEFD8B-E2D2-4D32-99D6-30A2069F96C5}"/>
                </a:ext>
              </a:extLst>
            </p:cNvPr>
            <p:cNvGraphicFramePr>
              <a:graphicFrameLocks noChangeAspect="1"/>
            </p:cNvGraphicFramePr>
            <p:nvPr>
              <p:extLst/>
            </p:nvPr>
          </p:nvGraphicFramePr>
          <p:xfrm>
            <a:off x="4067944" y="2038538"/>
            <a:ext cx="4462968" cy="3246120"/>
          </p:xfrm>
          <a:graphic>
            <a:graphicData uri="http://schemas.openxmlformats.org/presentationml/2006/ole">
              <mc:AlternateContent xmlns:mc="http://schemas.openxmlformats.org/markup-compatibility/2006">
                <mc:Choice xmlns:v="urn:schemas-microsoft-com:vml" Requires="v">
                  <p:oleObj spid="_x0000_s145419" name="Graph" r:id="rId6" imgW="3960000" imgH="2880000" progId="Origin50.Graph">
                    <p:embed/>
                  </p:oleObj>
                </mc:Choice>
                <mc:Fallback>
                  <p:oleObj name="Graph" r:id="rId6" imgW="3960000" imgH="2880000" progId="Origin50.Graph">
                    <p:embed/>
                    <p:pic>
                      <p:nvPicPr>
                        <p:cNvPr id="13" name="Object 12">
                          <a:extLst>
                            <a:ext uri="{FF2B5EF4-FFF2-40B4-BE49-F238E27FC236}">
                              <a16:creationId xmlns:a16="http://schemas.microsoft.com/office/drawing/2014/main" id="{F6EEFD8B-E2D2-4D32-99D6-30A2069F96C5}"/>
                            </a:ext>
                          </a:extLst>
                        </p:cNvPr>
                        <p:cNvPicPr/>
                        <p:nvPr/>
                      </p:nvPicPr>
                      <p:blipFill>
                        <a:blip r:embed="rId7"/>
                        <a:stretch>
                          <a:fillRect/>
                        </a:stretch>
                      </p:blipFill>
                      <p:spPr>
                        <a:xfrm>
                          <a:off x="4067944" y="2038538"/>
                          <a:ext cx="4462968" cy="3246120"/>
                        </a:xfrm>
                        <a:prstGeom prst="rect">
                          <a:avLst/>
                        </a:prstGeom>
                      </p:spPr>
                    </p:pic>
                  </p:oleObj>
                </mc:Fallback>
              </mc:AlternateContent>
            </a:graphicData>
          </a:graphic>
        </p:graphicFrame>
      </p:grpSp>
      <p:sp>
        <p:nvSpPr>
          <p:cNvPr id="15" name="TextBox 14">
            <a:extLst>
              <a:ext uri="{FF2B5EF4-FFF2-40B4-BE49-F238E27FC236}">
                <a16:creationId xmlns:a16="http://schemas.microsoft.com/office/drawing/2014/main" id="{262AD514-97CF-4722-A760-C56B05C459F5}"/>
              </a:ext>
            </a:extLst>
          </p:cNvPr>
          <p:cNvSpPr txBox="1"/>
          <p:nvPr/>
        </p:nvSpPr>
        <p:spPr>
          <a:xfrm>
            <a:off x="2530735" y="1449651"/>
            <a:ext cx="4094391" cy="5078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1500" b="0" i="0" u="none" strike="noStrike" kern="1200" cap="none" spc="0" normalizeH="0" baseline="0" noProof="0" dirty="0">
                <a:ln>
                  <a:noFill/>
                </a:ln>
                <a:solidFill>
                  <a:srgbClr val="FFFFFF">
                    <a:lumMod val="50000"/>
                  </a:srgbClr>
                </a:solidFill>
                <a:effectLst/>
                <a:uLnTx/>
                <a:uFillTx/>
                <a:latin typeface="Arial"/>
                <a:ea typeface="+mn-ea"/>
                <a:cs typeface="+mn-cs"/>
              </a:rPr>
              <a:t>Svetska potrošnja 2016. godine</a:t>
            </a:r>
            <a:r>
              <a:rPr kumimoji="0" lang="en-US" sz="1500" b="0" i="0" u="none" strike="noStrike" kern="1200" cap="none" spc="0" normalizeH="0" baseline="0" noProof="0" dirty="0">
                <a:ln>
                  <a:noFill/>
                </a:ln>
                <a:solidFill>
                  <a:srgbClr val="FFFFFF">
                    <a:lumMod val="50000"/>
                  </a:srgbClr>
                </a:solidFill>
                <a:effectLst/>
                <a:uLnTx/>
                <a:uFillTx/>
                <a:latin typeface="Arial"/>
                <a:ea typeface="+mn-ea"/>
                <a:cs typeface="+mn-cs"/>
              </a:rPr>
              <a:t> (</a:t>
            </a:r>
            <a:r>
              <a:rPr kumimoji="0" lang="en-US" sz="1500" b="0" i="0" u="none" strike="noStrike" kern="1200" cap="none" spc="0" normalizeH="0" baseline="0" noProof="0" dirty="0" err="1">
                <a:ln>
                  <a:noFill/>
                </a:ln>
                <a:solidFill>
                  <a:srgbClr val="FFFFFF">
                    <a:lumMod val="50000"/>
                  </a:srgbClr>
                </a:solidFill>
                <a:effectLst/>
                <a:uLnTx/>
                <a:uFillTx/>
                <a:latin typeface="Arial"/>
                <a:ea typeface="+mn-ea"/>
                <a:cs typeface="+mn-cs"/>
              </a:rPr>
              <a:t>po</a:t>
            </a:r>
            <a:r>
              <a:rPr kumimoji="0" lang="en-US" sz="1500" b="0" i="0" u="none" strike="noStrike" kern="1200" cap="none" spc="0" normalizeH="0" baseline="0" noProof="0" dirty="0">
                <a:ln>
                  <a:noFill/>
                </a:ln>
                <a:solidFill>
                  <a:srgbClr val="FFFFFF">
                    <a:lumMod val="50000"/>
                  </a:srgbClr>
                </a:solidFill>
                <a:effectLst/>
                <a:uLnTx/>
                <a:uFillTx/>
                <a:latin typeface="Arial"/>
                <a:ea typeface="+mn-ea"/>
                <a:cs typeface="+mn-cs"/>
              </a:rPr>
              <a:t> </a:t>
            </a:r>
            <a:r>
              <a:rPr kumimoji="0" lang="en-US" sz="1500" b="0" i="0" u="none" strike="noStrike" kern="1200" cap="none" spc="0" normalizeH="0" baseline="0" noProof="0" dirty="0" err="1">
                <a:ln>
                  <a:noFill/>
                </a:ln>
                <a:solidFill>
                  <a:srgbClr val="FFFFFF">
                    <a:lumMod val="50000"/>
                  </a:srgbClr>
                </a:solidFill>
                <a:effectLst/>
                <a:uLnTx/>
                <a:uFillTx/>
                <a:latin typeface="Arial"/>
                <a:ea typeface="+mn-ea"/>
                <a:cs typeface="+mn-cs"/>
              </a:rPr>
              <a:t>izvorima</a:t>
            </a:r>
            <a:r>
              <a:rPr kumimoji="0" lang="en-US" sz="1500" b="0" i="0" u="none" strike="noStrike" kern="1200" cap="none" spc="0" normalizeH="0" baseline="0" noProof="0" dirty="0">
                <a:ln>
                  <a:noFill/>
                </a:ln>
                <a:solidFill>
                  <a:srgbClr val="FFFFFF">
                    <a:lumMod val="50000"/>
                  </a:srgbClr>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lumMod val="50000"/>
                  </a:srgbClr>
                </a:solidFill>
                <a:effectLst/>
                <a:uLnTx/>
                <a:uFillTx/>
                <a:latin typeface="Arial"/>
                <a:ea typeface="+mn-ea"/>
                <a:cs typeface="+mn-cs"/>
              </a:rPr>
              <a:t>(</a:t>
            </a:r>
            <a:r>
              <a:rPr kumimoji="0" lang="sl-SI" sz="1200" b="0" i="0" u="none" strike="noStrike" kern="1200" cap="none" spc="0" normalizeH="0" baseline="0" noProof="0" dirty="0">
                <a:ln>
                  <a:noFill/>
                </a:ln>
                <a:solidFill>
                  <a:srgbClr val="FFFFFF">
                    <a:lumMod val="50000"/>
                  </a:srgbClr>
                </a:solidFill>
                <a:effectLst/>
                <a:uLnTx/>
                <a:uFillTx/>
                <a:latin typeface="Arial"/>
                <a:ea typeface="+mn-ea"/>
                <a:cs typeface="+mn-cs"/>
              </a:rPr>
              <a:t>1 PWh = 1 milijarda kWh</a:t>
            </a:r>
            <a:r>
              <a:rPr kumimoji="0" lang="en-US" sz="1200" b="0" i="0" u="none" strike="noStrike" kern="1200" cap="none" spc="0" normalizeH="0" baseline="0" noProof="0" dirty="0">
                <a:ln>
                  <a:noFill/>
                </a:ln>
                <a:solidFill>
                  <a:srgbClr val="FFFFFF">
                    <a:lumMod val="50000"/>
                  </a:srgbClr>
                </a:solidFill>
                <a:effectLst/>
                <a:uLnTx/>
                <a:uFillTx/>
                <a:latin typeface="Arial"/>
                <a:ea typeface="+mn-ea"/>
                <a:cs typeface="+mn-cs"/>
              </a:rPr>
              <a:t>)</a:t>
            </a:r>
          </a:p>
        </p:txBody>
      </p:sp>
      <p:sp>
        <p:nvSpPr>
          <p:cNvPr id="17" name="Rectangle 16">
            <a:extLst>
              <a:ext uri="{FF2B5EF4-FFF2-40B4-BE49-F238E27FC236}">
                <a16:creationId xmlns:a16="http://schemas.microsoft.com/office/drawing/2014/main" id="{32029309-89CC-4FA6-9180-3156B1F2B45F}"/>
              </a:ext>
            </a:extLst>
          </p:cNvPr>
          <p:cNvSpPr/>
          <p:nvPr/>
        </p:nvSpPr>
        <p:spPr>
          <a:xfrm>
            <a:off x="7434072" y="6236208"/>
            <a:ext cx="136815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srgbClr val="229A3F"/>
                </a:solidFill>
                <a:effectLst/>
                <a:uLnTx/>
                <a:uFillTx/>
                <a:latin typeface="Arial"/>
                <a:ea typeface="+mn-ea"/>
                <a:cs typeface="+mn-cs"/>
              </a:rPr>
              <a:t>bp</a:t>
            </a:r>
            <a:r>
              <a:rPr kumimoji="0" lang="en-US" sz="900" b="0" i="0" u="none" strike="noStrike" kern="1200" cap="none" spc="0" normalizeH="0" baseline="0" noProof="0" dirty="0">
                <a:ln>
                  <a:noFill/>
                </a:ln>
                <a:solidFill>
                  <a:srgbClr val="229A3F"/>
                </a:solidFill>
                <a:effectLst/>
                <a:uLnTx/>
                <a:uFillTx/>
                <a:latin typeface="Arial"/>
                <a:ea typeface="+mn-ea"/>
                <a:cs typeface="+mn-cs"/>
              </a:rPr>
              <a:t> Statistical Review of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29A3F"/>
                </a:solidFill>
                <a:effectLst/>
                <a:uLnTx/>
                <a:uFillTx/>
                <a:latin typeface="Arial"/>
                <a:ea typeface="+mn-ea"/>
                <a:cs typeface="+mn-cs"/>
              </a:rPr>
              <a:t>World Energy 2017</a:t>
            </a:r>
          </a:p>
        </p:txBody>
      </p:sp>
      <p:sp>
        <p:nvSpPr>
          <p:cNvPr id="3" name="Rectangle 2">
            <a:extLst>
              <a:ext uri="{FF2B5EF4-FFF2-40B4-BE49-F238E27FC236}">
                <a16:creationId xmlns:a16="http://schemas.microsoft.com/office/drawing/2014/main" id="{4DC7C1C4-1B69-4C6F-B586-F1A0963FF656}"/>
              </a:ext>
            </a:extLst>
          </p:cNvPr>
          <p:cNvSpPr/>
          <p:nvPr/>
        </p:nvSpPr>
        <p:spPr>
          <a:xfrm>
            <a:off x="2090070" y="683404"/>
            <a:ext cx="4963858"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D2533C"/>
                </a:solidFill>
                <a:effectLst/>
                <a:uLnTx/>
                <a:uFillTx/>
                <a:latin typeface="Arial"/>
                <a:ea typeface="+mn-ea"/>
                <a:cs typeface="+mn-cs"/>
              </a:rPr>
              <a:t>POTREBE ČOVEČANSTVA ZA ENEGRIJOM</a:t>
            </a:r>
            <a:endParaRPr kumimoji="0" lang="en-US" sz="1800" b="0" i="0" u="none" strike="noStrike" kern="1200" cap="none" spc="0" normalizeH="0" baseline="0" noProof="0" dirty="0">
              <a:ln>
                <a:noFill/>
              </a:ln>
              <a:solidFill>
                <a:srgbClr val="D2533C"/>
              </a:solidFill>
              <a:effectLst/>
              <a:uLnTx/>
              <a:uFillTx/>
              <a:latin typeface="Arial"/>
              <a:ea typeface="+mn-ea"/>
              <a:cs typeface="+mn-cs"/>
            </a:endParaRPr>
          </a:p>
        </p:txBody>
      </p:sp>
    </p:spTree>
    <p:extLst>
      <p:ext uri="{BB962C8B-B14F-4D97-AF65-F5344CB8AC3E}">
        <p14:creationId xmlns:p14="http://schemas.microsoft.com/office/powerpoint/2010/main" val="1234725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2513DC-7014-4B5A-B1DF-054F6C5434D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743515-3D6A-4D6F-A759-353AF2C58673}"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4D3B8B96-DB96-4BBD-8CB9-8207EDDE75DF}"/>
              </a:ext>
            </a:extLst>
          </p:cNvPr>
          <p:cNvSpPr txBox="1"/>
          <p:nvPr/>
        </p:nvSpPr>
        <p:spPr>
          <a:xfrm>
            <a:off x="1733891" y="1002794"/>
            <a:ext cx="5688096" cy="662810"/>
          </a:xfrm>
          <a:prstGeom prst="rect">
            <a:avLst/>
          </a:prstGeom>
          <a:noFill/>
        </p:spPr>
        <p:txBody>
          <a:bodyPr wrap="none" rtlCol="0">
            <a:spAutoFit/>
          </a:bodyPr>
          <a:lstStyle/>
          <a:p>
            <a:pPr algn="ctr"/>
            <a:r>
              <a:rPr lang="sr-Latn-RS" sz="1500" dirty="0">
                <a:solidFill>
                  <a:schemeClr val="bg1">
                    <a:lumMod val="50000"/>
                  </a:schemeClr>
                </a:solidFill>
              </a:rPr>
              <a:t>Svetska </a:t>
            </a:r>
            <a:r>
              <a:rPr lang="en-US" sz="1500" dirty="0" err="1">
                <a:solidFill>
                  <a:schemeClr val="bg1">
                    <a:lumMod val="50000"/>
                  </a:schemeClr>
                </a:solidFill>
              </a:rPr>
              <a:t>proizvodnja</a:t>
            </a:r>
            <a:r>
              <a:rPr lang="en-US" sz="1500" dirty="0">
                <a:solidFill>
                  <a:schemeClr val="bg1">
                    <a:lumMod val="50000"/>
                  </a:schemeClr>
                </a:solidFill>
              </a:rPr>
              <a:t> </a:t>
            </a:r>
            <a:r>
              <a:rPr lang="en-US" sz="1500" dirty="0" err="1">
                <a:solidFill>
                  <a:schemeClr val="bg1">
                    <a:lumMod val="50000"/>
                  </a:schemeClr>
                </a:solidFill>
              </a:rPr>
              <a:t>elektri</a:t>
            </a:r>
            <a:r>
              <a:rPr lang="sr-Latn-RS" sz="1500" dirty="0">
                <a:solidFill>
                  <a:schemeClr val="bg1">
                    <a:lumMod val="50000"/>
                  </a:schemeClr>
                </a:solidFill>
              </a:rPr>
              <a:t>č</a:t>
            </a:r>
            <a:r>
              <a:rPr lang="en-US" sz="1500" dirty="0">
                <a:solidFill>
                  <a:schemeClr val="bg1">
                    <a:lumMod val="50000"/>
                  </a:schemeClr>
                </a:solidFill>
              </a:rPr>
              <a:t>ne </a:t>
            </a:r>
            <a:r>
              <a:rPr lang="en-US" sz="1500" dirty="0" err="1">
                <a:solidFill>
                  <a:schemeClr val="bg1">
                    <a:lumMod val="50000"/>
                  </a:schemeClr>
                </a:solidFill>
              </a:rPr>
              <a:t>energije</a:t>
            </a:r>
            <a:r>
              <a:rPr lang="sr-Latn-RS" sz="1500" dirty="0">
                <a:solidFill>
                  <a:schemeClr val="bg1">
                    <a:lumMod val="50000"/>
                  </a:schemeClr>
                </a:solidFill>
              </a:rPr>
              <a:t> 201</a:t>
            </a:r>
            <a:r>
              <a:rPr lang="en-US" sz="1500" dirty="0">
                <a:solidFill>
                  <a:schemeClr val="bg1">
                    <a:lumMod val="50000"/>
                  </a:schemeClr>
                </a:solidFill>
              </a:rPr>
              <a:t>4</a:t>
            </a:r>
            <a:r>
              <a:rPr lang="sr-Latn-RS" sz="1500" dirty="0">
                <a:solidFill>
                  <a:schemeClr val="bg1">
                    <a:lumMod val="50000"/>
                  </a:schemeClr>
                </a:solidFill>
              </a:rPr>
              <a:t>. godine</a:t>
            </a:r>
            <a:r>
              <a:rPr lang="en-US" sz="1500" dirty="0">
                <a:solidFill>
                  <a:schemeClr val="bg1">
                    <a:lumMod val="50000"/>
                  </a:schemeClr>
                </a:solidFill>
              </a:rPr>
              <a:t> </a:t>
            </a:r>
            <a:r>
              <a:rPr lang="en-US" sz="1500" dirty="0" err="1">
                <a:solidFill>
                  <a:schemeClr val="bg1">
                    <a:lumMod val="50000"/>
                  </a:schemeClr>
                </a:solidFill>
              </a:rPr>
              <a:t>po</a:t>
            </a:r>
            <a:r>
              <a:rPr lang="en-US" sz="1500" dirty="0">
                <a:solidFill>
                  <a:schemeClr val="bg1">
                    <a:lumMod val="50000"/>
                  </a:schemeClr>
                </a:solidFill>
              </a:rPr>
              <a:t> </a:t>
            </a:r>
            <a:r>
              <a:rPr lang="en-US" sz="1500" dirty="0" err="1">
                <a:solidFill>
                  <a:schemeClr val="bg1">
                    <a:lumMod val="50000"/>
                  </a:schemeClr>
                </a:solidFill>
              </a:rPr>
              <a:t>izvorima</a:t>
            </a:r>
            <a:endParaRPr lang="sr-Latn-RS" sz="1500" dirty="0">
              <a:solidFill>
                <a:schemeClr val="bg1">
                  <a:lumMod val="50000"/>
                </a:schemeClr>
              </a:solidFill>
            </a:endParaRPr>
          </a:p>
          <a:p>
            <a:pPr algn="ctr"/>
            <a:r>
              <a:rPr lang="sr-Latn-RS" sz="1400" dirty="0">
                <a:solidFill>
                  <a:schemeClr val="bg1">
                    <a:lumMod val="50000"/>
                  </a:schemeClr>
                </a:solidFill>
              </a:rPr>
              <a:t>(</a:t>
            </a:r>
            <a:r>
              <a:rPr lang="en-US" sz="1400" dirty="0">
                <a:solidFill>
                  <a:schemeClr val="bg1">
                    <a:lumMod val="50000"/>
                  </a:schemeClr>
                </a:solidFill>
              </a:rPr>
              <a:t>~</a:t>
            </a:r>
            <a:r>
              <a:rPr lang="sr-Latn-RS" sz="1400" dirty="0">
                <a:solidFill>
                  <a:schemeClr val="bg1">
                    <a:lumMod val="50000"/>
                  </a:schemeClr>
                </a:solidFill>
              </a:rPr>
              <a:t>15 % ukupne energije)</a:t>
            </a:r>
            <a:endParaRPr lang="en-US" sz="1400" dirty="0">
              <a:solidFill>
                <a:schemeClr val="bg1">
                  <a:lumMod val="50000"/>
                </a:schemeClr>
              </a:solidFill>
            </a:endParaRPr>
          </a:p>
        </p:txBody>
      </p:sp>
      <p:sp>
        <p:nvSpPr>
          <p:cNvPr id="8" name="Rectangle 7">
            <a:extLst>
              <a:ext uri="{FF2B5EF4-FFF2-40B4-BE49-F238E27FC236}">
                <a16:creationId xmlns:a16="http://schemas.microsoft.com/office/drawing/2014/main" id="{B13D4BCB-63CC-43D7-993A-001DB1A7592B}"/>
              </a:ext>
            </a:extLst>
          </p:cNvPr>
          <p:cNvSpPr/>
          <p:nvPr/>
        </p:nvSpPr>
        <p:spPr>
          <a:xfrm>
            <a:off x="6804248" y="6236208"/>
            <a:ext cx="2232248" cy="215444"/>
          </a:xfrm>
          <a:prstGeom prst="rect">
            <a:avLst/>
          </a:prstGeom>
        </p:spPr>
        <p:txBody>
          <a:bodyPr wrap="square">
            <a:spAutoFit/>
          </a:bodyPr>
          <a:lstStyle/>
          <a:p>
            <a:r>
              <a:rPr lang="en-US" sz="800" b="1" dirty="0">
                <a:solidFill>
                  <a:srgbClr val="0067B4"/>
                </a:solidFill>
              </a:rPr>
              <a:t>THE SHIFT PROJECT </a:t>
            </a:r>
            <a:r>
              <a:rPr lang="en-US" sz="800" b="1" dirty="0">
                <a:solidFill>
                  <a:srgbClr val="ED9D0D"/>
                </a:solidFill>
              </a:rPr>
              <a:t>DATA PORTAL</a:t>
            </a:r>
          </a:p>
        </p:txBody>
      </p:sp>
      <p:grpSp>
        <p:nvGrpSpPr>
          <p:cNvPr id="2" name="Group 1">
            <a:extLst>
              <a:ext uri="{FF2B5EF4-FFF2-40B4-BE49-F238E27FC236}">
                <a16:creationId xmlns:a16="http://schemas.microsoft.com/office/drawing/2014/main" id="{8AD50FC2-4B20-4E64-A2A2-64A266E14B85}"/>
              </a:ext>
            </a:extLst>
          </p:cNvPr>
          <p:cNvGrpSpPr/>
          <p:nvPr/>
        </p:nvGrpSpPr>
        <p:grpSpPr>
          <a:xfrm>
            <a:off x="868680" y="2060848"/>
            <a:ext cx="7159704" cy="3024336"/>
            <a:chOff x="868680" y="2060848"/>
            <a:chExt cx="7159704" cy="3024336"/>
          </a:xfrm>
        </p:grpSpPr>
        <p:graphicFrame>
          <p:nvGraphicFramePr>
            <p:cNvPr id="5" name="Object 4">
              <a:extLst>
                <a:ext uri="{FF2B5EF4-FFF2-40B4-BE49-F238E27FC236}">
                  <a16:creationId xmlns:a16="http://schemas.microsoft.com/office/drawing/2014/main" id="{222F235F-C440-4C98-958B-15885CF32CF4}"/>
                </a:ext>
              </a:extLst>
            </p:cNvPr>
            <p:cNvGraphicFramePr>
              <a:graphicFrameLocks noChangeAspect="1"/>
            </p:cNvGraphicFramePr>
            <p:nvPr>
              <p:extLst/>
            </p:nvPr>
          </p:nvGraphicFramePr>
          <p:xfrm>
            <a:off x="868680" y="2205459"/>
            <a:ext cx="3959225" cy="2879725"/>
          </p:xfrm>
          <a:graphic>
            <a:graphicData uri="http://schemas.openxmlformats.org/presentationml/2006/ole">
              <mc:AlternateContent xmlns:mc="http://schemas.openxmlformats.org/markup-compatibility/2006">
                <mc:Choice xmlns:v="urn:schemas-microsoft-com:vml" Requires="v">
                  <p:oleObj spid="_x0000_s146442" name="Graph" r:id="rId3" imgW="3960000" imgH="2880000" progId="Origin50.Graph">
                    <p:embed/>
                  </p:oleObj>
                </mc:Choice>
                <mc:Fallback>
                  <p:oleObj name="Graph" r:id="rId3" imgW="3960000" imgH="2880000" progId="Origin50.Graph">
                    <p:embed/>
                    <p:pic>
                      <p:nvPicPr>
                        <p:cNvPr id="5" name="Object 4">
                          <a:extLst>
                            <a:ext uri="{FF2B5EF4-FFF2-40B4-BE49-F238E27FC236}">
                              <a16:creationId xmlns:a16="http://schemas.microsoft.com/office/drawing/2014/main" id="{222F235F-C440-4C98-958B-15885CF32CF4}"/>
                            </a:ext>
                          </a:extLst>
                        </p:cNvPr>
                        <p:cNvPicPr/>
                        <p:nvPr/>
                      </p:nvPicPr>
                      <p:blipFill>
                        <a:blip r:embed="rId4"/>
                        <a:stretch>
                          <a:fillRect/>
                        </a:stretch>
                      </p:blipFill>
                      <p:spPr>
                        <a:xfrm>
                          <a:off x="868680" y="2205459"/>
                          <a:ext cx="3959225" cy="2879725"/>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717C1478-E303-4827-BDD5-1313C4189031}"/>
                </a:ext>
              </a:extLst>
            </p:cNvPr>
            <p:cNvGraphicFramePr>
              <a:graphicFrameLocks noChangeAspect="1"/>
            </p:cNvGraphicFramePr>
            <p:nvPr>
              <p:extLst/>
            </p:nvPr>
          </p:nvGraphicFramePr>
          <p:xfrm>
            <a:off x="4069159" y="2060848"/>
            <a:ext cx="3959225" cy="2879725"/>
          </p:xfrm>
          <a:graphic>
            <a:graphicData uri="http://schemas.openxmlformats.org/presentationml/2006/ole">
              <mc:AlternateContent xmlns:mc="http://schemas.openxmlformats.org/markup-compatibility/2006">
                <mc:Choice xmlns:v="urn:schemas-microsoft-com:vml" Requires="v">
                  <p:oleObj spid="_x0000_s146443" name="Graph" r:id="rId5" imgW="3960000" imgH="2880000" progId="Origin50.Graph">
                    <p:embed/>
                  </p:oleObj>
                </mc:Choice>
                <mc:Fallback>
                  <p:oleObj name="Graph" r:id="rId5" imgW="3960000" imgH="2880000" progId="Origin50.Graph">
                    <p:embed/>
                    <p:pic>
                      <p:nvPicPr>
                        <p:cNvPr id="3" name="Object 2">
                          <a:extLst>
                            <a:ext uri="{FF2B5EF4-FFF2-40B4-BE49-F238E27FC236}">
                              <a16:creationId xmlns:a16="http://schemas.microsoft.com/office/drawing/2014/main" id="{717C1478-E303-4827-BDD5-1313C4189031}"/>
                            </a:ext>
                          </a:extLst>
                        </p:cNvPr>
                        <p:cNvPicPr/>
                        <p:nvPr/>
                      </p:nvPicPr>
                      <p:blipFill>
                        <a:blip r:embed="rId6"/>
                        <a:stretch>
                          <a:fillRect/>
                        </a:stretch>
                      </p:blipFill>
                      <p:spPr>
                        <a:xfrm>
                          <a:off x="4069159" y="2060848"/>
                          <a:ext cx="3959225" cy="2879725"/>
                        </a:xfrm>
                        <a:prstGeom prst="rect">
                          <a:avLst/>
                        </a:prstGeom>
                      </p:spPr>
                    </p:pic>
                  </p:oleObj>
                </mc:Fallback>
              </mc:AlternateContent>
            </a:graphicData>
          </a:graphic>
        </p:graphicFrame>
      </p:grpSp>
    </p:spTree>
    <p:extLst>
      <p:ext uri="{BB962C8B-B14F-4D97-AF65-F5344CB8AC3E}">
        <p14:creationId xmlns:p14="http://schemas.microsoft.com/office/powerpoint/2010/main" val="1404914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64A2C-61E9-4228-BB31-8A814903D5E7}"/>
              </a:ext>
            </a:extLst>
          </p:cNvPr>
          <p:cNvSpPr>
            <a:spLocks noGrp="1"/>
          </p:cNvSpPr>
          <p:nvPr>
            <p:ph type="ctrTitle"/>
          </p:nvPr>
        </p:nvSpPr>
        <p:spPr/>
        <p:txBody>
          <a:bodyPr/>
          <a:lstStyle/>
          <a:p>
            <a:pPr lvl="0" algn="ctr">
              <a:spcBef>
                <a:spcPts val="0"/>
              </a:spcBef>
            </a:pPr>
            <a:r>
              <a:rPr lang="sl-SI" sz="3200" cap="none" spc="0" dirty="0">
                <a:solidFill>
                  <a:srgbClr val="B4140A"/>
                </a:solidFill>
                <a:ea typeface="Dotum" pitchFamily="34" charset="-127"/>
                <a:cs typeface="Courier New" pitchFamily="49" charset="0"/>
              </a:rPr>
              <a:t>REZERVE ENERGETSKIH SIROVINA</a:t>
            </a:r>
            <a:br>
              <a:rPr lang="sl-SI" sz="3200" cap="none" spc="0" dirty="0">
                <a:solidFill>
                  <a:srgbClr val="B4140A"/>
                </a:solidFill>
                <a:ea typeface="Dotum" pitchFamily="34" charset="-127"/>
                <a:cs typeface="Courier New" pitchFamily="49" charset="0"/>
              </a:rPr>
            </a:br>
            <a:r>
              <a:rPr lang="sl-SI" sz="2800" cap="none" spc="0" dirty="0">
                <a:solidFill>
                  <a:srgbClr val="B4140A"/>
                </a:solidFill>
                <a:ea typeface="Dotum" pitchFamily="34" charset="-127"/>
                <a:cs typeface="Courier New" pitchFamily="49" charset="0"/>
              </a:rPr>
              <a:t>(ugalj, nafta, prirodni gas, uranijum)</a:t>
            </a:r>
            <a:endParaRPr lang="en-US" sz="2800" dirty="0"/>
          </a:p>
        </p:txBody>
      </p:sp>
      <p:sp>
        <p:nvSpPr>
          <p:cNvPr id="3" name="Subtitle 2">
            <a:extLst>
              <a:ext uri="{FF2B5EF4-FFF2-40B4-BE49-F238E27FC236}">
                <a16:creationId xmlns:a16="http://schemas.microsoft.com/office/drawing/2014/main" id="{8F907596-BA7A-47AB-AD49-1541EC3D8067}"/>
              </a:ext>
            </a:extLst>
          </p:cNvPr>
          <p:cNvSpPr>
            <a:spLocks noGrp="1"/>
          </p:cNvSpPr>
          <p:nvPr>
            <p:ph type="subTitle" idx="1"/>
          </p:nvPr>
        </p:nvSpPr>
        <p:spPr>
          <a:xfrm>
            <a:off x="685800" y="3573016"/>
            <a:ext cx="7848600" cy="1752600"/>
          </a:xfrm>
        </p:spPr>
        <p:txBody>
          <a:bodyPr/>
          <a:lstStyle/>
          <a:p>
            <a:pPr lvl="0" algn="ctr">
              <a:spcBef>
                <a:spcPts val="0"/>
              </a:spcBef>
              <a:buClrTx/>
              <a:buSzTx/>
            </a:pPr>
            <a:r>
              <a:rPr lang="sr-Latn-ME" sz="2800" dirty="0">
                <a:solidFill>
                  <a:schemeClr val="tx1">
                    <a:lumMod val="90000"/>
                    <a:lumOff val="10000"/>
                  </a:schemeClr>
                </a:solidFill>
                <a:ea typeface="Dotum" pitchFamily="34" charset="-127"/>
                <a:cs typeface="Courier New" pitchFamily="49" charset="0"/>
              </a:rPr>
              <a:t>I</a:t>
            </a:r>
            <a:r>
              <a:rPr lang="en-US" sz="2800" dirty="0">
                <a:solidFill>
                  <a:schemeClr val="tx1">
                    <a:lumMod val="90000"/>
                    <a:lumOff val="10000"/>
                  </a:schemeClr>
                </a:solidFill>
                <a:ea typeface="Dotum" pitchFamily="34" charset="-127"/>
                <a:cs typeface="Courier New" pitchFamily="49" charset="0"/>
              </a:rPr>
              <a:t>ZDA</a:t>
            </a:r>
            <a:r>
              <a:rPr lang="sr-Latn-ME" sz="2800" dirty="0">
                <a:solidFill>
                  <a:schemeClr val="tx1">
                    <a:lumMod val="90000"/>
                    <a:lumOff val="10000"/>
                  </a:schemeClr>
                </a:solidFill>
                <a:ea typeface="Dotum" pitchFamily="34" charset="-127"/>
                <a:cs typeface="Courier New" pitchFamily="49" charset="0"/>
              </a:rPr>
              <a:t>ŠNOST</a:t>
            </a:r>
            <a:endParaRPr lang="en-US" sz="2800" dirty="0">
              <a:solidFill>
                <a:schemeClr val="tx1">
                  <a:lumMod val="90000"/>
                  <a:lumOff val="10000"/>
                </a:schemeClr>
              </a:solidFill>
              <a:ea typeface="Dotum" pitchFamily="34" charset="-127"/>
              <a:cs typeface="Courier New" pitchFamily="49" charset="0"/>
            </a:endParaRPr>
          </a:p>
          <a:p>
            <a:endParaRPr lang="en-US" dirty="0"/>
          </a:p>
        </p:txBody>
      </p:sp>
      <p:sp>
        <p:nvSpPr>
          <p:cNvPr id="8" name="Slide Number Placeholder 7">
            <a:extLst>
              <a:ext uri="{FF2B5EF4-FFF2-40B4-BE49-F238E27FC236}">
                <a16:creationId xmlns:a16="http://schemas.microsoft.com/office/drawing/2014/main" id="{0CED744F-DD00-46FB-9EEE-60D2F74C1D5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743515-3D6A-4D6F-A759-353AF2C58673}"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89631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BB7CA-83B8-4E2E-AE6C-BDB19BB5A1FC}"/>
              </a:ext>
            </a:extLst>
          </p:cNvPr>
          <p:cNvSpPr>
            <a:spLocks noGrp="1"/>
          </p:cNvSpPr>
          <p:nvPr>
            <p:ph type="ctrTitle"/>
          </p:nvPr>
        </p:nvSpPr>
        <p:spPr>
          <a:xfrm>
            <a:off x="685800" y="1470943"/>
            <a:ext cx="7848600" cy="1886049"/>
          </a:xfrm>
        </p:spPr>
        <p:txBody>
          <a:bodyPr/>
          <a:lstStyle/>
          <a:p>
            <a:pPr lvl="0" algn="ctr">
              <a:lnSpc>
                <a:spcPct val="150000"/>
              </a:lnSpc>
              <a:spcBef>
                <a:spcPts val="0"/>
              </a:spcBef>
            </a:pPr>
            <a:r>
              <a:rPr lang="sr-Latn-RS" sz="2400" b="1" kern="0" cap="none" spc="0" dirty="0">
                <a:solidFill>
                  <a:srgbClr val="D2533C"/>
                </a:solidFill>
                <a:latin typeface="Arial" panose="020B0604020202020204" pitchFamily="34" charset="0"/>
                <a:ea typeface="+mn-ea"/>
                <a:cs typeface="Arial" panose="020B0604020202020204" pitchFamily="34" charset="0"/>
              </a:rPr>
              <a:t>UGALj</a:t>
            </a:r>
            <a:br>
              <a:rPr lang="sl-SI" sz="2400" b="1" kern="0" cap="none" spc="0" dirty="0">
                <a:solidFill>
                  <a:srgbClr val="D2533C"/>
                </a:solidFill>
                <a:latin typeface="Arial" panose="020B0604020202020204" pitchFamily="34" charset="0"/>
                <a:ea typeface="+mn-ea"/>
                <a:cs typeface="Arial" panose="020B0604020202020204" pitchFamily="34" charset="0"/>
              </a:rPr>
            </a:br>
            <a:br>
              <a:rPr lang="sl-SI" sz="1800" kern="0" cap="none" spc="0" dirty="0">
                <a:solidFill>
                  <a:srgbClr val="0070C0"/>
                </a:solidFill>
                <a:latin typeface="Arial" panose="020B0604020202020204" pitchFamily="34" charset="0"/>
                <a:ea typeface="+mn-ea"/>
                <a:cs typeface="Arial" panose="020B0604020202020204" pitchFamily="34" charset="0"/>
              </a:rPr>
            </a:br>
            <a:r>
              <a:rPr lang="sl-SI" sz="2000" kern="0" cap="none" spc="0" dirty="0">
                <a:solidFill>
                  <a:srgbClr val="D2533C"/>
                </a:solidFill>
                <a:latin typeface="Arial" panose="020B0604020202020204" pitchFamily="34" charset="0"/>
                <a:ea typeface="+mn-ea"/>
                <a:cs typeface="Arial" panose="020B0604020202020204" pitchFamily="34" charset="0"/>
              </a:rPr>
              <a:t>IZDAŠNOST</a:t>
            </a:r>
            <a:br>
              <a:rPr lang="en-US" sz="2000" kern="0" cap="none" spc="0" dirty="0">
                <a:solidFill>
                  <a:srgbClr val="D2533C"/>
                </a:solidFill>
                <a:latin typeface="Arial" panose="020B0604020202020204" pitchFamily="34" charset="0"/>
                <a:ea typeface="+mn-ea"/>
                <a:cs typeface="Arial" panose="020B0604020202020204" pitchFamily="34" charset="0"/>
              </a:rPr>
            </a:br>
            <a:r>
              <a:rPr lang="en-US" sz="2400" b="1" kern="0" cap="none" spc="0" dirty="0">
                <a:solidFill>
                  <a:schemeClr val="tx1">
                    <a:lumMod val="75000"/>
                    <a:lumOff val="25000"/>
                  </a:schemeClr>
                </a:solidFill>
                <a:latin typeface="Arial" panose="020B0604020202020204" pitchFamily="34" charset="0"/>
                <a:ea typeface="+mn-ea"/>
                <a:cs typeface="Arial" panose="020B0604020202020204" pitchFamily="34" charset="0"/>
              </a:rPr>
              <a:t>1</a:t>
            </a:r>
            <a:r>
              <a:rPr lang="sr-Latn-RS" sz="2400" b="1" kern="0" cap="none" spc="0" dirty="0">
                <a:solidFill>
                  <a:schemeClr val="tx1">
                    <a:lumMod val="75000"/>
                    <a:lumOff val="25000"/>
                  </a:schemeClr>
                </a:solidFill>
                <a:latin typeface="Arial" panose="020B0604020202020204" pitchFamily="34" charset="0"/>
                <a:ea typeface="+mn-ea"/>
                <a:cs typeface="Arial" panose="020B0604020202020204" pitchFamily="34" charset="0"/>
              </a:rPr>
              <a:t>55</a:t>
            </a:r>
            <a:r>
              <a:rPr lang="sl-SI" sz="2400" b="1" kern="0" cap="none" spc="0" dirty="0">
                <a:solidFill>
                  <a:schemeClr val="tx1">
                    <a:lumMod val="75000"/>
                    <a:lumOff val="25000"/>
                  </a:schemeClr>
                </a:solidFill>
                <a:latin typeface="Arial" panose="020B0604020202020204" pitchFamily="34" charset="0"/>
                <a:ea typeface="+mn-ea"/>
                <a:cs typeface="Arial" panose="020B0604020202020204" pitchFamily="34" charset="0"/>
              </a:rPr>
              <a:t> GODINA</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D18254C-F6E4-446D-A997-5E0FF9EA4547}"/>
              </a:ext>
            </a:extLst>
          </p:cNvPr>
          <p:cNvSpPr>
            <a:spLocks noGrp="1"/>
          </p:cNvSpPr>
          <p:nvPr>
            <p:ph type="subTitle" idx="1"/>
          </p:nvPr>
        </p:nvSpPr>
        <p:spPr>
          <a:xfrm>
            <a:off x="685800" y="3505200"/>
            <a:ext cx="7848600" cy="427856"/>
          </a:xfrm>
        </p:spPr>
        <p:txBody>
          <a:bodyPr/>
          <a:lstStyle/>
          <a:p>
            <a:pPr algn="ctr"/>
            <a:r>
              <a:rPr lang="sl-SI" sz="2000" kern="0" dirty="0">
                <a:solidFill>
                  <a:srgbClr val="686868"/>
                </a:solidFill>
              </a:rPr>
              <a:t>(</a:t>
            </a:r>
            <a:r>
              <a:rPr lang="sl-SI" sz="2000" kern="0" dirty="0">
                <a:solidFill>
                  <a:schemeClr val="bg1">
                    <a:lumMod val="50000"/>
                  </a:schemeClr>
                </a:solidFill>
              </a:rPr>
              <a:t>dokaz. rezerve : godišnja proizvodnja</a:t>
            </a:r>
            <a:r>
              <a:rPr lang="sl-SI" sz="2000" kern="0" dirty="0">
                <a:solidFill>
                  <a:srgbClr val="686868"/>
                </a:solidFill>
              </a:rPr>
              <a:t>)</a:t>
            </a:r>
            <a:endParaRPr lang="en-US" sz="2000" kern="0" dirty="0">
              <a:solidFill>
                <a:srgbClr val="686868"/>
              </a:solidFill>
            </a:endParaRPr>
          </a:p>
        </p:txBody>
      </p:sp>
      <p:sp>
        <p:nvSpPr>
          <p:cNvPr id="4" name="TextBox 3">
            <a:extLst>
              <a:ext uri="{FF2B5EF4-FFF2-40B4-BE49-F238E27FC236}">
                <a16:creationId xmlns:a16="http://schemas.microsoft.com/office/drawing/2014/main" id="{9E811327-EE68-4326-845F-CB962E24BCEA}"/>
              </a:ext>
            </a:extLst>
          </p:cNvPr>
          <p:cNvSpPr txBox="1"/>
          <p:nvPr/>
        </p:nvSpPr>
        <p:spPr>
          <a:xfrm>
            <a:off x="611560" y="4339087"/>
            <a:ext cx="7920880" cy="769441"/>
          </a:xfrm>
          <a:prstGeom prst="rect">
            <a:avLst/>
          </a:prstGeom>
          <a:noFill/>
        </p:spPr>
        <p:txBody>
          <a:bodyPr wrap="square" numCol="2" rtlCol="0">
            <a:spAutoFit/>
          </a:bodyPr>
          <a:lstStyle/>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0" cap="none" spc="0" normalizeH="0" baseline="0" noProof="0" dirty="0" err="1">
                <a:ln>
                  <a:noFill/>
                </a:ln>
                <a:solidFill>
                  <a:srgbClr val="FFFFFF">
                    <a:lumMod val="50000"/>
                  </a:srgbClr>
                </a:solidFill>
                <a:effectLst/>
                <a:uLnTx/>
                <a:uFillTx/>
                <a:latin typeface="Arial"/>
                <a:ea typeface="+mn-ea"/>
                <a:cs typeface="+mn-cs"/>
              </a:rPr>
              <a:t>dokazane</a:t>
            </a:r>
            <a:r>
              <a:rPr kumimoji="0" lang="en-US" sz="2000" b="0" i="0" u="none" strike="noStrike" kern="0" cap="none" spc="0" normalizeH="0" baseline="0" noProof="0" dirty="0">
                <a:ln>
                  <a:noFill/>
                </a:ln>
                <a:solidFill>
                  <a:srgbClr val="FFFFFF">
                    <a:lumMod val="50000"/>
                  </a:srgbClr>
                </a:solidFill>
                <a:effectLst/>
                <a:uLnTx/>
                <a:uFillTx/>
                <a:latin typeface="Arial"/>
                <a:ea typeface="+mn-ea"/>
                <a:cs typeface="+mn-cs"/>
              </a:rPr>
              <a:t> </a:t>
            </a:r>
            <a:r>
              <a:rPr kumimoji="0" lang="en-US" sz="2000" b="0" i="0" u="none" strike="noStrike" kern="0" cap="none" spc="0" normalizeH="0" baseline="0" noProof="0" dirty="0" err="1">
                <a:ln>
                  <a:noFill/>
                </a:ln>
                <a:solidFill>
                  <a:srgbClr val="FFFFFF">
                    <a:lumMod val="50000"/>
                  </a:srgbClr>
                </a:solidFill>
                <a:effectLst/>
                <a:uLnTx/>
                <a:uFillTx/>
                <a:latin typeface="Arial"/>
                <a:ea typeface="+mn-ea"/>
                <a:cs typeface="+mn-cs"/>
              </a:rPr>
              <a:t>rezerve</a:t>
            </a:r>
            <a:r>
              <a:rPr kumimoji="0" lang="en-US" sz="2000" b="0" i="0" u="none" strike="noStrike" kern="0" cap="none" spc="0" normalizeH="0" baseline="0" noProof="0" dirty="0">
                <a:ln>
                  <a:noFill/>
                </a:ln>
                <a:solidFill>
                  <a:srgbClr val="FFFFFF">
                    <a:lumMod val="50000"/>
                  </a:srgbClr>
                </a:solidFill>
                <a:effectLst/>
                <a:uLnTx/>
                <a:uFillTx/>
                <a:latin typeface="Arial"/>
                <a:ea typeface="+mn-ea"/>
                <a:cs typeface="+mn-cs"/>
              </a:rPr>
              <a:t> </a:t>
            </a:r>
            <a:r>
              <a:rPr kumimoji="0" lang="sl-SI" sz="2000" b="0" i="0" u="none" strike="noStrike" kern="0" cap="none" spc="0" normalizeH="0" baseline="0" noProof="0" dirty="0">
                <a:ln>
                  <a:noFill/>
                </a:ln>
                <a:solidFill>
                  <a:srgbClr val="FFFFFF">
                    <a:lumMod val="50000"/>
                  </a:srgbClr>
                </a:solidFill>
                <a:effectLst/>
                <a:uLnTx/>
                <a:uFillTx/>
                <a:latin typeface="Arial"/>
                <a:ea typeface="+mn-ea"/>
                <a:cs typeface="+mn-cs"/>
              </a:rPr>
              <a:t>(201</a:t>
            </a:r>
            <a:r>
              <a:rPr kumimoji="0" lang="sr-Latn-RS" sz="2000" b="0" i="0" u="none" strike="noStrike" kern="0" cap="none" spc="0" normalizeH="0" baseline="0" noProof="0" dirty="0">
                <a:ln>
                  <a:noFill/>
                </a:ln>
                <a:solidFill>
                  <a:srgbClr val="FFFFFF">
                    <a:lumMod val="50000"/>
                  </a:srgbClr>
                </a:solidFill>
                <a:effectLst/>
                <a:uLnTx/>
                <a:uFillTx/>
                <a:latin typeface="Arial"/>
                <a:ea typeface="+mn-ea"/>
                <a:cs typeface="+mn-cs"/>
              </a:rPr>
              <a:t>6</a:t>
            </a:r>
            <a:r>
              <a:rPr kumimoji="0" lang="sl-SI" sz="2000" b="0" i="0" u="none" strike="noStrike" kern="0" cap="none" spc="0" normalizeH="0" baseline="0" noProof="0" dirty="0">
                <a:ln>
                  <a:noFill/>
                </a:ln>
                <a:solidFill>
                  <a:srgbClr val="FFFFFF">
                    <a:lumMod val="50000"/>
                  </a:srgbClr>
                </a:solidFill>
                <a:effectLst/>
                <a:uLnTx/>
                <a:uFillTx/>
                <a:latin typeface="Arial"/>
                <a:ea typeface="+mn-ea"/>
                <a:cs typeface="+mn-cs"/>
              </a:rPr>
              <a:t>)</a:t>
            </a:r>
            <a:r>
              <a:rPr kumimoji="0" lang="en-US" sz="2000" b="0" i="0" u="none" strike="noStrike" kern="0" cap="none" spc="0" normalizeH="0" baseline="0" noProof="0" dirty="0">
                <a:ln>
                  <a:noFill/>
                </a:ln>
                <a:solidFill>
                  <a:srgbClr val="FFFFFF">
                    <a:lumMod val="50000"/>
                  </a:srgbClr>
                </a:solidFill>
                <a:effectLst/>
                <a:uLnTx/>
                <a:uFillTx/>
                <a:latin typeface="Arial"/>
                <a:ea typeface="+mn-ea"/>
                <a:cs typeface="+mn-cs"/>
              </a:rPr>
              <a:t>:</a:t>
            </a:r>
          </a:p>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sr-Latn-RS" sz="2000" b="0" i="0" u="none" strike="noStrike" kern="0" cap="none" spc="0" normalizeH="0" baseline="0" noProof="0" dirty="0">
                <a:ln>
                  <a:noFill/>
                </a:ln>
                <a:solidFill>
                  <a:srgbClr val="FFFFFF">
                    <a:lumMod val="50000"/>
                  </a:srgbClr>
                </a:solidFill>
                <a:effectLst/>
                <a:uLnTx/>
                <a:uFillTx/>
                <a:latin typeface="Arial"/>
                <a:ea typeface="+mn-ea"/>
                <a:cs typeface="+mn-cs"/>
              </a:rPr>
              <a:t>godišnja</a:t>
            </a:r>
            <a:r>
              <a:rPr kumimoji="0" lang="en-US" sz="2000" b="0" i="0" u="none" strike="noStrike" kern="0" cap="none" spc="0" normalizeH="0" baseline="0" noProof="0" dirty="0">
                <a:ln>
                  <a:noFill/>
                </a:ln>
                <a:solidFill>
                  <a:srgbClr val="FFFFFF">
                    <a:lumMod val="50000"/>
                  </a:srgbClr>
                </a:solidFill>
                <a:effectLst/>
                <a:uLnTx/>
                <a:uFillTx/>
                <a:latin typeface="Arial"/>
                <a:ea typeface="+mn-ea"/>
                <a:cs typeface="+mn-cs"/>
              </a:rPr>
              <a:t> </a:t>
            </a:r>
            <a:r>
              <a:rPr kumimoji="0" lang="sl-SI" sz="2000" b="0" i="0" u="none" strike="noStrike" kern="0" cap="none" spc="0" normalizeH="0" baseline="0" noProof="0" dirty="0">
                <a:ln>
                  <a:noFill/>
                </a:ln>
                <a:solidFill>
                  <a:srgbClr val="FFFFFF">
                    <a:lumMod val="50000"/>
                  </a:srgbClr>
                </a:solidFill>
                <a:effectLst/>
                <a:uLnTx/>
                <a:uFillTx/>
                <a:latin typeface="Arial"/>
                <a:ea typeface="+mn-ea"/>
                <a:cs typeface="+mn-cs"/>
              </a:rPr>
              <a:t>p</a:t>
            </a:r>
            <a:r>
              <a:rPr kumimoji="0" lang="en-US" sz="2000" b="0" i="0" u="none" strike="noStrike" kern="0" cap="none" spc="0" normalizeH="0" baseline="0" noProof="0" dirty="0" err="1">
                <a:ln>
                  <a:noFill/>
                </a:ln>
                <a:solidFill>
                  <a:srgbClr val="FFFFFF">
                    <a:lumMod val="50000"/>
                  </a:srgbClr>
                </a:solidFill>
                <a:effectLst/>
                <a:uLnTx/>
                <a:uFillTx/>
                <a:latin typeface="Arial"/>
                <a:ea typeface="+mn-ea"/>
                <a:cs typeface="+mn-cs"/>
              </a:rPr>
              <a:t>roizvodnja</a:t>
            </a:r>
            <a:r>
              <a:rPr kumimoji="0" lang="sl-SI" sz="2000" b="0" i="0" u="none" strike="noStrike" kern="0" cap="none" spc="0" normalizeH="0" baseline="0" noProof="0" dirty="0">
                <a:ln>
                  <a:noFill/>
                </a:ln>
                <a:solidFill>
                  <a:srgbClr val="FFFFFF">
                    <a:lumMod val="50000"/>
                  </a:srgbClr>
                </a:solidFill>
                <a:effectLst/>
                <a:uLnTx/>
                <a:uFillTx/>
                <a:latin typeface="Arial"/>
                <a:ea typeface="+mn-ea"/>
                <a:cs typeface="+mn-cs"/>
              </a:rPr>
              <a:t> (201</a:t>
            </a:r>
            <a:r>
              <a:rPr kumimoji="0" lang="sr-Latn-RS" sz="2000" b="0" i="0" u="none" strike="noStrike" kern="0" cap="none" spc="0" normalizeH="0" baseline="0" noProof="0" dirty="0">
                <a:ln>
                  <a:noFill/>
                </a:ln>
                <a:solidFill>
                  <a:srgbClr val="FFFFFF">
                    <a:lumMod val="50000"/>
                  </a:srgbClr>
                </a:solidFill>
                <a:effectLst/>
                <a:uLnTx/>
                <a:uFillTx/>
                <a:latin typeface="Arial"/>
                <a:ea typeface="+mn-ea"/>
                <a:cs typeface="+mn-cs"/>
              </a:rPr>
              <a:t>6</a:t>
            </a:r>
            <a:r>
              <a:rPr kumimoji="0" lang="sl-SI" sz="2000" b="0" i="0" u="none" strike="noStrike" kern="0" cap="none" spc="0" normalizeH="0" baseline="0" noProof="0" dirty="0">
                <a:ln>
                  <a:noFill/>
                </a:ln>
                <a:solidFill>
                  <a:srgbClr val="FFFFFF">
                    <a:lumMod val="50000"/>
                  </a:srgbClr>
                </a:solidFill>
                <a:effectLst/>
                <a:uLnTx/>
                <a:uFillTx/>
                <a:latin typeface="Arial"/>
                <a:ea typeface="+mn-ea"/>
                <a:cs typeface="+mn-cs"/>
              </a:rPr>
              <a:t>)</a:t>
            </a:r>
            <a:r>
              <a:rPr kumimoji="0" lang="en-US" sz="2000" b="0" i="0" u="none" strike="noStrike" kern="0" cap="none" spc="0" normalizeH="0" baseline="0" noProof="0" dirty="0">
                <a:ln>
                  <a:noFill/>
                </a:ln>
                <a:solidFill>
                  <a:srgbClr val="FFFFFF">
                    <a:lumMod val="50000"/>
                  </a:srgbClr>
                </a:solidFill>
                <a:effectLst/>
                <a:uLnTx/>
                <a:uFillTx/>
                <a:latin typeface="Arial"/>
                <a:ea typeface="+mn-ea"/>
                <a:cs typeface="+mn-cs"/>
              </a:rPr>
              <a:t>:</a:t>
            </a:r>
            <a:r>
              <a:rPr kumimoji="0" lang="en-US" sz="2000" b="0" i="0" u="none" strike="noStrike" kern="0" cap="none" spc="0" normalizeH="0" baseline="0" noProof="0" dirty="0">
                <a:ln>
                  <a:noFill/>
                </a:ln>
                <a:solidFill>
                  <a:srgbClr val="D2533C"/>
                </a:solidFill>
                <a:effectLst/>
                <a:uLnTx/>
                <a:uFillTx/>
                <a:latin typeface="Arial"/>
                <a:ea typeface="+mn-ea"/>
                <a:cs typeface="+mn-cs"/>
              </a:rPr>
              <a:t>                                                          </a:t>
            </a:r>
            <a:endParaRPr kumimoji="0" lang="en-US" sz="2000" b="0" i="0" u="none" strike="noStrike" kern="0" cap="none" spc="0" normalizeH="0" baseline="0" noProof="0" dirty="0">
              <a:ln>
                <a:noFill/>
              </a:ln>
              <a:solidFill>
                <a:srgbClr val="0070C0"/>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0" cap="none" spc="0" normalizeH="0" baseline="0" noProof="0" dirty="0">
                <a:ln>
                  <a:noFill/>
                </a:ln>
                <a:solidFill>
                  <a:srgbClr val="D2533C"/>
                </a:solidFill>
                <a:effectLst/>
                <a:uLnTx/>
                <a:uFillTx/>
                <a:latin typeface="Arial"/>
                <a:ea typeface="+mn-ea"/>
                <a:cs typeface="+mn-cs"/>
              </a:rPr>
              <a:t>	</a:t>
            </a:r>
            <a:r>
              <a:rPr kumimoji="0" lang="sr-Latn-RS" sz="2000" b="1" i="0" u="none" strike="noStrike" kern="0" cap="none" spc="0" normalizeH="0" baseline="0" noProof="0" dirty="0">
                <a:ln>
                  <a:noFill/>
                </a:ln>
                <a:solidFill>
                  <a:srgbClr val="D2533C"/>
                </a:solidFill>
                <a:effectLst/>
                <a:uLnTx/>
                <a:uFillTx/>
                <a:latin typeface="Arial"/>
                <a:ea typeface="+mn-ea"/>
                <a:cs typeface="+mn-cs"/>
              </a:rPr>
              <a:t>1 140</a:t>
            </a:r>
            <a:r>
              <a:rPr kumimoji="0" lang="en-US" sz="2000" b="1" i="0" u="none" strike="noStrike" kern="0" cap="none" spc="0" normalizeH="0" baseline="0" noProof="0" dirty="0">
                <a:ln>
                  <a:noFill/>
                </a:ln>
                <a:solidFill>
                  <a:srgbClr val="D2533C"/>
                </a:solidFill>
                <a:effectLst/>
                <a:uLnTx/>
                <a:uFillTx/>
                <a:latin typeface="Arial"/>
                <a:ea typeface="+mn-ea"/>
                <a:cs typeface="+mn-cs"/>
              </a:rPr>
              <a:t> </a:t>
            </a:r>
            <a:r>
              <a:rPr kumimoji="0" lang="sl-SI" sz="2000" b="0" i="0" u="none" strike="noStrike" kern="0" cap="none" spc="0" normalizeH="0" baseline="0" noProof="0" dirty="0">
                <a:ln>
                  <a:noFill/>
                </a:ln>
                <a:solidFill>
                  <a:srgbClr val="D2533C"/>
                </a:solidFill>
                <a:effectLst/>
                <a:uLnTx/>
                <a:uFillTx/>
                <a:latin typeface="Arial"/>
                <a:ea typeface="+mn-ea"/>
                <a:cs typeface="+mn-cs"/>
              </a:rPr>
              <a:t>milijardi </a:t>
            </a:r>
            <a:r>
              <a:rPr kumimoji="0" lang="en-US" sz="2000" b="0" i="0" u="none" strike="noStrike" kern="0" cap="none" spc="0" normalizeH="0" baseline="0" noProof="0" dirty="0" err="1">
                <a:ln>
                  <a:noFill/>
                </a:ln>
                <a:solidFill>
                  <a:srgbClr val="D2533C"/>
                </a:solidFill>
                <a:effectLst/>
                <a:uLnTx/>
                <a:uFillTx/>
                <a:latin typeface="Arial"/>
                <a:ea typeface="+mn-ea"/>
                <a:cs typeface="+mn-cs"/>
              </a:rPr>
              <a:t>tona</a:t>
            </a:r>
            <a:r>
              <a:rPr kumimoji="0" lang="sl-SI" sz="2000" b="0" i="0" u="none" strike="noStrike" kern="0" cap="none" spc="0" normalizeH="0" baseline="0" noProof="0" dirty="0">
                <a:ln>
                  <a:noFill/>
                </a:ln>
                <a:solidFill>
                  <a:srgbClr val="D2533C"/>
                </a:solidFill>
                <a:effectLst/>
                <a:uLnTx/>
                <a:uFillTx/>
                <a:latin typeface="Arial"/>
                <a:ea typeface="+mn-ea"/>
                <a:cs typeface="+mn-cs"/>
              </a:rPr>
              <a:t> </a:t>
            </a:r>
            <a:endParaRPr kumimoji="0" lang="en-US" sz="2000" b="0" i="0" u="none" strike="noStrike" kern="0" cap="none" spc="0" normalizeH="0" baseline="0" noProof="0" dirty="0">
              <a:ln>
                <a:noFill/>
              </a:ln>
              <a:solidFill>
                <a:srgbClr val="D2533C"/>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0" cap="none" spc="0" normalizeH="0" baseline="0" noProof="0" dirty="0">
                <a:ln>
                  <a:noFill/>
                </a:ln>
                <a:solidFill>
                  <a:srgbClr val="D2533C"/>
                </a:solidFill>
                <a:effectLst/>
                <a:uLnTx/>
                <a:uFillTx/>
                <a:latin typeface="Arial"/>
                <a:ea typeface="+mn-ea"/>
                <a:cs typeface="+mn-cs"/>
              </a:rPr>
              <a:t>	 </a:t>
            </a:r>
            <a:r>
              <a:rPr kumimoji="0" lang="sr-Latn-RS" sz="2000" b="0" i="0" u="none" strike="noStrike" kern="0" cap="none" spc="0" normalizeH="0" baseline="0" noProof="0" dirty="0">
                <a:ln>
                  <a:noFill/>
                </a:ln>
                <a:solidFill>
                  <a:srgbClr val="D2533C"/>
                </a:solidFill>
                <a:effectLst/>
                <a:uLnTx/>
                <a:uFillTx/>
                <a:latin typeface="Arial"/>
                <a:ea typeface="+mn-ea"/>
                <a:cs typeface="+mn-cs"/>
              </a:rPr>
              <a:t>      </a:t>
            </a:r>
            <a:r>
              <a:rPr kumimoji="0" lang="en-US" sz="2000" b="1" i="0" u="none" strike="noStrike" kern="0" cap="none" spc="0" normalizeH="0" baseline="0" noProof="0" dirty="0">
                <a:ln>
                  <a:noFill/>
                </a:ln>
                <a:solidFill>
                  <a:srgbClr val="D2533C"/>
                </a:solidFill>
                <a:effectLst/>
                <a:uLnTx/>
                <a:uFillTx/>
                <a:latin typeface="Arial"/>
                <a:ea typeface="+mn-ea"/>
                <a:cs typeface="+mn-cs"/>
              </a:rPr>
              <a:t>7</a:t>
            </a:r>
            <a:r>
              <a:rPr kumimoji="0" lang="sl-SI" sz="2000" b="1" i="0" u="none" strike="noStrike" kern="0" cap="none" spc="0" normalizeH="0" baseline="0" noProof="0" dirty="0">
                <a:ln>
                  <a:noFill/>
                </a:ln>
                <a:solidFill>
                  <a:srgbClr val="D2533C"/>
                </a:solidFill>
                <a:effectLst/>
                <a:uLnTx/>
                <a:uFillTx/>
                <a:latin typeface="Arial"/>
                <a:ea typeface="+mn-ea"/>
                <a:cs typeface="+mn-cs"/>
              </a:rPr>
              <a:t>,2</a:t>
            </a:r>
            <a:r>
              <a:rPr kumimoji="0" lang="en-US" sz="2000" b="1" i="0" u="none" strike="noStrike" kern="0" cap="none" spc="0" normalizeH="0" baseline="0" noProof="0" dirty="0">
                <a:ln>
                  <a:noFill/>
                </a:ln>
                <a:solidFill>
                  <a:srgbClr val="D2533C"/>
                </a:solidFill>
                <a:effectLst/>
                <a:uLnTx/>
                <a:uFillTx/>
                <a:latin typeface="Arial"/>
                <a:ea typeface="+mn-ea"/>
                <a:cs typeface="+mn-cs"/>
              </a:rPr>
              <a:t>7</a:t>
            </a:r>
            <a:r>
              <a:rPr kumimoji="0" lang="sl-SI" sz="2000" b="1" i="0" u="none" strike="noStrike" kern="0" cap="none" spc="0" normalizeH="0" baseline="0" noProof="0" dirty="0">
                <a:ln>
                  <a:noFill/>
                </a:ln>
                <a:solidFill>
                  <a:srgbClr val="D2533C"/>
                </a:solidFill>
                <a:effectLst/>
                <a:uLnTx/>
                <a:uFillTx/>
                <a:latin typeface="Arial"/>
                <a:ea typeface="+mn-ea"/>
                <a:cs typeface="+mn-cs"/>
              </a:rPr>
              <a:t> </a:t>
            </a:r>
            <a:r>
              <a:rPr kumimoji="0" lang="sl-SI" sz="2000" b="0" i="0" u="none" strike="noStrike" kern="0" cap="none" spc="0" normalizeH="0" baseline="0" noProof="0" dirty="0">
                <a:ln>
                  <a:noFill/>
                </a:ln>
                <a:solidFill>
                  <a:srgbClr val="D2533C"/>
                </a:solidFill>
                <a:effectLst/>
                <a:uLnTx/>
                <a:uFillTx/>
                <a:latin typeface="Arial"/>
                <a:ea typeface="+mn-ea"/>
                <a:cs typeface="+mn-cs"/>
              </a:rPr>
              <a:t>milijardi </a:t>
            </a:r>
            <a:r>
              <a:rPr kumimoji="0" lang="en-US" sz="2000" b="0" i="0" u="none" strike="noStrike" kern="0" cap="none" spc="0" normalizeH="0" baseline="0" noProof="0" dirty="0" err="1">
                <a:ln>
                  <a:noFill/>
                </a:ln>
                <a:solidFill>
                  <a:srgbClr val="D2533C"/>
                </a:solidFill>
                <a:effectLst/>
                <a:uLnTx/>
                <a:uFillTx/>
                <a:latin typeface="Arial"/>
                <a:ea typeface="+mn-ea"/>
                <a:cs typeface="+mn-cs"/>
              </a:rPr>
              <a:t>tona</a:t>
            </a:r>
            <a:r>
              <a:rPr kumimoji="0" lang="sl-SI" sz="2000" b="0" i="0" u="none" strike="noStrike" kern="0" cap="none" spc="0" normalizeH="0" baseline="0" noProof="0" dirty="0">
                <a:ln>
                  <a:noFill/>
                </a:ln>
                <a:solidFill>
                  <a:srgbClr val="D2533C"/>
                </a:solidFill>
                <a:effectLst/>
                <a:uLnTx/>
                <a:uFillTx/>
                <a:latin typeface="Arial"/>
                <a:ea typeface="+mn-ea"/>
                <a:cs typeface="+mn-cs"/>
              </a:rPr>
              <a:t> </a:t>
            </a:r>
            <a:endParaRPr kumimoji="0" lang="en-US" sz="2000" b="0" i="0" u="none" strike="noStrike" kern="0" cap="none" spc="0" normalizeH="0" baseline="0" noProof="0" dirty="0">
              <a:ln>
                <a:noFill/>
              </a:ln>
              <a:solidFill>
                <a:srgbClr val="D2533C"/>
              </a:solidFill>
              <a:effectLst/>
              <a:uLnTx/>
              <a:uFillTx/>
              <a:latin typeface="Arial"/>
              <a:ea typeface="+mn-ea"/>
              <a:cs typeface="+mn-cs"/>
            </a:endParaRPr>
          </a:p>
        </p:txBody>
      </p:sp>
      <p:sp>
        <p:nvSpPr>
          <p:cNvPr id="5" name="Rectangle 4">
            <a:extLst>
              <a:ext uri="{FF2B5EF4-FFF2-40B4-BE49-F238E27FC236}">
                <a16:creationId xmlns:a16="http://schemas.microsoft.com/office/drawing/2014/main" id="{BF853A20-0423-4E7D-8936-CEE9F5D9DD34}"/>
              </a:ext>
            </a:extLst>
          </p:cNvPr>
          <p:cNvSpPr/>
          <p:nvPr/>
        </p:nvSpPr>
        <p:spPr>
          <a:xfrm>
            <a:off x="7434072" y="6236208"/>
            <a:ext cx="105028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900" b="1" i="0" u="none" strike="noStrike" kern="1200" cap="none" spc="0" normalizeH="0" baseline="0" noProof="0" dirty="0">
                <a:ln>
                  <a:noFill/>
                </a:ln>
                <a:solidFill>
                  <a:srgbClr val="FFFFFF">
                    <a:lumMod val="65000"/>
                  </a:srgbClr>
                </a:solidFill>
                <a:effectLst/>
                <a:uLnTx/>
                <a:uFillTx/>
                <a:latin typeface="Arial"/>
                <a:ea typeface="+mn-ea"/>
                <a:cs typeface="+mn-cs"/>
              </a:rPr>
              <a:t>WORLD COAL</a:t>
            </a:r>
            <a:endParaRPr kumimoji="0" lang="en-US" sz="900" b="1" i="0" u="none" strike="noStrike" kern="1200" cap="none" spc="0" normalizeH="0" baseline="0" noProof="0" dirty="0">
              <a:ln>
                <a:noFill/>
              </a:ln>
              <a:solidFill>
                <a:srgbClr val="FFFFFF">
                  <a:lumMod val="6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lumMod val="65000"/>
                  </a:srgbClr>
                </a:solidFill>
                <a:effectLst/>
                <a:uLnTx/>
                <a:uFillTx/>
                <a:latin typeface="Arial"/>
                <a:ea typeface="+mn-ea"/>
                <a:cs typeface="+mn-cs"/>
              </a:rPr>
              <a:t>  </a:t>
            </a:r>
            <a:r>
              <a:rPr kumimoji="0" lang="sl-SI" sz="900" b="1" i="0" u="none" strike="noStrike" kern="1200" cap="none" spc="0" normalizeH="0" baseline="0" noProof="0" dirty="0">
                <a:ln>
                  <a:noFill/>
                </a:ln>
                <a:solidFill>
                  <a:srgbClr val="FFFFFF">
                    <a:lumMod val="65000"/>
                  </a:srgbClr>
                </a:solidFill>
                <a:effectLst/>
                <a:uLnTx/>
                <a:uFillTx/>
                <a:latin typeface="Arial"/>
                <a:ea typeface="+mn-ea"/>
                <a:cs typeface="+mn-cs"/>
              </a:rPr>
              <a:t>ASSOCIATION</a:t>
            </a:r>
            <a:endParaRPr kumimoji="0" lang="en-US" sz="900" b="1" i="0" u="none" strike="noStrike" kern="1200" cap="none" spc="0" normalizeH="0" baseline="0" noProof="0" dirty="0">
              <a:ln>
                <a:noFill/>
              </a:ln>
              <a:solidFill>
                <a:srgbClr val="FFFFFF">
                  <a:lumMod val="65000"/>
                </a:srgbClr>
              </a:solidFill>
              <a:effectLst/>
              <a:uLnTx/>
              <a:uFillTx/>
              <a:latin typeface="Arial"/>
              <a:ea typeface="+mn-ea"/>
              <a:cs typeface="+mn-cs"/>
            </a:endParaRPr>
          </a:p>
        </p:txBody>
      </p:sp>
      <p:sp>
        <p:nvSpPr>
          <p:cNvPr id="7" name="Slide Number Placeholder 6">
            <a:extLst>
              <a:ext uri="{FF2B5EF4-FFF2-40B4-BE49-F238E27FC236}">
                <a16:creationId xmlns:a16="http://schemas.microsoft.com/office/drawing/2014/main" id="{2D569D6B-379E-40F3-BAF1-E28900F6C20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743515-3D6A-4D6F-A759-353AF2C58673}"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57397556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BB7CA-83B8-4E2E-AE6C-BDB19BB5A1FC}"/>
              </a:ext>
            </a:extLst>
          </p:cNvPr>
          <p:cNvSpPr>
            <a:spLocks noGrp="1"/>
          </p:cNvSpPr>
          <p:nvPr>
            <p:ph type="ctrTitle"/>
          </p:nvPr>
        </p:nvSpPr>
        <p:spPr>
          <a:xfrm>
            <a:off x="685800" y="1470943"/>
            <a:ext cx="7848600" cy="1886049"/>
          </a:xfrm>
        </p:spPr>
        <p:txBody>
          <a:bodyPr/>
          <a:lstStyle/>
          <a:p>
            <a:pPr lvl="0" algn="ctr">
              <a:lnSpc>
                <a:spcPct val="150000"/>
              </a:lnSpc>
              <a:spcBef>
                <a:spcPts val="0"/>
              </a:spcBef>
            </a:pPr>
            <a:r>
              <a:rPr lang="sl-SI" sz="2400" b="1" kern="0" cap="none" spc="0" dirty="0">
                <a:solidFill>
                  <a:srgbClr val="D2533C"/>
                </a:solidFill>
                <a:latin typeface="Arial" panose="020B0604020202020204" pitchFamily="34" charset="0"/>
                <a:ea typeface="+mn-ea"/>
                <a:cs typeface="Arial" panose="020B0604020202020204" pitchFamily="34" charset="0"/>
              </a:rPr>
              <a:t>SIROVA NAFTA</a:t>
            </a:r>
            <a:br>
              <a:rPr lang="sl-SI" sz="2400" b="1" kern="0" cap="none" spc="0" dirty="0">
                <a:solidFill>
                  <a:srgbClr val="D2533C"/>
                </a:solidFill>
                <a:latin typeface="Arial" panose="020B0604020202020204" pitchFamily="34" charset="0"/>
                <a:ea typeface="+mn-ea"/>
                <a:cs typeface="Arial" panose="020B0604020202020204" pitchFamily="34" charset="0"/>
              </a:rPr>
            </a:br>
            <a:br>
              <a:rPr lang="sl-SI" sz="1800" kern="0" cap="none" spc="0" dirty="0">
                <a:solidFill>
                  <a:srgbClr val="0070C0"/>
                </a:solidFill>
                <a:latin typeface="Arial" panose="020B0604020202020204" pitchFamily="34" charset="0"/>
                <a:ea typeface="+mn-ea"/>
                <a:cs typeface="Arial" panose="020B0604020202020204" pitchFamily="34" charset="0"/>
              </a:rPr>
            </a:br>
            <a:r>
              <a:rPr lang="sl-SI" sz="2000" kern="0" cap="none" spc="0" dirty="0">
                <a:solidFill>
                  <a:srgbClr val="D2533C"/>
                </a:solidFill>
                <a:latin typeface="Arial" panose="020B0604020202020204" pitchFamily="34" charset="0"/>
                <a:ea typeface="+mn-ea"/>
                <a:cs typeface="Arial" panose="020B0604020202020204" pitchFamily="34" charset="0"/>
              </a:rPr>
              <a:t>IZDAŠNOST</a:t>
            </a:r>
            <a:br>
              <a:rPr lang="en-US" sz="2000" kern="0" cap="none" spc="0" dirty="0">
                <a:solidFill>
                  <a:srgbClr val="D2533C"/>
                </a:solidFill>
                <a:latin typeface="Arial" panose="020B0604020202020204" pitchFamily="34" charset="0"/>
                <a:ea typeface="+mn-ea"/>
                <a:cs typeface="Arial" panose="020B0604020202020204" pitchFamily="34" charset="0"/>
              </a:rPr>
            </a:br>
            <a:r>
              <a:rPr lang="sl-SI" sz="2400" b="1" kern="0" cap="none" spc="0" dirty="0">
                <a:solidFill>
                  <a:srgbClr val="292934">
                    <a:lumMod val="75000"/>
                    <a:lumOff val="25000"/>
                  </a:srgbClr>
                </a:solidFill>
                <a:latin typeface="Arial" panose="020B0604020202020204" pitchFamily="34" charset="0"/>
                <a:ea typeface="+mn-ea"/>
                <a:cs typeface="Arial" panose="020B0604020202020204" pitchFamily="34" charset="0"/>
              </a:rPr>
              <a:t>5</a:t>
            </a:r>
            <a:r>
              <a:rPr lang="en-US" sz="2400" b="1" kern="0" cap="none" spc="0" dirty="0">
                <a:solidFill>
                  <a:srgbClr val="292934">
                    <a:lumMod val="75000"/>
                    <a:lumOff val="25000"/>
                  </a:srgbClr>
                </a:solidFill>
                <a:latin typeface="Arial" panose="020B0604020202020204" pitchFamily="34" charset="0"/>
                <a:ea typeface="+mn-ea"/>
                <a:cs typeface="Arial" panose="020B0604020202020204" pitchFamily="34" charset="0"/>
              </a:rPr>
              <a:t>5</a:t>
            </a:r>
            <a:r>
              <a:rPr lang="sl-SI" sz="2400" b="1" kern="0" cap="none" spc="0" dirty="0">
                <a:solidFill>
                  <a:srgbClr val="292934">
                    <a:lumMod val="75000"/>
                    <a:lumOff val="25000"/>
                  </a:srgbClr>
                </a:solidFill>
                <a:latin typeface="Arial" panose="020B0604020202020204" pitchFamily="34" charset="0"/>
                <a:ea typeface="+mn-ea"/>
                <a:cs typeface="Arial" panose="020B0604020202020204" pitchFamily="34" charset="0"/>
              </a:rPr>
              <a:t> GODINA</a:t>
            </a:r>
            <a:endParaRPr lang="en-US"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D18254C-F6E4-446D-A997-5E0FF9EA4547}"/>
              </a:ext>
            </a:extLst>
          </p:cNvPr>
          <p:cNvSpPr>
            <a:spLocks noGrp="1"/>
          </p:cNvSpPr>
          <p:nvPr>
            <p:ph type="subTitle" idx="1"/>
          </p:nvPr>
        </p:nvSpPr>
        <p:spPr>
          <a:xfrm>
            <a:off x="685800" y="3505200"/>
            <a:ext cx="7848600" cy="427856"/>
          </a:xfrm>
        </p:spPr>
        <p:txBody>
          <a:bodyPr/>
          <a:lstStyle/>
          <a:p>
            <a:pPr algn="ctr"/>
            <a:r>
              <a:rPr lang="sl-SI" sz="2000" kern="0" dirty="0">
                <a:solidFill>
                  <a:srgbClr val="686868"/>
                </a:solidFill>
              </a:rPr>
              <a:t>(</a:t>
            </a:r>
            <a:r>
              <a:rPr lang="sl-SI" sz="2000" kern="0" dirty="0">
                <a:solidFill>
                  <a:schemeClr val="bg1">
                    <a:lumMod val="50000"/>
                  </a:schemeClr>
                </a:solidFill>
              </a:rPr>
              <a:t>dokaz. rezerve : dnevna proizvodnja = </a:t>
            </a:r>
            <a:r>
              <a:rPr lang="sl-SI" sz="2000" b="1" kern="0" dirty="0">
                <a:solidFill>
                  <a:schemeClr val="tx2"/>
                </a:solidFill>
              </a:rPr>
              <a:t>2</a:t>
            </a:r>
            <a:r>
              <a:rPr lang="en-US" sz="2000" b="1" kern="0" dirty="0">
                <a:solidFill>
                  <a:schemeClr val="tx2"/>
                </a:solidFill>
              </a:rPr>
              <a:t>0 35</a:t>
            </a:r>
            <a:r>
              <a:rPr lang="sl-SI" sz="2000" b="1" kern="0" dirty="0">
                <a:solidFill>
                  <a:schemeClr val="tx2"/>
                </a:solidFill>
              </a:rPr>
              <a:t>4</a:t>
            </a:r>
            <a:r>
              <a:rPr lang="sl-SI" sz="2000" kern="0" dirty="0">
                <a:solidFill>
                  <a:schemeClr val="tx2"/>
                </a:solidFill>
              </a:rPr>
              <a:t> dana</a:t>
            </a:r>
            <a:r>
              <a:rPr lang="sl-SI" sz="2000" kern="0" dirty="0">
                <a:solidFill>
                  <a:srgbClr val="686868"/>
                </a:solidFill>
              </a:rPr>
              <a:t>)</a:t>
            </a:r>
            <a:endParaRPr lang="en-US" sz="2000" kern="0" dirty="0">
              <a:solidFill>
                <a:srgbClr val="686868"/>
              </a:solidFill>
            </a:endParaRPr>
          </a:p>
        </p:txBody>
      </p:sp>
      <p:sp>
        <p:nvSpPr>
          <p:cNvPr id="4" name="TextBox 3">
            <a:extLst>
              <a:ext uri="{FF2B5EF4-FFF2-40B4-BE49-F238E27FC236}">
                <a16:creationId xmlns:a16="http://schemas.microsoft.com/office/drawing/2014/main" id="{9E811327-EE68-4326-845F-CB962E24BCEA}"/>
              </a:ext>
            </a:extLst>
          </p:cNvPr>
          <p:cNvSpPr txBox="1"/>
          <p:nvPr/>
        </p:nvSpPr>
        <p:spPr>
          <a:xfrm>
            <a:off x="611560" y="4339087"/>
            <a:ext cx="7920880" cy="769441"/>
          </a:xfrm>
          <a:prstGeom prst="rect">
            <a:avLst/>
          </a:prstGeom>
          <a:noFill/>
        </p:spPr>
        <p:txBody>
          <a:bodyPr wrap="square" numCol="2" rtlCol="0">
            <a:spAutoFit/>
          </a:bodyPr>
          <a:lstStyle/>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0" cap="none" spc="0" normalizeH="0" baseline="0" noProof="0" dirty="0" err="1">
                <a:ln>
                  <a:noFill/>
                </a:ln>
                <a:solidFill>
                  <a:srgbClr val="FFFFFF">
                    <a:lumMod val="50000"/>
                  </a:srgbClr>
                </a:solidFill>
                <a:effectLst/>
                <a:uLnTx/>
                <a:uFillTx/>
                <a:latin typeface="Arial"/>
                <a:ea typeface="+mn-ea"/>
                <a:cs typeface="+mn-cs"/>
              </a:rPr>
              <a:t>dokazane</a:t>
            </a:r>
            <a:r>
              <a:rPr kumimoji="0" lang="en-US" sz="2000" b="0" i="0" u="none" strike="noStrike" kern="0" cap="none" spc="0" normalizeH="0" baseline="0" noProof="0" dirty="0">
                <a:ln>
                  <a:noFill/>
                </a:ln>
                <a:solidFill>
                  <a:srgbClr val="FFFFFF">
                    <a:lumMod val="50000"/>
                  </a:srgbClr>
                </a:solidFill>
                <a:effectLst/>
                <a:uLnTx/>
                <a:uFillTx/>
                <a:latin typeface="Arial"/>
                <a:ea typeface="+mn-ea"/>
                <a:cs typeface="+mn-cs"/>
              </a:rPr>
              <a:t> </a:t>
            </a:r>
            <a:r>
              <a:rPr kumimoji="0" lang="en-US" sz="2000" b="0" i="0" u="none" strike="noStrike" kern="0" cap="none" spc="0" normalizeH="0" baseline="0" noProof="0" dirty="0" err="1">
                <a:ln>
                  <a:noFill/>
                </a:ln>
                <a:solidFill>
                  <a:srgbClr val="FFFFFF">
                    <a:lumMod val="50000"/>
                  </a:srgbClr>
                </a:solidFill>
                <a:effectLst/>
                <a:uLnTx/>
                <a:uFillTx/>
                <a:latin typeface="Arial"/>
                <a:ea typeface="+mn-ea"/>
                <a:cs typeface="+mn-cs"/>
              </a:rPr>
              <a:t>rezerve</a:t>
            </a:r>
            <a:r>
              <a:rPr kumimoji="0" lang="en-US" sz="2000" b="0" i="0" u="none" strike="noStrike" kern="0" cap="none" spc="0" normalizeH="0" baseline="0" noProof="0" dirty="0">
                <a:ln>
                  <a:noFill/>
                </a:ln>
                <a:solidFill>
                  <a:srgbClr val="FFFFFF">
                    <a:lumMod val="50000"/>
                  </a:srgbClr>
                </a:solidFill>
                <a:effectLst/>
                <a:uLnTx/>
                <a:uFillTx/>
                <a:latin typeface="Arial"/>
                <a:ea typeface="+mn-ea"/>
                <a:cs typeface="+mn-cs"/>
              </a:rPr>
              <a:t> </a:t>
            </a:r>
            <a:r>
              <a:rPr kumimoji="0" lang="sl-SI" sz="2000" b="0" i="0" u="none" strike="noStrike" kern="0" cap="none" spc="0" normalizeH="0" baseline="0" noProof="0" dirty="0">
                <a:ln>
                  <a:noFill/>
                </a:ln>
                <a:solidFill>
                  <a:srgbClr val="FFFFFF">
                    <a:lumMod val="50000"/>
                  </a:srgbClr>
                </a:solidFill>
                <a:effectLst/>
                <a:uLnTx/>
                <a:uFillTx/>
                <a:latin typeface="Arial"/>
                <a:ea typeface="+mn-ea"/>
                <a:cs typeface="+mn-cs"/>
              </a:rPr>
              <a:t>(201</a:t>
            </a:r>
            <a:r>
              <a:rPr kumimoji="0" lang="en-US" sz="2000" b="0" i="0" u="none" strike="noStrike" kern="0" cap="none" spc="0" normalizeH="0" baseline="0" noProof="0" dirty="0">
                <a:ln>
                  <a:noFill/>
                </a:ln>
                <a:solidFill>
                  <a:srgbClr val="FFFFFF">
                    <a:lumMod val="50000"/>
                  </a:srgbClr>
                </a:solidFill>
                <a:effectLst/>
                <a:uLnTx/>
                <a:uFillTx/>
                <a:latin typeface="Arial"/>
                <a:ea typeface="+mn-ea"/>
                <a:cs typeface="+mn-cs"/>
              </a:rPr>
              <a:t>6</a:t>
            </a:r>
            <a:r>
              <a:rPr kumimoji="0" lang="sl-SI" sz="2000" b="0" i="0" u="none" strike="noStrike" kern="0" cap="none" spc="0" normalizeH="0" baseline="0" noProof="0" dirty="0">
                <a:ln>
                  <a:noFill/>
                </a:ln>
                <a:solidFill>
                  <a:srgbClr val="FFFFFF">
                    <a:lumMod val="50000"/>
                  </a:srgbClr>
                </a:solidFill>
                <a:effectLst/>
                <a:uLnTx/>
                <a:uFillTx/>
                <a:latin typeface="Arial"/>
                <a:ea typeface="+mn-ea"/>
                <a:cs typeface="+mn-cs"/>
              </a:rPr>
              <a:t>)</a:t>
            </a:r>
            <a:r>
              <a:rPr kumimoji="0" lang="en-US" sz="2000" b="0" i="0" u="none" strike="noStrike" kern="0" cap="none" spc="0" normalizeH="0" baseline="0" noProof="0" dirty="0">
                <a:ln>
                  <a:noFill/>
                </a:ln>
                <a:solidFill>
                  <a:srgbClr val="FFFFFF">
                    <a:lumMod val="50000"/>
                  </a:srgbClr>
                </a:solidFill>
                <a:effectLst/>
                <a:uLnTx/>
                <a:uFillTx/>
                <a:latin typeface="Arial"/>
                <a:ea typeface="+mn-ea"/>
                <a:cs typeface="+mn-cs"/>
              </a:rPr>
              <a:t>:</a:t>
            </a:r>
          </a:p>
          <a:p>
            <a:pPr marL="0" marR="0" lvl="0" indent="0" algn="r"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0" cap="none" spc="0" normalizeH="0" baseline="0" noProof="0" dirty="0" err="1">
                <a:ln>
                  <a:noFill/>
                </a:ln>
                <a:solidFill>
                  <a:srgbClr val="FFFFFF">
                    <a:lumMod val="50000"/>
                  </a:srgbClr>
                </a:solidFill>
                <a:effectLst/>
                <a:uLnTx/>
                <a:uFillTx/>
                <a:latin typeface="Arial"/>
                <a:ea typeface="+mn-ea"/>
                <a:cs typeface="+mn-cs"/>
              </a:rPr>
              <a:t>dnevna</a:t>
            </a:r>
            <a:r>
              <a:rPr kumimoji="0" lang="en-US" sz="2000" b="0" i="0" u="none" strike="noStrike" kern="0" cap="none" spc="0" normalizeH="0" baseline="0" noProof="0" dirty="0">
                <a:ln>
                  <a:noFill/>
                </a:ln>
                <a:solidFill>
                  <a:srgbClr val="FFFFFF">
                    <a:lumMod val="50000"/>
                  </a:srgbClr>
                </a:solidFill>
                <a:effectLst/>
                <a:uLnTx/>
                <a:uFillTx/>
                <a:latin typeface="Arial"/>
                <a:ea typeface="+mn-ea"/>
                <a:cs typeface="+mn-cs"/>
              </a:rPr>
              <a:t> </a:t>
            </a:r>
            <a:r>
              <a:rPr kumimoji="0" lang="sl-SI" sz="2000" b="0" i="0" u="none" strike="noStrike" kern="0" cap="none" spc="0" normalizeH="0" baseline="0" noProof="0" dirty="0">
                <a:ln>
                  <a:noFill/>
                </a:ln>
                <a:solidFill>
                  <a:srgbClr val="FFFFFF">
                    <a:lumMod val="50000"/>
                  </a:srgbClr>
                </a:solidFill>
                <a:effectLst/>
                <a:uLnTx/>
                <a:uFillTx/>
                <a:latin typeface="Arial"/>
                <a:ea typeface="+mn-ea"/>
                <a:cs typeface="+mn-cs"/>
              </a:rPr>
              <a:t>p</a:t>
            </a:r>
            <a:r>
              <a:rPr kumimoji="0" lang="en-US" sz="2000" b="0" i="0" u="none" strike="noStrike" kern="0" cap="none" spc="0" normalizeH="0" baseline="0" noProof="0" dirty="0" err="1">
                <a:ln>
                  <a:noFill/>
                </a:ln>
                <a:solidFill>
                  <a:srgbClr val="FFFFFF">
                    <a:lumMod val="50000"/>
                  </a:srgbClr>
                </a:solidFill>
                <a:effectLst/>
                <a:uLnTx/>
                <a:uFillTx/>
                <a:latin typeface="Arial"/>
                <a:ea typeface="+mn-ea"/>
                <a:cs typeface="+mn-cs"/>
              </a:rPr>
              <a:t>roizvodnja</a:t>
            </a:r>
            <a:r>
              <a:rPr kumimoji="0" lang="sl-SI" sz="2000" b="0" i="0" u="none" strike="noStrike" kern="0" cap="none" spc="0" normalizeH="0" baseline="0" noProof="0" dirty="0">
                <a:ln>
                  <a:noFill/>
                </a:ln>
                <a:solidFill>
                  <a:srgbClr val="FFFFFF">
                    <a:lumMod val="50000"/>
                  </a:srgbClr>
                </a:solidFill>
                <a:effectLst/>
                <a:uLnTx/>
                <a:uFillTx/>
                <a:latin typeface="Arial"/>
                <a:ea typeface="+mn-ea"/>
                <a:cs typeface="+mn-cs"/>
              </a:rPr>
              <a:t> (201</a:t>
            </a:r>
            <a:r>
              <a:rPr kumimoji="0" lang="en-US" sz="2000" b="0" i="0" u="none" strike="noStrike" kern="0" cap="none" spc="0" normalizeH="0" baseline="0" noProof="0" dirty="0">
                <a:ln>
                  <a:noFill/>
                </a:ln>
                <a:solidFill>
                  <a:srgbClr val="FFFFFF">
                    <a:lumMod val="50000"/>
                  </a:srgbClr>
                </a:solidFill>
                <a:effectLst/>
                <a:uLnTx/>
                <a:uFillTx/>
                <a:latin typeface="Arial"/>
                <a:ea typeface="+mn-ea"/>
                <a:cs typeface="+mn-cs"/>
              </a:rPr>
              <a:t>5</a:t>
            </a:r>
            <a:r>
              <a:rPr kumimoji="0" lang="sl-SI" sz="2000" b="0" i="0" u="none" strike="noStrike" kern="0" cap="none" spc="0" normalizeH="0" baseline="0" noProof="0" dirty="0">
                <a:ln>
                  <a:noFill/>
                </a:ln>
                <a:solidFill>
                  <a:srgbClr val="FFFFFF">
                    <a:lumMod val="50000"/>
                  </a:srgbClr>
                </a:solidFill>
                <a:effectLst/>
                <a:uLnTx/>
                <a:uFillTx/>
                <a:latin typeface="Arial"/>
                <a:ea typeface="+mn-ea"/>
                <a:cs typeface="+mn-cs"/>
              </a:rPr>
              <a:t>)</a:t>
            </a:r>
            <a:r>
              <a:rPr kumimoji="0" lang="en-US" sz="2000" b="0" i="0" u="none" strike="noStrike" kern="0" cap="none" spc="0" normalizeH="0" baseline="0" noProof="0" dirty="0">
                <a:ln>
                  <a:noFill/>
                </a:ln>
                <a:solidFill>
                  <a:srgbClr val="FFFFFF">
                    <a:lumMod val="50000"/>
                  </a:srgbClr>
                </a:solidFill>
                <a:effectLst/>
                <a:uLnTx/>
                <a:uFillTx/>
                <a:latin typeface="Arial"/>
                <a:ea typeface="+mn-ea"/>
                <a:cs typeface="+mn-cs"/>
              </a:rPr>
              <a:t>:</a:t>
            </a:r>
            <a:r>
              <a:rPr kumimoji="0" lang="en-US" sz="2000" b="0" i="0" u="none" strike="noStrike" kern="0" cap="none" spc="0" normalizeH="0" baseline="0" noProof="0" dirty="0">
                <a:ln>
                  <a:noFill/>
                </a:ln>
                <a:solidFill>
                  <a:srgbClr val="D2533C"/>
                </a:solidFill>
                <a:effectLst/>
                <a:uLnTx/>
                <a:uFillTx/>
                <a:latin typeface="Arial"/>
                <a:ea typeface="+mn-ea"/>
                <a:cs typeface="+mn-cs"/>
              </a:rPr>
              <a:t>                                                          </a:t>
            </a:r>
            <a:endParaRPr kumimoji="0" lang="en-US" sz="2000" b="0" i="0" u="none" strike="noStrike" kern="0" cap="none" spc="0" normalizeH="0" baseline="0" noProof="0" dirty="0">
              <a:ln>
                <a:noFill/>
              </a:ln>
              <a:solidFill>
                <a:srgbClr val="0070C0"/>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0" cap="none" spc="0" normalizeH="0" baseline="0" noProof="0" dirty="0">
                <a:ln>
                  <a:noFill/>
                </a:ln>
                <a:solidFill>
                  <a:srgbClr val="D2533C"/>
                </a:solidFill>
                <a:effectLst/>
                <a:uLnTx/>
                <a:uFillTx/>
                <a:latin typeface="Arial"/>
                <a:ea typeface="+mn-ea"/>
                <a:cs typeface="+mn-cs"/>
              </a:rPr>
              <a:t>	</a:t>
            </a:r>
            <a:r>
              <a:rPr kumimoji="0" lang="en-US" sz="2000" b="1" i="0" u="none" strike="noStrike" kern="0" cap="none" spc="0" normalizeH="0" baseline="0" noProof="0" dirty="0">
                <a:ln>
                  <a:noFill/>
                </a:ln>
                <a:solidFill>
                  <a:srgbClr val="D2533C"/>
                </a:solidFill>
                <a:effectLst/>
                <a:uLnTx/>
                <a:uFillTx/>
                <a:latin typeface="Arial"/>
                <a:ea typeface="+mn-ea"/>
                <a:cs typeface="+mn-cs"/>
              </a:rPr>
              <a:t>1</a:t>
            </a:r>
            <a:r>
              <a:rPr kumimoji="0" lang="sl-SI" sz="2000" b="1" i="0" u="none" strike="noStrike" kern="0" cap="none" spc="0" normalizeH="0" baseline="0" noProof="0" dirty="0">
                <a:ln>
                  <a:noFill/>
                </a:ln>
                <a:solidFill>
                  <a:srgbClr val="D2533C"/>
                </a:solidFill>
                <a:effectLst/>
                <a:uLnTx/>
                <a:uFillTx/>
                <a:latin typeface="Arial"/>
                <a:ea typeface="+mn-ea"/>
                <a:cs typeface="+mn-cs"/>
              </a:rPr>
              <a:t> </a:t>
            </a:r>
            <a:r>
              <a:rPr kumimoji="0" lang="en-US" sz="2000" b="1" i="0" u="none" strike="noStrike" kern="0" cap="none" spc="0" normalizeH="0" baseline="0" noProof="0" dirty="0">
                <a:ln>
                  <a:noFill/>
                </a:ln>
                <a:solidFill>
                  <a:srgbClr val="D2533C"/>
                </a:solidFill>
                <a:effectLst/>
                <a:uLnTx/>
                <a:uFillTx/>
                <a:latin typeface="Arial"/>
                <a:ea typeface="+mn-ea"/>
                <a:cs typeface="+mn-cs"/>
              </a:rPr>
              <a:t>665 </a:t>
            </a:r>
            <a:r>
              <a:rPr kumimoji="0" lang="sl-SI" sz="2000" b="0" i="0" u="none" strike="noStrike" kern="0" cap="none" spc="0" normalizeH="0" baseline="0" noProof="0" dirty="0">
                <a:ln>
                  <a:noFill/>
                </a:ln>
                <a:solidFill>
                  <a:srgbClr val="D2533C"/>
                </a:solidFill>
                <a:effectLst/>
                <a:uLnTx/>
                <a:uFillTx/>
                <a:latin typeface="Arial"/>
                <a:ea typeface="+mn-ea"/>
                <a:cs typeface="+mn-cs"/>
              </a:rPr>
              <a:t>milijardi barela </a:t>
            </a:r>
            <a:endParaRPr kumimoji="0" lang="en-US" sz="2000" b="0" i="0" u="none" strike="noStrike" kern="0" cap="none" spc="0" normalizeH="0" baseline="0" noProof="0" dirty="0">
              <a:ln>
                <a:noFill/>
              </a:ln>
              <a:solidFill>
                <a:srgbClr val="D2533C"/>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0" cap="none" spc="0" normalizeH="0" baseline="0" noProof="0" dirty="0">
                <a:ln>
                  <a:noFill/>
                </a:ln>
                <a:solidFill>
                  <a:srgbClr val="D2533C"/>
                </a:solidFill>
                <a:effectLst/>
                <a:uLnTx/>
                <a:uFillTx/>
                <a:latin typeface="Arial"/>
                <a:ea typeface="+mn-ea"/>
                <a:cs typeface="+mn-cs"/>
              </a:rPr>
              <a:t>	</a:t>
            </a:r>
            <a:r>
              <a:rPr kumimoji="0" lang="sr-Latn-RS" sz="2000" b="0" i="0" u="none" strike="noStrike" kern="0" cap="none" spc="0" normalizeH="0" baseline="0" noProof="0" dirty="0">
                <a:ln>
                  <a:noFill/>
                </a:ln>
                <a:solidFill>
                  <a:srgbClr val="D2533C"/>
                </a:solidFill>
                <a:effectLst/>
                <a:uLnTx/>
                <a:uFillTx/>
                <a:latin typeface="Arial"/>
                <a:ea typeface="+mn-ea"/>
                <a:cs typeface="+mn-cs"/>
              </a:rPr>
              <a:t>    </a:t>
            </a:r>
            <a:r>
              <a:rPr kumimoji="0" lang="en-US" sz="2000" b="0" i="0" u="none" strike="noStrike" kern="0" cap="none" spc="0" normalizeH="0" baseline="0" noProof="0" dirty="0">
                <a:ln>
                  <a:noFill/>
                </a:ln>
                <a:solidFill>
                  <a:srgbClr val="D2533C"/>
                </a:solidFill>
                <a:effectLst/>
                <a:uLnTx/>
                <a:uFillTx/>
                <a:latin typeface="Arial"/>
                <a:ea typeface="+mn-ea"/>
                <a:cs typeface="+mn-cs"/>
              </a:rPr>
              <a:t> </a:t>
            </a:r>
            <a:r>
              <a:rPr kumimoji="0" lang="sl-SI" sz="2000" b="1" i="0" u="none" strike="noStrike" kern="0" cap="none" spc="0" normalizeH="0" baseline="0" noProof="0" dirty="0">
                <a:ln>
                  <a:noFill/>
                </a:ln>
                <a:solidFill>
                  <a:srgbClr val="D2533C"/>
                </a:solidFill>
                <a:effectLst/>
                <a:uLnTx/>
                <a:uFillTx/>
                <a:latin typeface="Arial"/>
                <a:ea typeface="+mn-ea"/>
                <a:cs typeface="+mn-cs"/>
              </a:rPr>
              <a:t>8</a:t>
            </a:r>
            <a:r>
              <a:rPr kumimoji="0" lang="en-US" sz="2000" b="1" i="0" u="none" strike="noStrike" kern="0" cap="none" spc="0" normalizeH="0" baseline="0" noProof="0" dirty="0">
                <a:ln>
                  <a:noFill/>
                </a:ln>
                <a:solidFill>
                  <a:srgbClr val="D2533C"/>
                </a:solidFill>
                <a:effectLst/>
                <a:uLnTx/>
                <a:uFillTx/>
                <a:latin typeface="Arial"/>
                <a:ea typeface="+mn-ea"/>
                <a:cs typeface="+mn-cs"/>
              </a:rPr>
              <a:t>1</a:t>
            </a:r>
            <a:r>
              <a:rPr kumimoji="0" lang="sl-SI" sz="2000" b="1" i="0" u="none" strike="noStrike" kern="0" cap="none" spc="0" normalizeH="0" baseline="0" noProof="0" dirty="0">
                <a:ln>
                  <a:noFill/>
                </a:ln>
                <a:solidFill>
                  <a:srgbClr val="D2533C"/>
                </a:solidFill>
                <a:effectLst/>
                <a:uLnTx/>
                <a:uFillTx/>
                <a:latin typeface="Arial"/>
                <a:ea typeface="+mn-ea"/>
                <a:cs typeface="+mn-cs"/>
              </a:rPr>
              <a:t>,</a:t>
            </a:r>
            <a:r>
              <a:rPr kumimoji="0" lang="en-US" sz="2000" b="1" i="0" u="none" strike="noStrike" kern="0" cap="none" spc="0" normalizeH="0" baseline="0" noProof="0" dirty="0">
                <a:ln>
                  <a:noFill/>
                </a:ln>
                <a:solidFill>
                  <a:srgbClr val="D2533C"/>
                </a:solidFill>
                <a:effectLst/>
                <a:uLnTx/>
                <a:uFillTx/>
                <a:latin typeface="Arial"/>
                <a:ea typeface="+mn-ea"/>
                <a:cs typeface="+mn-cs"/>
              </a:rPr>
              <a:t>8</a:t>
            </a:r>
            <a:r>
              <a:rPr kumimoji="0" lang="sl-SI" sz="2000" b="1" i="0" u="none" strike="noStrike" kern="0" cap="none" spc="0" normalizeH="0" baseline="0" noProof="0" dirty="0">
                <a:ln>
                  <a:noFill/>
                </a:ln>
                <a:solidFill>
                  <a:srgbClr val="D2533C"/>
                </a:solidFill>
                <a:effectLst/>
                <a:uLnTx/>
                <a:uFillTx/>
                <a:latin typeface="Arial"/>
                <a:ea typeface="+mn-ea"/>
                <a:cs typeface="+mn-cs"/>
              </a:rPr>
              <a:t> </a:t>
            </a:r>
            <a:r>
              <a:rPr kumimoji="0" lang="sl-SI" sz="2000" b="0" i="0" u="none" strike="noStrike" kern="0" cap="none" spc="0" normalizeH="0" baseline="0" noProof="0" dirty="0">
                <a:ln>
                  <a:noFill/>
                </a:ln>
                <a:solidFill>
                  <a:srgbClr val="D2533C"/>
                </a:solidFill>
                <a:effectLst/>
                <a:uLnTx/>
                <a:uFillTx/>
                <a:latin typeface="Arial"/>
                <a:ea typeface="+mn-ea"/>
                <a:cs typeface="+mn-cs"/>
              </a:rPr>
              <a:t>miliona</a:t>
            </a:r>
            <a:r>
              <a:rPr kumimoji="0" lang="en-US" sz="2000" b="0" i="0" u="none" strike="noStrike" kern="0" cap="none" spc="0" normalizeH="0" baseline="0" noProof="0" dirty="0">
                <a:ln>
                  <a:noFill/>
                </a:ln>
                <a:solidFill>
                  <a:srgbClr val="D2533C"/>
                </a:solidFill>
                <a:effectLst/>
                <a:uLnTx/>
                <a:uFillTx/>
                <a:latin typeface="Arial"/>
                <a:ea typeface="+mn-ea"/>
                <a:cs typeface="+mn-cs"/>
              </a:rPr>
              <a:t> </a:t>
            </a:r>
            <a:r>
              <a:rPr kumimoji="0" lang="sl-SI" sz="2000" b="0" i="0" u="none" strike="noStrike" kern="0" cap="none" spc="0" normalizeH="0" baseline="0" noProof="0" dirty="0">
                <a:ln>
                  <a:noFill/>
                </a:ln>
                <a:solidFill>
                  <a:srgbClr val="D2533C"/>
                </a:solidFill>
                <a:effectLst/>
                <a:uLnTx/>
                <a:uFillTx/>
                <a:latin typeface="Arial"/>
                <a:ea typeface="+mn-ea"/>
                <a:cs typeface="+mn-cs"/>
              </a:rPr>
              <a:t>barel</a:t>
            </a:r>
            <a:r>
              <a:rPr kumimoji="0" lang="en-US" sz="2000" b="0" i="0" u="none" strike="noStrike" kern="0" cap="none" spc="0" normalizeH="0" baseline="0" noProof="0" dirty="0">
                <a:ln>
                  <a:noFill/>
                </a:ln>
                <a:solidFill>
                  <a:srgbClr val="D2533C"/>
                </a:solidFill>
                <a:effectLst/>
                <a:uLnTx/>
                <a:uFillTx/>
                <a:latin typeface="Arial"/>
                <a:ea typeface="+mn-ea"/>
                <a:cs typeface="+mn-cs"/>
              </a:rPr>
              <a:t>a</a:t>
            </a:r>
          </a:p>
        </p:txBody>
      </p:sp>
      <p:sp>
        <p:nvSpPr>
          <p:cNvPr id="5" name="Rectangle 4">
            <a:extLst>
              <a:ext uri="{FF2B5EF4-FFF2-40B4-BE49-F238E27FC236}">
                <a16:creationId xmlns:a16="http://schemas.microsoft.com/office/drawing/2014/main" id="{BF853A20-0423-4E7D-8936-CEE9F5D9DD34}"/>
              </a:ext>
            </a:extLst>
          </p:cNvPr>
          <p:cNvSpPr/>
          <p:nvPr/>
        </p:nvSpPr>
        <p:spPr>
          <a:xfrm>
            <a:off x="7164288" y="6165304"/>
            <a:ext cx="157927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900" b="1" i="0" u="none" strike="noStrike" kern="1200" cap="none" spc="0" normalizeH="0" baseline="0" noProof="0" dirty="0">
                <a:ln>
                  <a:noFill/>
                </a:ln>
                <a:solidFill>
                  <a:srgbClr val="AD8F67">
                    <a:lumMod val="50000"/>
                  </a:srgbClr>
                </a:solidFill>
                <a:effectLst/>
                <a:uLnTx/>
                <a:uFillTx/>
                <a:latin typeface="Consolas" panose="020B0609020204030204" pitchFamily="49" charset="0"/>
                <a:ea typeface="+mn-ea"/>
                <a:cs typeface="Courier New" panose="02070309020205020404" pitchFamily="49" charset="0"/>
              </a:rPr>
              <a:t>CIA</a:t>
            </a:r>
            <a:endParaRPr kumimoji="0" lang="en-US" sz="900" b="1" i="0" u="none" strike="noStrike" kern="1200" cap="none" spc="0" normalizeH="0" baseline="0" noProof="0" dirty="0">
              <a:ln>
                <a:noFill/>
              </a:ln>
              <a:solidFill>
                <a:srgbClr val="AD8F67">
                  <a:lumMod val="50000"/>
                </a:srgbClr>
              </a:solidFill>
              <a:effectLst/>
              <a:uLnTx/>
              <a:uFillTx/>
              <a:latin typeface="Consolas" panose="020B06090202040302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900" b="0" i="0" u="none" strike="noStrike" kern="1200" cap="none" spc="0" normalizeH="0" baseline="0" noProof="0" dirty="0">
                <a:ln>
                  <a:noFill/>
                </a:ln>
                <a:solidFill>
                  <a:srgbClr val="AD8F67">
                    <a:lumMod val="50000"/>
                  </a:srgbClr>
                </a:solidFill>
                <a:effectLst/>
                <a:uLnTx/>
                <a:uFillTx/>
                <a:latin typeface="Bookman Old Style" panose="02050604050505020204" pitchFamily="18" charset="0"/>
                <a:ea typeface="+mn-ea"/>
                <a:cs typeface="Times New Roman" panose="02020603050405020304" pitchFamily="18" charset="0"/>
              </a:rPr>
              <a:t>The WORLD FACTBOOK</a:t>
            </a:r>
            <a:endParaRPr kumimoji="0" lang="en-US" sz="900" b="0" i="0" u="none" strike="noStrike" kern="1200" cap="none" spc="0" normalizeH="0" baseline="0" noProof="0" dirty="0">
              <a:ln>
                <a:noFill/>
              </a:ln>
              <a:solidFill>
                <a:srgbClr val="292934"/>
              </a:solidFill>
              <a:effectLst/>
              <a:uLnTx/>
              <a:uFillTx/>
              <a:latin typeface="Bookman Old Style" panose="02050604050505020204" pitchFamily="18" charset="0"/>
              <a:ea typeface="+mn-ea"/>
              <a:cs typeface="Times New Roman" panose="02020603050405020304" pitchFamily="18" charset="0"/>
            </a:endParaRPr>
          </a:p>
        </p:txBody>
      </p:sp>
      <p:sp>
        <p:nvSpPr>
          <p:cNvPr id="9" name="Slide Number Placeholder 8">
            <a:extLst>
              <a:ext uri="{FF2B5EF4-FFF2-40B4-BE49-F238E27FC236}">
                <a16:creationId xmlns:a16="http://schemas.microsoft.com/office/drawing/2014/main" id="{71E59867-B8A3-4415-8625-D56299D7AC7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743515-3D6A-4D6F-A759-353AF2C58673}"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42490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BB7CA-83B8-4E2E-AE6C-BDB19BB5A1FC}"/>
              </a:ext>
            </a:extLst>
          </p:cNvPr>
          <p:cNvSpPr>
            <a:spLocks noGrp="1"/>
          </p:cNvSpPr>
          <p:nvPr>
            <p:ph type="ctrTitle"/>
          </p:nvPr>
        </p:nvSpPr>
        <p:spPr>
          <a:xfrm>
            <a:off x="685800" y="1470943"/>
            <a:ext cx="7848600" cy="1886049"/>
          </a:xfrm>
        </p:spPr>
        <p:txBody>
          <a:bodyPr/>
          <a:lstStyle/>
          <a:p>
            <a:pPr lvl="0" algn="ctr">
              <a:lnSpc>
                <a:spcPct val="150000"/>
              </a:lnSpc>
              <a:spcBef>
                <a:spcPts val="0"/>
              </a:spcBef>
            </a:pPr>
            <a:r>
              <a:rPr lang="en-US" sz="2400" b="1" kern="0" cap="none" spc="0" dirty="0">
                <a:solidFill>
                  <a:srgbClr val="D2533C"/>
                </a:solidFill>
                <a:latin typeface="Arial" panose="020B0604020202020204" pitchFamily="34" charset="0"/>
                <a:ea typeface="+mn-ea"/>
                <a:cs typeface="Arial" panose="020B0604020202020204" pitchFamily="34" charset="0"/>
              </a:rPr>
              <a:t>PRIRODNI GAS</a:t>
            </a:r>
            <a:br>
              <a:rPr lang="sl-SI" sz="2400" b="1" kern="0" cap="none" spc="0" dirty="0">
                <a:solidFill>
                  <a:srgbClr val="D2533C"/>
                </a:solidFill>
                <a:latin typeface="Arial" panose="020B0604020202020204" pitchFamily="34" charset="0"/>
                <a:ea typeface="+mn-ea"/>
                <a:cs typeface="Arial" panose="020B0604020202020204" pitchFamily="34" charset="0"/>
              </a:rPr>
            </a:br>
            <a:br>
              <a:rPr lang="sl-SI" sz="1800" kern="0" cap="none" spc="0" dirty="0">
                <a:solidFill>
                  <a:srgbClr val="0070C0"/>
                </a:solidFill>
                <a:latin typeface="Arial" panose="020B0604020202020204" pitchFamily="34" charset="0"/>
                <a:ea typeface="+mn-ea"/>
                <a:cs typeface="Arial" panose="020B0604020202020204" pitchFamily="34" charset="0"/>
              </a:rPr>
            </a:br>
            <a:r>
              <a:rPr lang="sl-SI" sz="2000" kern="0" cap="none" spc="0" dirty="0">
                <a:solidFill>
                  <a:srgbClr val="D2533C"/>
                </a:solidFill>
                <a:latin typeface="Arial" panose="020B0604020202020204" pitchFamily="34" charset="0"/>
                <a:ea typeface="+mn-ea"/>
                <a:cs typeface="Arial" panose="020B0604020202020204" pitchFamily="34" charset="0"/>
              </a:rPr>
              <a:t>IZDAŠNOST</a:t>
            </a:r>
            <a:br>
              <a:rPr lang="en-US" sz="2000" kern="0" cap="none" spc="0" dirty="0">
                <a:solidFill>
                  <a:srgbClr val="D2533C"/>
                </a:solidFill>
                <a:latin typeface="Arial" panose="020B0604020202020204" pitchFamily="34" charset="0"/>
                <a:ea typeface="+mn-ea"/>
                <a:cs typeface="Arial" panose="020B0604020202020204" pitchFamily="34" charset="0"/>
              </a:rPr>
            </a:br>
            <a:r>
              <a:rPr lang="en-US" sz="2400" b="1" kern="0" cap="none" spc="0" dirty="0">
                <a:solidFill>
                  <a:schemeClr val="accent4"/>
                </a:solidFill>
                <a:latin typeface="Arial" panose="020B0604020202020204" pitchFamily="34" charset="0"/>
                <a:ea typeface="+mn-ea"/>
                <a:cs typeface="Arial" panose="020B0604020202020204" pitchFamily="34" charset="0"/>
              </a:rPr>
              <a:t>6</a:t>
            </a:r>
            <a:r>
              <a:rPr lang="sr-Latn-RS" sz="2400" b="1" kern="0" cap="none" spc="0" dirty="0">
                <a:solidFill>
                  <a:srgbClr val="292934">
                    <a:lumMod val="75000"/>
                    <a:lumOff val="25000"/>
                  </a:srgbClr>
                </a:solidFill>
                <a:latin typeface="Arial" panose="020B0604020202020204" pitchFamily="34" charset="0"/>
                <a:ea typeface="+mn-ea"/>
                <a:cs typeface="Arial" panose="020B0604020202020204" pitchFamily="34" charset="0"/>
              </a:rPr>
              <a:t>5</a:t>
            </a:r>
            <a:r>
              <a:rPr lang="sl-SI" sz="2400" b="1" kern="0" cap="none" spc="0" dirty="0">
                <a:solidFill>
                  <a:srgbClr val="292934">
                    <a:lumMod val="75000"/>
                    <a:lumOff val="25000"/>
                  </a:srgbClr>
                </a:solidFill>
                <a:latin typeface="Arial" panose="020B0604020202020204" pitchFamily="34" charset="0"/>
                <a:ea typeface="+mn-ea"/>
                <a:cs typeface="Arial" panose="020B0604020202020204" pitchFamily="34" charset="0"/>
              </a:rPr>
              <a:t> GODINA</a:t>
            </a:r>
            <a:endParaRPr lang="en-US"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D18254C-F6E4-446D-A997-5E0FF9EA4547}"/>
              </a:ext>
            </a:extLst>
          </p:cNvPr>
          <p:cNvSpPr>
            <a:spLocks noGrp="1"/>
          </p:cNvSpPr>
          <p:nvPr>
            <p:ph type="subTitle" idx="1"/>
          </p:nvPr>
        </p:nvSpPr>
        <p:spPr>
          <a:xfrm>
            <a:off x="685800" y="3505200"/>
            <a:ext cx="7848600" cy="427856"/>
          </a:xfrm>
        </p:spPr>
        <p:txBody>
          <a:bodyPr/>
          <a:lstStyle/>
          <a:p>
            <a:pPr algn="ctr"/>
            <a:r>
              <a:rPr lang="sl-SI" sz="2000" kern="0" dirty="0">
                <a:solidFill>
                  <a:srgbClr val="686868"/>
                </a:solidFill>
              </a:rPr>
              <a:t>(</a:t>
            </a:r>
            <a:r>
              <a:rPr lang="sl-SI" sz="2000" kern="0" dirty="0">
                <a:solidFill>
                  <a:schemeClr val="bg1">
                    <a:lumMod val="50000"/>
                  </a:schemeClr>
                </a:solidFill>
              </a:rPr>
              <a:t>dokaz. rezerve : godišnja proizvodnja</a:t>
            </a:r>
            <a:r>
              <a:rPr lang="sl-SI" sz="2000" kern="0" dirty="0">
                <a:solidFill>
                  <a:srgbClr val="686868"/>
                </a:solidFill>
              </a:rPr>
              <a:t>)</a:t>
            </a:r>
            <a:endParaRPr lang="en-US" sz="2000" kern="0" dirty="0">
              <a:solidFill>
                <a:srgbClr val="686868"/>
              </a:solidFill>
            </a:endParaRPr>
          </a:p>
        </p:txBody>
      </p:sp>
      <p:sp>
        <p:nvSpPr>
          <p:cNvPr id="5" name="Rectangle 4">
            <a:extLst>
              <a:ext uri="{FF2B5EF4-FFF2-40B4-BE49-F238E27FC236}">
                <a16:creationId xmlns:a16="http://schemas.microsoft.com/office/drawing/2014/main" id="{BF853A20-0423-4E7D-8936-CEE9F5D9DD34}"/>
              </a:ext>
            </a:extLst>
          </p:cNvPr>
          <p:cNvSpPr/>
          <p:nvPr/>
        </p:nvSpPr>
        <p:spPr>
          <a:xfrm>
            <a:off x="7021582" y="6236208"/>
            <a:ext cx="1798890" cy="261610"/>
          </a:xfrm>
          <a:prstGeom prst="rect">
            <a:avLst/>
          </a:prstGeom>
        </p:spPr>
        <p:txBody>
          <a:bodyPr wrap="none">
            <a:spAutoFit/>
          </a:bodyPr>
          <a:lstStyle/>
          <a:p>
            <a:pPr lvl="0"/>
            <a:r>
              <a:rPr lang="en-US" sz="1100" kern="0" dirty="0">
                <a:solidFill>
                  <a:srgbClr val="24A242"/>
                </a:solidFill>
                <a:latin typeface="Calibri" panose="020F0502020204030204" pitchFamily="34" charset="0"/>
                <a:cs typeface="Calibri" panose="020F0502020204030204" pitchFamily="34" charset="0"/>
              </a:rPr>
              <a:t>International</a:t>
            </a:r>
            <a:r>
              <a:rPr lang="sl-SI" sz="1100" kern="0" dirty="0">
                <a:solidFill>
                  <a:srgbClr val="24A242"/>
                </a:solidFill>
                <a:latin typeface="Calibri" panose="020F0502020204030204" pitchFamily="34" charset="0"/>
                <a:cs typeface="Calibri" panose="020F0502020204030204" pitchFamily="34" charset="0"/>
              </a:rPr>
              <a:t> E</a:t>
            </a:r>
            <a:r>
              <a:rPr lang="en-US" sz="1100" kern="0" dirty="0" err="1">
                <a:solidFill>
                  <a:srgbClr val="24A242"/>
                </a:solidFill>
                <a:latin typeface="Calibri" panose="020F0502020204030204" pitchFamily="34" charset="0"/>
                <a:cs typeface="Calibri" panose="020F0502020204030204" pitchFamily="34" charset="0"/>
              </a:rPr>
              <a:t>nergy</a:t>
            </a:r>
            <a:r>
              <a:rPr lang="sl-SI" sz="1100" kern="0" dirty="0">
                <a:solidFill>
                  <a:srgbClr val="24A242"/>
                </a:solidFill>
                <a:latin typeface="Calibri" panose="020F0502020204030204" pitchFamily="34" charset="0"/>
                <a:cs typeface="Calibri" panose="020F0502020204030204" pitchFamily="34" charset="0"/>
              </a:rPr>
              <a:t> A</a:t>
            </a:r>
            <a:r>
              <a:rPr lang="en-US" sz="1100" kern="0" dirty="0" err="1">
                <a:solidFill>
                  <a:srgbClr val="24A242"/>
                </a:solidFill>
                <a:latin typeface="Calibri" panose="020F0502020204030204" pitchFamily="34" charset="0"/>
                <a:cs typeface="Calibri" panose="020F0502020204030204" pitchFamily="34" charset="0"/>
              </a:rPr>
              <a:t>gency</a:t>
            </a:r>
            <a:endParaRPr kumimoji="0" lang="en-US" sz="1100" b="0" i="0" u="none" strike="noStrike" kern="1200" cap="none" spc="0" normalizeH="0" baseline="0" noProof="0" dirty="0">
              <a:ln>
                <a:noFill/>
              </a:ln>
              <a:solidFill>
                <a:srgbClr val="24A242"/>
              </a:solidFill>
              <a:effectLst/>
              <a:uLnTx/>
              <a:uFillTx/>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10E48BFC-B01D-4085-9261-B4B28C4E4713}"/>
              </a:ext>
            </a:extLst>
          </p:cNvPr>
          <p:cNvSpPr/>
          <p:nvPr/>
        </p:nvSpPr>
        <p:spPr>
          <a:xfrm>
            <a:off x="0" y="5157192"/>
            <a:ext cx="9144000" cy="307777"/>
          </a:xfrm>
          <a:prstGeom prst="rect">
            <a:avLst/>
          </a:prstGeom>
          <a:solidFill>
            <a:srgbClr val="8E9E94"/>
          </a:solidFill>
        </p:spPr>
        <p:txBody>
          <a:bodyPr wrap="square">
            <a:spAutoFit/>
          </a:bodyPr>
          <a:lstStyle/>
          <a:p>
            <a:pPr marL="0" marR="0" lvl="0" indent="0" algn="ctr" defTabSz="914400" eaLnBrk="1" fontAlgn="base" latinLnBrk="0" hangingPunct="1">
              <a:lnSpc>
                <a:spcPct val="100000"/>
              </a:lnSpc>
              <a:spcBef>
                <a:spcPts val="0"/>
              </a:spcBef>
              <a:spcAft>
                <a:spcPts val="1200"/>
              </a:spcAft>
              <a:buClrTx/>
              <a:buSzTx/>
              <a:buFontTx/>
              <a:buNone/>
              <a:tabLst/>
              <a:defRPr/>
            </a:pPr>
            <a:r>
              <a:rPr kumimoji="0" lang="sl-SI" sz="1400" b="0" i="0" u="none" strike="noStrike" kern="0" cap="none" spc="0" normalizeH="0" baseline="0" noProof="0" dirty="0">
                <a:ln>
                  <a:noFill/>
                </a:ln>
                <a:solidFill>
                  <a:schemeClr val="bg1">
                    <a:lumMod val="95000"/>
                  </a:schemeClr>
                </a:solidFill>
                <a:effectLst/>
                <a:uLnTx/>
                <a:uFillTx/>
              </a:rPr>
              <a:t>Nepotvrđena nalazišta + napredne tehnologije za proizvodnju gasa – do 250 godina (!)</a:t>
            </a:r>
          </a:p>
        </p:txBody>
      </p:sp>
      <p:sp>
        <p:nvSpPr>
          <p:cNvPr id="12" name="Slide Number Placeholder 11">
            <a:extLst>
              <a:ext uri="{FF2B5EF4-FFF2-40B4-BE49-F238E27FC236}">
                <a16:creationId xmlns:a16="http://schemas.microsoft.com/office/drawing/2014/main" id="{CF999418-AFA0-466E-BD32-078F38653F7A}"/>
              </a:ext>
            </a:extLst>
          </p:cNvPr>
          <p:cNvSpPr>
            <a:spLocks noGrp="1"/>
          </p:cNvSpPr>
          <p:nvPr>
            <p:ph type="sldNum" sz="quarter" idx="12"/>
          </p:nvPr>
        </p:nvSpPr>
        <p:spPr/>
        <p:txBody>
          <a:bodyPr/>
          <a:lstStyle/>
          <a:p>
            <a:fld id="{41743515-3D6A-4D6F-A759-353AF2C58673}" type="slidenum">
              <a:rPr lang="en-US" smtClean="0"/>
              <a:t>17</a:t>
            </a:fld>
            <a:endParaRPr lang="en-US"/>
          </a:p>
        </p:txBody>
      </p:sp>
      <p:sp>
        <p:nvSpPr>
          <p:cNvPr id="9" name="TextBox 8">
            <a:extLst>
              <a:ext uri="{FF2B5EF4-FFF2-40B4-BE49-F238E27FC236}">
                <a16:creationId xmlns:a16="http://schemas.microsoft.com/office/drawing/2014/main" id="{6655B985-3C61-44EA-B94E-0AAFC3FB82F3}"/>
              </a:ext>
            </a:extLst>
          </p:cNvPr>
          <p:cNvSpPr txBox="1"/>
          <p:nvPr/>
        </p:nvSpPr>
        <p:spPr>
          <a:xfrm>
            <a:off x="611560" y="4099719"/>
            <a:ext cx="7920880" cy="769441"/>
          </a:xfrm>
          <a:prstGeom prst="rect">
            <a:avLst/>
          </a:prstGeom>
          <a:noFill/>
        </p:spPr>
        <p:txBody>
          <a:bodyPr wrap="square" numCol="2" rtlCol="0">
            <a:spAutoFit/>
          </a:bodyPr>
          <a:lstStyle/>
          <a:p>
            <a:pPr lvl="0" algn="r">
              <a:spcBef>
                <a:spcPct val="20000"/>
              </a:spcBef>
            </a:pPr>
            <a:r>
              <a:rPr lang="en-US" sz="2000" kern="0" dirty="0" err="1">
                <a:solidFill>
                  <a:schemeClr val="bg1">
                    <a:lumMod val="50000"/>
                  </a:schemeClr>
                </a:solidFill>
              </a:rPr>
              <a:t>dokazane</a:t>
            </a:r>
            <a:r>
              <a:rPr lang="en-US" sz="2000" kern="0" dirty="0">
                <a:solidFill>
                  <a:schemeClr val="bg1">
                    <a:lumMod val="50000"/>
                  </a:schemeClr>
                </a:solidFill>
              </a:rPr>
              <a:t> </a:t>
            </a:r>
            <a:r>
              <a:rPr lang="en-US" sz="2000" kern="0" dirty="0" err="1">
                <a:solidFill>
                  <a:schemeClr val="bg1">
                    <a:lumMod val="50000"/>
                  </a:schemeClr>
                </a:solidFill>
              </a:rPr>
              <a:t>rezerve</a:t>
            </a:r>
            <a:r>
              <a:rPr lang="en-US" sz="2000" kern="0" dirty="0">
                <a:solidFill>
                  <a:schemeClr val="bg1">
                    <a:lumMod val="50000"/>
                  </a:schemeClr>
                </a:solidFill>
              </a:rPr>
              <a:t> </a:t>
            </a:r>
            <a:r>
              <a:rPr lang="sl-SI" sz="2000" kern="0" dirty="0">
                <a:solidFill>
                  <a:schemeClr val="bg1">
                    <a:lumMod val="50000"/>
                  </a:schemeClr>
                </a:solidFill>
              </a:rPr>
              <a:t>(201</a:t>
            </a:r>
            <a:r>
              <a:rPr lang="en-US" sz="2000" kern="0" dirty="0">
                <a:solidFill>
                  <a:schemeClr val="bg1">
                    <a:lumMod val="50000"/>
                  </a:schemeClr>
                </a:solidFill>
              </a:rPr>
              <a:t>6</a:t>
            </a:r>
            <a:r>
              <a:rPr lang="sl-SI" sz="2000" kern="0" dirty="0">
                <a:solidFill>
                  <a:schemeClr val="bg1">
                    <a:lumMod val="50000"/>
                  </a:schemeClr>
                </a:solidFill>
              </a:rPr>
              <a:t>)</a:t>
            </a:r>
            <a:r>
              <a:rPr lang="en-US" sz="2000" kern="0" dirty="0">
                <a:solidFill>
                  <a:schemeClr val="bg1">
                    <a:lumMod val="50000"/>
                  </a:schemeClr>
                </a:solidFill>
              </a:rPr>
              <a:t>:</a:t>
            </a:r>
          </a:p>
          <a:p>
            <a:pPr lvl="0" algn="r">
              <a:spcBef>
                <a:spcPct val="20000"/>
              </a:spcBef>
            </a:pPr>
            <a:r>
              <a:rPr lang="en-US" sz="2000" kern="0" dirty="0" err="1">
                <a:solidFill>
                  <a:schemeClr val="bg1">
                    <a:lumMod val="50000"/>
                  </a:schemeClr>
                </a:solidFill>
              </a:rPr>
              <a:t>dnevna</a:t>
            </a:r>
            <a:r>
              <a:rPr lang="en-US" sz="2000" kern="0" dirty="0">
                <a:solidFill>
                  <a:schemeClr val="bg1">
                    <a:lumMod val="50000"/>
                  </a:schemeClr>
                </a:solidFill>
              </a:rPr>
              <a:t> </a:t>
            </a:r>
            <a:r>
              <a:rPr lang="sl-SI" sz="2000" kern="0" dirty="0">
                <a:solidFill>
                  <a:schemeClr val="bg1">
                    <a:lumMod val="50000"/>
                  </a:schemeClr>
                </a:solidFill>
              </a:rPr>
              <a:t>p</a:t>
            </a:r>
            <a:r>
              <a:rPr lang="en-US" sz="2000" kern="0" dirty="0" err="1">
                <a:solidFill>
                  <a:schemeClr val="bg1">
                    <a:lumMod val="50000"/>
                  </a:schemeClr>
                </a:solidFill>
              </a:rPr>
              <a:t>roizvodnja</a:t>
            </a:r>
            <a:r>
              <a:rPr lang="sl-SI" sz="2000" kern="0" dirty="0">
                <a:solidFill>
                  <a:schemeClr val="bg1">
                    <a:lumMod val="50000"/>
                  </a:schemeClr>
                </a:solidFill>
              </a:rPr>
              <a:t> (201</a:t>
            </a:r>
            <a:r>
              <a:rPr lang="en-US" sz="2000" kern="0" dirty="0">
                <a:solidFill>
                  <a:schemeClr val="bg1">
                    <a:lumMod val="50000"/>
                  </a:schemeClr>
                </a:solidFill>
              </a:rPr>
              <a:t>5</a:t>
            </a:r>
            <a:r>
              <a:rPr lang="sl-SI" sz="2000" kern="0" dirty="0">
                <a:solidFill>
                  <a:schemeClr val="bg1">
                    <a:lumMod val="50000"/>
                  </a:schemeClr>
                </a:solidFill>
              </a:rPr>
              <a:t>)</a:t>
            </a:r>
            <a:r>
              <a:rPr lang="en-US" sz="2000" kern="0" dirty="0">
                <a:solidFill>
                  <a:schemeClr val="bg1">
                    <a:lumMod val="50000"/>
                  </a:schemeClr>
                </a:solidFill>
              </a:rPr>
              <a:t>:</a:t>
            </a:r>
            <a:r>
              <a:rPr lang="en-US" sz="2000" kern="0" dirty="0">
                <a:solidFill>
                  <a:schemeClr val="tx2"/>
                </a:solidFill>
              </a:rPr>
              <a:t>                                                          </a:t>
            </a:r>
            <a:endParaRPr lang="en-US" sz="2000" kern="0" dirty="0">
              <a:solidFill>
                <a:srgbClr val="0070C0"/>
              </a:solidFill>
            </a:endParaRPr>
          </a:p>
          <a:p>
            <a:pPr lvl="0">
              <a:spcBef>
                <a:spcPct val="20000"/>
              </a:spcBef>
              <a:tabLst>
                <a:tab pos="457200" algn="l"/>
              </a:tabLst>
            </a:pPr>
            <a:r>
              <a:rPr lang="en-US" sz="2000" b="1" kern="0" dirty="0">
                <a:solidFill>
                  <a:schemeClr val="tx2"/>
                </a:solidFill>
              </a:rPr>
              <a:t>	</a:t>
            </a:r>
            <a:r>
              <a:rPr lang="sr-Latn-RS" sz="2000" b="1" kern="0" dirty="0">
                <a:solidFill>
                  <a:srgbClr val="D2533C"/>
                </a:solidFill>
              </a:rPr>
              <a:t>232</a:t>
            </a:r>
            <a:r>
              <a:rPr lang="en-US" sz="2000" b="1" kern="0" dirty="0">
                <a:solidFill>
                  <a:srgbClr val="D2533C"/>
                </a:solidFill>
              </a:rPr>
              <a:t> 000</a:t>
            </a:r>
            <a:r>
              <a:rPr lang="en-US" sz="2000" kern="0" dirty="0">
                <a:solidFill>
                  <a:srgbClr val="D2533C"/>
                </a:solidFill>
              </a:rPr>
              <a:t> </a:t>
            </a:r>
            <a:r>
              <a:rPr lang="sl-SI" sz="2000" kern="0" dirty="0">
                <a:solidFill>
                  <a:schemeClr val="tx2"/>
                </a:solidFill>
              </a:rPr>
              <a:t>milijardi</a:t>
            </a:r>
            <a:r>
              <a:rPr lang="en-US" sz="2000" kern="0" dirty="0">
                <a:solidFill>
                  <a:schemeClr val="tx2"/>
                </a:solidFill>
              </a:rPr>
              <a:t> </a:t>
            </a:r>
            <a:r>
              <a:rPr lang="sl-SI" sz="2000" kern="0" dirty="0">
                <a:solidFill>
                  <a:schemeClr val="tx2"/>
                </a:solidFill>
              </a:rPr>
              <a:t>m</a:t>
            </a:r>
            <a:r>
              <a:rPr lang="sl-SI" sz="2000" kern="0" baseline="30000" dirty="0">
                <a:solidFill>
                  <a:schemeClr val="tx2"/>
                </a:solidFill>
              </a:rPr>
              <a:t>3</a:t>
            </a:r>
            <a:r>
              <a:rPr lang="sr-Latn-RS" sz="2000" b="1" kern="0" dirty="0">
                <a:solidFill>
                  <a:schemeClr val="tx2"/>
                </a:solidFill>
              </a:rPr>
              <a:t> </a:t>
            </a:r>
            <a:endParaRPr lang="en-US" sz="2000" kern="0" dirty="0">
              <a:solidFill>
                <a:schemeClr val="tx2"/>
              </a:solidFill>
            </a:endParaRPr>
          </a:p>
          <a:p>
            <a:pPr lvl="0">
              <a:spcBef>
                <a:spcPct val="20000"/>
              </a:spcBef>
              <a:tabLst>
                <a:tab pos="685800" algn="l"/>
              </a:tabLst>
            </a:pPr>
            <a:r>
              <a:rPr lang="en-US" sz="2000" b="1" kern="0" dirty="0">
                <a:solidFill>
                  <a:schemeClr val="tx2"/>
                </a:solidFill>
              </a:rPr>
              <a:t>	 3 </a:t>
            </a:r>
            <a:r>
              <a:rPr lang="sr-Latn-RS" sz="2000" b="1" kern="0" dirty="0">
                <a:solidFill>
                  <a:schemeClr val="tx2"/>
                </a:solidFill>
              </a:rPr>
              <a:t>613</a:t>
            </a:r>
            <a:r>
              <a:rPr lang="sl-SI" sz="2000" b="1" kern="0" dirty="0">
                <a:solidFill>
                  <a:schemeClr val="tx2"/>
                </a:solidFill>
              </a:rPr>
              <a:t> </a:t>
            </a:r>
            <a:r>
              <a:rPr lang="sl-SI" sz="2000" kern="0" dirty="0">
                <a:solidFill>
                  <a:schemeClr val="tx2"/>
                </a:solidFill>
              </a:rPr>
              <a:t>milijardi</a:t>
            </a:r>
            <a:r>
              <a:rPr lang="en-US" sz="2000" kern="0" dirty="0">
                <a:solidFill>
                  <a:schemeClr val="tx2"/>
                </a:solidFill>
              </a:rPr>
              <a:t> </a:t>
            </a:r>
            <a:r>
              <a:rPr lang="sl-SI" sz="2000" kern="0" dirty="0">
                <a:solidFill>
                  <a:schemeClr val="tx2"/>
                </a:solidFill>
              </a:rPr>
              <a:t>m</a:t>
            </a:r>
            <a:r>
              <a:rPr lang="sl-SI" sz="2000" kern="0" baseline="30000" dirty="0">
                <a:solidFill>
                  <a:schemeClr val="tx2"/>
                </a:solidFill>
              </a:rPr>
              <a:t>3</a:t>
            </a:r>
            <a:endParaRPr lang="en-US" sz="2000" kern="0" dirty="0">
              <a:solidFill>
                <a:schemeClr val="tx2"/>
              </a:solidFill>
            </a:endParaRPr>
          </a:p>
        </p:txBody>
      </p:sp>
    </p:spTree>
    <p:extLst>
      <p:ext uri="{BB962C8B-B14F-4D97-AF65-F5344CB8AC3E}">
        <p14:creationId xmlns:p14="http://schemas.microsoft.com/office/powerpoint/2010/main" val="170633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ADA982-014A-4F9A-A8B5-995692ECECCF}"/>
              </a:ext>
            </a:extLst>
          </p:cNvPr>
          <p:cNvSpPr txBox="1">
            <a:spLocks/>
          </p:cNvSpPr>
          <p:nvPr/>
        </p:nvSpPr>
        <p:spPr>
          <a:xfrm>
            <a:off x="647700" y="1412776"/>
            <a:ext cx="7848600" cy="2304256"/>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sr-Latn-RS" sz="2400" b="1" i="0" u="none" strike="noStrike" kern="0" cap="none" spc="0" normalizeH="0" baseline="0" noProof="0" dirty="0">
                <a:ln>
                  <a:noFill/>
                </a:ln>
                <a:solidFill>
                  <a:srgbClr val="D2533C"/>
                </a:solidFill>
                <a:effectLst/>
                <a:uLnTx/>
                <a:uFillTx/>
                <a:latin typeface="Arial" panose="020B0604020202020204" pitchFamily="34" charset="0"/>
                <a:ea typeface="+mj-ea"/>
                <a:cs typeface="Arial" panose="020B0604020202020204" pitchFamily="34" charset="0"/>
              </a:rPr>
              <a:t>URANIJUM</a:t>
            </a:r>
            <a:br>
              <a:rPr kumimoji="0" lang="sl-SI" sz="2400" b="1" i="0" u="none" strike="noStrike" kern="0" cap="none" spc="0" normalizeH="0" baseline="0" noProof="0" dirty="0">
                <a:ln>
                  <a:noFill/>
                </a:ln>
                <a:solidFill>
                  <a:srgbClr val="D2533C"/>
                </a:solidFill>
                <a:effectLst/>
                <a:uLnTx/>
                <a:uFillTx/>
                <a:latin typeface="Arial" panose="020B0604020202020204" pitchFamily="34" charset="0"/>
                <a:ea typeface="+mj-ea"/>
                <a:cs typeface="Arial" panose="020B0604020202020204" pitchFamily="34" charset="0"/>
              </a:rPr>
            </a:br>
            <a:r>
              <a:rPr kumimoji="0" lang="en-US" sz="1400" b="0" i="0" u="none" strike="noStrike" kern="0" cap="none" spc="0" normalizeH="0" baseline="0" noProof="0" dirty="0">
                <a:ln>
                  <a:noFill/>
                </a:ln>
                <a:solidFill>
                  <a:srgbClr val="808DA0">
                    <a:lumMod val="75000"/>
                  </a:srgbClr>
                </a:solidFill>
                <a:effectLst/>
                <a:uLnTx/>
                <a:uFillTx/>
                <a:latin typeface="Arial"/>
                <a:ea typeface="+mj-ea"/>
                <a:cs typeface="Arial" panose="020B0604020202020204" pitchFamily="34" charset="0"/>
              </a:rPr>
              <a:t>(u</a:t>
            </a:r>
            <a:r>
              <a:rPr kumimoji="0" lang="sl-SI" sz="1400" b="0" i="0" u="none" strike="noStrike" kern="0" cap="none" spc="0" normalizeH="0" baseline="0" noProof="0" dirty="0">
                <a:ln>
                  <a:noFill/>
                </a:ln>
                <a:solidFill>
                  <a:srgbClr val="808DA0">
                    <a:lumMod val="75000"/>
                  </a:srgbClr>
                </a:solidFill>
                <a:effectLst/>
                <a:uLnTx/>
                <a:uFillTx/>
                <a:latin typeface="Arial"/>
                <a:ea typeface="+mj-ea"/>
                <a:cs typeface="+mj-cs"/>
              </a:rPr>
              <a:t>potreba u KONVENCIONALNIM REAKTORIMA</a:t>
            </a:r>
            <a:r>
              <a:rPr kumimoji="0" lang="en-US" sz="1400" b="0" i="0" u="none" strike="noStrike" kern="0" cap="none" spc="0" normalizeH="0" baseline="0" noProof="0" dirty="0">
                <a:ln>
                  <a:noFill/>
                </a:ln>
                <a:solidFill>
                  <a:srgbClr val="808DA0">
                    <a:lumMod val="75000"/>
                  </a:srgbClr>
                </a:solidFill>
                <a:effectLst/>
                <a:uLnTx/>
                <a:uFillTx/>
                <a:latin typeface="Arial"/>
                <a:ea typeface="+mj-ea"/>
                <a:cs typeface="+mj-cs"/>
              </a:rPr>
              <a:t>)</a:t>
            </a:r>
            <a:br>
              <a:rPr kumimoji="0" lang="en-US" sz="1400" b="0" i="0" u="none" strike="noStrike" kern="0" cap="none" spc="0" normalizeH="0" baseline="0" noProof="0" dirty="0">
                <a:ln>
                  <a:noFill/>
                </a:ln>
                <a:solidFill>
                  <a:srgbClr val="8E9E94"/>
                </a:solidFill>
                <a:effectLst/>
                <a:uLnTx/>
                <a:uFillTx/>
                <a:latin typeface="Arial"/>
                <a:ea typeface="+mj-ea"/>
                <a:cs typeface="+mj-cs"/>
              </a:rPr>
            </a:br>
            <a:br>
              <a:rPr kumimoji="0" lang="en-US" sz="1600" b="0" i="0" u="none" strike="noStrike" kern="0" cap="none" spc="0" normalizeH="0" baseline="0" noProof="0" dirty="0">
                <a:ln>
                  <a:noFill/>
                </a:ln>
                <a:solidFill>
                  <a:srgbClr val="969696">
                    <a:lumMod val="75000"/>
                  </a:srgbClr>
                </a:solidFill>
                <a:effectLst/>
                <a:uLnTx/>
                <a:uFillTx/>
                <a:latin typeface="Arial"/>
                <a:ea typeface="+mj-ea"/>
                <a:cs typeface="+mj-cs"/>
              </a:rPr>
            </a:br>
            <a:r>
              <a:rPr kumimoji="0" lang="sl-SI" sz="1800" b="0" i="0" u="none" strike="noStrike" kern="0" cap="none" spc="0" normalizeH="0" baseline="0" noProof="0" dirty="0">
                <a:ln>
                  <a:noFill/>
                </a:ln>
                <a:solidFill>
                  <a:srgbClr val="D2533C"/>
                </a:solidFill>
                <a:effectLst/>
                <a:uLnTx/>
                <a:uFillTx/>
                <a:latin typeface="Arial"/>
                <a:ea typeface="+mj-ea"/>
                <a:cs typeface="+mj-cs"/>
              </a:rPr>
              <a:t>IZDAŠNOST</a:t>
            </a:r>
            <a:br>
              <a:rPr kumimoji="0" lang="en-US" sz="1600" b="0" i="0" u="none" strike="noStrike" kern="0" cap="none" spc="0" normalizeH="0" baseline="0" noProof="0" dirty="0">
                <a:ln>
                  <a:noFill/>
                </a:ln>
                <a:solidFill>
                  <a:srgbClr val="D2533C"/>
                </a:solidFill>
                <a:effectLst/>
                <a:uLnTx/>
                <a:uFillTx/>
                <a:latin typeface="Arial"/>
                <a:ea typeface="+mj-ea"/>
                <a:cs typeface="+mj-cs"/>
              </a:rPr>
            </a:br>
            <a:r>
              <a:rPr kumimoji="0" lang="en-US" sz="2000" b="1" i="0" u="none" strike="noStrike" kern="0" cap="none" spc="0" normalizeH="0" baseline="0" noProof="0" dirty="0">
                <a:ln>
                  <a:noFill/>
                </a:ln>
                <a:solidFill>
                  <a:srgbClr val="808DA0">
                    <a:lumMod val="75000"/>
                  </a:srgbClr>
                </a:solidFill>
                <a:effectLst/>
                <a:uLnTx/>
                <a:uFillTx/>
                <a:latin typeface="Arial"/>
                <a:ea typeface="+mj-ea"/>
                <a:cs typeface="+mj-cs"/>
              </a:rPr>
              <a:t>9</a:t>
            </a:r>
            <a:r>
              <a:rPr kumimoji="0" lang="sl-SI" sz="2000" b="1" i="0" u="none" strike="noStrike" kern="0" cap="none" spc="0" normalizeH="0" baseline="0" noProof="0" dirty="0">
                <a:ln>
                  <a:noFill/>
                </a:ln>
                <a:solidFill>
                  <a:srgbClr val="808DA0">
                    <a:lumMod val="75000"/>
                  </a:srgbClr>
                </a:solidFill>
                <a:effectLst/>
                <a:uLnTx/>
                <a:uFillTx/>
                <a:latin typeface="Arial"/>
                <a:ea typeface="+mj-ea"/>
                <a:cs typeface="+mj-cs"/>
              </a:rPr>
              <a:t>0 GODINA</a:t>
            </a:r>
            <a:br>
              <a:rPr kumimoji="0" lang="en-US" sz="1600" b="0" i="0" u="none" strike="noStrike" kern="0" cap="none" spc="0" normalizeH="0" baseline="0" noProof="0" dirty="0">
                <a:ln>
                  <a:noFill/>
                </a:ln>
                <a:solidFill>
                  <a:srgbClr val="969696">
                    <a:lumMod val="75000"/>
                  </a:srgbClr>
                </a:solidFill>
                <a:effectLst/>
                <a:uLnTx/>
                <a:uFillTx/>
                <a:latin typeface="Arial"/>
                <a:ea typeface="+mj-ea"/>
                <a:cs typeface="+mj-cs"/>
              </a:rPr>
            </a:br>
            <a:br>
              <a:rPr kumimoji="0" lang="en-US" sz="1600" b="0" i="0" u="none" strike="noStrike" kern="0" cap="none" spc="0" normalizeH="0" baseline="0" noProof="0" dirty="0">
                <a:ln>
                  <a:noFill/>
                </a:ln>
                <a:solidFill>
                  <a:srgbClr val="969696">
                    <a:lumMod val="75000"/>
                  </a:srgbClr>
                </a:solidFill>
                <a:effectLst/>
                <a:uLnTx/>
                <a:uFillTx/>
                <a:latin typeface="Arial"/>
                <a:ea typeface="+mj-ea"/>
                <a:cs typeface="+mj-cs"/>
              </a:rPr>
            </a:br>
            <a:r>
              <a:rPr kumimoji="0" lang="sl-SI" sz="1600" b="0" i="0" u="none" strike="noStrike" kern="0" cap="none" spc="0" normalizeH="0" baseline="0" noProof="0" dirty="0">
                <a:ln>
                  <a:noFill/>
                </a:ln>
                <a:solidFill>
                  <a:srgbClr val="808DA0">
                    <a:lumMod val="75000"/>
                  </a:srgbClr>
                </a:solidFill>
                <a:effectLst/>
                <a:uLnTx/>
                <a:uFillTx/>
                <a:latin typeface="Arial"/>
                <a:ea typeface="+mj-ea"/>
                <a:cs typeface="+mj-cs"/>
              </a:rPr>
              <a:t>sigurne (ekonomske - 80 i 80-130 $/kg U</a:t>
            </a:r>
            <a:r>
              <a:rPr kumimoji="0" lang="sl-SI" sz="1600" b="0" i="0" u="none" strike="noStrike" kern="0" cap="none" spc="0" normalizeH="0" baseline="-25000" noProof="0" dirty="0">
                <a:ln>
                  <a:noFill/>
                </a:ln>
                <a:solidFill>
                  <a:srgbClr val="808DA0">
                    <a:lumMod val="75000"/>
                  </a:srgbClr>
                </a:solidFill>
                <a:effectLst/>
                <a:uLnTx/>
                <a:uFillTx/>
                <a:latin typeface="Arial"/>
                <a:ea typeface="+mj-ea"/>
                <a:cs typeface="+mj-cs"/>
              </a:rPr>
              <a:t>3</a:t>
            </a:r>
            <a:r>
              <a:rPr kumimoji="0" lang="sl-SI" sz="1600" b="0" i="0" u="none" strike="noStrike" kern="0" cap="none" spc="0" normalizeH="0" baseline="0" noProof="0" dirty="0">
                <a:ln>
                  <a:noFill/>
                </a:ln>
                <a:solidFill>
                  <a:srgbClr val="808DA0">
                    <a:lumMod val="75000"/>
                  </a:srgbClr>
                </a:solidFill>
                <a:effectLst/>
                <a:uLnTx/>
                <a:uFillTx/>
                <a:latin typeface="Arial"/>
                <a:ea typeface="+mj-ea"/>
                <a:cs typeface="+mj-cs"/>
              </a:rPr>
              <a:t>O</a:t>
            </a:r>
            <a:r>
              <a:rPr kumimoji="0" lang="sl-SI" sz="1600" b="0" i="0" u="none" strike="noStrike" kern="0" cap="none" spc="0" normalizeH="0" baseline="-25000" noProof="0" dirty="0">
                <a:ln>
                  <a:noFill/>
                </a:ln>
                <a:solidFill>
                  <a:srgbClr val="808DA0">
                    <a:lumMod val="75000"/>
                  </a:srgbClr>
                </a:solidFill>
                <a:effectLst/>
                <a:uLnTx/>
                <a:uFillTx/>
                <a:latin typeface="Arial"/>
                <a:ea typeface="+mj-ea"/>
                <a:cs typeface="+mj-cs"/>
              </a:rPr>
              <a:t>8</a:t>
            </a:r>
            <a:r>
              <a:rPr kumimoji="0" lang="sl-SI" sz="1600" b="0" i="0" u="none" strike="noStrike" kern="0" cap="none" spc="0" normalizeH="0" baseline="0" noProof="0" dirty="0">
                <a:ln>
                  <a:noFill/>
                </a:ln>
                <a:solidFill>
                  <a:srgbClr val="808DA0">
                    <a:lumMod val="75000"/>
                  </a:srgbClr>
                </a:solidFill>
                <a:effectLst/>
                <a:uLnTx/>
                <a:uFillTx/>
                <a:latin typeface="Arial"/>
                <a:ea typeface="+mj-ea"/>
                <a:cs typeface="+mj-cs"/>
              </a:rPr>
              <a:t>) rezerve (201</a:t>
            </a:r>
            <a:r>
              <a:rPr kumimoji="0" lang="en-US" sz="1600" b="0" i="0" u="none" strike="noStrike" kern="0" cap="none" spc="0" normalizeH="0" baseline="0" noProof="0" dirty="0">
                <a:ln>
                  <a:noFill/>
                </a:ln>
                <a:solidFill>
                  <a:srgbClr val="808DA0">
                    <a:lumMod val="75000"/>
                  </a:srgbClr>
                </a:solidFill>
                <a:effectLst/>
                <a:uLnTx/>
                <a:uFillTx/>
                <a:latin typeface="Arial"/>
                <a:ea typeface="+mj-ea"/>
                <a:cs typeface="+mj-cs"/>
              </a:rPr>
              <a:t>5</a:t>
            </a:r>
            <a:r>
              <a:rPr kumimoji="0" lang="sl-SI" sz="1600" b="0" i="0" u="none" strike="noStrike" kern="0" cap="none" spc="0" normalizeH="0" baseline="0" noProof="0" dirty="0">
                <a:ln>
                  <a:noFill/>
                </a:ln>
                <a:solidFill>
                  <a:srgbClr val="808DA0">
                    <a:lumMod val="75000"/>
                  </a:srgbClr>
                </a:solidFill>
                <a:effectLst/>
                <a:uLnTx/>
                <a:uFillTx/>
                <a:latin typeface="Arial"/>
                <a:ea typeface="+mj-ea"/>
                <a:cs typeface="+mj-cs"/>
              </a:rPr>
              <a:t>)</a:t>
            </a:r>
            <a:r>
              <a:rPr kumimoji="0" lang="en-US" sz="1600" b="0" i="0" u="none" strike="noStrike" kern="0" cap="none" spc="0" normalizeH="0" baseline="0" noProof="0" dirty="0">
                <a:ln>
                  <a:noFill/>
                </a:ln>
                <a:solidFill>
                  <a:srgbClr val="808DA0">
                    <a:lumMod val="75000"/>
                  </a:srgbClr>
                </a:solidFill>
                <a:effectLst/>
                <a:uLnTx/>
                <a:uFillTx/>
                <a:latin typeface="Arial"/>
                <a:ea typeface="+mj-ea"/>
                <a:cs typeface="+mj-cs"/>
              </a:rPr>
              <a:t>:</a:t>
            </a:r>
            <a:r>
              <a:rPr kumimoji="0" lang="sl-SI" sz="1600" b="0" i="0" u="none" strike="noStrike" kern="0" cap="none" spc="0" normalizeH="0" baseline="0" noProof="0" dirty="0">
                <a:ln>
                  <a:noFill/>
                </a:ln>
                <a:solidFill>
                  <a:srgbClr val="808DA0">
                    <a:lumMod val="75000"/>
                  </a:srgbClr>
                </a:solidFill>
                <a:effectLst/>
                <a:uLnTx/>
                <a:uFillTx/>
                <a:latin typeface="Arial"/>
                <a:ea typeface="+mj-ea"/>
                <a:cs typeface="+mj-cs"/>
              </a:rPr>
              <a:t> </a:t>
            </a:r>
            <a:r>
              <a:rPr kumimoji="0" lang="sl-SI" sz="1600" b="1" i="0" u="none" strike="noStrike" kern="0" cap="none" spc="0" normalizeH="0" baseline="0" noProof="0" dirty="0">
                <a:ln>
                  <a:noFill/>
                </a:ln>
                <a:solidFill>
                  <a:srgbClr val="D2533C"/>
                </a:solidFill>
                <a:effectLst/>
                <a:uLnTx/>
                <a:uFillTx/>
                <a:latin typeface="Arial"/>
                <a:ea typeface="+mj-ea"/>
                <a:cs typeface="+mj-cs"/>
              </a:rPr>
              <a:t>5 </a:t>
            </a:r>
            <a:r>
              <a:rPr kumimoji="0" lang="en-US" sz="1600" b="1" i="0" u="none" strike="noStrike" kern="0" cap="none" spc="0" normalizeH="0" baseline="0" noProof="0" dirty="0">
                <a:ln>
                  <a:noFill/>
                </a:ln>
                <a:solidFill>
                  <a:srgbClr val="D2533C"/>
                </a:solidFill>
                <a:effectLst/>
                <a:uLnTx/>
                <a:uFillTx/>
                <a:latin typeface="Arial"/>
                <a:ea typeface="+mj-ea"/>
                <a:cs typeface="+mj-cs"/>
              </a:rPr>
              <a:t>716</a:t>
            </a:r>
            <a:r>
              <a:rPr kumimoji="0" lang="sl-SI" sz="1600" b="1" i="0" u="none" strike="noStrike" kern="0" cap="none" spc="0" normalizeH="0" baseline="0" noProof="0" dirty="0">
                <a:ln>
                  <a:noFill/>
                </a:ln>
                <a:solidFill>
                  <a:srgbClr val="D2533C"/>
                </a:solidFill>
                <a:effectLst/>
                <a:uLnTx/>
                <a:uFillTx/>
                <a:latin typeface="Arial"/>
                <a:ea typeface="+mj-ea"/>
                <a:cs typeface="+mj-cs"/>
              </a:rPr>
              <a:t> </a:t>
            </a:r>
            <a:r>
              <a:rPr kumimoji="0" lang="en-US" sz="1600" b="1" i="0" u="none" strike="noStrike" kern="0" cap="none" spc="0" normalizeH="0" baseline="0" noProof="0" dirty="0">
                <a:ln>
                  <a:noFill/>
                </a:ln>
                <a:solidFill>
                  <a:srgbClr val="D2533C"/>
                </a:solidFill>
                <a:effectLst/>
                <a:uLnTx/>
                <a:uFillTx/>
                <a:latin typeface="Arial"/>
                <a:ea typeface="+mj-ea"/>
                <a:cs typeface="+mj-cs"/>
              </a:rPr>
              <a:t>4</a:t>
            </a:r>
            <a:r>
              <a:rPr kumimoji="0" lang="sl-SI" sz="1600" b="1" i="0" u="none" strike="noStrike" kern="0" cap="none" spc="0" normalizeH="0" baseline="0" noProof="0" dirty="0">
                <a:ln>
                  <a:noFill/>
                </a:ln>
                <a:solidFill>
                  <a:srgbClr val="D2533C"/>
                </a:solidFill>
                <a:effectLst/>
                <a:uLnTx/>
                <a:uFillTx/>
                <a:latin typeface="Arial"/>
                <a:ea typeface="+mj-ea"/>
                <a:cs typeface="+mj-cs"/>
              </a:rPr>
              <a:t>00 </a:t>
            </a:r>
            <a:r>
              <a:rPr kumimoji="0" lang="sl-SI" sz="1600" b="0" i="0" u="none" strike="noStrike" kern="0" cap="none" spc="0" normalizeH="0" baseline="0" noProof="0" dirty="0">
                <a:ln>
                  <a:noFill/>
                </a:ln>
                <a:solidFill>
                  <a:srgbClr val="D2533C"/>
                </a:solidFill>
                <a:effectLst/>
                <a:uLnTx/>
                <a:uFillTx/>
                <a:latin typeface="Arial"/>
                <a:ea typeface="+mj-ea"/>
                <a:cs typeface="+mj-cs"/>
              </a:rPr>
              <a:t>tU</a:t>
            </a:r>
            <a:br>
              <a:rPr kumimoji="0" lang="en-US" sz="1600" b="0" i="0" u="none" strike="noStrike" kern="0" cap="none" spc="0" normalizeH="0" baseline="0" noProof="0" dirty="0">
                <a:ln>
                  <a:noFill/>
                </a:ln>
                <a:solidFill>
                  <a:srgbClr val="00B050"/>
                </a:solidFill>
                <a:effectLst/>
                <a:uLnTx/>
                <a:uFillTx/>
                <a:latin typeface="Arial"/>
                <a:ea typeface="+mj-ea"/>
                <a:cs typeface="+mj-cs"/>
              </a:rPr>
            </a:br>
            <a:r>
              <a:rPr kumimoji="0" lang="en-US" sz="1600" b="0" i="0" u="none" strike="noStrike" kern="0" cap="none" spc="0" normalizeH="0" baseline="0" noProof="0" dirty="0" err="1">
                <a:ln>
                  <a:noFill/>
                </a:ln>
                <a:solidFill>
                  <a:srgbClr val="808DA0">
                    <a:lumMod val="75000"/>
                  </a:srgbClr>
                </a:solidFill>
                <a:effectLst/>
                <a:uLnTx/>
                <a:uFillTx/>
                <a:latin typeface="Arial"/>
                <a:ea typeface="+mj-ea"/>
                <a:cs typeface="+mj-cs"/>
              </a:rPr>
              <a:t>godi</a:t>
            </a:r>
            <a:r>
              <a:rPr kumimoji="0" lang="sr-Latn-RS" sz="1600" b="0" i="0" u="none" strike="noStrike" kern="0" cap="none" spc="0" normalizeH="0" baseline="0" noProof="0" dirty="0">
                <a:ln>
                  <a:noFill/>
                </a:ln>
                <a:solidFill>
                  <a:srgbClr val="808DA0">
                    <a:lumMod val="75000"/>
                  </a:srgbClr>
                </a:solidFill>
                <a:effectLst/>
                <a:uLnTx/>
                <a:uFillTx/>
                <a:latin typeface="Arial"/>
                <a:ea typeface="+mj-ea"/>
                <a:cs typeface="+mj-cs"/>
              </a:rPr>
              <a:t>šnja p</a:t>
            </a:r>
            <a:r>
              <a:rPr kumimoji="0" lang="sl-SI" sz="1600" b="0" i="0" u="none" strike="noStrike" kern="0" cap="none" spc="0" normalizeH="0" baseline="0" noProof="0" dirty="0">
                <a:ln>
                  <a:noFill/>
                </a:ln>
                <a:solidFill>
                  <a:srgbClr val="808DA0">
                    <a:lumMod val="75000"/>
                  </a:srgbClr>
                </a:solidFill>
                <a:effectLst/>
                <a:uLnTx/>
                <a:uFillTx/>
                <a:latin typeface="Arial"/>
                <a:ea typeface="+mj-ea"/>
                <a:cs typeface="+mj-cs"/>
              </a:rPr>
              <a:t>otrošnja</a:t>
            </a:r>
            <a:r>
              <a:rPr kumimoji="0" lang="en-US" sz="1600" b="0" i="0" u="none" strike="noStrike" kern="0" cap="none" spc="0" normalizeH="0" baseline="0" noProof="0" dirty="0">
                <a:ln>
                  <a:noFill/>
                </a:ln>
                <a:solidFill>
                  <a:srgbClr val="808DA0">
                    <a:lumMod val="75000"/>
                  </a:srgbClr>
                </a:solidFill>
                <a:effectLst/>
                <a:uLnTx/>
                <a:uFillTx/>
                <a:latin typeface="Arial"/>
                <a:ea typeface="+mj-ea"/>
                <a:cs typeface="+mj-cs"/>
              </a:rPr>
              <a:t>-</a:t>
            </a:r>
            <a:r>
              <a:rPr kumimoji="0" lang="en-US" sz="1600" b="0" i="0" u="none" strike="noStrike" kern="0" cap="none" spc="0" normalizeH="0" baseline="0" noProof="0" dirty="0" err="1">
                <a:ln>
                  <a:noFill/>
                </a:ln>
                <a:solidFill>
                  <a:srgbClr val="808DA0">
                    <a:lumMod val="75000"/>
                  </a:srgbClr>
                </a:solidFill>
                <a:effectLst/>
                <a:uLnTx/>
                <a:uFillTx/>
                <a:latin typeface="Arial"/>
                <a:ea typeface="+mj-ea"/>
                <a:cs typeface="+mj-cs"/>
              </a:rPr>
              <a:t>iz</a:t>
            </a:r>
            <a:r>
              <a:rPr kumimoji="0" lang="en-US" sz="1600" b="0" i="0" u="none" strike="noStrike" kern="0" cap="none" spc="0" normalizeH="0" baseline="0" noProof="0" dirty="0">
                <a:ln>
                  <a:noFill/>
                </a:ln>
                <a:solidFill>
                  <a:srgbClr val="808DA0">
                    <a:lumMod val="75000"/>
                  </a:srgbClr>
                </a:solidFill>
                <a:effectLst/>
                <a:uLnTx/>
                <a:uFillTx/>
                <a:latin typeface="Arial"/>
                <a:ea typeface="+mj-ea"/>
                <a:cs typeface="+mj-cs"/>
              </a:rPr>
              <a:t> </a:t>
            </a:r>
            <a:r>
              <a:rPr kumimoji="0" lang="en-US" sz="1600" b="0" i="0" u="none" strike="noStrike" kern="0" cap="none" spc="0" normalizeH="0" baseline="0" noProof="0" dirty="0" err="1">
                <a:ln>
                  <a:noFill/>
                </a:ln>
                <a:solidFill>
                  <a:srgbClr val="808DA0">
                    <a:lumMod val="75000"/>
                  </a:srgbClr>
                </a:solidFill>
                <a:effectLst/>
                <a:uLnTx/>
                <a:uFillTx/>
                <a:latin typeface="Arial"/>
                <a:ea typeface="+mj-ea"/>
                <a:cs typeface="+mj-cs"/>
              </a:rPr>
              <a:t>rudnika</a:t>
            </a:r>
            <a:r>
              <a:rPr kumimoji="0" lang="sl-SI" sz="1600" b="0" i="0" u="none" strike="noStrike" kern="0" cap="none" spc="0" normalizeH="0" baseline="0" noProof="0" dirty="0">
                <a:ln>
                  <a:noFill/>
                </a:ln>
                <a:solidFill>
                  <a:srgbClr val="808DA0">
                    <a:lumMod val="75000"/>
                  </a:srgbClr>
                </a:solidFill>
                <a:effectLst/>
                <a:uLnTx/>
                <a:uFillTx/>
                <a:latin typeface="Arial"/>
                <a:ea typeface="+mj-ea"/>
                <a:cs typeface="+mj-cs"/>
              </a:rPr>
              <a:t> (201</a:t>
            </a:r>
            <a:r>
              <a:rPr kumimoji="0" lang="en-US" sz="1600" b="0" i="0" u="none" strike="noStrike" kern="0" cap="none" spc="0" normalizeH="0" baseline="0" noProof="0" dirty="0">
                <a:ln>
                  <a:noFill/>
                </a:ln>
                <a:solidFill>
                  <a:srgbClr val="808DA0">
                    <a:lumMod val="75000"/>
                  </a:srgbClr>
                </a:solidFill>
                <a:effectLst/>
                <a:uLnTx/>
                <a:uFillTx/>
                <a:latin typeface="Arial"/>
                <a:ea typeface="+mj-ea"/>
                <a:cs typeface="+mj-cs"/>
              </a:rPr>
              <a:t>6</a:t>
            </a:r>
            <a:r>
              <a:rPr kumimoji="0" lang="sl-SI" sz="1600" b="0" i="0" u="none" strike="noStrike" kern="0" cap="none" spc="0" normalizeH="0" baseline="0" noProof="0" dirty="0">
                <a:ln>
                  <a:noFill/>
                </a:ln>
                <a:solidFill>
                  <a:srgbClr val="808DA0">
                    <a:lumMod val="75000"/>
                  </a:srgbClr>
                </a:solidFill>
                <a:effectLst/>
                <a:uLnTx/>
                <a:uFillTx/>
                <a:latin typeface="Arial"/>
                <a:ea typeface="+mj-ea"/>
                <a:cs typeface="+mj-cs"/>
              </a:rPr>
              <a:t>): </a:t>
            </a:r>
            <a:r>
              <a:rPr kumimoji="0" lang="sl-SI" sz="1600" b="1" i="0" u="none" strike="noStrike" kern="0" cap="none" spc="0" normalizeH="0" baseline="0" noProof="0" dirty="0">
                <a:ln>
                  <a:noFill/>
                </a:ln>
                <a:solidFill>
                  <a:srgbClr val="D2533C"/>
                </a:solidFill>
                <a:effectLst/>
                <a:uLnTx/>
                <a:uFillTx/>
                <a:latin typeface="Arial"/>
                <a:ea typeface="+mj-ea"/>
                <a:cs typeface="+mj-cs"/>
              </a:rPr>
              <a:t>6</a:t>
            </a:r>
            <a:r>
              <a:rPr kumimoji="0" lang="en-US" sz="1600" b="1" i="0" u="none" strike="noStrike" kern="0" cap="none" spc="0" normalizeH="0" baseline="0" noProof="0" dirty="0">
                <a:ln>
                  <a:noFill/>
                </a:ln>
                <a:solidFill>
                  <a:srgbClr val="D2533C"/>
                </a:solidFill>
                <a:effectLst/>
                <a:uLnTx/>
                <a:uFillTx/>
                <a:latin typeface="Arial"/>
                <a:ea typeface="+mj-ea"/>
                <a:cs typeface="+mj-cs"/>
              </a:rPr>
              <a:t>3 639</a:t>
            </a:r>
            <a:r>
              <a:rPr kumimoji="0" lang="sl-SI" sz="1600" b="1" i="0" u="none" strike="noStrike" kern="0" cap="none" spc="0" normalizeH="0" baseline="0" noProof="0" dirty="0">
                <a:ln>
                  <a:noFill/>
                </a:ln>
                <a:solidFill>
                  <a:srgbClr val="D2533C"/>
                </a:solidFill>
                <a:effectLst/>
                <a:uLnTx/>
                <a:uFillTx/>
                <a:latin typeface="Arial"/>
                <a:ea typeface="+mj-ea"/>
                <a:cs typeface="+mj-cs"/>
              </a:rPr>
              <a:t> </a:t>
            </a:r>
            <a:r>
              <a:rPr kumimoji="0" lang="sl-SI" sz="1600" b="0" i="0" u="none" strike="noStrike" kern="0" cap="none" spc="0" normalizeH="0" baseline="0" noProof="0" dirty="0">
                <a:ln>
                  <a:noFill/>
                </a:ln>
                <a:solidFill>
                  <a:srgbClr val="D2533C"/>
                </a:solidFill>
                <a:effectLst/>
                <a:uLnTx/>
                <a:uFillTx/>
                <a:latin typeface="Arial"/>
                <a:ea typeface="+mj-ea"/>
                <a:cs typeface="+mj-cs"/>
              </a:rPr>
              <a:t>tU</a:t>
            </a:r>
            <a:br>
              <a:rPr kumimoji="0" lang="sl-SI" sz="1600" b="0" i="0" u="none" strike="noStrike" kern="0" cap="none" spc="0" normalizeH="0" baseline="0" noProof="0" dirty="0">
                <a:ln>
                  <a:noFill/>
                </a:ln>
                <a:solidFill>
                  <a:srgbClr val="00B050"/>
                </a:solidFill>
                <a:effectLst/>
                <a:uLnTx/>
                <a:uFillTx/>
                <a:latin typeface="Arial"/>
                <a:ea typeface="+mj-ea"/>
                <a:cs typeface="+mj-cs"/>
              </a:rPr>
            </a:br>
            <a:br>
              <a:rPr kumimoji="0" lang="sl-SI" sz="1600" b="0" i="0" u="none" strike="noStrike" kern="0" cap="none" spc="0" normalizeH="0" baseline="0" noProof="0" dirty="0">
                <a:ln>
                  <a:noFill/>
                </a:ln>
                <a:solidFill>
                  <a:srgbClr val="686868"/>
                </a:solidFill>
                <a:effectLst/>
                <a:uLnTx/>
                <a:uFillTx/>
                <a:latin typeface="Arial"/>
                <a:ea typeface="+mj-ea"/>
                <a:cs typeface="+mj-cs"/>
              </a:rPr>
            </a:br>
            <a:endParaRPr kumimoji="0" lang="en-US" sz="4000" b="0" i="0" u="none" strike="noStrike" kern="1200" cap="none" spc="-100" normalizeH="0" baseline="0" noProof="0" dirty="0">
              <a:ln>
                <a:noFill/>
              </a:ln>
              <a:solidFill>
                <a:srgbClr val="292934">
                  <a:lumMod val="75000"/>
                  <a:lumOff val="25000"/>
                </a:srgbClr>
              </a:solidFill>
              <a:effectLst/>
              <a:highlight>
                <a:srgbClr val="FFFF00"/>
              </a:highlight>
              <a:uLnTx/>
              <a:uFillTx/>
              <a:latin typeface="Arial" panose="020B0604020202020204" pitchFamily="34" charset="0"/>
              <a:ea typeface="+mj-ea"/>
              <a:cs typeface="Arial" panose="020B0604020202020204" pitchFamily="34" charset="0"/>
            </a:endParaRPr>
          </a:p>
        </p:txBody>
      </p:sp>
      <p:sp>
        <p:nvSpPr>
          <p:cNvPr id="5" name="TextBox 4">
            <a:extLst>
              <a:ext uri="{FF2B5EF4-FFF2-40B4-BE49-F238E27FC236}">
                <a16:creationId xmlns:a16="http://schemas.microsoft.com/office/drawing/2014/main" id="{8D36F6FE-A92E-4BC4-8C11-38E7380FBA4F}"/>
              </a:ext>
            </a:extLst>
          </p:cNvPr>
          <p:cNvSpPr txBox="1"/>
          <p:nvPr/>
        </p:nvSpPr>
        <p:spPr>
          <a:xfrm>
            <a:off x="0" y="3933056"/>
            <a:ext cx="9144000" cy="1581972"/>
          </a:xfrm>
          <a:prstGeom prst="rect">
            <a:avLst/>
          </a:prstGeom>
          <a:noFill/>
        </p:spPr>
        <p:txBody>
          <a:bodyPr wrap="square" numCol="1" rtlCol="0">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sl-SI" sz="1600" b="0" i="0" u="none" strike="noStrike" kern="0" cap="none" spc="0" normalizeH="0" baseline="0" noProof="0" dirty="0">
                <a:ln>
                  <a:noFill/>
                </a:ln>
                <a:solidFill>
                  <a:srgbClr val="808DA0">
                    <a:lumMod val="75000"/>
                  </a:srgbClr>
                </a:solidFill>
                <a:effectLst/>
                <a:uLnTx/>
                <a:uFillTx/>
                <a:latin typeface="Arial"/>
                <a:ea typeface="+mn-ea"/>
                <a:cs typeface="+mn-cs"/>
              </a:rPr>
              <a:t>Očekivani porast c</a:t>
            </a:r>
            <a:r>
              <a:rPr kumimoji="0" lang="en-US" sz="1600" b="0" i="0" u="none" strike="noStrike" kern="0" cap="none" spc="0" normalizeH="0" baseline="0" noProof="0" dirty="0" err="1">
                <a:ln>
                  <a:noFill/>
                </a:ln>
                <a:solidFill>
                  <a:srgbClr val="808DA0">
                    <a:lumMod val="75000"/>
                  </a:srgbClr>
                </a:solidFill>
                <a:effectLst/>
                <a:uLnTx/>
                <a:uFillTx/>
                <a:latin typeface="Arial"/>
                <a:ea typeface="+mn-ea"/>
                <a:cs typeface="+mn-cs"/>
              </a:rPr>
              <a:t>ij</a:t>
            </a:r>
            <a:r>
              <a:rPr kumimoji="0" lang="sl-SI" sz="1600" b="0" i="0" u="none" strike="noStrike" kern="0" cap="none" spc="0" normalizeH="0" baseline="0" noProof="0" dirty="0">
                <a:ln>
                  <a:noFill/>
                </a:ln>
                <a:solidFill>
                  <a:srgbClr val="808DA0">
                    <a:lumMod val="75000"/>
                  </a:srgbClr>
                </a:solidFill>
                <a:effectLst/>
                <a:uLnTx/>
                <a:uFillTx/>
                <a:latin typeface="Arial"/>
                <a:ea typeface="+mn-ea"/>
                <a:cs typeface="+mn-cs"/>
              </a:rPr>
              <a:t>ena U iz konvencionalnih izvora će povećati rezerve </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sl-SI" sz="1600" b="0" i="0" u="none" strike="noStrike" kern="0" cap="none" spc="0" normalizeH="0" baseline="0" noProof="0" dirty="0">
                <a:ln>
                  <a:noFill/>
                </a:ln>
                <a:solidFill>
                  <a:srgbClr val="808DA0">
                    <a:lumMod val="75000"/>
                  </a:srgbClr>
                </a:solidFill>
                <a:effectLst/>
                <a:uLnTx/>
                <a:uFillTx/>
                <a:latin typeface="Arial"/>
                <a:ea typeface="+mn-ea"/>
                <a:cs typeface="+mn-cs"/>
              </a:rPr>
              <a:t>za dodatnih </a:t>
            </a:r>
            <a:r>
              <a:rPr kumimoji="0" lang="sl-SI" sz="1600" b="1" i="0" u="none" strike="noStrike" kern="0" cap="none" spc="0" normalizeH="0" baseline="0" noProof="0" dirty="0">
                <a:ln>
                  <a:noFill/>
                </a:ln>
                <a:solidFill>
                  <a:srgbClr val="D2533C"/>
                </a:solidFill>
                <a:effectLst/>
                <a:uLnTx/>
                <a:uFillTx/>
                <a:latin typeface="Arial"/>
                <a:ea typeface="+mn-ea"/>
                <a:cs typeface="+mn-cs"/>
              </a:rPr>
              <a:t>7 600 000 </a:t>
            </a:r>
            <a:r>
              <a:rPr kumimoji="0" lang="sl-SI" sz="1600" b="0" i="0" u="none" strike="noStrike" kern="0" cap="none" spc="0" normalizeH="0" baseline="0" noProof="0" dirty="0">
                <a:ln>
                  <a:noFill/>
                </a:ln>
                <a:solidFill>
                  <a:srgbClr val="D2533C"/>
                </a:solidFill>
                <a:effectLst/>
                <a:uLnTx/>
                <a:uFillTx/>
                <a:latin typeface="Arial"/>
                <a:ea typeface="+mn-ea"/>
                <a:cs typeface="+mn-cs"/>
              </a:rPr>
              <a:t>tU</a:t>
            </a:r>
            <a:r>
              <a:rPr kumimoji="0" lang="sl-SI" sz="1600" b="0" i="0" u="none" strike="noStrike" kern="0" cap="none" spc="0" normalizeH="0" baseline="0" noProof="0" dirty="0">
                <a:ln>
                  <a:noFill/>
                </a:ln>
                <a:solidFill>
                  <a:srgbClr val="686868"/>
                </a:solidFill>
                <a:effectLst/>
                <a:uLnTx/>
                <a:uFillTx/>
                <a:latin typeface="Arial"/>
                <a:ea typeface="+mn-ea"/>
                <a:cs typeface="+mn-cs"/>
              </a:rPr>
              <a:t>.</a:t>
            </a:r>
            <a:br>
              <a:rPr kumimoji="0" lang="sl-SI" sz="1600" b="0" i="0" u="none" strike="noStrike" kern="0" cap="none" spc="0" normalizeH="0" baseline="0" noProof="0" dirty="0">
                <a:ln>
                  <a:noFill/>
                </a:ln>
                <a:solidFill>
                  <a:srgbClr val="686868"/>
                </a:solidFill>
                <a:effectLst/>
                <a:uLnTx/>
                <a:uFillTx/>
                <a:latin typeface="Arial"/>
                <a:ea typeface="+mn-ea"/>
                <a:cs typeface="+mn-cs"/>
              </a:rPr>
            </a:br>
            <a:endParaRPr kumimoji="0" lang="sl-SI" sz="1600" b="0" i="0" u="none" strike="noStrike" kern="0" cap="none" spc="0" normalizeH="0" baseline="0" noProof="0" dirty="0">
              <a:ln>
                <a:noFill/>
              </a:ln>
              <a:solidFill>
                <a:srgbClr val="686868"/>
              </a:solidFill>
              <a:effectLst/>
              <a:uLnTx/>
              <a:uFillTx/>
              <a:latin typeface="Arial"/>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sl-SI" sz="1800" b="0" i="0" u="none" strike="noStrike" kern="0" cap="none" spc="0" normalizeH="0" baseline="0" noProof="0" dirty="0">
                <a:ln>
                  <a:noFill/>
                </a:ln>
                <a:solidFill>
                  <a:srgbClr val="D2533C"/>
                </a:solidFill>
                <a:effectLst/>
                <a:uLnTx/>
                <a:uFillTx/>
                <a:latin typeface="Arial"/>
                <a:ea typeface="+mn-ea"/>
                <a:cs typeface="+mn-cs"/>
              </a:rPr>
              <a:t>IZDAŠNOST (tada)</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000" b="1" i="0" u="none" strike="noStrike" kern="0" cap="none" spc="0" normalizeH="0" baseline="0" noProof="0" dirty="0">
                <a:ln>
                  <a:noFill/>
                </a:ln>
                <a:solidFill>
                  <a:srgbClr val="808DA0">
                    <a:lumMod val="75000"/>
                  </a:srgbClr>
                </a:solidFill>
                <a:effectLst/>
                <a:uLnTx/>
                <a:uFillTx/>
                <a:latin typeface="Arial"/>
                <a:ea typeface="+mn-ea"/>
                <a:cs typeface="+mn-cs"/>
              </a:rPr>
              <a:t>21</a:t>
            </a:r>
            <a:r>
              <a:rPr kumimoji="0" lang="sl-SI" sz="2000" b="1" i="0" u="none" strike="noStrike" kern="0" cap="none" spc="0" normalizeH="0" baseline="0" noProof="0" dirty="0">
                <a:ln>
                  <a:noFill/>
                </a:ln>
                <a:solidFill>
                  <a:srgbClr val="808DA0">
                    <a:lumMod val="75000"/>
                  </a:srgbClr>
                </a:solidFill>
                <a:effectLst/>
                <a:uLnTx/>
                <a:uFillTx/>
                <a:latin typeface="Arial"/>
                <a:ea typeface="+mn-ea"/>
                <a:cs typeface="+mn-cs"/>
              </a:rPr>
              <a:t>0 GODINA</a:t>
            </a:r>
            <a:endParaRPr kumimoji="0" lang="en-US" sz="2000" b="0" i="0" u="none" strike="noStrike" kern="0" cap="none" spc="0" normalizeH="0" baseline="0" noProof="0" dirty="0">
              <a:ln>
                <a:noFill/>
              </a:ln>
              <a:solidFill>
                <a:srgbClr val="808DA0">
                  <a:lumMod val="75000"/>
                </a:srgbClr>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14523C0A-D174-44AD-99BB-4B420BA67AEE}"/>
              </a:ext>
            </a:extLst>
          </p:cNvPr>
          <p:cNvCxnSpPr>
            <a:cxnSpLocks/>
          </p:cNvCxnSpPr>
          <p:nvPr/>
        </p:nvCxnSpPr>
        <p:spPr>
          <a:xfrm>
            <a:off x="1259632" y="3789040"/>
            <a:ext cx="6400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C8B06D9-FEFD-426F-9D2C-AE528E34CFAA}"/>
              </a:ext>
            </a:extLst>
          </p:cNvPr>
          <p:cNvSpPr txBox="1"/>
          <p:nvPr/>
        </p:nvSpPr>
        <p:spPr>
          <a:xfrm>
            <a:off x="0" y="5155680"/>
            <a:ext cx="3131840" cy="1729704"/>
          </a:xfrm>
          <a:prstGeom prst="rect">
            <a:avLst/>
          </a:prstGeom>
          <a:solidFill>
            <a:schemeClr val="tx2"/>
          </a:solidFill>
        </p:spPr>
        <p:txBody>
          <a:bodyPr wrap="square" rtlCol="0">
            <a:spAutoFit/>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sl-SI" sz="1200" b="0" i="0" u="none" strike="noStrike" kern="0" cap="none" spc="0" normalizeH="0" baseline="0" noProof="0" dirty="0">
                <a:ln>
                  <a:noFill/>
                </a:ln>
                <a:solidFill>
                  <a:srgbClr val="FFFFFF"/>
                </a:solidFill>
                <a:effectLst/>
                <a:uLnTx/>
                <a:uFillTx/>
                <a:latin typeface="Arial"/>
                <a:ea typeface="+mn-ea"/>
                <a:cs typeface="+mn-cs"/>
              </a:rPr>
              <a:t>Nisu uračunate rezerve iz:</a:t>
            </a:r>
          </a:p>
          <a:p>
            <a:pPr marL="342900" marR="0" lvl="1" indent="-228600" algn="l" defTabSz="914400" rtl="0" eaLnBrk="1" fontAlgn="base" latinLnBrk="0" hangingPunct="1">
              <a:lnSpc>
                <a:spcPct val="100000"/>
              </a:lnSpc>
              <a:spcBef>
                <a:spcPts val="0"/>
              </a:spcBef>
              <a:spcAft>
                <a:spcPts val="300"/>
              </a:spcAft>
              <a:buClrTx/>
              <a:buSzPct val="80000"/>
              <a:buFont typeface="Wingdings" pitchFamily="2" charset="2"/>
              <a:buChar char="§"/>
              <a:tabLst/>
              <a:defRPr/>
            </a:pPr>
            <a:r>
              <a:rPr kumimoji="0" lang="sl-SI" sz="1000" b="0" i="0" u="none" strike="noStrike" kern="0" cap="none" spc="0" normalizeH="0" baseline="0" noProof="0" dirty="0">
                <a:ln>
                  <a:noFill/>
                </a:ln>
                <a:solidFill>
                  <a:srgbClr val="FFFFFF"/>
                </a:solidFill>
                <a:effectLst/>
                <a:uLnTx/>
                <a:uFillTx/>
                <a:latin typeface="Arial"/>
                <a:ea typeface="+mn-ea"/>
                <a:cs typeface="+mn-cs"/>
              </a:rPr>
              <a:t>nekonvenc. izvora, npr. fosfatnih đubriva,</a:t>
            </a:r>
          </a:p>
          <a:p>
            <a:pPr marL="342900" marR="0" lvl="1" indent="-228600" algn="l" defTabSz="914400" rtl="0" eaLnBrk="1" fontAlgn="base" latinLnBrk="0" hangingPunct="1">
              <a:lnSpc>
                <a:spcPct val="100000"/>
              </a:lnSpc>
              <a:spcBef>
                <a:spcPts val="0"/>
              </a:spcBef>
              <a:spcAft>
                <a:spcPts val="300"/>
              </a:spcAft>
              <a:buClrTx/>
              <a:buSzPct val="80000"/>
              <a:buFont typeface="Wingdings" pitchFamily="2" charset="2"/>
              <a:buChar char="§"/>
              <a:tabLst/>
              <a:defRPr/>
            </a:pPr>
            <a:r>
              <a:rPr kumimoji="0" lang="sl-SI" sz="1000" b="0" i="0" u="none" strike="noStrike" kern="0" cap="none" spc="0" normalizeH="0" baseline="0" noProof="0" dirty="0">
                <a:ln>
                  <a:noFill/>
                </a:ln>
                <a:solidFill>
                  <a:srgbClr val="FFFFFF"/>
                </a:solidFill>
                <a:effectLst/>
                <a:uLnTx/>
                <a:uFillTx/>
                <a:latin typeface="Arial"/>
                <a:ea typeface="+mn-ea"/>
                <a:cs typeface="+mn-cs"/>
              </a:rPr>
              <a:t>crnih škriljaca,</a:t>
            </a:r>
          </a:p>
          <a:p>
            <a:pPr marL="342900" marR="0" lvl="1" indent="-228600" algn="l" defTabSz="914400" rtl="0" eaLnBrk="1" fontAlgn="base" latinLnBrk="0" hangingPunct="1">
              <a:lnSpc>
                <a:spcPct val="100000"/>
              </a:lnSpc>
              <a:spcBef>
                <a:spcPts val="0"/>
              </a:spcBef>
              <a:spcAft>
                <a:spcPts val="300"/>
              </a:spcAft>
              <a:buClrTx/>
              <a:buSzPct val="80000"/>
              <a:buFont typeface="Wingdings" pitchFamily="2" charset="2"/>
              <a:buChar char="§"/>
              <a:tabLst/>
              <a:defRPr/>
            </a:pPr>
            <a:r>
              <a:rPr kumimoji="0" lang="sl-SI" sz="1000" b="0" i="0" u="none" strike="noStrike" kern="0" cap="none" spc="0" normalizeH="0" baseline="0" noProof="0" dirty="0">
                <a:ln>
                  <a:noFill/>
                </a:ln>
                <a:solidFill>
                  <a:srgbClr val="FFFFFF"/>
                </a:solidFill>
                <a:effectLst/>
                <a:uLnTx/>
                <a:uFillTx/>
                <a:latin typeface="Arial"/>
                <a:ea typeface="+mn-ea"/>
                <a:cs typeface="+mn-cs"/>
              </a:rPr>
              <a:t>pepela uglja,</a:t>
            </a:r>
          </a:p>
          <a:p>
            <a:pPr marL="342900" marR="0" lvl="1" indent="-228600" algn="l" defTabSz="914400" rtl="0" eaLnBrk="1" fontAlgn="base" latinLnBrk="0" hangingPunct="1">
              <a:lnSpc>
                <a:spcPct val="100000"/>
              </a:lnSpc>
              <a:spcBef>
                <a:spcPts val="0"/>
              </a:spcBef>
              <a:spcAft>
                <a:spcPts val="300"/>
              </a:spcAft>
              <a:buClrTx/>
              <a:buSzPct val="80000"/>
              <a:buFont typeface="Wingdings" pitchFamily="2" charset="2"/>
              <a:buChar char="§"/>
              <a:tabLst/>
              <a:defRPr/>
            </a:pPr>
            <a:r>
              <a:rPr kumimoji="0" lang="sl-SI" sz="1000" b="0" i="0" u="none" strike="noStrike" kern="0" cap="none" spc="0" normalizeH="0" baseline="0" noProof="0" dirty="0">
                <a:ln>
                  <a:noFill/>
                </a:ln>
                <a:solidFill>
                  <a:srgbClr val="FFFFFF"/>
                </a:solidFill>
                <a:effectLst/>
                <a:uLnTx/>
                <a:uFillTx/>
                <a:latin typeface="Arial"/>
                <a:ea typeface="+mn-ea"/>
                <a:cs typeface="+mn-cs"/>
              </a:rPr>
              <a:t>nuklearnih oružja,</a:t>
            </a:r>
          </a:p>
          <a:p>
            <a:pPr marL="342900" marR="0" lvl="1" indent="-228600" algn="l" defTabSz="914400" rtl="0" eaLnBrk="1" fontAlgn="base" latinLnBrk="0" hangingPunct="1">
              <a:lnSpc>
                <a:spcPct val="100000"/>
              </a:lnSpc>
              <a:spcBef>
                <a:spcPts val="0"/>
              </a:spcBef>
              <a:spcAft>
                <a:spcPts val="300"/>
              </a:spcAft>
              <a:buClrTx/>
              <a:buSzPct val="80000"/>
              <a:buFont typeface="Wingdings" pitchFamily="2" charset="2"/>
              <a:buChar char="§"/>
              <a:tabLst/>
              <a:defRPr/>
            </a:pPr>
            <a:r>
              <a:rPr kumimoji="0" lang="sl-SI" sz="1000" b="0" i="0" u="none" strike="noStrike" kern="0" cap="none" spc="0" normalizeH="0" baseline="0" noProof="0" dirty="0">
                <a:ln>
                  <a:noFill/>
                </a:ln>
                <a:solidFill>
                  <a:srgbClr val="FFFFFF"/>
                </a:solidFill>
                <a:effectLst/>
                <a:uLnTx/>
                <a:uFillTx/>
                <a:latin typeface="Arial"/>
                <a:ea typeface="+mn-ea"/>
                <a:cs typeface="+mn-cs"/>
              </a:rPr>
              <a:t>osiromašenog uranijuma,</a:t>
            </a:r>
          </a:p>
          <a:p>
            <a:pPr marL="342900" marR="0" lvl="1" indent="-228600" algn="l" defTabSz="914400" rtl="0" eaLnBrk="1" fontAlgn="base" latinLnBrk="0" hangingPunct="1">
              <a:lnSpc>
                <a:spcPct val="100000"/>
              </a:lnSpc>
              <a:spcBef>
                <a:spcPts val="0"/>
              </a:spcBef>
              <a:spcAft>
                <a:spcPts val="300"/>
              </a:spcAft>
              <a:buClrTx/>
              <a:buSzPct val="80000"/>
              <a:buFont typeface="Wingdings" pitchFamily="2" charset="2"/>
              <a:buChar char="§"/>
              <a:tabLst/>
              <a:defRPr/>
            </a:pPr>
            <a:r>
              <a:rPr kumimoji="0" lang="sl-SI" sz="1000" b="0" i="0" u="none" strike="noStrike" kern="0" cap="none" spc="0" normalizeH="0" baseline="0" noProof="0" dirty="0">
                <a:ln>
                  <a:noFill/>
                </a:ln>
                <a:solidFill>
                  <a:srgbClr val="FFFFFF"/>
                </a:solidFill>
                <a:effectLst/>
                <a:uLnTx/>
                <a:uFillTx/>
                <a:latin typeface="Arial"/>
                <a:ea typeface="+mn-ea"/>
                <a:cs typeface="+mn-cs"/>
              </a:rPr>
              <a:t>morske vode itd.</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sl-SI" sz="1200" b="0" i="0" u="none" strike="noStrike" kern="0" cap="none" spc="0" normalizeH="0" baseline="0" noProof="0" dirty="0">
                <a:ln>
                  <a:noFill/>
                </a:ln>
                <a:solidFill>
                  <a:srgbClr val="FFFFFF"/>
                </a:solidFill>
                <a:effectLst/>
                <a:uLnTx/>
                <a:uFillTx/>
                <a:latin typeface="Arial"/>
                <a:ea typeface="+mn-ea"/>
                <a:cs typeface="+mn-cs"/>
              </a:rPr>
              <a:t>IZDAŠNOST (maksimalno) – </a:t>
            </a:r>
            <a:r>
              <a:rPr kumimoji="0" lang="sl-SI" sz="1200" b="1" i="0" u="none" strike="noStrike" kern="0" cap="none" spc="0" normalizeH="0" baseline="0" noProof="0" dirty="0">
                <a:ln>
                  <a:noFill/>
                </a:ln>
                <a:solidFill>
                  <a:srgbClr val="FFFF00"/>
                </a:solidFill>
                <a:effectLst/>
                <a:uLnTx/>
                <a:uFillTx/>
                <a:latin typeface="Arial"/>
                <a:ea typeface="+mn-ea"/>
                <a:cs typeface="+mn-cs"/>
              </a:rPr>
              <a:t>do 300 god.</a:t>
            </a:r>
          </a:p>
        </p:txBody>
      </p:sp>
      <p:sp>
        <p:nvSpPr>
          <p:cNvPr id="12" name="Slide Number Placeholder 11">
            <a:extLst>
              <a:ext uri="{FF2B5EF4-FFF2-40B4-BE49-F238E27FC236}">
                <a16:creationId xmlns:a16="http://schemas.microsoft.com/office/drawing/2014/main" id="{3CC9223D-CC3E-478C-9209-BC15290D713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743515-3D6A-4D6F-A759-353AF2C58673}" type="slidenum">
              <a:rPr kumimoji="0" lang="en-US" sz="1400" b="1"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846257C5-D7B1-4F92-85E7-DD8752487C3E}"/>
              </a:ext>
            </a:extLst>
          </p:cNvPr>
          <p:cNvSpPr/>
          <p:nvPr/>
        </p:nvSpPr>
        <p:spPr>
          <a:xfrm>
            <a:off x="7432459" y="6237312"/>
            <a:ext cx="1099981" cy="338554"/>
          </a:xfrm>
          <a:prstGeom prst="rect">
            <a:avLst/>
          </a:prstGeom>
          <a:solidFill>
            <a:schemeClr val="bg1">
              <a:lumMod val="95000"/>
            </a:schemeClr>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1" i="0" u="none" strike="noStrike" kern="0" cap="none" spc="0" normalizeH="0" baseline="0" noProof="0" dirty="0">
                <a:ln>
                  <a:noFill/>
                </a:ln>
                <a:solidFill>
                  <a:srgbClr val="4C5A6A"/>
                </a:solidFill>
                <a:effectLst/>
                <a:uLnTx/>
                <a:uFillTx/>
                <a:latin typeface="Arial"/>
                <a:ea typeface="+mn-ea"/>
                <a:cs typeface="+mn-cs"/>
              </a:rPr>
              <a:t>WORLD</a:t>
            </a:r>
            <a:r>
              <a:rPr kumimoji="0" lang="sl-SI" sz="800" b="0" i="0" u="none" strike="noStrike" kern="0" cap="none" spc="0" normalizeH="0" baseline="0" noProof="0" dirty="0">
                <a:ln>
                  <a:noFill/>
                </a:ln>
                <a:solidFill>
                  <a:srgbClr val="FF9966">
                    <a:lumMod val="50000"/>
                  </a:srgbClr>
                </a:solidFill>
                <a:effectLst/>
                <a:uLnTx/>
                <a:uFillTx/>
                <a:latin typeface="Arial"/>
                <a:ea typeface="+mn-ea"/>
                <a:cs typeface="+mn-cs"/>
              </a:rPr>
              <a:t> </a:t>
            </a:r>
            <a:r>
              <a:rPr kumimoji="0" lang="sl-SI" sz="800" b="1" i="0" u="none" strike="noStrike" kern="0" cap="none" spc="0" normalizeH="0" baseline="0" noProof="0" dirty="0">
                <a:ln>
                  <a:noFill/>
                </a:ln>
                <a:solidFill>
                  <a:srgbClr val="00B0F0"/>
                </a:solidFill>
                <a:effectLst/>
                <a:uLnTx/>
                <a:uFillTx/>
                <a:latin typeface="Arial"/>
                <a:ea typeface="+mn-ea"/>
                <a:cs typeface="+mn-cs"/>
              </a:rPr>
              <a:t>NUCLEAR</a:t>
            </a:r>
            <a:endParaRPr kumimoji="0" lang="en-US" sz="800" b="1" i="0" u="none" strike="noStrike" kern="0" cap="none" spc="0" normalizeH="0" baseline="0" noProof="0" dirty="0">
              <a:ln>
                <a:noFill/>
              </a:ln>
              <a:solidFill>
                <a:srgbClr val="FF9966">
                  <a:lumMod val="50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1" i="0" u="none" strike="noStrike" kern="0" cap="none" spc="0" normalizeH="0" baseline="0" noProof="0" dirty="0">
                <a:ln>
                  <a:noFill/>
                </a:ln>
                <a:solidFill>
                  <a:srgbClr val="93A299"/>
                </a:solidFill>
                <a:effectLst/>
                <a:uLnTx/>
                <a:uFillTx/>
                <a:latin typeface="Arial"/>
                <a:ea typeface="+mn-ea"/>
                <a:cs typeface="+mn-cs"/>
              </a:rPr>
              <a:t>ASSOCIATION</a:t>
            </a:r>
            <a:endParaRPr kumimoji="0" lang="en-US" sz="800" b="1" i="0" u="none" strike="noStrike" kern="1200" cap="none" spc="0" normalizeH="0" baseline="0" noProof="0" dirty="0">
              <a:ln>
                <a:noFill/>
              </a:ln>
              <a:solidFill>
                <a:srgbClr val="93A299"/>
              </a:solidFill>
              <a:effectLst/>
              <a:uLnTx/>
              <a:uFillTx/>
              <a:latin typeface="Arial"/>
              <a:ea typeface="+mn-ea"/>
              <a:cs typeface="+mn-cs"/>
            </a:endParaRPr>
          </a:p>
        </p:txBody>
      </p:sp>
    </p:spTree>
    <p:extLst>
      <p:ext uri="{BB962C8B-B14F-4D97-AF65-F5344CB8AC3E}">
        <p14:creationId xmlns:p14="http://schemas.microsoft.com/office/powerpoint/2010/main" val="337452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72A9593E-109A-4974-92A4-951255BBCE56}" type="slidenum">
              <a:rPr lang="en-US" sz="1200">
                <a:solidFill>
                  <a:srgbClr val="E1F470"/>
                </a:solidFill>
              </a:rPr>
              <a:pPr>
                <a:defRPr/>
              </a:pPr>
              <a:t>19</a:t>
            </a:fld>
            <a:endParaRPr lang="en-US" sz="1200" dirty="0">
              <a:solidFill>
                <a:srgbClr val="E1F470"/>
              </a:solidFill>
            </a:endParaRPr>
          </a:p>
        </p:txBody>
      </p:sp>
      <p:sp>
        <p:nvSpPr>
          <p:cNvPr id="231426" name="Rectangle 2"/>
          <p:cNvSpPr>
            <a:spLocks noGrp="1" noChangeArrowheads="1"/>
          </p:cNvSpPr>
          <p:nvPr>
            <p:ph type="title"/>
          </p:nvPr>
        </p:nvSpPr>
        <p:spPr>
          <a:xfrm>
            <a:off x="457200" y="762000"/>
            <a:ext cx="8229600" cy="3276600"/>
          </a:xfrm>
        </p:spPr>
        <p:txBody>
          <a:bodyPr/>
          <a:lstStyle/>
          <a:p>
            <a:pPr eaLnBrk="1" hangingPunct="1">
              <a:defRPr/>
            </a:pPr>
            <a:br>
              <a:rPr lang="sl-SI" sz="2800" b="1" dirty="0">
                <a:solidFill>
                  <a:srgbClr val="E1F470"/>
                </a:solidFill>
              </a:rPr>
            </a:br>
            <a:br>
              <a:rPr lang="sl-SI" sz="2800" b="1" dirty="0">
                <a:solidFill>
                  <a:srgbClr val="E1F470"/>
                </a:solidFill>
              </a:rPr>
            </a:br>
            <a:r>
              <a:rPr lang="sl-SI" sz="2800" b="1" dirty="0">
                <a:solidFill>
                  <a:srgbClr val="E1F470"/>
                </a:solidFill>
              </a:rPr>
              <a:t>Navedeni izvori će biti jedini izvori energije u budućnosti, nakon što fosilna goriva budu potrošena (za oko 50</a:t>
            </a:r>
            <a:r>
              <a:rPr lang="en-US" sz="2800" b="1" dirty="0">
                <a:solidFill>
                  <a:srgbClr val="E1F470"/>
                </a:solidFill>
              </a:rPr>
              <a:t>-150</a:t>
            </a:r>
            <a:r>
              <a:rPr lang="sl-SI" sz="2800" b="1" dirty="0">
                <a:solidFill>
                  <a:srgbClr val="E1F470"/>
                </a:solidFill>
              </a:rPr>
              <a:t> god.)</a:t>
            </a:r>
            <a:br>
              <a:rPr lang="sl-SI" sz="3000" b="1" dirty="0">
                <a:solidFill>
                  <a:srgbClr val="E1F470"/>
                </a:solidFill>
              </a:rPr>
            </a:br>
            <a:br>
              <a:rPr lang="sl-SI" sz="3000" b="1" dirty="0">
                <a:solidFill>
                  <a:srgbClr val="E1F470"/>
                </a:solidFill>
              </a:rPr>
            </a:br>
            <a:r>
              <a:rPr lang="sl-SI" sz="2400" b="1" dirty="0">
                <a:solidFill>
                  <a:srgbClr val="DFE8F5"/>
                </a:solidFill>
                <a:effectLst/>
              </a:rPr>
              <a:t>Poseban značaj među njima imaće</a:t>
            </a:r>
            <a:br>
              <a:rPr lang="sl-SI" sz="2400" b="1" dirty="0">
                <a:solidFill>
                  <a:srgbClr val="DFE8F5"/>
                </a:solidFill>
                <a:effectLst/>
              </a:rPr>
            </a:br>
            <a:r>
              <a:rPr lang="sl-SI" sz="2400" b="1" dirty="0">
                <a:solidFill>
                  <a:srgbClr val="DFE8F5"/>
                </a:solidFill>
                <a:effectLst/>
              </a:rPr>
              <a:t>NUKLEARNA ENERGIJA</a:t>
            </a:r>
            <a:br>
              <a:rPr lang="sl-SI" sz="2400" b="1" dirty="0">
                <a:solidFill>
                  <a:srgbClr val="DFE8F5"/>
                </a:solidFill>
                <a:effectLst/>
              </a:rPr>
            </a:br>
            <a:r>
              <a:rPr lang="sl-SI" sz="2400" b="1" dirty="0">
                <a:solidFill>
                  <a:srgbClr val="DFE8F5"/>
                </a:solidFill>
                <a:effectLst/>
              </a:rPr>
              <a:t> zbog:</a:t>
            </a:r>
            <a:br>
              <a:rPr lang="sl-SI" sz="3000" b="1" dirty="0">
                <a:solidFill>
                  <a:srgbClr val="E1F470"/>
                </a:solidFill>
              </a:rPr>
            </a:br>
            <a:br>
              <a:rPr lang="sl-SI" sz="3000" b="1" dirty="0">
                <a:solidFill>
                  <a:srgbClr val="E1F470"/>
                </a:solidFill>
              </a:rPr>
            </a:br>
            <a:endParaRPr lang="en-US" sz="3000" b="1"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25606" name="TextBox 9"/>
          <p:cNvSpPr txBox="1">
            <a:spLocks noChangeArrowheads="1"/>
          </p:cNvSpPr>
          <p:nvPr/>
        </p:nvSpPr>
        <p:spPr bwMode="auto">
          <a:xfrm>
            <a:off x="1219200" y="4114800"/>
            <a:ext cx="7315200" cy="1497013"/>
          </a:xfrm>
          <a:prstGeom prst="rect">
            <a:avLst/>
          </a:prstGeom>
          <a:noFill/>
          <a:ln w="9525">
            <a:noFill/>
            <a:miter lim="800000"/>
            <a:headEnd/>
            <a:tailEnd/>
          </a:ln>
        </p:spPr>
        <p:txBody>
          <a:bodyPr>
            <a:spAutoFit/>
          </a:bodyPr>
          <a:lstStyle/>
          <a:p>
            <a:pPr marL="457200" indent="-457200" algn="l">
              <a:buSzPct val="100000"/>
              <a:buFont typeface="Tahoma" pitchFamily="34" charset="0"/>
              <a:buAutoNum type="arabicPeriod"/>
            </a:pPr>
            <a:r>
              <a:rPr lang="sl-SI" sz="2200" b="1">
                <a:solidFill>
                  <a:srgbClr val="DFE8F5"/>
                </a:solidFill>
                <a:effectLst/>
              </a:rPr>
              <a:t>Obima;</a:t>
            </a:r>
          </a:p>
          <a:p>
            <a:pPr marL="457200" indent="-457200" algn="l">
              <a:buSzPct val="100000"/>
              <a:buFont typeface="Tahoma" pitchFamily="34" charset="0"/>
              <a:buAutoNum type="arabicPeriod"/>
            </a:pPr>
            <a:r>
              <a:rPr lang="sl-SI" sz="2200" b="1">
                <a:solidFill>
                  <a:srgbClr val="DFE8F5"/>
                </a:solidFill>
                <a:effectLst/>
              </a:rPr>
              <a:t>Bogatstva resursa;</a:t>
            </a:r>
          </a:p>
          <a:p>
            <a:pPr marL="457200" indent="-457200" algn="l">
              <a:buSzPct val="100000"/>
              <a:buFont typeface="Tahoma" pitchFamily="34" charset="0"/>
              <a:buAutoNum type="arabicPeriod"/>
            </a:pPr>
            <a:r>
              <a:rPr lang="sl-SI" sz="2200" b="1">
                <a:solidFill>
                  <a:srgbClr val="DFE8F5"/>
                </a:solidFill>
                <a:effectLst/>
              </a:rPr>
              <a:t>Tehničkih mogućnosti (kompaktnost sistema).</a:t>
            </a:r>
            <a:endParaRPr lang="en-GB" sz="2200" b="1">
              <a:solidFill>
                <a:srgbClr val="DFE8F5"/>
              </a:solidFill>
              <a:effectLst/>
            </a:endParaRP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A60C0150-BC36-4B03-A7DD-9172A8CF401A}" type="datetime1">
              <a:rPr lang="sl-SI" sz="1200">
                <a:solidFill>
                  <a:srgbClr val="E1F470"/>
                </a:solidFill>
              </a:rPr>
              <a:pPr>
                <a:defRPr/>
              </a:pPr>
              <a:t>7. 05. 2019</a:t>
            </a:fld>
            <a:endParaRPr lang="en-US" sz="1200" dirty="0">
              <a:solidFill>
                <a:srgbClr val="E1F470"/>
              </a:solidFill>
            </a:endParaRPr>
          </a:p>
        </p:txBody>
      </p:sp>
      <p:sp>
        <p:nvSpPr>
          <p:cNvPr id="5" name="Slide Number Placeholder 5"/>
          <p:cNvSpPr>
            <a:spLocks noGrp="1"/>
          </p:cNvSpPr>
          <p:nvPr>
            <p:ph type="sldNum" sz="quarter" idx="12"/>
          </p:nvPr>
        </p:nvSpPr>
        <p:spPr>
          <a:xfrm>
            <a:off x="8382000" y="6400800"/>
            <a:ext cx="304800" cy="320675"/>
          </a:xfrm>
        </p:spPr>
        <p:txBody>
          <a:bodyPr/>
          <a:lstStyle/>
          <a:p>
            <a:pPr>
              <a:defRPr/>
            </a:pPr>
            <a:fld id="{4C744883-9361-4D55-B42D-6C11FAC25811}" type="slidenum">
              <a:rPr lang="en-US" sz="1200">
                <a:solidFill>
                  <a:srgbClr val="E1F470"/>
                </a:solidFill>
              </a:rPr>
              <a:pPr>
                <a:defRPr/>
              </a:pPr>
              <a:t>2</a:t>
            </a:fld>
            <a:endParaRPr lang="en-US" sz="1200" dirty="0">
              <a:solidFill>
                <a:srgbClr val="E1F470"/>
              </a:solidFill>
            </a:endParaRPr>
          </a:p>
        </p:txBody>
      </p:sp>
      <p:sp>
        <p:nvSpPr>
          <p:cNvPr id="234498" name="Rectangle 2"/>
          <p:cNvSpPr>
            <a:spLocks noGrp="1" noChangeArrowheads="1"/>
          </p:cNvSpPr>
          <p:nvPr>
            <p:ph type="title"/>
          </p:nvPr>
        </p:nvSpPr>
        <p:spPr>
          <a:xfrm>
            <a:off x="457200" y="533400"/>
            <a:ext cx="8229600" cy="381000"/>
          </a:xfrm>
        </p:spPr>
        <p:txBody>
          <a:bodyPr/>
          <a:lstStyle/>
          <a:p>
            <a:pPr eaLnBrk="1" hangingPunct="1">
              <a:defRPr/>
            </a:pPr>
            <a:r>
              <a:rPr lang="sl-SI" sz="3600" b="1" dirty="0">
                <a:solidFill>
                  <a:srgbClr val="DFE8F5"/>
                </a:solidFill>
              </a:rPr>
              <a:t>PLAN PREDAVANjA</a:t>
            </a:r>
            <a:endParaRPr lang="en-US" sz="3600" b="1" dirty="0">
              <a:solidFill>
                <a:srgbClr val="DFE8F5"/>
              </a:solidFill>
            </a:endParaRPr>
          </a:p>
        </p:txBody>
      </p:sp>
      <p:sp>
        <p:nvSpPr>
          <p:cNvPr id="234499" name="Rectangle 3"/>
          <p:cNvSpPr>
            <a:spLocks noGrp="1" noChangeArrowheads="1"/>
          </p:cNvSpPr>
          <p:nvPr>
            <p:ph type="body" idx="1"/>
          </p:nvPr>
        </p:nvSpPr>
        <p:spPr>
          <a:xfrm>
            <a:off x="533400" y="1371600"/>
            <a:ext cx="4419600" cy="4800600"/>
          </a:xfrm>
        </p:spPr>
        <p:txBody>
          <a:bodyPr/>
          <a:lstStyle/>
          <a:p>
            <a:pPr marL="400050" indent="-400050" eaLnBrk="1" hangingPunct="1">
              <a:lnSpc>
                <a:spcPct val="80000"/>
              </a:lnSpc>
              <a:buSzPct val="100000"/>
              <a:buFont typeface="+mj-lt"/>
              <a:buAutoNum type="romanUcPeriod"/>
              <a:defRPr/>
            </a:pPr>
            <a:r>
              <a:rPr lang="sl-SI" sz="1400" b="1" dirty="0">
                <a:solidFill>
                  <a:schemeClr val="tx2"/>
                </a:solidFill>
                <a:effectLst/>
              </a:rPr>
              <a:t>POJAM</a:t>
            </a:r>
            <a:r>
              <a:rPr lang="en-GB" sz="1400" b="1" dirty="0">
                <a:solidFill>
                  <a:schemeClr val="tx2"/>
                </a:solidFill>
                <a:effectLst/>
              </a:rPr>
              <a:t> ’VODONI</a:t>
            </a:r>
            <a:r>
              <a:rPr lang="sl-SI" sz="1400" b="1" dirty="0">
                <a:solidFill>
                  <a:schemeClr val="tx2"/>
                </a:solidFill>
                <a:effectLst/>
              </a:rPr>
              <a:t>ČNA ENERGIJA</a:t>
            </a:r>
            <a:r>
              <a:rPr lang="en-GB" sz="1400" b="1" dirty="0">
                <a:solidFill>
                  <a:schemeClr val="tx2"/>
                </a:solidFill>
                <a:effectLst/>
              </a:rPr>
              <a:t>’</a:t>
            </a:r>
            <a:endParaRPr lang="sl-SI" sz="1400" b="1" dirty="0">
              <a:solidFill>
                <a:schemeClr val="tx2"/>
              </a:solidFill>
              <a:effectLst/>
            </a:endParaRPr>
          </a:p>
          <a:p>
            <a:pPr marL="800100" lvl="1" indent="-400050" eaLnBrk="1" hangingPunct="1">
              <a:spcBef>
                <a:spcPts val="600"/>
              </a:spcBef>
              <a:buSzPct val="80000"/>
              <a:buFont typeface="Wingdings" pitchFamily="2" charset="2"/>
              <a:buBlip>
                <a:blip r:embed="rId3"/>
              </a:buBlip>
              <a:defRPr/>
            </a:pPr>
            <a:r>
              <a:rPr lang="sl-SI" sz="1400" dirty="0">
                <a:solidFill>
                  <a:srgbClr val="CCFFFF"/>
                </a:solidFill>
                <a:effectLst/>
              </a:rPr>
              <a:t>Šta je vodonik?</a:t>
            </a:r>
          </a:p>
          <a:p>
            <a:pPr marL="800100" lvl="1" indent="-400050" eaLnBrk="1" hangingPunct="1">
              <a:spcBef>
                <a:spcPts val="0"/>
              </a:spcBef>
              <a:buSzPct val="80000"/>
              <a:buFont typeface="Wingdings" pitchFamily="2" charset="2"/>
              <a:buBlip>
                <a:blip r:embed="rId3"/>
              </a:buBlip>
              <a:defRPr/>
            </a:pPr>
            <a:r>
              <a:rPr lang="sl-SI" sz="1400" dirty="0">
                <a:solidFill>
                  <a:srgbClr val="CCFFFF"/>
                </a:solidFill>
                <a:effectLst/>
              </a:rPr>
              <a:t>Obilnost u prirodi</a:t>
            </a:r>
          </a:p>
          <a:p>
            <a:pPr marL="800100" lvl="1" indent="-400050" eaLnBrk="1" hangingPunct="1">
              <a:lnSpc>
                <a:spcPct val="80000"/>
              </a:lnSpc>
              <a:buSzPct val="80000"/>
              <a:buFont typeface="Wingdings" pitchFamily="2" charset="2"/>
              <a:buBlip>
                <a:blip r:embed="rId3"/>
              </a:buBlip>
              <a:defRPr/>
            </a:pPr>
            <a:r>
              <a:rPr lang="sl-SI" sz="1400" dirty="0">
                <a:solidFill>
                  <a:srgbClr val="CCFFFF"/>
                </a:solidFill>
                <a:effectLst/>
              </a:rPr>
              <a:t>Vodonik kao energetski medijum</a:t>
            </a:r>
          </a:p>
          <a:p>
            <a:pPr marL="800100" lvl="1" indent="-400050" eaLnBrk="1" hangingPunct="1">
              <a:lnSpc>
                <a:spcPct val="80000"/>
              </a:lnSpc>
              <a:buSzPct val="80000"/>
              <a:buFont typeface="Wingdings" pitchFamily="2" charset="2"/>
              <a:buBlip>
                <a:blip r:embed="rId3"/>
              </a:buBlip>
              <a:defRPr/>
            </a:pPr>
            <a:r>
              <a:rPr lang="sl-SI" sz="1400" dirty="0">
                <a:solidFill>
                  <a:srgbClr val="CCFFFF"/>
                </a:solidFill>
                <a:effectLst/>
              </a:rPr>
              <a:t>Vodonik i životna sredina</a:t>
            </a:r>
          </a:p>
          <a:p>
            <a:pPr marL="800100" lvl="1" indent="-400050" eaLnBrk="1" hangingPunct="1">
              <a:lnSpc>
                <a:spcPct val="80000"/>
              </a:lnSpc>
              <a:buSzPct val="80000"/>
              <a:buFont typeface="Wingdings" pitchFamily="2" charset="2"/>
              <a:buBlip>
                <a:blip r:embed="rId3"/>
              </a:buBlip>
              <a:defRPr/>
            </a:pPr>
            <a:endParaRPr lang="sl-SI" sz="1400" dirty="0">
              <a:solidFill>
                <a:schemeClr val="tx2"/>
              </a:solidFill>
              <a:effectLst/>
            </a:endParaRPr>
          </a:p>
          <a:p>
            <a:pPr marL="400050" indent="-400050" eaLnBrk="1" hangingPunct="1">
              <a:lnSpc>
                <a:spcPct val="80000"/>
              </a:lnSpc>
              <a:buSzPct val="100000"/>
              <a:buFont typeface="+mj-lt"/>
              <a:buAutoNum type="romanUcPeriod" startAt="2"/>
              <a:defRPr/>
            </a:pPr>
            <a:r>
              <a:rPr lang="sl-SI" sz="1400" b="1" dirty="0">
                <a:solidFill>
                  <a:schemeClr val="tx2"/>
                </a:solidFill>
                <a:effectLst/>
              </a:rPr>
              <a:t>ŠTA SVE MOŽE DA RADI NA VODONIK</a:t>
            </a:r>
          </a:p>
          <a:p>
            <a:pPr marL="800100" lvl="1" indent="-400050" eaLnBrk="1" hangingPunct="1">
              <a:lnSpc>
                <a:spcPct val="80000"/>
              </a:lnSpc>
              <a:buSzPct val="80000"/>
              <a:buFont typeface="Wingdings" pitchFamily="2" charset="2"/>
              <a:buBlip>
                <a:blip r:embed="rId3"/>
              </a:buBlip>
              <a:defRPr/>
            </a:pPr>
            <a:r>
              <a:rPr lang="sl-SI" sz="1400" dirty="0">
                <a:solidFill>
                  <a:srgbClr val="CCFFFF"/>
                </a:solidFill>
                <a:effectLst/>
              </a:rPr>
              <a:t>Transport</a:t>
            </a:r>
          </a:p>
          <a:p>
            <a:pPr marL="800100" lvl="1" indent="-400050" eaLnBrk="1" hangingPunct="1">
              <a:lnSpc>
                <a:spcPct val="80000"/>
              </a:lnSpc>
              <a:buSzPct val="80000"/>
              <a:buFont typeface="Wingdings" pitchFamily="2" charset="2"/>
              <a:buBlip>
                <a:blip r:embed="rId3"/>
              </a:buBlip>
              <a:defRPr/>
            </a:pPr>
            <a:r>
              <a:rPr lang="sl-SI" sz="1400" dirty="0">
                <a:solidFill>
                  <a:srgbClr val="CCFFFF"/>
                </a:solidFill>
                <a:effectLst/>
              </a:rPr>
              <a:t>Industrija</a:t>
            </a:r>
          </a:p>
          <a:p>
            <a:pPr marL="800100" lvl="1" indent="-400050" eaLnBrk="1" hangingPunct="1">
              <a:lnSpc>
                <a:spcPct val="80000"/>
              </a:lnSpc>
              <a:buSzPct val="80000"/>
              <a:buFont typeface="Wingdings" pitchFamily="2" charset="2"/>
              <a:buBlip>
                <a:blip r:embed="rId3"/>
              </a:buBlip>
              <a:defRPr/>
            </a:pPr>
            <a:r>
              <a:rPr lang="sl-SI" sz="1400" dirty="0">
                <a:solidFill>
                  <a:srgbClr val="CCFFFF"/>
                </a:solidFill>
                <a:effectLst/>
              </a:rPr>
              <a:t>Domaćinstva</a:t>
            </a:r>
          </a:p>
          <a:p>
            <a:pPr marL="400050" indent="-400050" eaLnBrk="1" hangingPunct="1">
              <a:lnSpc>
                <a:spcPct val="80000"/>
              </a:lnSpc>
              <a:buSzPct val="100000"/>
              <a:buFont typeface="+mj-lt"/>
              <a:buAutoNum type="romanUcPeriod" startAt="2"/>
              <a:defRPr/>
            </a:pPr>
            <a:endParaRPr lang="sl-SI" sz="1400" b="1" dirty="0">
              <a:solidFill>
                <a:schemeClr val="tx2"/>
              </a:solidFill>
              <a:effectLst/>
            </a:endParaRPr>
          </a:p>
          <a:p>
            <a:pPr marL="400050" indent="-400050" eaLnBrk="1" hangingPunct="1">
              <a:lnSpc>
                <a:spcPct val="80000"/>
              </a:lnSpc>
              <a:buSzPct val="100000"/>
              <a:buFont typeface="+mj-lt"/>
              <a:buAutoNum type="romanUcPeriod" startAt="2"/>
              <a:defRPr/>
            </a:pPr>
            <a:r>
              <a:rPr lang="sl-SI" sz="1400" b="1" dirty="0">
                <a:solidFill>
                  <a:schemeClr val="tx2"/>
                </a:solidFill>
                <a:effectLst/>
              </a:rPr>
              <a:t>VODONIK – ENERGETSKI MEDIJUM</a:t>
            </a:r>
          </a:p>
          <a:p>
            <a:pPr marL="799200" lvl="1" indent="-399600" eaLnBrk="1" hangingPunct="1">
              <a:spcBef>
                <a:spcPts val="600"/>
              </a:spcBef>
              <a:defRPr/>
            </a:pPr>
            <a:r>
              <a:rPr lang="sl-SI" sz="1400" dirty="0">
                <a:solidFill>
                  <a:srgbClr val="CCFFFF"/>
                </a:solidFill>
                <a:effectLst/>
              </a:rPr>
              <a:t>Dobijanje</a:t>
            </a:r>
          </a:p>
          <a:p>
            <a:pPr marL="799200" lvl="1" indent="-399600" eaLnBrk="1" hangingPunct="1">
              <a:spcBef>
                <a:spcPts val="0"/>
              </a:spcBef>
              <a:defRPr/>
            </a:pPr>
            <a:r>
              <a:rPr lang="en-GB" sz="1400" dirty="0" err="1">
                <a:solidFill>
                  <a:srgbClr val="CCFFFF"/>
                </a:solidFill>
                <a:effectLst/>
              </a:rPr>
              <a:t>Skladi</a:t>
            </a:r>
            <a:r>
              <a:rPr lang="sl-SI" sz="1400" dirty="0">
                <a:solidFill>
                  <a:srgbClr val="CCFFFF"/>
                </a:solidFill>
                <a:effectLst/>
              </a:rPr>
              <a:t>štenje</a:t>
            </a:r>
          </a:p>
          <a:p>
            <a:pPr marL="799200" lvl="1" indent="-399600" eaLnBrk="1" hangingPunct="1">
              <a:spcBef>
                <a:spcPts val="0"/>
              </a:spcBef>
              <a:defRPr/>
            </a:pPr>
            <a:r>
              <a:rPr lang="sl-SI" sz="1400" dirty="0">
                <a:solidFill>
                  <a:srgbClr val="CCFFFF"/>
                </a:solidFill>
                <a:effectLst/>
              </a:rPr>
              <a:t>Transport</a:t>
            </a:r>
          </a:p>
          <a:p>
            <a:pPr marL="799200" lvl="1" indent="-399600" eaLnBrk="1" hangingPunct="1">
              <a:spcBef>
                <a:spcPts val="0"/>
              </a:spcBef>
              <a:defRPr/>
            </a:pPr>
            <a:r>
              <a:rPr lang="sl-SI" sz="1400" dirty="0">
                <a:solidFill>
                  <a:srgbClr val="CCFFFF"/>
                </a:solidFill>
                <a:effectLst/>
              </a:rPr>
              <a:t>Korišćenje</a:t>
            </a:r>
          </a:p>
          <a:p>
            <a:pPr marL="400050" indent="-400050" eaLnBrk="1" hangingPunct="1">
              <a:lnSpc>
                <a:spcPct val="80000"/>
              </a:lnSpc>
              <a:buSzPct val="100000"/>
              <a:buFont typeface="Wingdings" pitchFamily="2" charset="2"/>
              <a:buNone/>
              <a:defRPr/>
            </a:pPr>
            <a:endParaRPr lang="sl-SI" sz="1400" b="1" dirty="0">
              <a:solidFill>
                <a:schemeClr val="tx2"/>
              </a:solidFill>
              <a:effectLst/>
            </a:endParaRPr>
          </a:p>
          <a:p>
            <a:pPr eaLnBrk="1" hangingPunct="1">
              <a:lnSpc>
                <a:spcPct val="80000"/>
              </a:lnSpc>
              <a:defRPr/>
            </a:pPr>
            <a:endParaRPr lang="en-US" sz="1400" b="1" dirty="0">
              <a:solidFill>
                <a:schemeClr val="tx2"/>
              </a:solidFill>
            </a:endParaRPr>
          </a:p>
        </p:txBody>
      </p:sp>
      <p:sp>
        <p:nvSpPr>
          <p:cNvPr id="6" name="Footer Placeholder 5"/>
          <p:cNvSpPr>
            <a:spLocks noGrp="1"/>
          </p:cNvSpPr>
          <p:nvPr>
            <p:ph type="ftr" sz="quarter" idx="11"/>
          </p:nvPr>
        </p:nvSpPr>
        <p:spPr>
          <a:xfrm>
            <a:off x="1828800" y="6400800"/>
            <a:ext cx="5638800" cy="320675"/>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8" name="TextBox 7"/>
          <p:cNvSpPr txBox="1"/>
          <p:nvPr/>
        </p:nvSpPr>
        <p:spPr>
          <a:xfrm>
            <a:off x="5181600" y="1371600"/>
            <a:ext cx="3581400" cy="2971583"/>
          </a:xfrm>
          <a:prstGeom prst="rect">
            <a:avLst/>
          </a:prstGeom>
          <a:noFill/>
        </p:spPr>
        <p:txBody>
          <a:bodyPr>
            <a:spAutoFit/>
          </a:bodyPr>
          <a:lstStyle/>
          <a:p>
            <a:pPr marL="400050" indent="-400050" algn="l">
              <a:lnSpc>
                <a:spcPct val="80000"/>
              </a:lnSpc>
              <a:buSzPct val="100000"/>
              <a:buFont typeface="+mj-lt"/>
              <a:buAutoNum type="romanUcPeriod" startAt="4"/>
              <a:defRPr/>
            </a:pPr>
            <a:r>
              <a:rPr lang="en-GB" sz="1400" b="1" dirty="0">
                <a:solidFill>
                  <a:schemeClr val="tx2"/>
                </a:solidFill>
                <a:effectLst/>
              </a:rPr>
              <a:t>IZOTOPI VODONIKA</a:t>
            </a:r>
          </a:p>
          <a:p>
            <a:pPr marL="799200" lvl="1" indent="-400050" algn="l">
              <a:lnSpc>
                <a:spcPct val="100000"/>
              </a:lnSpc>
              <a:spcBef>
                <a:spcPts val="600"/>
              </a:spcBef>
              <a:buSzPct val="80000"/>
              <a:buFont typeface="Wingdings" pitchFamily="2" charset="2"/>
              <a:buBlip>
                <a:blip r:embed="rId3"/>
              </a:buBlip>
              <a:defRPr/>
            </a:pPr>
            <a:r>
              <a:rPr lang="en-GB" sz="1400" dirty="0" err="1">
                <a:solidFill>
                  <a:srgbClr val="CCFFFF"/>
                </a:solidFill>
                <a:effectLst/>
              </a:rPr>
              <a:t>Zna</a:t>
            </a:r>
            <a:r>
              <a:rPr lang="sl-SI" sz="1400" dirty="0">
                <a:solidFill>
                  <a:srgbClr val="CCFFFF"/>
                </a:solidFill>
                <a:effectLst/>
              </a:rPr>
              <a:t>čaj i primene</a:t>
            </a:r>
          </a:p>
          <a:p>
            <a:pPr marL="799200" lvl="1" indent="-400050" algn="l">
              <a:lnSpc>
                <a:spcPct val="100000"/>
              </a:lnSpc>
              <a:spcBef>
                <a:spcPts val="0"/>
              </a:spcBef>
              <a:buSzPct val="80000"/>
              <a:buFont typeface="Wingdings" pitchFamily="2" charset="2"/>
              <a:buBlip>
                <a:blip r:embed="rId3"/>
              </a:buBlip>
              <a:defRPr/>
            </a:pPr>
            <a:r>
              <a:rPr lang="sl-SI" sz="1400" dirty="0">
                <a:solidFill>
                  <a:srgbClr val="CCFFFF"/>
                </a:solidFill>
                <a:effectLst/>
              </a:rPr>
              <a:t>Teška voda</a:t>
            </a:r>
          </a:p>
          <a:p>
            <a:pPr marL="799200" lvl="1" indent="-400050" algn="l">
              <a:lnSpc>
                <a:spcPct val="100000"/>
              </a:lnSpc>
              <a:spcBef>
                <a:spcPts val="0"/>
              </a:spcBef>
              <a:buSzPct val="80000"/>
              <a:buFont typeface="Wingdings" pitchFamily="2" charset="2"/>
              <a:buBlip>
                <a:blip r:embed="rId3"/>
              </a:buBlip>
              <a:defRPr/>
            </a:pPr>
            <a:r>
              <a:rPr lang="sl-SI" sz="1400" dirty="0">
                <a:solidFill>
                  <a:srgbClr val="CCFFFF"/>
                </a:solidFill>
                <a:effectLst/>
              </a:rPr>
              <a:t>Izotopi i vodonična energija</a:t>
            </a:r>
          </a:p>
          <a:p>
            <a:pPr marL="799200" lvl="1" indent="-400050" algn="l">
              <a:lnSpc>
                <a:spcPct val="100000"/>
              </a:lnSpc>
              <a:spcBef>
                <a:spcPts val="0"/>
              </a:spcBef>
              <a:buSzPct val="80000"/>
              <a:buFont typeface="Wingdings" pitchFamily="2" charset="2"/>
              <a:buBlip>
                <a:blip r:embed="rId3"/>
              </a:buBlip>
              <a:defRPr/>
            </a:pPr>
            <a:endParaRPr lang="sl-SI" sz="1400" dirty="0">
              <a:solidFill>
                <a:srgbClr val="CCFFFF"/>
              </a:solidFill>
              <a:effectLst/>
            </a:endParaRPr>
          </a:p>
          <a:p>
            <a:pPr marL="400050" indent="-400050" algn="l" eaLnBrk="1" hangingPunct="1">
              <a:lnSpc>
                <a:spcPct val="80000"/>
              </a:lnSpc>
              <a:buSzPct val="100000"/>
              <a:buFont typeface="+mj-lt"/>
              <a:buAutoNum type="romanUcPeriod" startAt="5"/>
              <a:defRPr/>
            </a:pPr>
            <a:r>
              <a:rPr lang="sl-SI" sz="1400" b="1" dirty="0">
                <a:solidFill>
                  <a:schemeClr val="tx2"/>
                </a:solidFill>
                <a:effectLst/>
              </a:rPr>
              <a:t>ŠTA JE to VODONIČNA EKONOMIJA?</a:t>
            </a:r>
          </a:p>
          <a:p>
            <a:pPr marL="800100" lvl="1" indent="-400050" algn="l">
              <a:spcBef>
                <a:spcPts val="600"/>
              </a:spcBef>
              <a:buSzPct val="80000"/>
              <a:buBlip>
                <a:blip r:embed="rId3"/>
              </a:buBlip>
              <a:defRPr/>
            </a:pPr>
            <a:r>
              <a:rPr lang="sl-SI" sz="1400" dirty="0">
                <a:solidFill>
                  <a:srgbClr val="D9FFFF"/>
                </a:solidFill>
                <a:effectLst/>
              </a:rPr>
              <a:t>Definicija</a:t>
            </a:r>
          </a:p>
          <a:p>
            <a:pPr marL="800100" lvl="1" indent="-400050" algn="l">
              <a:lnSpc>
                <a:spcPct val="80000"/>
              </a:lnSpc>
              <a:buSzPct val="80000"/>
              <a:buBlip>
                <a:blip r:embed="rId3"/>
              </a:buBlip>
              <a:defRPr/>
            </a:pPr>
            <a:r>
              <a:rPr lang="sl-SI" sz="1400" dirty="0">
                <a:solidFill>
                  <a:srgbClr val="D9FFFF"/>
                </a:solidFill>
                <a:effectLst/>
              </a:rPr>
              <a:t>Koncept  (aktuelni)</a:t>
            </a:r>
          </a:p>
          <a:p>
            <a:pPr marL="800100" lvl="1" indent="-400050" algn="l">
              <a:lnSpc>
                <a:spcPct val="80000"/>
              </a:lnSpc>
              <a:buSzPct val="80000"/>
              <a:buBlip>
                <a:blip r:embed="rId3"/>
              </a:buBlip>
              <a:defRPr/>
            </a:pPr>
            <a:r>
              <a:rPr lang="sl-SI" sz="1400" dirty="0">
                <a:solidFill>
                  <a:srgbClr val="D9FFFF"/>
                </a:solidFill>
                <a:effectLst/>
              </a:rPr>
              <a:t>Koncept (futuristički)</a:t>
            </a:r>
          </a:p>
          <a:p>
            <a:pPr marL="857250" lvl="1" indent="-400050" algn="l">
              <a:lnSpc>
                <a:spcPct val="80000"/>
              </a:lnSpc>
              <a:buSzPct val="80000"/>
              <a:defRPr/>
            </a:pPr>
            <a:endParaRPr lang="sl-SI" sz="1400" dirty="0">
              <a:solidFill>
                <a:schemeClr val="tx2"/>
              </a:solidFill>
              <a:effectLst/>
            </a:endParaRPr>
          </a:p>
          <a:p>
            <a:pPr marL="400050" indent="-400050" algn="l">
              <a:lnSpc>
                <a:spcPct val="80000"/>
              </a:lnSpc>
              <a:buSzPct val="100000"/>
              <a:buFont typeface="+mj-lt"/>
              <a:buAutoNum type="romanUcPeriod" startAt="6"/>
              <a:defRPr/>
            </a:pPr>
            <a:r>
              <a:rPr lang="sl-SI" sz="1400" b="1" dirty="0">
                <a:solidFill>
                  <a:schemeClr val="tx2"/>
                </a:solidFill>
                <a:effectLst/>
              </a:rPr>
              <a:t>OSNOVNO O</a:t>
            </a:r>
            <a:r>
              <a:rPr lang="en-US" sz="1400" b="1" dirty="0">
                <a:solidFill>
                  <a:schemeClr val="tx2"/>
                </a:solidFill>
                <a:effectLst/>
              </a:rPr>
              <a:t> ZAŠTIT</a:t>
            </a:r>
            <a:r>
              <a:rPr lang="sl-SI" sz="1400" b="1" dirty="0">
                <a:solidFill>
                  <a:schemeClr val="tx2"/>
                </a:solidFill>
                <a:effectLst/>
              </a:rPr>
              <a:t>I</a:t>
            </a:r>
            <a:r>
              <a:rPr lang="en-US" sz="1400" b="1" dirty="0">
                <a:solidFill>
                  <a:schemeClr val="tx2"/>
                </a:solidFill>
                <a:effectLst/>
              </a:rPr>
              <a:t> </a:t>
            </a:r>
            <a:r>
              <a:rPr lang="sl-SI" sz="1400" b="1" dirty="0">
                <a:solidFill>
                  <a:schemeClr val="tx2"/>
                </a:solidFill>
                <a:effectLst/>
              </a:rPr>
              <a:t>PRI</a:t>
            </a:r>
            <a:r>
              <a:rPr lang="en-US" sz="1400" b="1" dirty="0">
                <a:solidFill>
                  <a:schemeClr val="tx2"/>
                </a:solidFill>
                <a:effectLst/>
              </a:rPr>
              <a:t> RADU SA </a:t>
            </a:r>
            <a:r>
              <a:rPr lang="sl-SI" sz="1400" b="1" dirty="0">
                <a:solidFill>
                  <a:schemeClr val="tx2"/>
                </a:solidFill>
                <a:effectLst/>
              </a:rPr>
              <a:t>VODONIKOM</a:t>
            </a:r>
            <a:endParaRPr lang="en-GB" sz="1400" b="1" dirty="0">
              <a:solidFill>
                <a:schemeClr val="tx2"/>
              </a:solidFill>
              <a:effectLst/>
            </a:endParaRP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B83D4ABB-C84E-465E-84B3-BA37475E234D}" type="slidenum">
              <a:rPr lang="en-US" sz="1200">
                <a:solidFill>
                  <a:srgbClr val="E1F470"/>
                </a:solidFill>
              </a:rPr>
              <a:pPr>
                <a:defRPr/>
              </a:pPr>
              <a:t>20</a:t>
            </a:fld>
            <a:endParaRPr lang="en-US" sz="1200" dirty="0">
              <a:solidFill>
                <a:srgbClr val="E1F470"/>
              </a:solidFill>
            </a:endParaRPr>
          </a:p>
        </p:txBody>
      </p:sp>
      <p:sp>
        <p:nvSpPr>
          <p:cNvPr id="231426" name="Rectangle 2"/>
          <p:cNvSpPr>
            <a:spLocks noGrp="1" noChangeArrowheads="1"/>
          </p:cNvSpPr>
          <p:nvPr>
            <p:ph type="title"/>
          </p:nvPr>
        </p:nvSpPr>
        <p:spPr>
          <a:xfrm>
            <a:off x="457200" y="609600"/>
            <a:ext cx="8229600" cy="457200"/>
          </a:xfrm>
        </p:spPr>
        <p:txBody>
          <a:bodyPr/>
          <a:lstStyle/>
          <a:p>
            <a:pPr eaLnBrk="1" hangingPunct="1">
              <a:defRPr/>
            </a:pPr>
            <a:r>
              <a:rPr lang="sl-SI" sz="3000" b="1" dirty="0">
                <a:solidFill>
                  <a:srgbClr val="00B0F0"/>
                </a:solidFill>
              </a:rPr>
              <a:t>II. </a:t>
            </a:r>
            <a:r>
              <a:rPr lang="sl-SI" sz="3000" b="1" dirty="0">
                <a:solidFill>
                  <a:srgbClr val="E1F470"/>
                </a:solidFill>
              </a:rPr>
              <a:t>ŠTA SVE MOŽE DA RADI NA VODONIK</a:t>
            </a:r>
            <a:endParaRPr lang="en-US" sz="3000" b="1"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26630" name="Rectangle 9"/>
          <p:cNvSpPr>
            <a:spLocks noChangeArrowheads="1"/>
          </p:cNvSpPr>
          <p:nvPr/>
        </p:nvSpPr>
        <p:spPr bwMode="auto">
          <a:xfrm>
            <a:off x="1219200" y="1676400"/>
            <a:ext cx="7924800" cy="3649663"/>
          </a:xfrm>
          <a:prstGeom prst="rect">
            <a:avLst/>
          </a:prstGeom>
          <a:noFill/>
          <a:ln w="9525">
            <a:noFill/>
            <a:miter lim="800000"/>
            <a:headEnd/>
            <a:tailEnd/>
          </a:ln>
        </p:spPr>
        <p:txBody>
          <a:bodyPr>
            <a:spAutoFit/>
          </a:bodyPr>
          <a:lstStyle/>
          <a:p>
            <a:pPr marL="800100" lvl="1" indent="-400050" algn="l">
              <a:lnSpc>
                <a:spcPct val="80000"/>
              </a:lnSpc>
              <a:buSzPct val="60000"/>
              <a:buFont typeface="Wingdings" pitchFamily="2" charset="2"/>
              <a:buBlip>
                <a:blip r:embed="rId3"/>
              </a:buBlip>
            </a:pPr>
            <a:r>
              <a:rPr lang="sl-SI" dirty="0">
                <a:solidFill>
                  <a:srgbClr val="CCFFFF"/>
                </a:solidFill>
                <a:effectLst/>
                <a:hlinkClick r:id="rId4" action="ppaction://hlinkpres?slideindex=1&amp;slidetitle="/>
              </a:rPr>
              <a:t>Transport</a:t>
            </a:r>
            <a:endParaRPr lang="sl-SI" dirty="0">
              <a:solidFill>
                <a:srgbClr val="CCFFFF"/>
              </a:solidFill>
              <a:effectLst/>
            </a:endParaRPr>
          </a:p>
          <a:p>
            <a:pPr marL="800100" lvl="1" indent="-400050" algn="l">
              <a:lnSpc>
                <a:spcPct val="80000"/>
              </a:lnSpc>
              <a:buSzPct val="80000"/>
              <a:buFont typeface="Wingdings" pitchFamily="2" charset="2"/>
              <a:buBlip>
                <a:blip r:embed="rId3"/>
              </a:buBlip>
            </a:pPr>
            <a:endParaRPr lang="sl-SI" sz="2800" dirty="0">
              <a:solidFill>
                <a:srgbClr val="CCFFFF"/>
              </a:solidFill>
              <a:effectLst/>
            </a:endParaRPr>
          </a:p>
          <a:p>
            <a:pPr marL="800100" lvl="1" indent="-400050" algn="l">
              <a:lnSpc>
                <a:spcPct val="80000"/>
              </a:lnSpc>
              <a:buSzPct val="80000"/>
              <a:buFont typeface="Wingdings" pitchFamily="2" charset="2"/>
              <a:buBlip>
                <a:blip r:embed="rId3"/>
              </a:buBlip>
            </a:pPr>
            <a:endParaRPr lang="sl-SI" sz="2800" dirty="0">
              <a:solidFill>
                <a:srgbClr val="CCFFFF"/>
              </a:solidFill>
              <a:effectLst/>
            </a:endParaRPr>
          </a:p>
          <a:p>
            <a:pPr marL="800100" lvl="1" indent="-400050" algn="l">
              <a:lnSpc>
                <a:spcPct val="80000"/>
              </a:lnSpc>
              <a:buSzPct val="80000"/>
              <a:buFont typeface="Wingdings" pitchFamily="2" charset="2"/>
              <a:buBlip>
                <a:blip r:embed="rId3"/>
              </a:buBlip>
            </a:pPr>
            <a:endParaRPr lang="sl-SI" sz="2800" dirty="0">
              <a:solidFill>
                <a:srgbClr val="CCFFFF"/>
              </a:solidFill>
              <a:effectLst/>
            </a:endParaRPr>
          </a:p>
          <a:p>
            <a:pPr marL="800100" lvl="1" indent="-400050" algn="l">
              <a:lnSpc>
                <a:spcPct val="80000"/>
              </a:lnSpc>
              <a:buSzPct val="60000"/>
              <a:buFont typeface="Wingdings" pitchFamily="2" charset="2"/>
              <a:buBlip>
                <a:blip r:embed="rId3"/>
              </a:buBlip>
            </a:pPr>
            <a:r>
              <a:rPr lang="sl-SI" dirty="0">
                <a:solidFill>
                  <a:srgbClr val="CCFFFF"/>
                </a:solidFill>
                <a:effectLst/>
              </a:rPr>
              <a:t>Industrija, proizvodnja struje</a:t>
            </a:r>
          </a:p>
          <a:p>
            <a:pPr marL="800100" lvl="1" indent="-400050" algn="l">
              <a:lnSpc>
                <a:spcPct val="80000"/>
              </a:lnSpc>
              <a:buSzPct val="80000"/>
              <a:buFont typeface="Wingdings" pitchFamily="2" charset="2"/>
              <a:buBlip>
                <a:blip r:embed="rId3"/>
              </a:buBlip>
            </a:pPr>
            <a:endParaRPr lang="sl-SI" sz="2800" dirty="0">
              <a:solidFill>
                <a:srgbClr val="CCFFFF"/>
              </a:solidFill>
              <a:effectLst/>
            </a:endParaRPr>
          </a:p>
          <a:p>
            <a:pPr marL="800100" lvl="1" indent="-400050" algn="l">
              <a:lnSpc>
                <a:spcPct val="80000"/>
              </a:lnSpc>
              <a:buSzPct val="80000"/>
              <a:buFont typeface="Wingdings" pitchFamily="2" charset="2"/>
              <a:buBlip>
                <a:blip r:embed="rId3"/>
              </a:buBlip>
            </a:pPr>
            <a:endParaRPr lang="sl-SI" sz="2800" dirty="0">
              <a:solidFill>
                <a:srgbClr val="CCFFFF"/>
              </a:solidFill>
              <a:effectLst/>
            </a:endParaRPr>
          </a:p>
          <a:p>
            <a:pPr marL="800100" lvl="1" indent="-400050" algn="l">
              <a:lnSpc>
                <a:spcPct val="80000"/>
              </a:lnSpc>
              <a:buSzPct val="80000"/>
              <a:buFont typeface="Wingdings" pitchFamily="2" charset="2"/>
              <a:buBlip>
                <a:blip r:embed="rId3"/>
              </a:buBlip>
            </a:pPr>
            <a:endParaRPr lang="sl-SI" dirty="0">
              <a:solidFill>
                <a:srgbClr val="CCFFFF"/>
              </a:solidFill>
              <a:effectLst/>
            </a:endParaRPr>
          </a:p>
          <a:p>
            <a:pPr marL="800100" lvl="1" indent="-400050" algn="l">
              <a:lnSpc>
                <a:spcPct val="80000"/>
              </a:lnSpc>
              <a:buSzPct val="60000"/>
              <a:buFont typeface="Wingdings" pitchFamily="2" charset="2"/>
              <a:buBlip>
                <a:blip r:embed="rId3"/>
              </a:buBlip>
            </a:pPr>
            <a:r>
              <a:rPr lang="sl-SI" dirty="0">
                <a:solidFill>
                  <a:srgbClr val="CCFFFF"/>
                </a:solidFill>
                <a:effectLst/>
              </a:rPr>
              <a:t>Stanovi, domaćinstva</a:t>
            </a:r>
          </a:p>
        </p:txBody>
      </p:sp>
      <p:pic>
        <p:nvPicPr>
          <p:cNvPr id="14343" name="Picture 7" descr="E:\Fakultet\Doktorske studije\Predavanja_doktorske\Vodonicna energija\Slike, video\Car.jpg">
            <a:hlinkClick r:id="rId4" action="ppaction://hlinkpres?slideindex=1&amp;slidetitle="/>
          </p:cNvPr>
          <p:cNvPicPr>
            <a:picLocks noChangeAspect="1" noChangeArrowheads="1"/>
          </p:cNvPicPr>
          <p:nvPr/>
        </p:nvPicPr>
        <p:blipFill>
          <a:blip r:embed="rId5" cstate="print"/>
          <a:srcRect/>
          <a:stretch>
            <a:fillRect/>
          </a:stretch>
        </p:blipFill>
        <p:spPr bwMode="auto">
          <a:xfrm>
            <a:off x="3048001" y="2209801"/>
            <a:ext cx="1333500" cy="771525"/>
          </a:xfrm>
          <a:prstGeom prst="rect">
            <a:avLst/>
          </a:prstGeom>
          <a:ln>
            <a:noFill/>
          </a:ln>
          <a:effectLst>
            <a:softEdge rad="112500"/>
          </a:effectLst>
        </p:spPr>
      </p:pic>
      <p:pic>
        <p:nvPicPr>
          <p:cNvPr id="14344" name="Picture 8" descr="E:\Fakultet\Doktorske studije\Predavanja_doktorske\Vodonicna energija\Slike, video\Airplane.jpg"/>
          <p:cNvPicPr>
            <a:picLocks noChangeAspect="1" noChangeArrowheads="1"/>
          </p:cNvPicPr>
          <p:nvPr/>
        </p:nvPicPr>
        <p:blipFill>
          <a:blip r:embed="rId6" cstate="print"/>
          <a:srcRect/>
          <a:stretch>
            <a:fillRect/>
          </a:stretch>
        </p:blipFill>
        <p:spPr bwMode="auto">
          <a:xfrm>
            <a:off x="5029200" y="2286001"/>
            <a:ext cx="1143000" cy="638175"/>
          </a:xfrm>
          <a:prstGeom prst="rect">
            <a:avLst/>
          </a:prstGeom>
          <a:ln>
            <a:noFill/>
          </a:ln>
          <a:effectLst>
            <a:softEdge rad="112500"/>
          </a:effectLst>
        </p:spPr>
      </p:pic>
      <p:pic>
        <p:nvPicPr>
          <p:cNvPr id="14345" name="Picture 9" descr="E:\Fakultet\Doktorske studije\Predavanja_doktorske\Vodonicna energija\Slike, video\Train.jpg"/>
          <p:cNvPicPr>
            <a:picLocks noChangeAspect="1" noChangeArrowheads="1"/>
          </p:cNvPicPr>
          <p:nvPr/>
        </p:nvPicPr>
        <p:blipFill>
          <a:blip r:embed="rId7" cstate="print"/>
          <a:srcRect/>
          <a:stretch>
            <a:fillRect/>
          </a:stretch>
        </p:blipFill>
        <p:spPr bwMode="auto">
          <a:xfrm>
            <a:off x="1219202" y="2209800"/>
            <a:ext cx="1171575" cy="819150"/>
          </a:xfrm>
          <a:prstGeom prst="rect">
            <a:avLst/>
          </a:prstGeom>
          <a:ln>
            <a:noFill/>
          </a:ln>
          <a:effectLst>
            <a:softEdge rad="112500"/>
          </a:effectLst>
        </p:spPr>
      </p:pic>
      <p:pic>
        <p:nvPicPr>
          <p:cNvPr id="14346" name="Picture 10" descr="E:\Fakultet\Doktorske studije\Predavanja_doktorske\Vodonicna energija\Slike, video\Rocket.jpg"/>
          <p:cNvPicPr>
            <a:picLocks noChangeAspect="1" noChangeArrowheads="1"/>
          </p:cNvPicPr>
          <p:nvPr/>
        </p:nvPicPr>
        <p:blipFill>
          <a:blip r:embed="rId8" cstate="print"/>
          <a:srcRect/>
          <a:stretch>
            <a:fillRect/>
          </a:stretch>
        </p:blipFill>
        <p:spPr bwMode="auto">
          <a:xfrm>
            <a:off x="6553201" y="2057401"/>
            <a:ext cx="809625" cy="1228725"/>
          </a:xfrm>
          <a:prstGeom prst="rect">
            <a:avLst/>
          </a:prstGeom>
          <a:ln>
            <a:noFill/>
          </a:ln>
          <a:effectLst>
            <a:softEdge rad="112500"/>
          </a:effectLst>
        </p:spPr>
      </p:pic>
      <p:pic>
        <p:nvPicPr>
          <p:cNvPr id="14347" name="Picture 11" descr="E:\Fakultet\Doktorske studije\Predavanja_doktorske\Vodonicna energija\Slike, video\commercial.jpg"/>
          <p:cNvPicPr>
            <a:picLocks noChangeAspect="1" noChangeArrowheads="1"/>
          </p:cNvPicPr>
          <p:nvPr/>
        </p:nvPicPr>
        <p:blipFill>
          <a:blip r:embed="rId9" cstate="print"/>
          <a:srcRect/>
          <a:stretch>
            <a:fillRect/>
          </a:stretch>
        </p:blipFill>
        <p:spPr bwMode="auto">
          <a:xfrm>
            <a:off x="6781800" y="3505201"/>
            <a:ext cx="847725" cy="1228725"/>
          </a:xfrm>
          <a:prstGeom prst="rect">
            <a:avLst/>
          </a:prstGeom>
          <a:ln>
            <a:noFill/>
          </a:ln>
          <a:effectLst>
            <a:softEdge rad="112500"/>
          </a:effectLst>
        </p:spPr>
      </p:pic>
      <p:pic>
        <p:nvPicPr>
          <p:cNvPr id="14348" name="Picture 12" descr="E:\Fakultet\Doktorske studije\Predavanja_doktorske\Vodonicna energija\Slike, video\Fabrika.jpg"/>
          <p:cNvPicPr>
            <a:picLocks noChangeAspect="1" noChangeArrowheads="1"/>
          </p:cNvPicPr>
          <p:nvPr/>
        </p:nvPicPr>
        <p:blipFill>
          <a:blip r:embed="rId10" cstate="print"/>
          <a:srcRect/>
          <a:stretch>
            <a:fillRect/>
          </a:stretch>
        </p:blipFill>
        <p:spPr bwMode="auto">
          <a:xfrm>
            <a:off x="2362200" y="3810000"/>
            <a:ext cx="1076325" cy="810018"/>
          </a:xfrm>
          <a:prstGeom prst="rect">
            <a:avLst/>
          </a:prstGeom>
          <a:ln>
            <a:noFill/>
          </a:ln>
          <a:effectLst>
            <a:softEdge rad="112500"/>
          </a:effectLst>
        </p:spPr>
      </p:pic>
      <p:pic>
        <p:nvPicPr>
          <p:cNvPr id="14349" name="Picture 13" descr="E:\Fakultet\Doktorske studije\Predavanja_doktorske\Vodonicna energija\Slike, video\Stanovi.jpg"/>
          <p:cNvPicPr>
            <a:picLocks noChangeAspect="1" noChangeArrowheads="1"/>
          </p:cNvPicPr>
          <p:nvPr/>
        </p:nvPicPr>
        <p:blipFill>
          <a:blip r:embed="rId11" cstate="print"/>
          <a:srcRect/>
          <a:stretch>
            <a:fillRect/>
          </a:stretch>
        </p:blipFill>
        <p:spPr bwMode="auto">
          <a:xfrm>
            <a:off x="3505201" y="5334000"/>
            <a:ext cx="1276351" cy="933450"/>
          </a:xfrm>
          <a:prstGeom prst="rect">
            <a:avLst/>
          </a:prstGeom>
          <a:ln>
            <a:noFill/>
          </a:ln>
          <a:effectLst>
            <a:softEdge rad="112500"/>
          </a:effectLst>
        </p:spPr>
      </p:pic>
      <p:pic>
        <p:nvPicPr>
          <p:cNvPr id="14350" name="Picture 14" descr="E:\Fakultet\Doktorske studije\Predavanja_doktorske\Vodonicna energija\Slike, video\Elektricitet.jpg"/>
          <p:cNvPicPr>
            <a:picLocks noChangeAspect="1" noChangeArrowheads="1"/>
          </p:cNvPicPr>
          <p:nvPr/>
        </p:nvPicPr>
        <p:blipFill>
          <a:blip r:embed="rId12" cstate="print"/>
          <a:srcRect/>
          <a:stretch>
            <a:fillRect/>
          </a:stretch>
        </p:blipFill>
        <p:spPr bwMode="auto">
          <a:xfrm>
            <a:off x="4343401" y="3810001"/>
            <a:ext cx="1181100" cy="828675"/>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C5FAEB0A-3883-41EB-9C56-54C1FCD5CE07}" type="slidenum">
              <a:rPr lang="en-US" sz="1200">
                <a:solidFill>
                  <a:srgbClr val="E1F470"/>
                </a:solidFill>
              </a:rPr>
              <a:pPr>
                <a:defRPr/>
              </a:pPr>
              <a:t>21</a:t>
            </a:fld>
            <a:endParaRPr lang="en-US" sz="1200"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14" name="Title 13"/>
          <p:cNvSpPr>
            <a:spLocks noGrp="1"/>
          </p:cNvSpPr>
          <p:nvPr>
            <p:ph type="title"/>
          </p:nvPr>
        </p:nvSpPr>
        <p:spPr>
          <a:xfrm>
            <a:off x="457200" y="533400"/>
            <a:ext cx="8229600" cy="1295400"/>
          </a:xfrm>
        </p:spPr>
        <p:txBody>
          <a:bodyPr/>
          <a:lstStyle/>
          <a:p>
            <a:pPr>
              <a:defRPr/>
            </a:pPr>
            <a:r>
              <a:rPr lang="sl-SI" sz="3000" b="1" dirty="0">
                <a:solidFill>
                  <a:srgbClr val="E1F470"/>
                </a:solidFill>
              </a:rPr>
              <a:t>... jer vodonik može da služi i </a:t>
            </a:r>
            <a:endParaRPr lang="en-GB" sz="3000" dirty="0"/>
          </a:p>
        </p:txBody>
      </p:sp>
      <p:sp>
        <p:nvSpPr>
          <p:cNvPr id="15" name="Content Placeholder 2"/>
          <p:cNvSpPr>
            <a:spLocks noGrp="1"/>
          </p:cNvSpPr>
          <p:nvPr>
            <p:ph idx="1"/>
          </p:nvPr>
        </p:nvSpPr>
        <p:spPr>
          <a:xfrm>
            <a:off x="1143000" y="2209800"/>
            <a:ext cx="7543800" cy="3276600"/>
          </a:xfrm>
        </p:spPr>
        <p:txBody>
          <a:bodyPr/>
          <a:lstStyle/>
          <a:p>
            <a:pPr>
              <a:defRPr/>
            </a:pPr>
            <a:r>
              <a:rPr lang="sl-SI" sz="2400" dirty="0">
                <a:solidFill>
                  <a:srgbClr val="DFE8F5"/>
                </a:solidFill>
                <a:effectLst/>
              </a:rPr>
              <a:t>kao gorivo – generator toplote,</a:t>
            </a:r>
          </a:p>
          <a:p>
            <a:pPr>
              <a:defRPr/>
            </a:pPr>
            <a:endParaRPr lang="sl-SI" sz="2400" dirty="0">
              <a:solidFill>
                <a:srgbClr val="DFE8F5"/>
              </a:solidFill>
              <a:effectLst/>
            </a:endParaRPr>
          </a:p>
          <a:p>
            <a:pPr>
              <a:defRPr/>
            </a:pPr>
            <a:r>
              <a:rPr lang="sl-SI" sz="2400" dirty="0">
                <a:solidFill>
                  <a:srgbClr val="DFE8F5"/>
                </a:solidFill>
                <a:effectLst/>
              </a:rPr>
              <a:t>kao sredstvo za direktnu proizvodnju struje u </a:t>
            </a:r>
            <a:r>
              <a:rPr lang="sl-SI" sz="2400" dirty="0">
                <a:solidFill>
                  <a:schemeClr val="accent1">
                    <a:lumMod val="60000"/>
                    <a:lumOff val="40000"/>
                  </a:schemeClr>
                </a:solidFill>
                <a:effectLst/>
              </a:rPr>
              <a:t>gorivnim ćelijama (fuel cells), </a:t>
            </a:r>
          </a:p>
          <a:p>
            <a:pPr>
              <a:defRPr/>
            </a:pPr>
            <a:endParaRPr lang="sl-SI" sz="2400" dirty="0">
              <a:solidFill>
                <a:schemeClr val="accent1">
                  <a:lumMod val="60000"/>
                  <a:lumOff val="40000"/>
                </a:schemeClr>
              </a:solidFill>
              <a:effectLst/>
            </a:endParaRPr>
          </a:p>
          <a:p>
            <a:pPr>
              <a:defRPr/>
            </a:pPr>
            <a:r>
              <a:rPr lang="sl-SI" sz="2400" dirty="0">
                <a:solidFill>
                  <a:schemeClr val="tx2"/>
                </a:solidFill>
                <a:effectLst/>
              </a:rPr>
              <a:t>kao industrijska hemikalija (sirovina).</a:t>
            </a:r>
            <a:endParaRPr lang="en-GB" sz="2400"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B8A55110-C010-432E-84D0-05A90D7702FB}" type="slidenum">
              <a:rPr lang="en-US" sz="1200">
                <a:solidFill>
                  <a:srgbClr val="E1F470"/>
                </a:solidFill>
              </a:rPr>
              <a:pPr>
                <a:defRPr/>
              </a:pPr>
              <a:t>22</a:t>
            </a:fld>
            <a:endParaRPr lang="en-US" sz="1200" dirty="0">
              <a:solidFill>
                <a:srgbClr val="E1F470"/>
              </a:solidFill>
            </a:endParaRPr>
          </a:p>
        </p:txBody>
      </p:sp>
      <p:sp>
        <p:nvSpPr>
          <p:cNvPr id="231426" name="Rectangle 2"/>
          <p:cNvSpPr>
            <a:spLocks noGrp="1" noChangeArrowheads="1"/>
          </p:cNvSpPr>
          <p:nvPr>
            <p:ph type="title"/>
          </p:nvPr>
        </p:nvSpPr>
        <p:spPr>
          <a:xfrm>
            <a:off x="381000" y="609600"/>
            <a:ext cx="8229600" cy="457200"/>
          </a:xfrm>
        </p:spPr>
        <p:txBody>
          <a:bodyPr/>
          <a:lstStyle/>
          <a:p>
            <a:pPr eaLnBrk="1" hangingPunct="1">
              <a:defRPr/>
            </a:pPr>
            <a:r>
              <a:rPr lang="sl-SI" sz="3000" b="1" dirty="0">
                <a:solidFill>
                  <a:srgbClr val="E1F470"/>
                </a:solidFill>
              </a:rPr>
              <a:t>Transport</a:t>
            </a:r>
            <a:endParaRPr lang="en-US" sz="3000" b="1"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13" name="Rectangle 12"/>
          <p:cNvSpPr/>
          <p:nvPr/>
        </p:nvSpPr>
        <p:spPr>
          <a:xfrm>
            <a:off x="304800" y="2819400"/>
            <a:ext cx="8534400" cy="2708275"/>
          </a:xfrm>
          <a:prstGeom prst="rect">
            <a:avLst/>
          </a:prstGeom>
        </p:spPr>
        <p:txBody>
          <a:bodyPr>
            <a:spAutoFit/>
          </a:bodyPr>
          <a:lstStyle/>
          <a:p>
            <a:pPr marL="800100" lvl="1" indent="-400050" algn="l">
              <a:lnSpc>
                <a:spcPct val="100000"/>
              </a:lnSpc>
              <a:spcBef>
                <a:spcPts val="0"/>
              </a:spcBef>
              <a:buSzPct val="100000"/>
              <a:buFont typeface="Wingdings" pitchFamily="2" charset="2"/>
              <a:buChar char="§"/>
              <a:defRPr/>
            </a:pPr>
            <a:r>
              <a:rPr lang="sl-SI" sz="2000" b="1" dirty="0">
                <a:solidFill>
                  <a:srgbClr val="D9FFFF"/>
                </a:solidFill>
                <a:effectLst/>
              </a:rPr>
              <a:t>Električni, pogonjeni strujom iz vodoničnih gor</a:t>
            </a:r>
            <a:r>
              <a:rPr lang="en-GB" sz="2000" b="1" dirty="0">
                <a:solidFill>
                  <a:srgbClr val="D9FFFF"/>
                </a:solidFill>
                <a:effectLst/>
              </a:rPr>
              <a:t>i</a:t>
            </a:r>
            <a:r>
              <a:rPr lang="sl-SI" sz="2000" b="1" dirty="0">
                <a:solidFill>
                  <a:srgbClr val="D9FFFF"/>
                </a:solidFill>
                <a:effectLst/>
              </a:rPr>
              <a:t>vnih ćelija,</a:t>
            </a:r>
          </a:p>
          <a:p>
            <a:pPr marL="1714500" lvl="3" indent="-400050" algn="l">
              <a:lnSpc>
                <a:spcPct val="100000"/>
              </a:lnSpc>
              <a:spcBef>
                <a:spcPts val="0"/>
              </a:spcBef>
              <a:buSzPct val="100000"/>
              <a:defRPr/>
            </a:pPr>
            <a:r>
              <a:rPr lang="sl-SI" sz="2000" dirty="0">
                <a:solidFill>
                  <a:srgbClr val="D9FFFF"/>
                </a:solidFill>
                <a:effectLst/>
              </a:rPr>
              <a:t>	</a:t>
            </a:r>
            <a:r>
              <a:rPr lang="en-GB" sz="2000" dirty="0">
                <a:solidFill>
                  <a:srgbClr val="D9FFFF"/>
                </a:solidFill>
                <a:effectLst/>
              </a:rPr>
              <a:t> </a:t>
            </a:r>
            <a:r>
              <a:rPr lang="en-GB" sz="2000" dirty="0" err="1">
                <a:solidFill>
                  <a:schemeClr val="accent1">
                    <a:lumMod val="60000"/>
                    <a:lumOff val="40000"/>
                  </a:schemeClr>
                </a:solidFill>
                <a:effectLst/>
              </a:rPr>
              <a:t>relativno</a:t>
            </a:r>
            <a:r>
              <a:rPr lang="en-GB" sz="2000" dirty="0">
                <a:solidFill>
                  <a:schemeClr val="accent1">
                    <a:lumMod val="60000"/>
                    <a:lumOff val="40000"/>
                  </a:schemeClr>
                </a:solidFill>
                <a:effectLst/>
              </a:rPr>
              <a:t> </a:t>
            </a:r>
            <a:r>
              <a:rPr lang="en-GB" sz="2000" dirty="0" err="1">
                <a:solidFill>
                  <a:schemeClr val="accent1">
                    <a:lumMod val="60000"/>
                    <a:lumOff val="40000"/>
                  </a:schemeClr>
                </a:solidFill>
                <a:effectLst/>
              </a:rPr>
              <a:t>v</a:t>
            </a:r>
            <a:r>
              <a:rPr lang="sl-SI" sz="2000" dirty="0">
                <a:solidFill>
                  <a:schemeClr val="accent1">
                    <a:lumMod val="60000"/>
                    <a:lumOff val="40000"/>
                  </a:schemeClr>
                </a:solidFill>
                <a:effectLst/>
              </a:rPr>
              <a:t>isoka efikasnost;</a:t>
            </a:r>
          </a:p>
          <a:p>
            <a:pPr marL="800100" lvl="1" indent="-400050" algn="l">
              <a:spcBef>
                <a:spcPts val="600"/>
              </a:spcBef>
              <a:buSzPct val="100000"/>
              <a:buFont typeface="Wingdings" pitchFamily="2" charset="2"/>
              <a:buChar char="§"/>
              <a:defRPr/>
            </a:pPr>
            <a:endParaRPr lang="sl-SI" sz="2000" b="1" dirty="0">
              <a:solidFill>
                <a:srgbClr val="D9FFFF"/>
              </a:solidFill>
              <a:effectLst/>
            </a:endParaRPr>
          </a:p>
          <a:p>
            <a:pPr marL="800100" lvl="1" indent="-400050" algn="l">
              <a:lnSpc>
                <a:spcPct val="100000"/>
              </a:lnSpc>
              <a:spcBef>
                <a:spcPts val="0"/>
              </a:spcBef>
              <a:buSzPct val="100000"/>
              <a:buFont typeface="Wingdings" pitchFamily="2" charset="2"/>
              <a:buChar char="§"/>
              <a:defRPr/>
            </a:pPr>
            <a:r>
              <a:rPr lang="sl-SI" sz="2000" b="1" dirty="0">
                <a:solidFill>
                  <a:srgbClr val="D9FFFF"/>
                </a:solidFill>
                <a:effectLst/>
              </a:rPr>
              <a:t>Motori sa unutrašnjim sagorevanjem,</a:t>
            </a:r>
          </a:p>
          <a:p>
            <a:pPr marL="2171700" lvl="4" indent="-400050" algn="l">
              <a:lnSpc>
                <a:spcPct val="100000"/>
              </a:lnSpc>
              <a:spcBef>
                <a:spcPts val="0"/>
              </a:spcBef>
              <a:buSzPct val="100000"/>
              <a:defRPr/>
            </a:pPr>
            <a:r>
              <a:rPr lang="sl-SI" sz="2000" dirty="0">
                <a:solidFill>
                  <a:schemeClr val="accent1">
                    <a:lumMod val="60000"/>
                    <a:lumOff val="40000"/>
                  </a:schemeClr>
                </a:solidFill>
                <a:effectLst/>
              </a:rPr>
              <a:t>niska efikasnost;</a:t>
            </a:r>
          </a:p>
          <a:p>
            <a:pPr marL="800100" lvl="1" indent="-400050" algn="l">
              <a:spcBef>
                <a:spcPts val="600"/>
              </a:spcBef>
              <a:buSzPct val="100000"/>
              <a:buFont typeface="Wingdings" pitchFamily="2" charset="2"/>
              <a:buChar char="§"/>
              <a:defRPr/>
            </a:pPr>
            <a:endParaRPr lang="sl-SI" sz="2000" b="1" dirty="0">
              <a:solidFill>
                <a:srgbClr val="D9FFFF"/>
              </a:solidFill>
              <a:effectLst/>
            </a:endParaRPr>
          </a:p>
          <a:p>
            <a:pPr marL="800100" lvl="1" indent="-400050" algn="l">
              <a:spcBef>
                <a:spcPts val="600"/>
              </a:spcBef>
              <a:buSzPct val="100000"/>
              <a:buFont typeface="Wingdings" pitchFamily="2" charset="2"/>
              <a:buChar char="§"/>
              <a:defRPr/>
            </a:pPr>
            <a:r>
              <a:rPr lang="sl-SI" sz="2000" b="1" dirty="0">
                <a:solidFill>
                  <a:srgbClr val="D9FFFF"/>
                </a:solidFill>
                <a:effectLst/>
              </a:rPr>
              <a:t>Reaktivni (odavno u upotrebi u kosmičkim sredstvima).</a:t>
            </a:r>
            <a:endParaRPr lang="sl-SI" sz="2000" b="1" dirty="0">
              <a:solidFill>
                <a:srgbClr val="DFE8F5"/>
              </a:solidFill>
              <a:effectLst/>
            </a:endParaRPr>
          </a:p>
        </p:txBody>
      </p:sp>
      <p:sp>
        <p:nvSpPr>
          <p:cNvPr id="28679" name="TextBox 9"/>
          <p:cNvSpPr txBox="1">
            <a:spLocks noChangeArrowheads="1"/>
          </p:cNvSpPr>
          <p:nvPr/>
        </p:nvSpPr>
        <p:spPr bwMode="auto">
          <a:xfrm>
            <a:off x="609600" y="1447800"/>
            <a:ext cx="8001000" cy="830263"/>
          </a:xfrm>
          <a:prstGeom prst="rect">
            <a:avLst/>
          </a:prstGeom>
          <a:noFill/>
          <a:ln w="9525">
            <a:noFill/>
            <a:miter lim="800000"/>
            <a:headEnd/>
            <a:tailEnd/>
          </a:ln>
        </p:spPr>
        <p:txBody>
          <a:bodyPr>
            <a:spAutoFit/>
          </a:bodyPr>
          <a:lstStyle/>
          <a:p>
            <a:pPr algn="l">
              <a:lnSpc>
                <a:spcPct val="100000"/>
              </a:lnSpc>
              <a:spcBef>
                <a:spcPct val="0"/>
              </a:spcBef>
            </a:pPr>
            <a:r>
              <a:rPr lang="sl-SI" b="1" dirty="0">
                <a:solidFill>
                  <a:srgbClr val="DFE8F5"/>
                </a:solidFill>
                <a:effectLst/>
              </a:rPr>
              <a:t>Vodonik se može koristiti za pogon transportnih sredstava sa svim vrstama motora:</a:t>
            </a:r>
            <a:endParaRPr lang="en-GB" b="1" dirty="0">
              <a:solidFill>
                <a:srgbClr val="DFE8F5"/>
              </a:solidFill>
              <a:effectLst/>
            </a:endParaRP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A0C98630-4DED-476A-A7A7-39D132F8A457}" type="slidenum">
              <a:rPr lang="en-US" sz="1200">
                <a:solidFill>
                  <a:srgbClr val="E1F470"/>
                </a:solidFill>
              </a:rPr>
              <a:pPr>
                <a:defRPr/>
              </a:pPr>
              <a:t>23</a:t>
            </a:fld>
            <a:endParaRPr lang="en-US" sz="1200" dirty="0">
              <a:solidFill>
                <a:srgbClr val="E1F470"/>
              </a:solidFill>
            </a:endParaRPr>
          </a:p>
        </p:txBody>
      </p:sp>
      <p:sp>
        <p:nvSpPr>
          <p:cNvPr id="231426" name="Rectangle 2"/>
          <p:cNvSpPr>
            <a:spLocks noGrp="1" noChangeArrowheads="1"/>
          </p:cNvSpPr>
          <p:nvPr>
            <p:ph type="title"/>
          </p:nvPr>
        </p:nvSpPr>
        <p:spPr>
          <a:xfrm>
            <a:off x="0" y="2819400"/>
            <a:ext cx="9144000" cy="533400"/>
          </a:xfrm>
        </p:spPr>
        <p:txBody>
          <a:bodyPr/>
          <a:lstStyle/>
          <a:p>
            <a:pPr eaLnBrk="1" hangingPunct="1">
              <a:defRPr/>
            </a:pPr>
            <a:r>
              <a:rPr lang="sl-SI" sz="3000" b="1" dirty="0">
                <a:solidFill>
                  <a:schemeClr val="bg2">
                    <a:lumMod val="40000"/>
                    <a:lumOff val="60000"/>
                  </a:schemeClr>
                </a:solidFill>
              </a:rPr>
              <a:t>III. </a:t>
            </a:r>
            <a:r>
              <a:rPr lang="sl-SI" sz="3000" b="1" dirty="0">
                <a:solidFill>
                  <a:srgbClr val="E1F470"/>
                </a:solidFill>
              </a:rPr>
              <a:t>VODONIK – ENERGETSKI MEDIJUM</a:t>
            </a:r>
            <a:endParaRPr lang="en-US" sz="3000" dirty="0">
              <a:solidFill>
                <a:srgbClr val="DFE8F5"/>
              </a:solidFill>
              <a:effectLst/>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DA2FB90A-5180-4489-860B-EA9136552D96}" type="slidenum">
              <a:rPr lang="en-US" sz="1200">
                <a:solidFill>
                  <a:srgbClr val="E1F470"/>
                </a:solidFill>
              </a:rPr>
              <a:pPr>
                <a:defRPr/>
              </a:pPr>
              <a:t>24</a:t>
            </a:fld>
            <a:endParaRPr lang="en-US" sz="1200" dirty="0">
              <a:solidFill>
                <a:srgbClr val="E1F470"/>
              </a:solidFill>
            </a:endParaRPr>
          </a:p>
        </p:txBody>
      </p:sp>
      <p:sp>
        <p:nvSpPr>
          <p:cNvPr id="231426" name="Rectangle 2"/>
          <p:cNvSpPr>
            <a:spLocks noGrp="1" noChangeArrowheads="1"/>
          </p:cNvSpPr>
          <p:nvPr>
            <p:ph type="title"/>
          </p:nvPr>
        </p:nvSpPr>
        <p:spPr>
          <a:xfrm>
            <a:off x="0" y="457200"/>
            <a:ext cx="9144000" cy="533400"/>
          </a:xfrm>
        </p:spPr>
        <p:txBody>
          <a:bodyPr/>
          <a:lstStyle/>
          <a:p>
            <a:pPr eaLnBrk="1" hangingPunct="1">
              <a:defRPr/>
            </a:pPr>
            <a:r>
              <a:rPr lang="sl-SI" sz="3000" b="1" dirty="0">
                <a:solidFill>
                  <a:srgbClr val="E1F470"/>
                </a:solidFill>
              </a:rPr>
              <a:t>Dobijanje vodonika</a:t>
            </a:r>
            <a:endParaRPr lang="en-US" sz="3000" dirty="0">
              <a:solidFill>
                <a:srgbClr val="DFE8F5"/>
              </a:solidFill>
              <a:effectLst/>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10" name="Rectangle 9"/>
          <p:cNvSpPr/>
          <p:nvPr/>
        </p:nvSpPr>
        <p:spPr>
          <a:xfrm>
            <a:off x="838200" y="1295400"/>
            <a:ext cx="7620000" cy="4940300"/>
          </a:xfrm>
          <a:prstGeom prst="rect">
            <a:avLst/>
          </a:prstGeom>
        </p:spPr>
        <p:txBody>
          <a:bodyPr>
            <a:spAutoFit/>
          </a:bodyPr>
          <a:lstStyle/>
          <a:p>
            <a:pPr marL="360000" lvl="1" indent="-360000" algn="l">
              <a:spcBef>
                <a:spcPts val="0"/>
              </a:spcBef>
              <a:spcAft>
                <a:spcPts val="0"/>
              </a:spcAft>
              <a:buFont typeface="Wingdings" pitchFamily="2" charset="2"/>
              <a:buBlip>
                <a:blip r:embed="rId3"/>
              </a:buBlip>
              <a:defRPr/>
            </a:pPr>
            <a:r>
              <a:rPr lang="sl-SI" sz="2000" b="1" dirty="0">
                <a:solidFill>
                  <a:schemeClr val="tx1"/>
                </a:solidFill>
                <a:effectLst/>
              </a:rPr>
              <a:t>Pošto ne postoji u prirodi kao slobodan, vodonik se mora </a:t>
            </a:r>
            <a:r>
              <a:rPr lang="en-GB" sz="2000" b="1" dirty="0">
                <a:solidFill>
                  <a:schemeClr val="tx1"/>
                </a:solidFill>
                <a:effectLst/>
              </a:rPr>
              <a:t>p</a:t>
            </a:r>
            <a:r>
              <a:rPr lang="sl-SI" sz="2000" b="1" dirty="0">
                <a:solidFill>
                  <a:schemeClr val="tx1"/>
                </a:solidFill>
                <a:effectLst/>
              </a:rPr>
              <a:t>roizvoditi koristeći </a:t>
            </a:r>
            <a:r>
              <a:rPr lang="sl-SI" sz="2000" b="1" dirty="0">
                <a:solidFill>
                  <a:srgbClr val="00FF00"/>
                </a:solidFill>
                <a:effectLst/>
              </a:rPr>
              <a:t>primarne</a:t>
            </a:r>
            <a:r>
              <a:rPr lang="sl-SI" sz="2000" b="1" dirty="0">
                <a:solidFill>
                  <a:schemeClr val="tx1"/>
                </a:solidFill>
                <a:effectLst/>
              </a:rPr>
              <a:t> izvore energije;</a:t>
            </a:r>
          </a:p>
          <a:p>
            <a:pPr marL="360000" lvl="1" indent="-360000" algn="l">
              <a:spcBef>
                <a:spcPts val="0"/>
              </a:spcBef>
              <a:spcAft>
                <a:spcPts val="0"/>
              </a:spcAft>
              <a:buFont typeface="Wingdings" pitchFamily="2" charset="2"/>
              <a:buBlip>
                <a:blip r:embed="rId3"/>
              </a:buBlip>
              <a:defRPr/>
            </a:pPr>
            <a:endParaRPr lang="sl-SI" sz="2000" b="1" dirty="0">
              <a:solidFill>
                <a:schemeClr val="tx1"/>
              </a:solidFill>
              <a:effectLst/>
            </a:endParaRPr>
          </a:p>
          <a:p>
            <a:pPr marL="360000" lvl="1" indent="-360000" algn="l">
              <a:spcBef>
                <a:spcPts val="0"/>
              </a:spcBef>
              <a:spcAft>
                <a:spcPts val="0"/>
              </a:spcAft>
              <a:buFont typeface="Wingdings" pitchFamily="2" charset="2"/>
              <a:buBlip>
                <a:blip r:embed="rId3"/>
              </a:buBlip>
              <a:defRPr/>
            </a:pPr>
            <a:r>
              <a:rPr lang="sl-SI" sz="2000" b="1" dirty="0">
                <a:solidFill>
                  <a:schemeClr val="tx1"/>
                </a:solidFill>
                <a:effectLst/>
              </a:rPr>
              <a:t>Osnovna sirovina – voda,</a:t>
            </a:r>
          </a:p>
          <a:p>
            <a:pPr marL="360000" lvl="1" indent="-360000" algn="l">
              <a:spcBef>
                <a:spcPts val="0"/>
              </a:spcBef>
              <a:spcAft>
                <a:spcPts val="0"/>
              </a:spcAft>
              <a:buFont typeface="Wingdings" pitchFamily="2" charset="2"/>
              <a:buBlip>
                <a:blip r:embed="rId3"/>
              </a:buBlip>
              <a:defRPr/>
            </a:pPr>
            <a:endParaRPr lang="sl-SI" sz="2000" b="1" dirty="0">
              <a:solidFill>
                <a:schemeClr val="tx1"/>
              </a:solidFill>
              <a:effectLst/>
            </a:endParaRPr>
          </a:p>
          <a:p>
            <a:pPr marL="0" lvl="1" indent="-360000" algn="l">
              <a:spcBef>
                <a:spcPts val="0"/>
              </a:spcBef>
              <a:spcAft>
                <a:spcPts val="0"/>
              </a:spcAft>
              <a:defRPr/>
            </a:pPr>
            <a:r>
              <a:rPr lang="sl-SI" sz="1600" dirty="0">
                <a:solidFill>
                  <a:schemeClr val="tx1"/>
                </a:solidFill>
                <a:effectLst/>
              </a:rPr>
              <a:t>mada se mogu koristiti i drugi prirodni materijali, npr. ugljovodonična goriva.</a:t>
            </a:r>
          </a:p>
          <a:p>
            <a:pPr marL="0" lvl="1" indent="-360000" algn="l">
              <a:spcBef>
                <a:spcPts val="0"/>
              </a:spcBef>
              <a:spcAft>
                <a:spcPts val="0"/>
              </a:spcAft>
              <a:defRPr/>
            </a:pPr>
            <a:endParaRPr lang="sl-SI" sz="1600" dirty="0">
              <a:solidFill>
                <a:schemeClr val="tx1"/>
              </a:solidFill>
              <a:effectLst/>
            </a:endParaRPr>
          </a:p>
          <a:p>
            <a:pPr marL="360000" lvl="1" indent="-360000" algn="l">
              <a:spcBef>
                <a:spcPts val="0"/>
              </a:spcBef>
              <a:spcAft>
                <a:spcPts val="0"/>
              </a:spcAft>
              <a:buFont typeface="Wingdings" pitchFamily="2" charset="2"/>
              <a:buBlip>
                <a:blip r:embed="rId3"/>
              </a:buBlip>
              <a:defRPr/>
            </a:pPr>
            <a:r>
              <a:rPr lang="sl-SI" sz="2000" b="1" dirty="0">
                <a:solidFill>
                  <a:schemeClr val="tx1"/>
                </a:solidFill>
                <a:effectLst/>
              </a:rPr>
              <a:t>Za </a:t>
            </a:r>
            <a:r>
              <a:rPr lang="sl-SI" sz="2000" b="1" u="sng" dirty="0">
                <a:solidFill>
                  <a:schemeClr val="tx1"/>
                </a:solidFill>
                <a:effectLst/>
              </a:rPr>
              <a:t>razlaganje vode</a:t>
            </a:r>
            <a:r>
              <a:rPr lang="sl-SI" sz="2000" b="1" dirty="0">
                <a:solidFill>
                  <a:schemeClr val="tx1"/>
                </a:solidFill>
                <a:effectLst/>
              </a:rPr>
              <a:t> se koriste tri osnovne grupe postupaka:</a:t>
            </a:r>
          </a:p>
          <a:p>
            <a:pPr marL="817200" lvl="2" indent="-360000" algn="l">
              <a:spcBef>
                <a:spcPts val="0"/>
              </a:spcBef>
              <a:spcAft>
                <a:spcPts val="0"/>
              </a:spcAft>
              <a:buFont typeface="Wingdings" pitchFamily="2" charset="2"/>
              <a:buBlip>
                <a:blip r:embed="rId3"/>
              </a:buBlip>
              <a:defRPr/>
            </a:pPr>
            <a:r>
              <a:rPr lang="sl-SI" sz="2000" i="1" dirty="0">
                <a:solidFill>
                  <a:schemeClr val="tx1"/>
                </a:solidFill>
                <a:effectLst/>
              </a:rPr>
              <a:t>Hemijsko razlaganje,</a:t>
            </a:r>
          </a:p>
          <a:p>
            <a:pPr marL="817200" lvl="2" indent="-360000" algn="l">
              <a:spcBef>
                <a:spcPts val="0"/>
              </a:spcBef>
              <a:spcAft>
                <a:spcPts val="0"/>
              </a:spcAft>
              <a:buFont typeface="Wingdings" pitchFamily="2" charset="2"/>
              <a:buBlip>
                <a:blip r:embed="rId3"/>
              </a:buBlip>
              <a:defRPr/>
            </a:pPr>
            <a:r>
              <a:rPr lang="sl-SI" sz="2000" i="1" dirty="0">
                <a:solidFill>
                  <a:schemeClr val="tx1"/>
                </a:solidFill>
                <a:effectLst/>
              </a:rPr>
              <a:t>Direktno termičko razlaganje,</a:t>
            </a:r>
          </a:p>
          <a:p>
            <a:pPr marL="817200" lvl="2" indent="-360000" algn="l">
              <a:spcBef>
                <a:spcPts val="0"/>
              </a:spcBef>
              <a:spcAft>
                <a:spcPts val="0"/>
              </a:spcAft>
              <a:buFont typeface="Wingdings" pitchFamily="2" charset="2"/>
              <a:buBlip>
                <a:blip r:embed="rId3"/>
              </a:buBlip>
              <a:defRPr/>
            </a:pPr>
            <a:r>
              <a:rPr lang="sl-SI" sz="2000" i="1" dirty="0">
                <a:solidFill>
                  <a:schemeClr val="tx1"/>
                </a:solidFill>
                <a:effectLst/>
              </a:rPr>
              <a:t>Razlaganje putem termohemijskih ciklusa,</a:t>
            </a:r>
          </a:p>
          <a:p>
            <a:pPr marL="817200" lvl="2" indent="-360000" algn="l">
              <a:spcBef>
                <a:spcPts val="0"/>
              </a:spcBef>
              <a:spcAft>
                <a:spcPts val="0"/>
              </a:spcAft>
              <a:buFont typeface="Wingdings" pitchFamily="2" charset="2"/>
              <a:buBlip>
                <a:blip r:embed="rId3"/>
              </a:buBlip>
              <a:defRPr/>
            </a:pPr>
            <a:r>
              <a:rPr lang="sl-SI" sz="2000" i="1" dirty="0">
                <a:solidFill>
                  <a:schemeClr val="tx1"/>
                </a:solidFill>
                <a:effectLst/>
              </a:rPr>
              <a:t>Elektrolitičko razlaganje.</a:t>
            </a:r>
            <a:endParaRPr lang="sl-SI" sz="2000" dirty="0">
              <a:solidFill>
                <a:srgbClr val="CCFFFF"/>
              </a:solidFill>
              <a:effectLst/>
            </a:endParaRPr>
          </a:p>
        </p:txBody>
      </p:sp>
      <p:pic>
        <p:nvPicPr>
          <p:cNvPr id="105476" name="Picture 4" descr="D:\EPSN0915.JPG"/>
          <p:cNvPicPr>
            <a:picLocks noChangeAspect="1" noChangeArrowheads="1"/>
          </p:cNvPicPr>
          <p:nvPr/>
        </p:nvPicPr>
        <p:blipFill>
          <a:blip r:embed="rId4" cstate="print"/>
          <a:srcRect/>
          <a:stretch>
            <a:fillRect/>
          </a:stretch>
        </p:blipFill>
        <p:spPr bwMode="auto">
          <a:xfrm>
            <a:off x="4953000" y="2209800"/>
            <a:ext cx="1905000" cy="1043214"/>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BB8C23E5-461D-41AC-97AC-02EC3117A70C}" type="slidenum">
              <a:rPr lang="en-US" sz="1200">
                <a:solidFill>
                  <a:srgbClr val="E1F470"/>
                </a:solidFill>
              </a:rPr>
              <a:pPr>
                <a:defRPr/>
              </a:pPr>
              <a:t>25</a:t>
            </a:fld>
            <a:endParaRPr lang="en-US" sz="1200" dirty="0">
              <a:solidFill>
                <a:srgbClr val="E1F470"/>
              </a:solidFill>
            </a:endParaRPr>
          </a:p>
        </p:txBody>
      </p:sp>
      <p:sp>
        <p:nvSpPr>
          <p:cNvPr id="231426" name="Rectangle 2"/>
          <p:cNvSpPr>
            <a:spLocks noGrp="1" noChangeArrowheads="1"/>
          </p:cNvSpPr>
          <p:nvPr>
            <p:ph type="title"/>
          </p:nvPr>
        </p:nvSpPr>
        <p:spPr>
          <a:xfrm>
            <a:off x="0" y="685800"/>
            <a:ext cx="9144000" cy="533400"/>
          </a:xfrm>
        </p:spPr>
        <p:txBody>
          <a:bodyPr/>
          <a:lstStyle/>
          <a:p>
            <a:pPr eaLnBrk="1" hangingPunct="1">
              <a:defRPr/>
            </a:pPr>
            <a:r>
              <a:rPr lang="sl-SI" sz="2800" b="1" dirty="0">
                <a:solidFill>
                  <a:srgbClr val="66FF99"/>
                </a:solidFill>
                <a:effectLst>
                  <a:outerShdw blurRad="38100" dist="38100" dir="2700000" algn="tl">
                    <a:srgbClr val="000000">
                      <a:alpha val="43137"/>
                    </a:srgbClr>
                  </a:outerShdw>
                </a:effectLst>
              </a:rPr>
              <a:t>Primarni izvori energije</a:t>
            </a:r>
            <a:endParaRPr lang="en-US" sz="2800" b="1" dirty="0">
              <a:solidFill>
                <a:srgbClr val="66FF99"/>
              </a:solidFill>
              <a:effectLst>
                <a:outerShdw blurRad="38100" dist="38100" dir="2700000" algn="tl">
                  <a:srgbClr val="000000">
                    <a:alpha val="43137"/>
                  </a:srgbClr>
                </a:outerShdw>
              </a:effectLst>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10" name="Rectangle 9"/>
          <p:cNvSpPr/>
          <p:nvPr/>
        </p:nvSpPr>
        <p:spPr>
          <a:xfrm>
            <a:off x="1752600" y="2133600"/>
            <a:ext cx="6172200" cy="3246438"/>
          </a:xfrm>
          <a:prstGeom prst="rect">
            <a:avLst/>
          </a:prstGeom>
        </p:spPr>
        <p:txBody>
          <a:bodyPr>
            <a:spAutoFit/>
          </a:bodyPr>
          <a:lstStyle/>
          <a:p>
            <a:pPr marL="0" lvl="1" indent="360000" algn="l">
              <a:spcBef>
                <a:spcPts val="600"/>
              </a:spcBef>
              <a:buFont typeface="Wingdings" pitchFamily="2" charset="2"/>
              <a:buBlip>
                <a:blip r:embed="rId3"/>
              </a:buBlip>
              <a:defRPr/>
            </a:pPr>
            <a:r>
              <a:rPr lang="sl-SI" sz="2000" dirty="0">
                <a:solidFill>
                  <a:schemeClr val="tx2">
                    <a:lumMod val="75000"/>
                  </a:schemeClr>
                </a:solidFill>
                <a:effectLst/>
              </a:rPr>
              <a:t>Sunčeva (solarna) energija</a:t>
            </a:r>
          </a:p>
          <a:p>
            <a:pPr marL="457200" lvl="2" indent="457200" algn="l">
              <a:spcBef>
                <a:spcPts val="600"/>
              </a:spcBef>
              <a:buFont typeface="Wingdings" pitchFamily="2" charset="2"/>
              <a:buBlip>
                <a:blip r:embed="rId3"/>
              </a:buBlip>
              <a:defRPr/>
            </a:pPr>
            <a:r>
              <a:rPr lang="sl-SI" sz="1800" dirty="0">
                <a:solidFill>
                  <a:schemeClr val="accent3">
                    <a:lumMod val="20000"/>
                    <a:lumOff val="80000"/>
                  </a:schemeClr>
                </a:solidFill>
                <a:effectLst/>
              </a:rPr>
              <a:t>Fotonaponske ćelije, solarno-termalni izvori</a:t>
            </a:r>
          </a:p>
          <a:p>
            <a:pPr marL="0" lvl="1" indent="457200" algn="l">
              <a:spcBef>
                <a:spcPts val="600"/>
              </a:spcBef>
              <a:buFont typeface="Wingdings" pitchFamily="2" charset="2"/>
              <a:buBlip>
                <a:blip r:embed="rId3"/>
              </a:buBlip>
              <a:defRPr/>
            </a:pPr>
            <a:r>
              <a:rPr lang="sl-SI" sz="2000" dirty="0">
                <a:solidFill>
                  <a:schemeClr val="tx2">
                    <a:lumMod val="75000"/>
                  </a:schemeClr>
                </a:solidFill>
                <a:effectLst/>
              </a:rPr>
              <a:t>Hidroenergija</a:t>
            </a:r>
          </a:p>
          <a:p>
            <a:pPr marL="0" lvl="1" indent="457200" algn="l">
              <a:spcBef>
                <a:spcPts val="600"/>
              </a:spcBef>
              <a:buFont typeface="Wingdings" pitchFamily="2" charset="2"/>
              <a:buBlip>
                <a:blip r:embed="rId3"/>
              </a:buBlip>
              <a:defRPr/>
            </a:pPr>
            <a:r>
              <a:rPr lang="sl-SI" sz="2000" dirty="0">
                <a:solidFill>
                  <a:schemeClr val="tx2">
                    <a:lumMod val="75000"/>
                  </a:schemeClr>
                </a:solidFill>
                <a:effectLst/>
              </a:rPr>
              <a:t>Energija vetra</a:t>
            </a:r>
          </a:p>
          <a:p>
            <a:pPr marL="0" lvl="1" indent="457200" algn="l">
              <a:spcBef>
                <a:spcPts val="600"/>
              </a:spcBef>
              <a:buFont typeface="Wingdings" pitchFamily="2" charset="2"/>
              <a:buBlip>
                <a:blip r:embed="rId3"/>
              </a:buBlip>
              <a:defRPr/>
            </a:pPr>
            <a:r>
              <a:rPr lang="sl-SI" sz="2000" dirty="0">
                <a:solidFill>
                  <a:schemeClr val="tx2">
                    <a:lumMod val="75000"/>
                  </a:schemeClr>
                </a:solidFill>
                <a:effectLst/>
              </a:rPr>
              <a:t>Nuklearna energija</a:t>
            </a:r>
          </a:p>
          <a:p>
            <a:pPr marL="0" lvl="1" indent="457200" algn="l">
              <a:spcBef>
                <a:spcPts val="600"/>
              </a:spcBef>
              <a:buFont typeface="Wingdings" pitchFamily="2" charset="2"/>
              <a:buBlip>
                <a:blip r:embed="rId3"/>
              </a:buBlip>
              <a:defRPr/>
            </a:pPr>
            <a:r>
              <a:rPr lang="sl-SI" sz="2000" dirty="0">
                <a:solidFill>
                  <a:schemeClr val="tx2">
                    <a:lumMod val="75000"/>
                  </a:schemeClr>
                </a:solidFill>
                <a:effectLst/>
              </a:rPr>
              <a:t>Izgaranje obnovljivih goriva</a:t>
            </a:r>
          </a:p>
          <a:p>
            <a:pPr marL="0" lvl="1" indent="457200" algn="l">
              <a:spcBef>
                <a:spcPts val="600"/>
              </a:spcBef>
              <a:buFont typeface="Wingdings" pitchFamily="2" charset="2"/>
              <a:buBlip>
                <a:blip r:embed="rId3"/>
              </a:buBlip>
              <a:defRPr/>
            </a:pPr>
            <a:r>
              <a:rPr lang="sl-SI" sz="2000" dirty="0">
                <a:solidFill>
                  <a:schemeClr val="tx2">
                    <a:lumMod val="75000"/>
                  </a:schemeClr>
                </a:solidFill>
                <a:effectLst/>
              </a:rPr>
              <a:t>Izgaranje fosilnih goriva</a:t>
            </a: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47E30FCA-3960-4013-B376-27F9E344C20B}" type="slidenum">
              <a:rPr lang="en-US" sz="1200">
                <a:solidFill>
                  <a:srgbClr val="E1F470"/>
                </a:solidFill>
              </a:rPr>
              <a:pPr>
                <a:defRPr/>
              </a:pPr>
              <a:t>26</a:t>
            </a:fld>
            <a:endParaRPr lang="en-US" sz="1200" dirty="0">
              <a:solidFill>
                <a:srgbClr val="E1F470"/>
              </a:solidFill>
            </a:endParaRPr>
          </a:p>
        </p:txBody>
      </p:sp>
      <p:sp>
        <p:nvSpPr>
          <p:cNvPr id="231426" name="Rectangle 2"/>
          <p:cNvSpPr>
            <a:spLocks noGrp="1" noChangeArrowheads="1"/>
          </p:cNvSpPr>
          <p:nvPr>
            <p:ph type="title"/>
          </p:nvPr>
        </p:nvSpPr>
        <p:spPr>
          <a:xfrm>
            <a:off x="0" y="381000"/>
            <a:ext cx="9144000" cy="533400"/>
          </a:xfrm>
        </p:spPr>
        <p:txBody>
          <a:bodyPr/>
          <a:lstStyle/>
          <a:p>
            <a:pPr eaLnBrk="1" hangingPunct="1">
              <a:defRPr/>
            </a:pPr>
            <a:r>
              <a:rPr lang="sl-SI" sz="2800" b="1" dirty="0">
                <a:solidFill>
                  <a:srgbClr val="66FF99"/>
                </a:solidFill>
                <a:effectLst>
                  <a:outerShdw blurRad="38100" dist="38100" dir="2700000" algn="tl">
                    <a:srgbClr val="000000">
                      <a:alpha val="43137"/>
                    </a:srgbClr>
                  </a:outerShdw>
                </a:effectLst>
              </a:rPr>
              <a:t>Hemijsko razlaganje</a:t>
            </a:r>
            <a:endParaRPr lang="en-US" sz="2800" dirty="0">
              <a:solidFill>
                <a:srgbClr val="66FF99"/>
              </a:solidFill>
              <a:effectLst>
                <a:outerShdw blurRad="38100" dist="38100" dir="2700000" algn="tl">
                  <a:srgbClr val="000000">
                    <a:alpha val="43137"/>
                  </a:srgbClr>
                </a:outerShdw>
              </a:effectLst>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10" name="Rectangle 9"/>
          <p:cNvSpPr/>
          <p:nvPr/>
        </p:nvSpPr>
        <p:spPr>
          <a:xfrm>
            <a:off x="838200" y="1143000"/>
            <a:ext cx="8001000" cy="5100638"/>
          </a:xfrm>
          <a:prstGeom prst="rect">
            <a:avLst/>
          </a:prstGeom>
        </p:spPr>
        <p:txBody>
          <a:bodyPr>
            <a:spAutoFit/>
          </a:bodyPr>
          <a:lstStyle/>
          <a:p>
            <a:pPr marL="0" lvl="1" algn="l">
              <a:spcBef>
                <a:spcPts val="0"/>
              </a:spcBef>
              <a:defRPr/>
            </a:pPr>
            <a:r>
              <a:rPr lang="sl-SI" sz="2000" b="1" u="sng" dirty="0">
                <a:solidFill>
                  <a:schemeClr val="tx1"/>
                </a:solidFill>
                <a:effectLst/>
              </a:rPr>
              <a:t>Zasniva se na redoks rekacijama.</a:t>
            </a:r>
          </a:p>
          <a:p>
            <a:pPr marL="0" lvl="1" algn="l">
              <a:spcBef>
                <a:spcPts val="0"/>
              </a:spcBef>
              <a:defRPr/>
            </a:pPr>
            <a:r>
              <a:rPr lang="sl-SI" sz="2000" b="1" dirty="0">
                <a:solidFill>
                  <a:schemeClr val="tx2"/>
                </a:solidFill>
                <a:effectLst/>
              </a:rPr>
              <a:t>Velikotonažna proizvodnja konverzijom fosilnih goriva:</a:t>
            </a:r>
          </a:p>
          <a:p>
            <a:pPr marL="0" lvl="1" algn="l">
              <a:spcBef>
                <a:spcPts val="0"/>
              </a:spcBef>
              <a:defRPr/>
            </a:pPr>
            <a:endParaRPr lang="sl-SI" sz="1400" dirty="0"/>
          </a:p>
          <a:p>
            <a:pPr marL="0" lvl="1" indent="360000" algn="l">
              <a:spcBef>
                <a:spcPts val="0"/>
              </a:spcBef>
              <a:buClr>
                <a:schemeClr val="accent1">
                  <a:lumMod val="60000"/>
                  <a:lumOff val="40000"/>
                </a:schemeClr>
              </a:buClr>
              <a:buSzPct val="100000"/>
              <a:buFont typeface="+mj-lt"/>
              <a:buAutoNum type="arabicPeriod"/>
              <a:defRPr/>
            </a:pPr>
            <a:r>
              <a:rPr lang="sl-SI" sz="1800" dirty="0">
                <a:solidFill>
                  <a:schemeClr val="tx1">
                    <a:lumMod val="95000"/>
                  </a:schemeClr>
                </a:solidFill>
                <a:effectLst/>
              </a:rPr>
              <a:t>iz metana, na 1100-1200 K, (95 % vodonika se proizvodi danas ovom m.) </a:t>
            </a:r>
          </a:p>
          <a:p>
            <a:pPr marL="457200" lvl="2" indent="360000" algn="l">
              <a:spcBef>
                <a:spcPts val="0"/>
              </a:spcBef>
              <a:defRPr/>
            </a:pPr>
            <a:r>
              <a:rPr lang="en-US" sz="1800" b="1" dirty="0">
                <a:solidFill>
                  <a:schemeClr val="tx1">
                    <a:lumMod val="95000"/>
                  </a:schemeClr>
                </a:solidFill>
                <a:effectLst/>
              </a:rPr>
              <a:t>H</a:t>
            </a:r>
            <a:r>
              <a:rPr lang="en-US" sz="1800" b="1" baseline="-25000" dirty="0">
                <a:solidFill>
                  <a:schemeClr val="tx1">
                    <a:lumMod val="95000"/>
                  </a:schemeClr>
                </a:solidFill>
                <a:effectLst/>
              </a:rPr>
              <a:t>2</a:t>
            </a:r>
            <a:r>
              <a:rPr lang="en-US" sz="1800" b="1" dirty="0">
                <a:solidFill>
                  <a:schemeClr val="tx1">
                    <a:lumMod val="95000"/>
                  </a:schemeClr>
                </a:solidFill>
                <a:effectLst/>
              </a:rPr>
              <a:t>O + CH</a:t>
            </a:r>
            <a:r>
              <a:rPr lang="en-US" sz="1800" b="1" baseline="-25000" dirty="0">
                <a:solidFill>
                  <a:schemeClr val="tx1">
                    <a:lumMod val="95000"/>
                  </a:schemeClr>
                </a:solidFill>
                <a:effectLst/>
              </a:rPr>
              <a:t>4</a:t>
            </a:r>
            <a:r>
              <a:rPr lang="en-US" sz="1800" b="1" dirty="0">
                <a:solidFill>
                  <a:schemeClr val="tx1">
                    <a:lumMod val="95000"/>
                  </a:schemeClr>
                </a:solidFill>
                <a:effectLst/>
              </a:rPr>
              <a:t> = CO↑ + 3H</a:t>
            </a:r>
            <a:r>
              <a:rPr lang="en-US" sz="1800" b="1" baseline="-25000" dirty="0">
                <a:solidFill>
                  <a:schemeClr val="tx1">
                    <a:lumMod val="95000"/>
                  </a:schemeClr>
                </a:solidFill>
                <a:effectLst/>
              </a:rPr>
              <a:t>2</a:t>
            </a:r>
            <a:r>
              <a:rPr lang="en-US" sz="1800" b="1" dirty="0">
                <a:solidFill>
                  <a:schemeClr val="tx1">
                    <a:lumMod val="95000"/>
                  </a:schemeClr>
                </a:solidFill>
                <a:effectLst/>
              </a:rPr>
              <a:t>↑</a:t>
            </a:r>
            <a:r>
              <a:rPr lang="sl-SI" sz="1800" b="1" dirty="0">
                <a:solidFill>
                  <a:schemeClr val="tx1">
                    <a:lumMod val="95000"/>
                  </a:schemeClr>
                </a:solidFill>
                <a:effectLst/>
              </a:rPr>
              <a:t> + 205</a:t>
            </a:r>
            <a:r>
              <a:rPr lang="sl-SI" sz="1800" b="1" kern="0" dirty="0">
                <a:solidFill>
                  <a:schemeClr val="tx1">
                    <a:lumMod val="95000"/>
                  </a:schemeClr>
                </a:solidFill>
                <a:effectLst/>
              </a:rPr>
              <a:t> kJ/mol;</a:t>
            </a:r>
          </a:p>
          <a:p>
            <a:pPr marL="457200" lvl="2" indent="360000" algn="l">
              <a:spcBef>
                <a:spcPts val="0"/>
              </a:spcBef>
              <a:defRPr/>
            </a:pPr>
            <a:r>
              <a:rPr lang="pt-BR" sz="1800" b="1" dirty="0">
                <a:solidFill>
                  <a:srgbClr val="FFFFA7"/>
                </a:solidFill>
                <a:effectLst/>
              </a:rPr>
              <a:t>CO + H</a:t>
            </a:r>
            <a:r>
              <a:rPr lang="pt-BR" sz="1800" b="1" baseline="-25000" dirty="0">
                <a:solidFill>
                  <a:srgbClr val="FFFFA7"/>
                </a:solidFill>
                <a:effectLst/>
              </a:rPr>
              <a:t>2</a:t>
            </a:r>
            <a:r>
              <a:rPr lang="pt-BR" sz="1800" b="1" dirty="0">
                <a:solidFill>
                  <a:srgbClr val="FFFFA7"/>
                </a:solidFill>
                <a:effectLst/>
              </a:rPr>
              <a:t>O + (H</a:t>
            </a:r>
            <a:r>
              <a:rPr lang="pt-BR" sz="1800" b="1" baseline="-25000" dirty="0">
                <a:solidFill>
                  <a:srgbClr val="FFFFA7"/>
                </a:solidFill>
                <a:effectLst/>
              </a:rPr>
              <a:t>2</a:t>
            </a:r>
            <a:r>
              <a:rPr lang="pt-BR" sz="1800" b="1" dirty="0">
                <a:solidFill>
                  <a:srgbClr val="FFFFA7"/>
                </a:solidFill>
                <a:effectLst/>
              </a:rPr>
              <a:t>) ⇄ CO</a:t>
            </a:r>
            <a:r>
              <a:rPr lang="pt-BR" sz="1800" b="1" baseline="-25000" dirty="0">
                <a:solidFill>
                  <a:srgbClr val="FFFFA7"/>
                </a:solidFill>
                <a:effectLst/>
              </a:rPr>
              <a:t>2</a:t>
            </a:r>
            <a:r>
              <a:rPr lang="pt-BR" sz="1800" b="1" dirty="0">
                <a:solidFill>
                  <a:srgbClr val="FFFFA7"/>
                </a:solidFill>
                <a:effectLst/>
              </a:rPr>
              <a:t>↑ + 2H</a:t>
            </a:r>
            <a:r>
              <a:rPr lang="pt-BR" sz="1800" b="1" baseline="-25000" dirty="0">
                <a:solidFill>
                  <a:srgbClr val="FFFFA7"/>
                </a:solidFill>
                <a:effectLst/>
              </a:rPr>
              <a:t>2</a:t>
            </a:r>
            <a:r>
              <a:rPr lang="pt-BR" sz="1800" b="1" dirty="0">
                <a:solidFill>
                  <a:srgbClr val="FFFFA7"/>
                </a:solidFill>
                <a:effectLst/>
              </a:rPr>
              <a:t>↑</a:t>
            </a:r>
            <a:r>
              <a:rPr lang="sl-SI" sz="1800" b="1" dirty="0">
                <a:solidFill>
                  <a:srgbClr val="FFFFA7"/>
                </a:solidFill>
                <a:effectLst/>
              </a:rPr>
              <a:t> - 41 kJ/mol</a:t>
            </a:r>
          </a:p>
          <a:p>
            <a:pPr marL="457200" lvl="2" indent="360000" algn="l">
              <a:spcBef>
                <a:spcPts val="0"/>
              </a:spcBef>
              <a:defRPr/>
            </a:pPr>
            <a:r>
              <a:rPr lang="sl-SI" sz="1600" kern="0" dirty="0">
                <a:solidFill>
                  <a:schemeClr val="tx1">
                    <a:lumMod val="95000"/>
                  </a:schemeClr>
                </a:solidFill>
                <a:effectLst/>
              </a:rPr>
              <a:t>(obezbeđuje deo toplote za gornju reakciju)</a:t>
            </a:r>
          </a:p>
          <a:p>
            <a:pPr marL="457200" lvl="2" indent="360000" algn="l">
              <a:spcBef>
                <a:spcPts val="0"/>
              </a:spcBef>
              <a:defRPr/>
            </a:pPr>
            <a:endParaRPr lang="sl-SI" sz="1400" b="1" kern="0" dirty="0">
              <a:solidFill>
                <a:schemeClr val="tx1"/>
              </a:solidFill>
              <a:effectLst/>
            </a:endParaRPr>
          </a:p>
          <a:p>
            <a:pPr marL="457200" indent="-457200" algn="l">
              <a:buClr>
                <a:schemeClr val="tx2">
                  <a:lumMod val="50000"/>
                </a:schemeClr>
              </a:buClr>
              <a:buSzPct val="100000"/>
              <a:buFont typeface="+mj-lt"/>
              <a:buAutoNum type="arabicPeriod" startAt="2"/>
              <a:defRPr/>
            </a:pPr>
            <a:r>
              <a:rPr lang="sl-SI" sz="1800" dirty="0">
                <a:solidFill>
                  <a:schemeClr val="tx1">
                    <a:lumMod val="95000"/>
                  </a:schemeClr>
                </a:solidFill>
                <a:effectLst/>
              </a:rPr>
              <a:t>iz uglja (sa vodenom parom, 1300 K)		</a:t>
            </a:r>
          </a:p>
          <a:p>
            <a:pPr marL="457200" indent="-457200" algn="l">
              <a:buClr>
                <a:schemeClr val="tx2">
                  <a:lumMod val="50000"/>
                </a:schemeClr>
              </a:buClr>
              <a:buSzPct val="100000"/>
              <a:defRPr/>
            </a:pPr>
            <a:r>
              <a:rPr lang="sl-SI" sz="1800" b="1" dirty="0">
                <a:solidFill>
                  <a:schemeClr val="tx1">
                    <a:lumMod val="95000"/>
                  </a:schemeClr>
                </a:solidFill>
                <a:effectLst/>
              </a:rPr>
              <a:t>		</a:t>
            </a:r>
            <a:r>
              <a:rPr lang="en-US" sz="1800" b="1" dirty="0">
                <a:solidFill>
                  <a:schemeClr val="tx1">
                    <a:lumMod val="95000"/>
                  </a:schemeClr>
                </a:solidFill>
                <a:effectLst/>
              </a:rPr>
              <a:t>C + H</a:t>
            </a:r>
            <a:r>
              <a:rPr lang="en-US" sz="1800" b="1" baseline="-25000" dirty="0">
                <a:solidFill>
                  <a:schemeClr val="tx1">
                    <a:lumMod val="95000"/>
                  </a:schemeClr>
                </a:solidFill>
                <a:effectLst/>
              </a:rPr>
              <a:t>2</a:t>
            </a:r>
            <a:r>
              <a:rPr lang="en-US" sz="1800" b="1" dirty="0">
                <a:solidFill>
                  <a:schemeClr val="tx1">
                    <a:lumMod val="95000"/>
                  </a:schemeClr>
                </a:solidFill>
                <a:effectLst/>
              </a:rPr>
              <a:t>O = CO↑ + H</a:t>
            </a:r>
            <a:r>
              <a:rPr lang="en-US" sz="1800" b="1" baseline="-25000" dirty="0">
                <a:solidFill>
                  <a:schemeClr val="tx1">
                    <a:lumMod val="95000"/>
                  </a:schemeClr>
                </a:solidFill>
                <a:effectLst/>
              </a:rPr>
              <a:t>2</a:t>
            </a:r>
            <a:r>
              <a:rPr lang="en-US" sz="1800" b="1" dirty="0">
                <a:solidFill>
                  <a:schemeClr val="tx1">
                    <a:lumMod val="95000"/>
                  </a:schemeClr>
                </a:solidFill>
                <a:effectLst/>
              </a:rPr>
              <a:t>↑</a:t>
            </a:r>
          </a:p>
          <a:p>
            <a:pPr marL="457200" lvl="2" indent="360000" algn="l">
              <a:spcBef>
                <a:spcPts val="0"/>
              </a:spcBef>
              <a:defRPr/>
            </a:pPr>
            <a:r>
              <a:rPr lang="sl-SI" sz="1800" b="1" dirty="0">
                <a:solidFill>
                  <a:srgbClr val="FFFFA7"/>
                </a:solidFill>
                <a:effectLst/>
              </a:rPr>
              <a:t> </a:t>
            </a:r>
            <a:r>
              <a:rPr lang="pt-BR" sz="1800" b="1" dirty="0">
                <a:solidFill>
                  <a:srgbClr val="FFFFA7"/>
                </a:solidFill>
                <a:effectLst/>
              </a:rPr>
              <a:t>CO + H</a:t>
            </a:r>
            <a:r>
              <a:rPr lang="pt-BR" sz="1800" b="1" baseline="-25000" dirty="0">
                <a:solidFill>
                  <a:srgbClr val="FFFFA7"/>
                </a:solidFill>
                <a:effectLst/>
              </a:rPr>
              <a:t>2</a:t>
            </a:r>
            <a:r>
              <a:rPr lang="pt-BR" sz="1800" b="1" dirty="0">
                <a:solidFill>
                  <a:srgbClr val="FFFFA7"/>
                </a:solidFill>
                <a:effectLst/>
              </a:rPr>
              <a:t>O + (H</a:t>
            </a:r>
            <a:r>
              <a:rPr lang="pt-BR" sz="1800" b="1" baseline="-25000" dirty="0">
                <a:solidFill>
                  <a:srgbClr val="FFFFA7"/>
                </a:solidFill>
                <a:effectLst/>
              </a:rPr>
              <a:t>2</a:t>
            </a:r>
            <a:r>
              <a:rPr lang="pt-BR" sz="1800" b="1" dirty="0">
                <a:solidFill>
                  <a:srgbClr val="FFFFA7"/>
                </a:solidFill>
                <a:effectLst/>
              </a:rPr>
              <a:t>) ⇄ CO</a:t>
            </a:r>
            <a:r>
              <a:rPr lang="pt-BR" sz="1800" b="1" baseline="-25000" dirty="0">
                <a:solidFill>
                  <a:srgbClr val="FFFFA7"/>
                </a:solidFill>
                <a:effectLst/>
              </a:rPr>
              <a:t>2</a:t>
            </a:r>
            <a:r>
              <a:rPr lang="pt-BR" sz="1800" b="1" dirty="0">
                <a:solidFill>
                  <a:srgbClr val="FFFFA7"/>
                </a:solidFill>
                <a:effectLst/>
              </a:rPr>
              <a:t>↑ + 2H</a:t>
            </a:r>
            <a:r>
              <a:rPr lang="pt-BR" sz="1800" b="1" baseline="-25000" dirty="0">
                <a:solidFill>
                  <a:srgbClr val="FFFFA7"/>
                </a:solidFill>
                <a:effectLst/>
              </a:rPr>
              <a:t>2</a:t>
            </a:r>
            <a:r>
              <a:rPr lang="pt-BR" sz="1800" b="1" dirty="0">
                <a:solidFill>
                  <a:srgbClr val="FFFFA7"/>
                </a:solidFill>
                <a:effectLst/>
              </a:rPr>
              <a:t>↑</a:t>
            </a:r>
            <a:r>
              <a:rPr lang="sl-SI" sz="1800" b="1" dirty="0">
                <a:solidFill>
                  <a:srgbClr val="FFFFA7"/>
                </a:solidFill>
                <a:effectLst/>
              </a:rPr>
              <a:t> - 41 kJ/mol</a:t>
            </a:r>
            <a:endParaRPr lang="sl-SI" sz="1800" b="1" kern="0" dirty="0">
              <a:solidFill>
                <a:srgbClr val="FFFFA7"/>
              </a:solidFill>
              <a:effectLst/>
            </a:endParaRPr>
          </a:p>
          <a:p>
            <a:pPr algn="l">
              <a:defRPr/>
            </a:pPr>
            <a:endParaRPr lang="sl-SI" sz="1800" b="1" dirty="0">
              <a:solidFill>
                <a:schemeClr val="tx1">
                  <a:lumMod val="95000"/>
                </a:schemeClr>
              </a:solidFill>
              <a:effectLst/>
            </a:endParaRPr>
          </a:p>
          <a:p>
            <a:pPr marL="342900" indent="-342900" algn="l">
              <a:buClr>
                <a:schemeClr val="tx2">
                  <a:lumMod val="50000"/>
                </a:schemeClr>
              </a:buClr>
              <a:buSzPct val="100000"/>
              <a:buFont typeface="+mj-lt"/>
              <a:buAutoNum type="arabicPeriod" startAt="3"/>
              <a:defRPr/>
            </a:pPr>
            <a:r>
              <a:rPr lang="sl-SI" sz="1800" dirty="0">
                <a:solidFill>
                  <a:schemeClr val="tx1">
                    <a:lumMod val="95000"/>
                  </a:schemeClr>
                </a:solidFill>
                <a:effectLst/>
              </a:rPr>
              <a:t>oksidacijom gvožđa pomoću vodene pare (istorijski značaj)</a:t>
            </a:r>
          </a:p>
          <a:p>
            <a:pPr algn="l">
              <a:defRPr/>
            </a:pPr>
            <a:r>
              <a:rPr lang="sl-SI" sz="1800" b="1" dirty="0">
                <a:solidFill>
                  <a:schemeClr val="tx1">
                    <a:lumMod val="95000"/>
                  </a:schemeClr>
                </a:solidFill>
                <a:effectLst/>
              </a:rPr>
              <a:t>	</a:t>
            </a:r>
            <a:r>
              <a:rPr lang="en-US" sz="1800" b="1" dirty="0">
                <a:solidFill>
                  <a:schemeClr val="tx1"/>
                </a:solidFill>
                <a:effectLst/>
              </a:rPr>
              <a:t>Fe + H</a:t>
            </a:r>
            <a:r>
              <a:rPr lang="en-US" sz="1800" b="1" baseline="-25000" dirty="0">
                <a:solidFill>
                  <a:schemeClr val="tx1"/>
                </a:solidFill>
                <a:effectLst/>
              </a:rPr>
              <a:t>2</a:t>
            </a:r>
            <a:r>
              <a:rPr lang="en-US" sz="1800" b="1" dirty="0">
                <a:solidFill>
                  <a:schemeClr val="tx1"/>
                </a:solidFill>
                <a:effectLst/>
              </a:rPr>
              <a:t>O = </a:t>
            </a:r>
            <a:r>
              <a:rPr lang="en-US" sz="1800" b="1" dirty="0" err="1">
                <a:solidFill>
                  <a:schemeClr val="tx1"/>
                </a:solidFill>
                <a:effectLst/>
              </a:rPr>
              <a:t>FeO</a:t>
            </a:r>
            <a:r>
              <a:rPr lang="en-US" sz="1800" b="1" dirty="0">
                <a:solidFill>
                  <a:schemeClr val="tx1"/>
                </a:solidFill>
                <a:effectLst/>
              </a:rPr>
              <a:t> + H</a:t>
            </a:r>
            <a:r>
              <a:rPr lang="en-US" sz="1800" b="1" baseline="-25000" dirty="0">
                <a:solidFill>
                  <a:schemeClr val="tx1"/>
                </a:solidFill>
                <a:effectLst/>
              </a:rPr>
              <a:t>2</a:t>
            </a:r>
            <a:r>
              <a:rPr lang="en-US" sz="1800" b="1" dirty="0">
                <a:solidFill>
                  <a:schemeClr val="tx1"/>
                </a:solidFill>
                <a:effectLst/>
              </a:rPr>
              <a:t>↑</a:t>
            </a:r>
            <a:r>
              <a:rPr lang="sl-SI" sz="1800" b="1" dirty="0">
                <a:solidFill>
                  <a:schemeClr val="tx1"/>
                </a:solidFill>
                <a:effectLst/>
              </a:rPr>
              <a:t> - 9,2 kJ/mol.</a:t>
            </a:r>
            <a:endParaRPr lang="sl-SI" sz="1400" dirty="0">
              <a:solidFill>
                <a:srgbClr val="CCFFFF"/>
              </a:solidFill>
              <a:effectLst/>
            </a:endParaRP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23D35CC2-BF25-4A28-81B9-B9B0A22FFCD9}" type="slidenum">
              <a:rPr lang="en-US" sz="1200">
                <a:solidFill>
                  <a:srgbClr val="E1F470"/>
                </a:solidFill>
              </a:rPr>
              <a:pPr>
                <a:defRPr/>
              </a:pPr>
              <a:t>27</a:t>
            </a:fld>
            <a:endParaRPr lang="en-US" sz="1200" dirty="0">
              <a:solidFill>
                <a:srgbClr val="E1F470"/>
              </a:solidFill>
            </a:endParaRPr>
          </a:p>
        </p:txBody>
      </p:sp>
      <p:sp>
        <p:nvSpPr>
          <p:cNvPr id="231426" name="Rectangle 2"/>
          <p:cNvSpPr>
            <a:spLocks noGrp="1" noChangeArrowheads="1"/>
          </p:cNvSpPr>
          <p:nvPr>
            <p:ph type="title"/>
          </p:nvPr>
        </p:nvSpPr>
        <p:spPr>
          <a:xfrm>
            <a:off x="0" y="685800"/>
            <a:ext cx="9144000" cy="533400"/>
          </a:xfrm>
        </p:spPr>
        <p:txBody>
          <a:bodyPr/>
          <a:lstStyle/>
          <a:p>
            <a:pPr eaLnBrk="1" hangingPunct="1">
              <a:defRPr/>
            </a:pPr>
            <a:r>
              <a:rPr lang="sl-SI" sz="2800" b="1" dirty="0">
                <a:solidFill>
                  <a:srgbClr val="66FF99"/>
                </a:solidFill>
                <a:effectLst>
                  <a:outerShdw blurRad="38100" dist="38100" dir="2700000" algn="tl">
                    <a:srgbClr val="000000">
                      <a:alpha val="43137"/>
                    </a:srgbClr>
                  </a:outerShdw>
                </a:effectLst>
              </a:rPr>
              <a:t>Direktno termičko razlaganje</a:t>
            </a:r>
            <a:endParaRPr lang="en-US" sz="2800" b="1" dirty="0">
              <a:solidFill>
                <a:srgbClr val="66FF99"/>
              </a:solidFill>
              <a:effectLst>
                <a:outerShdw blurRad="38100" dist="38100" dir="2700000" algn="tl">
                  <a:srgbClr val="000000">
                    <a:alpha val="43137"/>
                  </a:srgbClr>
                </a:outerShdw>
              </a:effectLst>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10" name="Rectangle 9"/>
          <p:cNvSpPr/>
          <p:nvPr/>
        </p:nvSpPr>
        <p:spPr>
          <a:xfrm>
            <a:off x="0" y="1981200"/>
            <a:ext cx="9144000" cy="508000"/>
          </a:xfrm>
          <a:prstGeom prst="rect">
            <a:avLst/>
          </a:prstGeom>
        </p:spPr>
        <p:txBody>
          <a:bodyPr>
            <a:spAutoFit/>
          </a:bodyPr>
          <a:lstStyle/>
          <a:p>
            <a:pPr marL="0" lvl="1" indent="-399600">
              <a:spcBef>
                <a:spcPts val="600"/>
              </a:spcBef>
              <a:defRPr/>
            </a:pPr>
            <a:r>
              <a:rPr lang="pt-BR" b="1" dirty="0">
                <a:solidFill>
                  <a:schemeClr val="tx2"/>
                </a:solidFill>
              </a:rPr>
              <a:t>H</a:t>
            </a:r>
            <a:r>
              <a:rPr lang="pt-BR" b="1" baseline="-25000" dirty="0">
                <a:solidFill>
                  <a:schemeClr val="tx2"/>
                </a:solidFill>
              </a:rPr>
              <a:t>2</a:t>
            </a:r>
            <a:r>
              <a:rPr lang="pt-BR" b="1" dirty="0">
                <a:solidFill>
                  <a:schemeClr val="tx2"/>
                </a:solidFill>
              </a:rPr>
              <a:t>O  ⇄ ½O</a:t>
            </a:r>
            <a:r>
              <a:rPr lang="pt-BR" b="1" baseline="-25000" dirty="0">
                <a:solidFill>
                  <a:schemeClr val="tx2"/>
                </a:solidFill>
              </a:rPr>
              <a:t>2</a:t>
            </a:r>
            <a:r>
              <a:rPr lang="pt-BR" b="1" dirty="0">
                <a:solidFill>
                  <a:schemeClr val="tx2"/>
                </a:solidFill>
              </a:rPr>
              <a:t>↑ + 2H</a:t>
            </a:r>
            <a:r>
              <a:rPr lang="pt-BR" b="1" baseline="-25000" dirty="0">
                <a:solidFill>
                  <a:schemeClr val="tx2"/>
                </a:solidFill>
              </a:rPr>
              <a:t>2</a:t>
            </a:r>
            <a:r>
              <a:rPr lang="pt-BR" b="1" dirty="0">
                <a:solidFill>
                  <a:schemeClr val="tx2"/>
                </a:solidFill>
              </a:rPr>
              <a:t>↑ + 289,5 kJ/mol</a:t>
            </a:r>
            <a:endParaRPr lang="sl-SI" b="1" dirty="0">
              <a:solidFill>
                <a:schemeClr val="tx2"/>
              </a:solidFill>
              <a:effectLst/>
            </a:endParaRPr>
          </a:p>
        </p:txBody>
      </p:sp>
      <p:sp>
        <p:nvSpPr>
          <p:cNvPr id="11" name="TextBox 10"/>
          <p:cNvSpPr txBox="1"/>
          <p:nvPr/>
        </p:nvSpPr>
        <p:spPr>
          <a:xfrm>
            <a:off x="762000" y="3124200"/>
            <a:ext cx="8153400" cy="2835275"/>
          </a:xfrm>
          <a:prstGeom prst="rect">
            <a:avLst/>
          </a:prstGeom>
          <a:noFill/>
        </p:spPr>
        <p:txBody>
          <a:bodyPr>
            <a:spAutoFit/>
          </a:bodyPr>
          <a:lstStyle/>
          <a:p>
            <a:pPr algn="l">
              <a:defRPr/>
            </a:pPr>
            <a:r>
              <a:rPr lang="sl-SI" sz="2200" dirty="0">
                <a:solidFill>
                  <a:schemeClr val="tx2"/>
                </a:solidFill>
                <a:effectLst/>
              </a:rPr>
              <a:t>Termičko razlaganje se </a:t>
            </a:r>
            <a:r>
              <a:rPr lang="en-GB" sz="2200" dirty="0" err="1">
                <a:solidFill>
                  <a:schemeClr val="tx2"/>
                </a:solidFill>
                <a:effectLst/>
              </a:rPr>
              <a:t>na</a:t>
            </a:r>
            <a:r>
              <a:rPr lang="en-GB" sz="2200" dirty="0">
                <a:solidFill>
                  <a:schemeClr val="tx2"/>
                </a:solidFill>
                <a:effectLst/>
              </a:rPr>
              <a:t> </a:t>
            </a:r>
            <a:r>
              <a:rPr lang="sl-SI" sz="2200" dirty="0">
                <a:solidFill>
                  <a:schemeClr val="tx2"/>
                </a:solidFill>
                <a:effectLst/>
              </a:rPr>
              <a:t>temperaturama </a:t>
            </a:r>
            <a:r>
              <a:rPr lang="en-GB" sz="2200" dirty="0">
                <a:solidFill>
                  <a:schemeClr val="tx2"/>
                </a:solidFill>
                <a:effectLst/>
              </a:rPr>
              <a:t>&gt; </a:t>
            </a:r>
            <a:r>
              <a:rPr lang="en-GB" sz="2200" dirty="0">
                <a:solidFill>
                  <a:srgbClr val="FF0000"/>
                </a:solidFill>
              </a:rPr>
              <a:t>2000 K</a:t>
            </a:r>
            <a:r>
              <a:rPr lang="sl-SI" sz="2200" dirty="0">
                <a:solidFill>
                  <a:srgbClr val="FF0000"/>
                </a:solidFill>
              </a:rPr>
              <a:t> do 3000 K</a:t>
            </a:r>
            <a:r>
              <a:rPr lang="en-GB" sz="2200" dirty="0">
                <a:solidFill>
                  <a:schemeClr val="tx2"/>
                </a:solidFill>
                <a:effectLst/>
              </a:rPr>
              <a:t> </a:t>
            </a:r>
          </a:p>
          <a:p>
            <a:pPr algn="l">
              <a:defRPr/>
            </a:pPr>
            <a:r>
              <a:rPr lang="sl-SI" sz="2200" dirty="0">
                <a:solidFill>
                  <a:schemeClr val="tx2"/>
                </a:solidFill>
                <a:effectLst/>
              </a:rPr>
              <a:t>odvija direktno, bez ikakvih redoks reakcija</a:t>
            </a:r>
            <a:r>
              <a:rPr lang="en-GB" sz="2200" dirty="0">
                <a:solidFill>
                  <a:schemeClr val="tx2"/>
                </a:solidFill>
                <a:effectLst/>
              </a:rPr>
              <a:t>!</a:t>
            </a:r>
            <a:endParaRPr lang="sl-SI" sz="2200" dirty="0">
              <a:solidFill>
                <a:schemeClr val="tx2"/>
              </a:solidFill>
              <a:effectLst/>
            </a:endParaRPr>
          </a:p>
          <a:p>
            <a:pPr algn="l">
              <a:defRPr/>
            </a:pPr>
            <a:endParaRPr lang="en-GB" sz="2200" b="1" dirty="0">
              <a:solidFill>
                <a:schemeClr val="tx2"/>
              </a:solidFill>
            </a:endParaRPr>
          </a:p>
          <a:p>
            <a:pPr algn="l">
              <a:defRPr/>
            </a:pPr>
            <a:r>
              <a:rPr lang="sl-SI" sz="2200" b="1" dirty="0">
                <a:solidFill>
                  <a:schemeClr val="tx2"/>
                </a:solidFill>
                <a:effectLst/>
              </a:rPr>
              <a:t>Međutim, p</a:t>
            </a:r>
            <a:r>
              <a:rPr lang="en-GB" sz="2200" b="1" dirty="0" err="1">
                <a:solidFill>
                  <a:schemeClr val="tx2"/>
                </a:solidFill>
                <a:effectLst/>
              </a:rPr>
              <a:t>roces</a:t>
            </a:r>
            <a:r>
              <a:rPr lang="en-GB" sz="2200" b="1" dirty="0">
                <a:solidFill>
                  <a:schemeClr val="tx2"/>
                </a:solidFill>
                <a:effectLst/>
              </a:rPr>
              <a:t> </a:t>
            </a:r>
            <a:r>
              <a:rPr lang="en-GB" sz="2200" b="1" dirty="0" err="1">
                <a:solidFill>
                  <a:schemeClr val="tx2"/>
                </a:solidFill>
                <a:effectLst/>
              </a:rPr>
              <a:t>ra</a:t>
            </a:r>
            <a:r>
              <a:rPr lang="sl-SI" sz="2200" b="1" dirty="0">
                <a:solidFill>
                  <a:schemeClr val="tx2"/>
                </a:solidFill>
                <a:effectLst/>
              </a:rPr>
              <a:t>zl</a:t>
            </a:r>
            <a:r>
              <a:rPr lang="en-GB" sz="2200" b="1" dirty="0" err="1">
                <a:solidFill>
                  <a:schemeClr val="tx2"/>
                </a:solidFill>
                <a:effectLst/>
              </a:rPr>
              <a:t>aganj</a:t>
            </a:r>
            <a:r>
              <a:rPr lang="sl-SI" sz="2200" b="1" dirty="0">
                <a:solidFill>
                  <a:schemeClr val="tx2"/>
                </a:solidFill>
                <a:effectLst/>
              </a:rPr>
              <a:t>a</a:t>
            </a:r>
            <a:r>
              <a:rPr lang="en-GB" sz="2200" b="1" dirty="0">
                <a:solidFill>
                  <a:schemeClr val="tx2"/>
                </a:solidFill>
                <a:effectLst/>
              </a:rPr>
              <a:t> je </a:t>
            </a:r>
            <a:r>
              <a:rPr lang="en-GB" sz="2200" b="1" dirty="0" err="1">
                <a:solidFill>
                  <a:srgbClr val="FF9933"/>
                </a:solidFill>
              </a:rPr>
              <a:t>energetski</a:t>
            </a:r>
            <a:r>
              <a:rPr lang="en-GB" sz="2200" b="1" dirty="0">
                <a:solidFill>
                  <a:schemeClr val="tx2"/>
                </a:solidFill>
              </a:rPr>
              <a:t> </a:t>
            </a:r>
            <a:r>
              <a:rPr lang="sl-SI" sz="2200" b="1" dirty="0">
                <a:solidFill>
                  <a:schemeClr val="tx2"/>
                </a:solidFill>
              </a:rPr>
              <a:t>i </a:t>
            </a:r>
            <a:r>
              <a:rPr lang="sl-SI" sz="2200" b="1" dirty="0">
                <a:solidFill>
                  <a:srgbClr val="FF0000"/>
                </a:solidFill>
              </a:rPr>
              <a:t>temperaturski</a:t>
            </a:r>
            <a:r>
              <a:rPr lang="sl-SI" sz="2200" b="1" dirty="0">
                <a:solidFill>
                  <a:schemeClr val="tx2"/>
                </a:solidFill>
              </a:rPr>
              <a:t> </a:t>
            </a:r>
            <a:r>
              <a:rPr lang="en-GB" sz="2200" b="1" dirty="0">
                <a:solidFill>
                  <a:schemeClr val="tx2"/>
                </a:solidFill>
                <a:effectLst/>
              </a:rPr>
              <a:t>i</a:t>
            </a:r>
            <a:r>
              <a:rPr lang="sl-SI" sz="2200" b="1" dirty="0">
                <a:solidFill>
                  <a:schemeClr val="tx2"/>
                </a:solidFill>
                <a:effectLst/>
              </a:rPr>
              <a:t>z</a:t>
            </a:r>
            <a:r>
              <a:rPr lang="en-GB" sz="2200" b="1" dirty="0" err="1">
                <a:solidFill>
                  <a:schemeClr val="tx2"/>
                </a:solidFill>
                <a:effectLst/>
              </a:rPr>
              <a:t>ra</a:t>
            </a:r>
            <a:r>
              <a:rPr lang="sl-SI" sz="2200" b="1" dirty="0">
                <a:solidFill>
                  <a:schemeClr val="tx2"/>
                </a:solidFill>
                <a:effectLst/>
              </a:rPr>
              <a:t>zi</a:t>
            </a:r>
            <a:r>
              <a:rPr lang="en-GB" sz="2200" b="1" dirty="0">
                <a:solidFill>
                  <a:schemeClr val="tx2"/>
                </a:solidFill>
                <a:effectLst/>
              </a:rPr>
              <a:t>to </a:t>
            </a:r>
            <a:r>
              <a:rPr lang="sl-SI" sz="2200" b="1" dirty="0">
                <a:solidFill>
                  <a:schemeClr val="tx2"/>
                </a:solidFill>
                <a:effectLst/>
              </a:rPr>
              <a:t>z</a:t>
            </a:r>
            <a:r>
              <a:rPr lang="en-GB" sz="2200" b="1" dirty="0" err="1">
                <a:solidFill>
                  <a:schemeClr val="tx2"/>
                </a:solidFill>
                <a:effectLst/>
              </a:rPr>
              <a:t>ahtevan</a:t>
            </a:r>
            <a:r>
              <a:rPr lang="sl-SI" sz="2200" b="1" dirty="0">
                <a:solidFill>
                  <a:schemeClr val="tx2"/>
                </a:solidFill>
                <a:effectLst/>
              </a:rPr>
              <a:t>, što u tehničkom smislu ove postupke čini praktično nemogućim.</a:t>
            </a:r>
            <a:endParaRPr lang="en-GB" sz="2200" b="1" dirty="0">
              <a:solidFill>
                <a:schemeClr val="tx2"/>
              </a:solidFill>
              <a:effectLst/>
            </a:endParaRPr>
          </a:p>
        </p:txBody>
      </p:sp>
      <p:sp>
        <p:nvSpPr>
          <p:cNvPr id="12" name="Freeform 11"/>
          <p:cNvSpPr/>
          <p:nvPr/>
        </p:nvSpPr>
        <p:spPr bwMode="auto">
          <a:xfrm>
            <a:off x="5257800" y="1981200"/>
            <a:ext cx="2514600" cy="554038"/>
          </a:xfrm>
          <a:custGeom>
            <a:avLst/>
            <a:gdLst>
              <a:gd name="connsiteX0" fmla="*/ 461639 w 2077375"/>
              <a:gd name="connsiteY0" fmla="*/ 0 h 1136342"/>
              <a:gd name="connsiteX1" fmla="*/ 372862 w 2077375"/>
              <a:gd name="connsiteY1" fmla="*/ 8878 h 1136342"/>
              <a:gd name="connsiteX2" fmla="*/ 319596 w 2077375"/>
              <a:gd name="connsiteY2" fmla="*/ 26633 h 1136342"/>
              <a:gd name="connsiteX3" fmla="*/ 248575 w 2077375"/>
              <a:gd name="connsiteY3" fmla="*/ 53266 h 1136342"/>
              <a:gd name="connsiteX4" fmla="*/ 230820 w 2077375"/>
              <a:gd name="connsiteY4" fmla="*/ 71022 h 1136342"/>
              <a:gd name="connsiteX5" fmla="*/ 213064 w 2077375"/>
              <a:gd name="connsiteY5" fmla="*/ 97655 h 1136342"/>
              <a:gd name="connsiteX6" fmla="*/ 159798 w 2077375"/>
              <a:gd name="connsiteY6" fmla="*/ 150921 h 1136342"/>
              <a:gd name="connsiteX7" fmla="*/ 133165 w 2077375"/>
              <a:gd name="connsiteY7" fmla="*/ 195309 h 1136342"/>
              <a:gd name="connsiteX8" fmla="*/ 124288 w 2077375"/>
              <a:gd name="connsiteY8" fmla="*/ 221942 h 1136342"/>
              <a:gd name="connsiteX9" fmla="*/ 79899 w 2077375"/>
              <a:gd name="connsiteY9" fmla="*/ 275208 h 1136342"/>
              <a:gd name="connsiteX10" fmla="*/ 71022 w 2077375"/>
              <a:gd name="connsiteY10" fmla="*/ 301841 h 1136342"/>
              <a:gd name="connsiteX11" fmla="*/ 53266 w 2077375"/>
              <a:gd name="connsiteY11" fmla="*/ 319596 h 1136342"/>
              <a:gd name="connsiteX12" fmla="*/ 35511 w 2077375"/>
              <a:gd name="connsiteY12" fmla="*/ 372862 h 1136342"/>
              <a:gd name="connsiteX13" fmla="*/ 17756 w 2077375"/>
              <a:gd name="connsiteY13" fmla="*/ 443884 h 1136342"/>
              <a:gd name="connsiteX14" fmla="*/ 8878 w 2077375"/>
              <a:gd name="connsiteY14" fmla="*/ 479394 h 1136342"/>
              <a:gd name="connsiteX15" fmla="*/ 0 w 2077375"/>
              <a:gd name="connsiteY15" fmla="*/ 532660 h 1136342"/>
              <a:gd name="connsiteX16" fmla="*/ 17756 w 2077375"/>
              <a:gd name="connsiteY16" fmla="*/ 710214 h 1136342"/>
              <a:gd name="connsiteX17" fmla="*/ 35511 w 2077375"/>
              <a:gd name="connsiteY17" fmla="*/ 736847 h 1136342"/>
              <a:gd name="connsiteX18" fmla="*/ 44389 w 2077375"/>
              <a:gd name="connsiteY18" fmla="*/ 763480 h 1136342"/>
              <a:gd name="connsiteX19" fmla="*/ 88777 w 2077375"/>
              <a:gd name="connsiteY19" fmla="*/ 816746 h 1136342"/>
              <a:gd name="connsiteX20" fmla="*/ 142043 w 2077375"/>
              <a:gd name="connsiteY20" fmla="*/ 878890 h 1136342"/>
              <a:gd name="connsiteX21" fmla="*/ 186431 w 2077375"/>
              <a:gd name="connsiteY21" fmla="*/ 932156 h 1136342"/>
              <a:gd name="connsiteX22" fmla="*/ 213064 w 2077375"/>
              <a:gd name="connsiteY22" fmla="*/ 967666 h 1136342"/>
              <a:gd name="connsiteX23" fmla="*/ 266330 w 2077375"/>
              <a:gd name="connsiteY23" fmla="*/ 1012055 h 1136342"/>
              <a:gd name="connsiteX24" fmla="*/ 337352 w 2077375"/>
              <a:gd name="connsiteY24" fmla="*/ 1065321 h 1136342"/>
              <a:gd name="connsiteX25" fmla="*/ 363985 w 2077375"/>
              <a:gd name="connsiteY25" fmla="*/ 1083076 h 1136342"/>
              <a:gd name="connsiteX26" fmla="*/ 399495 w 2077375"/>
              <a:gd name="connsiteY26" fmla="*/ 1091954 h 1136342"/>
              <a:gd name="connsiteX27" fmla="*/ 497150 w 2077375"/>
              <a:gd name="connsiteY27" fmla="*/ 1118587 h 1136342"/>
              <a:gd name="connsiteX28" fmla="*/ 683581 w 2077375"/>
              <a:gd name="connsiteY28" fmla="*/ 1136342 h 1136342"/>
              <a:gd name="connsiteX29" fmla="*/ 878890 w 2077375"/>
              <a:gd name="connsiteY29" fmla="*/ 1127464 h 1136342"/>
              <a:gd name="connsiteX30" fmla="*/ 985422 w 2077375"/>
              <a:gd name="connsiteY30" fmla="*/ 1109709 h 1136342"/>
              <a:gd name="connsiteX31" fmla="*/ 1074198 w 2077375"/>
              <a:gd name="connsiteY31" fmla="*/ 1091954 h 1136342"/>
              <a:gd name="connsiteX32" fmla="*/ 1127464 w 2077375"/>
              <a:gd name="connsiteY32" fmla="*/ 1083076 h 1136342"/>
              <a:gd name="connsiteX33" fmla="*/ 1154097 w 2077375"/>
              <a:gd name="connsiteY33" fmla="*/ 1074198 h 1136342"/>
              <a:gd name="connsiteX34" fmla="*/ 1233996 w 2077375"/>
              <a:gd name="connsiteY34" fmla="*/ 1065321 h 1136342"/>
              <a:gd name="connsiteX35" fmla="*/ 1296140 w 2077375"/>
              <a:gd name="connsiteY35" fmla="*/ 1047565 h 1136342"/>
              <a:gd name="connsiteX36" fmla="*/ 1393794 w 2077375"/>
              <a:gd name="connsiteY36" fmla="*/ 1029810 h 1136342"/>
              <a:gd name="connsiteX37" fmla="*/ 1438183 w 2077375"/>
              <a:gd name="connsiteY37" fmla="*/ 1012055 h 1136342"/>
              <a:gd name="connsiteX38" fmla="*/ 1464816 w 2077375"/>
              <a:gd name="connsiteY38" fmla="*/ 1003177 h 1136342"/>
              <a:gd name="connsiteX39" fmla="*/ 1509204 w 2077375"/>
              <a:gd name="connsiteY39" fmla="*/ 985422 h 1136342"/>
              <a:gd name="connsiteX40" fmla="*/ 1535837 w 2077375"/>
              <a:gd name="connsiteY40" fmla="*/ 976544 h 1136342"/>
              <a:gd name="connsiteX41" fmla="*/ 1597981 w 2077375"/>
              <a:gd name="connsiteY41" fmla="*/ 941033 h 1136342"/>
              <a:gd name="connsiteX42" fmla="*/ 1660125 w 2077375"/>
              <a:gd name="connsiteY42" fmla="*/ 914400 h 1136342"/>
              <a:gd name="connsiteX43" fmla="*/ 1722268 w 2077375"/>
              <a:gd name="connsiteY43" fmla="*/ 887767 h 1136342"/>
              <a:gd name="connsiteX44" fmla="*/ 1775534 w 2077375"/>
              <a:gd name="connsiteY44" fmla="*/ 852257 h 1136342"/>
              <a:gd name="connsiteX45" fmla="*/ 1802167 w 2077375"/>
              <a:gd name="connsiteY45" fmla="*/ 834501 h 1136342"/>
              <a:gd name="connsiteX46" fmla="*/ 1819923 w 2077375"/>
              <a:gd name="connsiteY46" fmla="*/ 816746 h 1136342"/>
              <a:gd name="connsiteX47" fmla="*/ 1846556 w 2077375"/>
              <a:gd name="connsiteY47" fmla="*/ 798991 h 1136342"/>
              <a:gd name="connsiteX48" fmla="*/ 1890944 w 2077375"/>
              <a:gd name="connsiteY48" fmla="*/ 754602 h 1136342"/>
              <a:gd name="connsiteX49" fmla="*/ 1917577 w 2077375"/>
              <a:gd name="connsiteY49" fmla="*/ 727969 h 1136342"/>
              <a:gd name="connsiteX50" fmla="*/ 1935332 w 2077375"/>
              <a:gd name="connsiteY50" fmla="*/ 701336 h 1136342"/>
              <a:gd name="connsiteX51" fmla="*/ 1979721 w 2077375"/>
              <a:gd name="connsiteY51" fmla="*/ 665826 h 1136342"/>
              <a:gd name="connsiteX52" fmla="*/ 2006354 w 2077375"/>
              <a:gd name="connsiteY52" fmla="*/ 621437 h 1136342"/>
              <a:gd name="connsiteX53" fmla="*/ 2032987 w 2077375"/>
              <a:gd name="connsiteY53" fmla="*/ 577049 h 1136342"/>
              <a:gd name="connsiteX54" fmla="*/ 2059620 w 2077375"/>
              <a:gd name="connsiteY54" fmla="*/ 506027 h 1136342"/>
              <a:gd name="connsiteX55" fmla="*/ 2077375 w 2077375"/>
              <a:gd name="connsiteY55" fmla="*/ 452761 h 1136342"/>
              <a:gd name="connsiteX56" fmla="*/ 2068497 w 2077375"/>
              <a:gd name="connsiteY56" fmla="*/ 381740 h 1136342"/>
              <a:gd name="connsiteX57" fmla="*/ 1988598 w 2077375"/>
              <a:gd name="connsiteY57" fmla="*/ 266330 h 1136342"/>
              <a:gd name="connsiteX58" fmla="*/ 1926455 w 2077375"/>
              <a:gd name="connsiteY58" fmla="*/ 230820 h 1136342"/>
              <a:gd name="connsiteX59" fmla="*/ 1908699 w 2077375"/>
              <a:gd name="connsiteY59" fmla="*/ 204187 h 1136342"/>
              <a:gd name="connsiteX60" fmla="*/ 1837678 w 2077375"/>
              <a:gd name="connsiteY60" fmla="*/ 177554 h 1136342"/>
              <a:gd name="connsiteX61" fmla="*/ 1775534 w 2077375"/>
              <a:gd name="connsiteY61" fmla="*/ 142043 h 1136342"/>
              <a:gd name="connsiteX62" fmla="*/ 1748901 w 2077375"/>
              <a:gd name="connsiteY62" fmla="*/ 133165 h 1136342"/>
              <a:gd name="connsiteX63" fmla="*/ 1677880 w 2077375"/>
              <a:gd name="connsiteY63" fmla="*/ 106532 h 1136342"/>
              <a:gd name="connsiteX64" fmla="*/ 1642369 w 2077375"/>
              <a:gd name="connsiteY64" fmla="*/ 97655 h 1136342"/>
              <a:gd name="connsiteX65" fmla="*/ 1615736 w 2077375"/>
              <a:gd name="connsiteY65" fmla="*/ 88777 h 1136342"/>
              <a:gd name="connsiteX66" fmla="*/ 1580226 w 2077375"/>
              <a:gd name="connsiteY66" fmla="*/ 79899 h 1136342"/>
              <a:gd name="connsiteX67" fmla="*/ 1553593 w 2077375"/>
              <a:gd name="connsiteY67" fmla="*/ 71022 h 1136342"/>
              <a:gd name="connsiteX68" fmla="*/ 1455938 w 2077375"/>
              <a:gd name="connsiteY68" fmla="*/ 53266 h 1136342"/>
              <a:gd name="connsiteX69" fmla="*/ 1038688 w 2077375"/>
              <a:gd name="connsiteY69" fmla="*/ 62144 h 1136342"/>
              <a:gd name="connsiteX70" fmla="*/ 1012055 w 2077375"/>
              <a:gd name="connsiteY70" fmla="*/ 71022 h 1136342"/>
              <a:gd name="connsiteX71" fmla="*/ 914400 w 2077375"/>
              <a:gd name="connsiteY71" fmla="*/ 88777 h 1136342"/>
              <a:gd name="connsiteX72" fmla="*/ 852257 w 2077375"/>
              <a:gd name="connsiteY72" fmla="*/ 115410 h 1136342"/>
              <a:gd name="connsiteX73" fmla="*/ 807868 w 2077375"/>
              <a:gd name="connsiteY73" fmla="*/ 150921 h 1136342"/>
              <a:gd name="connsiteX74" fmla="*/ 745725 w 2077375"/>
              <a:gd name="connsiteY74" fmla="*/ 177554 h 1136342"/>
              <a:gd name="connsiteX75" fmla="*/ 727969 w 2077375"/>
              <a:gd name="connsiteY75" fmla="*/ 195309 h 1136342"/>
              <a:gd name="connsiteX76" fmla="*/ 674703 w 2077375"/>
              <a:gd name="connsiteY76" fmla="*/ 213064 h 1136342"/>
              <a:gd name="connsiteX77" fmla="*/ 656948 w 2077375"/>
              <a:gd name="connsiteY77" fmla="*/ 230820 h 1136342"/>
              <a:gd name="connsiteX78" fmla="*/ 630315 w 2077375"/>
              <a:gd name="connsiteY78" fmla="*/ 239697 h 1136342"/>
              <a:gd name="connsiteX79" fmla="*/ 594804 w 2077375"/>
              <a:gd name="connsiteY79" fmla="*/ 257453 h 1136342"/>
              <a:gd name="connsiteX80" fmla="*/ 550416 w 2077375"/>
              <a:gd name="connsiteY80" fmla="*/ 275208 h 113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077375" h="1136342">
                <a:moveTo>
                  <a:pt x="461639" y="0"/>
                </a:moveTo>
                <a:cubicBezTo>
                  <a:pt x="432047" y="2959"/>
                  <a:pt x="402093" y="3397"/>
                  <a:pt x="372862" y="8878"/>
                </a:cubicBezTo>
                <a:cubicBezTo>
                  <a:pt x="354467" y="12327"/>
                  <a:pt x="337753" y="22094"/>
                  <a:pt x="319596" y="26633"/>
                </a:cubicBezTo>
                <a:cubicBezTo>
                  <a:pt x="271247" y="38721"/>
                  <a:pt x="294999" y="30055"/>
                  <a:pt x="248575" y="53266"/>
                </a:cubicBezTo>
                <a:cubicBezTo>
                  <a:pt x="242657" y="59185"/>
                  <a:pt x="236049" y="64486"/>
                  <a:pt x="230820" y="71022"/>
                </a:cubicBezTo>
                <a:cubicBezTo>
                  <a:pt x="224155" y="79354"/>
                  <a:pt x="220153" y="89680"/>
                  <a:pt x="213064" y="97655"/>
                </a:cubicBezTo>
                <a:cubicBezTo>
                  <a:pt x="196382" y="116422"/>
                  <a:pt x="159798" y="150921"/>
                  <a:pt x="159798" y="150921"/>
                </a:cubicBezTo>
                <a:cubicBezTo>
                  <a:pt x="134651" y="226367"/>
                  <a:pt x="169723" y="134379"/>
                  <a:pt x="133165" y="195309"/>
                </a:cubicBezTo>
                <a:cubicBezTo>
                  <a:pt x="128350" y="203333"/>
                  <a:pt x="128473" y="213572"/>
                  <a:pt x="124288" y="221942"/>
                </a:cubicBezTo>
                <a:cubicBezTo>
                  <a:pt x="111929" y="246660"/>
                  <a:pt x="99531" y="255576"/>
                  <a:pt x="79899" y="275208"/>
                </a:cubicBezTo>
                <a:cubicBezTo>
                  <a:pt x="76940" y="284086"/>
                  <a:pt x="75837" y="293817"/>
                  <a:pt x="71022" y="301841"/>
                </a:cubicBezTo>
                <a:cubicBezTo>
                  <a:pt x="66716" y="309018"/>
                  <a:pt x="57009" y="312110"/>
                  <a:pt x="53266" y="319596"/>
                </a:cubicBezTo>
                <a:cubicBezTo>
                  <a:pt x="44896" y="336336"/>
                  <a:pt x="40050" y="354705"/>
                  <a:pt x="35511" y="372862"/>
                </a:cubicBezTo>
                <a:lnTo>
                  <a:pt x="17756" y="443884"/>
                </a:lnTo>
                <a:cubicBezTo>
                  <a:pt x="14797" y="455721"/>
                  <a:pt x="10884" y="467359"/>
                  <a:pt x="8878" y="479394"/>
                </a:cubicBezTo>
                <a:lnTo>
                  <a:pt x="0" y="532660"/>
                </a:lnTo>
                <a:cubicBezTo>
                  <a:pt x="64" y="533613"/>
                  <a:pt x="3483" y="672153"/>
                  <a:pt x="17756" y="710214"/>
                </a:cubicBezTo>
                <a:cubicBezTo>
                  <a:pt x="21502" y="720204"/>
                  <a:pt x="30739" y="727304"/>
                  <a:pt x="35511" y="736847"/>
                </a:cubicBezTo>
                <a:cubicBezTo>
                  <a:pt x="39696" y="745217"/>
                  <a:pt x="40204" y="755110"/>
                  <a:pt x="44389" y="763480"/>
                </a:cubicBezTo>
                <a:cubicBezTo>
                  <a:pt x="65092" y="804886"/>
                  <a:pt x="59325" y="777477"/>
                  <a:pt x="88777" y="816746"/>
                </a:cubicBezTo>
                <a:cubicBezTo>
                  <a:pt x="136961" y="880991"/>
                  <a:pt x="91121" y="844941"/>
                  <a:pt x="142043" y="878890"/>
                </a:cubicBezTo>
                <a:cubicBezTo>
                  <a:pt x="158999" y="929757"/>
                  <a:pt x="138060" y="883785"/>
                  <a:pt x="186431" y="932156"/>
                </a:cubicBezTo>
                <a:cubicBezTo>
                  <a:pt x="196893" y="942618"/>
                  <a:pt x="202602" y="957204"/>
                  <a:pt x="213064" y="967666"/>
                </a:cubicBezTo>
                <a:cubicBezTo>
                  <a:pt x="229407" y="984009"/>
                  <a:pt x="248936" y="996835"/>
                  <a:pt x="266330" y="1012055"/>
                </a:cubicBezTo>
                <a:cubicBezTo>
                  <a:pt x="318874" y="1058031"/>
                  <a:pt x="226900" y="991686"/>
                  <a:pt x="337352" y="1065321"/>
                </a:cubicBezTo>
                <a:cubicBezTo>
                  <a:pt x="346230" y="1071239"/>
                  <a:pt x="353634" y="1080488"/>
                  <a:pt x="363985" y="1083076"/>
                </a:cubicBezTo>
                <a:cubicBezTo>
                  <a:pt x="375822" y="1086035"/>
                  <a:pt x="387763" y="1088602"/>
                  <a:pt x="399495" y="1091954"/>
                </a:cubicBezTo>
                <a:cubicBezTo>
                  <a:pt x="442825" y="1104334"/>
                  <a:pt x="433880" y="1109549"/>
                  <a:pt x="497150" y="1118587"/>
                </a:cubicBezTo>
                <a:cubicBezTo>
                  <a:pt x="600410" y="1133338"/>
                  <a:pt x="538422" y="1125973"/>
                  <a:pt x="683581" y="1136342"/>
                </a:cubicBezTo>
                <a:cubicBezTo>
                  <a:pt x="748684" y="1133383"/>
                  <a:pt x="813972" y="1133192"/>
                  <a:pt x="878890" y="1127464"/>
                </a:cubicBezTo>
                <a:cubicBezTo>
                  <a:pt x="914751" y="1124300"/>
                  <a:pt x="950121" y="1116769"/>
                  <a:pt x="985422" y="1109709"/>
                </a:cubicBezTo>
                <a:cubicBezTo>
                  <a:pt x="1015014" y="1103791"/>
                  <a:pt x="1044431" y="1096915"/>
                  <a:pt x="1074198" y="1091954"/>
                </a:cubicBezTo>
                <a:cubicBezTo>
                  <a:pt x="1091953" y="1088995"/>
                  <a:pt x="1109892" y="1086981"/>
                  <a:pt x="1127464" y="1083076"/>
                </a:cubicBezTo>
                <a:cubicBezTo>
                  <a:pt x="1136599" y="1081046"/>
                  <a:pt x="1144866" y="1075736"/>
                  <a:pt x="1154097" y="1074198"/>
                </a:cubicBezTo>
                <a:cubicBezTo>
                  <a:pt x="1180529" y="1069793"/>
                  <a:pt x="1207363" y="1068280"/>
                  <a:pt x="1233996" y="1065321"/>
                </a:cubicBezTo>
                <a:cubicBezTo>
                  <a:pt x="1254711" y="1059402"/>
                  <a:pt x="1275148" y="1052409"/>
                  <a:pt x="1296140" y="1047565"/>
                </a:cubicBezTo>
                <a:cubicBezTo>
                  <a:pt x="1320513" y="1041940"/>
                  <a:pt x="1368452" y="1037413"/>
                  <a:pt x="1393794" y="1029810"/>
                </a:cubicBezTo>
                <a:cubicBezTo>
                  <a:pt x="1409058" y="1025231"/>
                  <a:pt x="1423262" y="1017650"/>
                  <a:pt x="1438183" y="1012055"/>
                </a:cubicBezTo>
                <a:cubicBezTo>
                  <a:pt x="1446945" y="1008769"/>
                  <a:pt x="1456054" y="1006463"/>
                  <a:pt x="1464816" y="1003177"/>
                </a:cubicBezTo>
                <a:cubicBezTo>
                  <a:pt x="1479737" y="997582"/>
                  <a:pt x="1494283" y="991017"/>
                  <a:pt x="1509204" y="985422"/>
                </a:cubicBezTo>
                <a:cubicBezTo>
                  <a:pt x="1517966" y="982136"/>
                  <a:pt x="1527467" y="980729"/>
                  <a:pt x="1535837" y="976544"/>
                </a:cubicBezTo>
                <a:cubicBezTo>
                  <a:pt x="1624979" y="931973"/>
                  <a:pt x="1489050" y="987717"/>
                  <a:pt x="1597981" y="941033"/>
                </a:cubicBezTo>
                <a:cubicBezTo>
                  <a:pt x="1647789" y="919687"/>
                  <a:pt x="1601225" y="948057"/>
                  <a:pt x="1660125" y="914400"/>
                </a:cubicBezTo>
                <a:cubicBezTo>
                  <a:pt x="1707808" y="887153"/>
                  <a:pt x="1663945" y="902349"/>
                  <a:pt x="1722268" y="887767"/>
                </a:cubicBezTo>
                <a:lnTo>
                  <a:pt x="1775534" y="852257"/>
                </a:lnTo>
                <a:cubicBezTo>
                  <a:pt x="1784412" y="846338"/>
                  <a:pt x="1794622" y="842045"/>
                  <a:pt x="1802167" y="834501"/>
                </a:cubicBezTo>
                <a:cubicBezTo>
                  <a:pt x="1808086" y="828583"/>
                  <a:pt x="1813387" y="821975"/>
                  <a:pt x="1819923" y="816746"/>
                </a:cubicBezTo>
                <a:cubicBezTo>
                  <a:pt x="1828255" y="810081"/>
                  <a:pt x="1838526" y="806017"/>
                  <a:pt x="1846556" y="798991"/>
                </a:cubicBezTo>
                <a:cubicBezTo>
                  <a:pt x="1862304" y="785212"/>
                  <a:pt x="1876148" y="769398"/>
                  <a:pt x="1890944" y="754602"/>
                </a:cubicBezTo>
                <a:cubicBezTo>
                  <a:pt x="1899822" y="745724"/>
                  <a:pt x="1910613" y="738415"/>
                  <a:pt x="1917577" y="727969"/>
                </a:cubicBezTo>
                <a:cubicBezTo>
                  <a:pt x="1923495" y="719091"/>
                  <a:pt x="1928667" y="709667"/>
                  <a:pt x="1935332" y="701336"/>
                </a:cubicBezTo>
                <a:cubicBezTo>
                  <a:pt x="1949788" y="683266"/>
                  <a:pt x="1959948" y="679008"/>
                  <a:pt x="1979721" y="665826"/>
                </a:cubicBezTo>
                <a:cubicBezTo>
                  <a:pt x="2004867" y="590381"/>
                  <a:pt x="1969796" y="682368"/>
                  <a:pt x="2006354" y="621437"/>
                </a:cubicBezTo>
                <a:cubicBezTo>
                  <a:pt x="2040926" y="563817"/>
                  <a:pt x="1987999" y="622035"/>
                  <a:pt x="2032987" y="577049"/>
                </a:cubicBezTo>
                <a:cubicBezTo>
                  <a:pt x="2059361" y="497920"/>
                  <a:pt x="2017173" y="622757"/>
                  <a:pt x="2059620" y="506027"/>
                </a:cubicBezTo>
                <a:cubicBezTo>
                  <a:pt x="2066016" y="488438"/>
                  <a:pt x="2077375" y="452761"/>
                  <a:pt x="2077375" y="452761"/>
                </a:cubicBezTo>
                <a:cubicBezTo>
                  <a:pt x="2074416" y="429087"/>
                  <a:pt x="2075613" y="404512"/>
                  <a:pt x="2068497" y="381740"/>
                </a:cubicBezTo>
                <a:cubicBezTo>
                  <a:pt x="2058351" y="349274"/>
                  <a:pt x="2024252" y="284157"/>
                  <a:pt x="1988598" y="266330"/>
                </a:cubicBezTo>
                <a:cubicBezTo>
                  <a:pt x="1943545" y="243803"/>
                  <a:pt x="1964099" y="255916"/>
                  <a:pt x="1926455" y="230820"/>
                </a:cubicBezTo>
                <a:cubicBezTo>
                  <a:pt x="1920536" y="221942"/>
                  <a:pt x="1917381" y="210389"/>
                  <a:pt x="1908699" y="204187"/>
                </a:cubicBezTo>
                <a:cubicBezTo>
                  <a:pt x="1899405" y="197549"/>
                  <a:pt x="1853719" y="182901"/>
                  <a:pt x="1837678" y="177554"/>
                </a:cubicBezTo>
                <a:cubicBezTo>
                  <a:pt x="1810928" y="159720"/>
                  <a:pt x="1807076" y="155561"/>
                  <a:pt x="1775534" y="142043"/>
                </a:cubicBezTo>
                <a:cubicBezTo>
                  <a:pt x="1766933" y="138357"/>
                  <a:pt x="1757663" y="136451"/>
                  <a:pt x="1748901" y="133165"/>
                </a:cubicBezTo>
                <a:cubicBezTo>
                  <a:pt x="1718899" y="121914"/>
                  <a:pt x="1706081" y="114589"/>
                  <a:pt x="1677880" y="106532"/>
                </a:cubicBezTo>
                <a:cubicBezTo>
                  <a:pt x="1666148" y="103180"/>
                  <a:pt x="1654101" y="101007"/>
                  <a:pt x="1642369" y="97655"/>
                </a:cubicBezTo>
                <a:cubicBezTo>
                  <a:pt x="1633371" y="95084"/>
                  <a:pt x="1624734" y="91348"/>
                  <a:pt x="1615736" y="88777"/>
                </a:cubicBezTo>
                <a:cubicBezTo>
                  <a:pt x="1604004" y="85425"/>
                  <a:pt x="1591958" y="83251"/>
                  <a:pt x="1580226" y="79899"/>
                </a:cubicBezTo>
                <a:cubicBezTo>
                  <a:pt x="1571228" y="77328"/>
                  <a:pt x="1562671" y="73292"/>
                  <a:pt x="1553593" y="71022"/>
                </a:cubicBezTo>
                <a:cubicBezTo>
                  <a:pt x="1528774" y="64818"/>
                  <a:pt x="1479687" y="57224"/>
                  <a:pt x="1455938" y="53266"/>
                </a:cubicBezTo>
                <a:lnTo>
                  <a:pt x="1038688" y="62144"/>
                </a:lnTo>
                <a:cubicBezTo>
                  <a:pt x="1029338" y="62518"/>
                  <a:pt x="1021205" y="69061"/>
                  <a:pt x="1012055" y="71022"/>
                </a:cubicBezTo>
                <a:cubicBezTo>
                  <a:pt x="979704" y="77954"/>
                  <a:pt x="946751" y="81845"/>
                  <a:pt x="914400" y="88777"/>
                </a:cubicBezTo>
                <a:cubicBezTo>
                  <a:pt x="896957" y="92515"/>
                  <a:pt x="865386" y="106658"/>
                  <a:pt x="852257" y="115410"/>
                </a:cubicBezTo>
                <a:cubicBezTo>
                  <a:pt x="802719" y="148435"/>
                  <a:pt x="872362" y="118674"/>
                  <a:pt x="807868" y="150921"/>
                </a:cubicBezTo>
                <a:cubicBezTo>
                  <a:pt x="760510" y="174600"/>
                  <a:pt x="801159" y="140598"/>
                  <a:pt x="745725" y="177554"/>
                </a:cubicBezTo>
                <a:cubicBezTo>
                  <a:pt x="738761" y="182197"/>
                  <a:pt x="735455" y="191566"/>
                  <a:pt x="727969" y="195309"/>
                </a:cubicBezTo>
                <a:cubicBezTo>
                  <a:pt x="711229" y="203679"/>
                  <a:pt x="674703" y="213064"/>
                  <a:pt x="674703" y="213064"/>
                </a:cubicBezTo>
                <a:cubicBezTo>
                  <a:pt x="668785" y="218983"/>
                  <a:pt x="664125" y="226514"/>
                  <a:pt x="656948" y="230820"/>
                </a:cubicBezTo>
                <a:cubicBezTo>
                  <a:pt x="648924" y="235635"/>
                  <a:pt x="638916" y="236011"/>
                  <a:pt x="630315" y="239697"/>
                </a:cubicBezTo>
                <a:cubicBezTo>
                  <a:pt x="618151" y="244910"/>
                  <a:pt x="606968" y="252240"/>
                  <a:pt x="594804" y="257453"/>
                </a:cubicBezTo>
                <a:cubicBezTo>
                  <a:pt x="518021" y="290360"/>
                  <a:pt x="607563" y="246633"/>
                  <a:pt x="550416" y="275208"/>
                </a:cubicBezTo>
              </a:path>
            </a:pathLst>
          </a:custGeom>
          <a:noFill/>
          <a:ln w="19050" cap="flat" cmpd="sng" algn="ctr">
            <a:solidFill>
              <a:srgbClr val="FF9933"/>
            </a:solidFill>
            <a:prstDash val="solid"/>
            <a:round/>
            <a:headEnd type="none" w="med" len="med"/>
            <a:tailEnd type="none" w="med" len="med"/>
          </a:ln>
          <a:effectLst/>
        </p:spPr>
        <p:txBody>
          <a:bodyPr>
            <a:spAutoFit/>
          </a:bodyPr>
          <a:lstStyle/>
          <a:p>
            <a:pPr marL="342900" indent="-342900">
              <a:defRPr/>
            </a:pPr>
            <a:endParaRPr lang="en-GB" dirty="0"/>
          </a:p>
        </p:txBody>
      </p:sp>
      <p:sp>
        <p:nvSpPr>
          <p:cNvPr id="21" name="Freeform 20"/>
          <p:cNvSpPr/>
          <p:nvPr/>
        </p:nvSpPr>
        <p:spPr bwMode="auto">
          <a:xfrm>
            <a:off x="6248400" y="3048000"/>
            <a:ext cx="2895600" cy="554038"/>
          </a:xfrm>
          <a:custGeom>
            <a:avLst/>
            <a:gdLst>
              <a:gd name="connsiteX0" fmla="*/ 257452 w 1287262"/>
              <a:gd name="connsiteY0" fmla="*/ 275208 h 1189608"/>
              <a:gd name="connsiteX1" fmla="*/ 204186 w 1287262"/>
              <a:gd name="connsiteY1" fmla="*/ 292963 h 1189608"/>
              <a:gd name="connsiteX2" fmla="*/ 177553 w 1287262"/>
              <a:gd name="connsiteY2" fmla="*/ 310718 h 1189608"/>
              <a:gd name="connsiteX3" fmla="*/ 159798 w 1287262"/>
              <a:gd name="connsiteY3" fmla="*/ 328474 h 1189608"/>
              <a:gd name="connsiteX4" fmla="*/ 133165 w 1287262"/>
              <a:gd name="connsiteY4" fmla="*/ 337351 h 1189608"/>
              <a:gd name="connsiteX5" fmla="*/ 115409 w 1287262"/>
              <a:gd name="connsiteY5" fmla="*/ 355107 h 1189608"/>
              <a:gd name="connsiteX6" fmla="*/ 79899 w 1287262"/>
              <a:gd name="connsiteY6" fmla="*/ 408373 h 1189608"/>
              <a:gd name="connsiteX7" fmla="*/ 62143 w 1287262"/>
              <a:gd name="connsiteY7" fmla="*/ 426128 h 1189608"/>
              <a:gd name="connsiteX8" fmla="*/ 26633 w 1287262"/>
              <a:gd name="connsiteY8" fmla="*/ 532660 h 1189608"/>
              <a:gd name="connsiteX9" fmla="*/ 17755 w 1287262"/>
              <a:gd name="connsiteY9" fmla="*/ 559293 h 1189608"/>
              <a:gd name="connsiteX10" fmla="*/ 8877 w 1287262"/>
              <a:gd name="connsiteY10" fmla="*/ 585926 h 1189608"/>
              <a:gd name="connsiteX11" fmla="*/ 0 w 1287262"/>
              <a:gd name="connsiteY11" fmla="*/ 701336 h 1189608"/>
              <a:gd name="connsiteX12" fmla="*/ 26633 w 1287262"/>
              <a:gd name="connsiteY12" fmla="*/ 932155 h 1189608"/>
              <a:gd name="connsiteX13" fmla="*/ 62143 w 1287262"/>
              <a:gd name="connsiteY13" fmla="*/ 1012054 h 1189608"/>
              <a:gd name="connsiteX14" fmla="*/ 79899 w 1287262"/>
              <a:gd name="connsiteY14" fmla="*/ 1029809 h 1189608"/>
              <a:gd name="connsiteX15" fmla="*/ 115409 w 1287262"/>
              <a:gd name="connsiteY15" fmla="*/ 1074198 h 1189608"/>
              <a:gd name="connsiteX16" fmla="*/ 133165 w 1287262"/>
              <a:gd name="connsiteY16" fmla="*/ 1091953 h 1189608"/>
              <a:gd name="connsiteX17" fmla="*/ 150920 w 1287262"/>
              <a:gd name="connsiteY17" fmla="*/ 1118586 h 1189608"/>
              <a:gd name="connsiteX18" fmla="*/ 177553 w 1287262"/>
              <a:gd name="connsiteY18" fmla="*/ 1127464 h 1189608"/>
              <a:gd name="connsiteX19" fmla="*/ 204186 w 1287262"/>
              <a:gd name="connsiteY19" fmla="*/ 1145219 h 1189608"/>
              <a:gd name="connsiteX20" fmla="*/ 257452 w 1287262"/>
              <a:gd name="connsiteY20" fmla="*/ 1162975 h 1189608"/>
              <a:gd name="connsiteX21" fmla="*/ 284085 w 1287262"/>
              <a:gd name="connsiteY21" fmla="*/ 1171852 h 1189608"/>
              <a:gd name="connsiteX22" fmla="*/ 355107 w 1287262"/>
              <a:gd name="connsiteY22" fmla="*/ 1189608 h 1189608"/>
              <a:gd name="connsiteX23" fmla="*/ 932155 w 1287262"/>
              <a:gd name="connsiteY23" fmla="*/ 1180730 h 1189608"/>
              <a:gd name="connsiteX24" fmla="*/ 1003176 w 1287262"/>
              <a:gd name="connsiteY24" fmla="*/ 1162975 h 1189608"/>
              <a:gd name="connsiteX25" fmla="*/ 1056442 w 1287262"/>
              <a:gd name="connsiteY25" fmla="*/ 1145219 h 1189608"/>
              <a:gd name="connsiteX26" fmla="*/ 1136341 w 1287262"/>
              <a:gd name="connsiteY26" fmla="*/ 1091953 h 1189608"/>
              <a:gd name="connsiteX27" fmla="*/ 1189608 w 1287262"/>
              <a:gd name="connsiteY27" fmla="*/ 1056442 h 1189608"/>
              <a:gd name="connsiteX28" fmla="*/ 1216241 w 1287262"/>
              <a:gd name="connsiteY28" fmla="*/ 1038687 h 1189608"/>
              <a:gd name="connsiteX29" fmla="*/ 1251751 w 1287262"/>
              <a:gd name="connsiteY29" fmla="*/ 985421 h 1189608"/>
              <a:gd name="connsiteX30" fmla="*/ 1269507 w 1287262"/>
              <a:gd name="connsiteY30" fmla="*/ 932155 h 1189608"/>
              <a:gd name="connsiteX31" fmla="*/ 1287262 w 1287262"/>
              <a:gd name="connsiteY31" fmla="*/ 790112 h 1189608"/>
              <a:gd name="connsiteX32" fmla="*/ 1278384 w 1287262"/>
              <a:gd name="connsiteY32" fmla="*/ 408373 h 1189608"/>
              <a:gd name="connsiteX33" fmla="*/ 1269507 w 1287262"/>
              <a:gd name="connsiteY33" fmla="*/ 381740 h 1189608"/>
              <a:gd name="connsiteX34" fmla="*/ 1260629 w 1287262"/>
              <a:gd name="connsiteY34" fmla="*/ 337351 h 1189608"/>
              <a:gd name="connsiteX35" fmla="*/ 1242874 w 1287262"/>
              <a:gd name="connsiteY35" fmla="*/ 284085 h 1189608"/>
              <a:gd name="connsiteX36" fmla="*/ 1233996 w 1287262"/>
              <a:gd name="connsiteY36" fmla="*/ 257452 h 1189608"/>
              <a:gd name="connsiteX37" fmla="*/ 1225118 w 1287262"/>
              <a:gd name="connsiteY37" fmla="*/ 230819 h 1189608"/>
              <a:gd name="connsiteX38" fmla="*/ 1207363 w 1287262"/>
              <a:gd name="connsiteY38" fmla="*/ 195308 h 1189608"/>
              <a:gd name="connsiteX39" fmla="*/ 1171852 w 1287262"/>
              <a:gd name="connsiteY39" fmla="*/ 150920 h 1189608"/>
              <a:gd name="connsiteX40" fmla="*/ 1136341 w 1287262"/>
              <a:gd name="connsiteY40" fmla="*/ 106532 h 1189608"/>
              <a:gd name="connsiteX41" fmla="*/ 1127464 w 1287262"/>
              <a:gd name="connsiteY41" fmla="*/ 79899 h 1189608"/>
              <a:gd name="connsiteX42" fmla="*/ 1100831 w 1287262"/>
              <a:gd name="connsiteY42" fmla="*/ 71021 h 1189608"/>
              <a:gd name="connsiteX43" fmla="*/ 1074198 w 1287262"/>
              <a:gd name="connsiteY43" fmla="*/ 53266 h 1189608"/>
              <a:gd name="connsiteX44" fmla="*/ 1047565 w 1287262"/>
              <a:gd name="connsiteY44" fmla="*/ 44388 h 1189608"/>
              <a:gd name="connsiteX45" fmla="*/ 1020932 w 1287262"/>
              <a:gd name="connsiteY45" fmla="*/ 26633 h 1189608"/>
              <a:gd name="connsiteX46" fmla="*/ 985421 w 1287262"/>
              <a:gd name="connsiteY46" fmla="*/ 17755 h 1189608"/>
              <a:gd name="connsiteX47" fmla="*/ 932155 w 1287262"/>
              <a:gd name="connsiteY47" fmla="*/ 0 h 1189608"/>
              <a:gd name="connsiteX48" fmla="*/ 665825 w 1287262"/>
              <a:gd name="connsiteY48" fmla="*/ 8877 h 1189608"/>
              <a:gd name="connsiteX49" fmla="*/ 639192 w 1287262"/>
              <a:gd name="connsiteY49" fmla="*/ 17755 h 1189608"/>
              <a:gd name="connsiteX50" fmla="*/ 577048 w 1287262"/>
              <a:gd name="connsiteY50" fmla="*/ 35510 h 1189608"/>
              <a:gd name="connsiteX51" fmla="*/ 479394 w 1287262"/>
              <a:gd name="connsiteY51" fmla="*/ 88776 h 1189608"/>
              <a:gd name="connsiteX52" fmla="*/ 461639 w 1287262"/>
              <a:gd name="connsiteY52" fmla="*/ 115409 h 1189608"/>
              <a:gd name="connsiteX53" fmla="*/ 417250 w 1287262"/>
              <a:gd name="connsiteY53" fmla="*/ 159798 h 1189608"/>
              <a:gd name="connsiteX54" fmla="*/ 399495 w 1287262"/>
              <a:gd name="connsiteY54" fmla="*/ 213064 h 1189608"/>
              <a:gd name="connsiteX55" fmla="*/ 381740 w 1287262"/>
              <a:gd name="connsiteY55" fmla="*/ 239697 h 1189608"/>
              <a:gd name="connsiteX56" fmla="*/ 363984 w 1287262"/>
              <a:gd name="connsiteY56" fmla="*/ 292963 h 1189608"/>
              <a:gd name="connsiteX57" fmla="*/ 346229 w 1287262"/>
              <a:gd name="connsiteY57" fmla="*/ 346229 h 1189608"/>
              <a:gd name="connsiteX58" fmla="*/ 319596 w 1287262"/>
              <a:gd name="connsiteY58" fmla="*/ 399495 h 1189608"/>
              <a:gd name="connsiteX59" fmla="*/ 310718 w 1287262"/>
              <a:gd name="connsiteY59" fmla="*/ 426128 h 11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87262" h="1189608">
                <a:moveTo>
                  <a:pt x="257452" y="275208"/>
                </a:moveTo>
                <a:cubicBezTo>
                  <a:pt x="239697" y="281126"/>
                  <a:pt x="219759" y="282582"/>
                  <a:pt x="204186" y="292963"/>
                </a:cubicBezTo>
                <a:cubicBezTo>
                  <a:pt x="195308" y="298881"/>
                  <a:pt x="185884" y="304053"/>
                  <a:pt x="177553" y="310718"/>
                </a:cubicBezTo>
                <a:cubicBezTo>
                  <a:pt x="171017" y="315947"/>
                  <a:pt x="166975" y="324168"/>
                  <a:pt x="159798" y="328474"/>
                </a:cubicBezTo>
                <a:cubicBezTo>
                  <a:pt x="151774" y="333289"/>
                  <a:pt x="142043" y="334392"/>
                  <a:pt x="133165" y="337351"/>
                </a:cubicBezTo>
                <a:cubicBezTo>
                  <a:pt x="127246" y="343270"/>
                  <a:pt x="120431" y="348411"/>
                  <a:pt x="115409" y="355107"/>
                </a:cubicBezTo>
                <a:cubicBezTo>
                  <a:pt x="102606" y="372178"/>
                  <a:pt x="94988" y="393284"/>
                  <a:pt x="79899" y="408373"/>
                </a:cubicBezTo>
                <a:lnTo>
                  <a:pt x="62143" y="426128"/>
                </a:lnTo>
                <a:lnTo>
                  <a:pt x="26633" y="532660"/>
                </a:lnTo>
                <a:lnTo>
                  <a:pt x="17755" y="559293"/>
                </a:lnTo>
                <a:lnTo>
                  <a:pt x="8877" y="585926"/>
                </a:lnTo>
                <a:cubicBezTo>
                  <a:pt x="5918" y="624396"/>
                  <a:pt x="0" y="662752"/>
                  <a:pt x="0" y="701336"/>
                </a:cubicBezTo>
                <a:cubicBezTo>
                  <a:pt x="0" y="787716"/>
                  <a:pt x="617" y="854106"/>
                  <a:pt x="26633" y="932155"/>
                </a:cubicBezTo>
                <a:cubicBezTo>
                  <a:pt x="40710" y="974387"/>
                  <a:pt x="38027" y="981909"/>
                  <a:pt x="62143" y="1012054"/>
                </a:cubicBezTo>
                <a:cubicBezTo>
                  <a:pt x="67372" y="1018590"/>
                  <a:pt x="73980" y="1023891"/>
                  <a:pt x="79899" y="1029809"/>
                </a:cubicBezTo>
                <a:cubicBezTo>
                  <a:pt x="93979" y="1072051"/>
                  <a:pt x="78905" y="1044995"/>
                  <a:pt x="115409" y="1074198"/>
                </a:cubicBezTo>
                <a:cubicBezTo>
                  <a:pt x="121945" y="1079427"/>
                  <a:pt x="127936" y="1085417"/>
                  <a:pt x="133165" y="1091953"/>
                </a:cubicBezTo>
                <a:cubicBezTo>
                  <a:pt x="139830" y="1100284"/>
                  <a:pt x="142589" y="1111921"/>
                  <a:pt x="150920" y="1118586"/>
                </a:cubicBezTo>
                <a:cubicBezTo>
                  <a:pt x="158227" y="1124432"/>
                  <a:pt x="169183" y="1123279"/>
                  <a:pt x="177553" y="1127464"/>
                </a:cubicBezTo>
                <a:cubicBezTo>
                  <a:pt x="187096" y="1132236"/>
                  <a:pt x="194436" y="1140886"/>
                  <a:pt x="204186" y="1145219"/>
                </a:cubicBezTo>
                <a:cubicBezTo>
                  <a:pt x="221289" y="1152820"/>
                  <a:pt x="239697" y="1157057"/>
                  <a:pt x="257452" y="1162975"/>
                </a:cubicBezTo>
                <a:cubicBezTo>
                  <a:pt x="266330" y="1165934"/>
                  <a:pt x="275007" y="1169582"/>
                  <a:pt x="284085" y="1171852"/>
                </a:cubicBezTo>
                <a:lnTo>
                  <a:pt x="355107" y="1189608"/>
                </a:lnTo>
                <a:cubicBezTo>
                  <a:pt x="547456" y="1186649"/>
                  <a:pt x="739945" y="1188629"/>
                  <a:pt x="932155" y="1180730"/>
                </a:cubicBezTo>
                <a:cubicBezTo>
                  <a:pt x="956537" y="1179728"/>
                  <a:pt x="980026" y="1170692"/>
                  <a:pt x="1003176" y="1162975"/>
                </a:cubicBezTo>
                <a:cubicBezTo>
                  <a:pt x="1020931" y="1157056"/>
                  <a:pt x="1040870" y="1155601"/>
                  <a:pt x="1056442" y="1145219"/>
                </a:cubicBezTo>
                <a:lnTo>
                  <a:pt x="1136341" y="1091953"/>
                </a:lnTo>
                <a:lnTo>
                  <a:pt x="1189608" y="1056442"/>
                </a:lnTo>
                <a:lnTo>
                  <a:pt x="1216241" y="1038687"/>
                </a:lnTo>
                <a:cubicBezTo>
                  <a:pt x="1228078" y="1020932"/>
                  <a:pt x="1245003" y="1005665"/>
                  <a:pt x="1251751" y="985421"/>
                </a:cubicBezTo>
                <a:lnTo>
                  <a:pt x="1269507" y="932155"/>
                </a:lnTo>
                <a:cubicBezTo>
                  <a:pt x="1273436" y="904648"/>
                  <a:pt x="1287262" y="812480"/>
                  <a:pt x="1287262" y="790112"/>
                </a:cubicBezTo>
                <a:cubicBezTo>
                  <a:pt x="1287262" y="662831"/>
                  <a:pt x="1283913" y="535534"/>
                  <a:pt x="1278384" y="408373"/>
                </a:cubicBezTo>
                <a:cubicBezTo>
                  <a:pt x="1277978" y="399024"/>
                  <a:pt x="1271777" y="390818"/>
                  <a:pt x="1269507" y="381740"/>
                </a:cubicBezTo>
                <a:cubicBezTo>
                  <a:pt x="1265847" y="367101"/>
                  <a:pt x="1264599" y="351909"/>
                  <a:pt x="1260629" y="337351"/>
                </a:cubicBezTo>
                <a:cubicBezTo>
                  <a:pt x="1255705" y="319295"/>
                  <a:pt x="1248792" y="301840"/>
                  <a:pt x="1242874" y="284085"/>
                </a:cubicBezTo>
                <a:lnTo>
                  <a:pt x="1233996" y="257452"/>
                </a:lnTo>
                <a:cubicBezTo>
                  <a:pt x="1231037" y="248574"/>
                  <a:pt x="1229303" y="239189"/>
                  <a:pt x="1225118" y="230819"/>
                </a:cubicBezTo>
                <a:cubicBezTo>
                  <a:pt x="1219200" y="218982"/>
                  <a:pt x="1213929" y="206798"/>
                  <a:pt x="1207363" y="195308"/>
                </a:cubicBezTo>
                <a:cubicBezTo>
                  <a:pt x="1180037" y="147487"/>
                  <a:pt x="1201019" y="187378"/>
                  <a:pt x="1171852" y="150920"/>
                </a:cubicBezTo>
                <a:cubicBezTo>
                  <a:pt x="1127055" y="94925"/>
                  <a:pt x="1179213" y="149402"/>
                  <a:pt x="1136341" y="106532"/>
                </a:cubicBezTo>
                <a:cubicBezTo>
                  <a:pt x="1133382" y="97654"/>
                  <a:pt x="1134081" y="86516"/>
                  <a:pt x="1127464" y="79899"/>
                </a:cubicBezTo>
                <a:cubicBezTo>
                  <a:pt x="1120847" y="73282"/>
                  <a:pt x="1109201" y="75206"/>
                  <a:pt x="1100831" y="71021"/>
                </a:cubicBezTo>
                <a:cubicBezTo>
                  <a:pt x="1091288" y="66249"/>
                  <a:pt x="1083741" y="58038"/>
                  <a:pt x="1074198" y="53266"/>
                </a:cubicBezTo>
                <a:cubicBezTo>
                  <a:pt x="1065828" y="49081"/>
                  <a:pt x="1055935" y="48573"/>
                  <a:pt x="1047565" y="44388"/>
                </a:cubicBezTo>
                <a:cubicBezTo>
                  <a:pt x="1038022" y="39616"/>
                  <a:pt x="1030739" y="30836"/>
                  <a:pt x="1020932" y="26633"/>
                </a:cubicBezTo>
                <a:cubicBezTo>
                  <a:pt x="1009717" y="21827"/>
                  <a:pt x="997108" y="21261"/>
                  <a:pt x="985421" y="17755"/>
                </a:cubicBezTo>
                <a:cubicBezTo>
                  <a:pt x="967495" y="12377"/>
                  <a:pt x="932155" y="0"/>
                  <a:pt x="932155" y="0"/>
                </a:cubicBezTo>
                <a:cubicBezTo>
                  <a:pt x="843378" y="2959"/>
                  <a:pt x="754488" y="3504"/>
                  <a:pt x="665825" y="8877"/>
                </a:cubicBezTo>
                <a:cubicBezTo>
                  <a:pt x="656484" y="9443"/>
                  <a:pt x="648190" y="15184"/>
                  <a:pt x="639192" y="17755"/>
                </a:cubicBezTo>
                <a:cubicBezTo>
                  <a:pt x="620945" y="22969"/>
                  <a:pt x="595053" y="27326"/>
                  <a:pt x="577048" y="35510"/>
                </a:cubicBezTo>
                <a:cubicBezTo>
                  <a:pt x="513752" y="64281"/>
                  <a:pt x="521089" y="60980"/>
                  <a:pt x="479394" y="88776"/>
                </a:cubicBezTo>
                <a:cubicBezTo>
                  <a:pt x="473476" y="97654"/>
                  <a:pt x="468665" y="107379"/>
                  <a:pt x="461639" y="115409"/>
                </a:cubicBezTo>
                <a:cubicBezTo>
                  <a:pt x="447860" y="131157"/>
                  <a:pt x="417250" y="159798"/>
                  <a:pt x="417250" y="159798"/>
                </a:cubicBezTo>
                <a:cubicBezTo>
                  <a:pt x="411332" y="177553"/>
                  <a:pt x="409876" y="197491"/>
                  <a:pt x="399495" y="213064"/>
                </a:cubicBezTo>
                <a:cubicBezTo>
                  <a:pt x="393577" y="221942"/>
                  <a:pt x="386073" y="229947"/>
                  <a:pt x="381740" y="239697"/>
                </a:cubicBezTo>
                <a:cubicBezTo>
                  <a:pt x="374139" y="256800"/>
                  <a:pt x="369902" y="275208"/>
                  <a:pt x="363984" y="292963"/>
                </a:cubicBezTo>
                <a:lnTo>
                  <a:pt x="346229" y="346229"/>
                </a:lnTo>
                <a:cubicBezTo>
                  <a:pt x="323914" y="413172"/>
                  <a:pt x="354015" y="330656"/>
                  <a:pt x="319596" y="399495"/>
                </a:cubicBezTo>
                <a:cubicBezTo>
                  <a:pt x="315411" y="407865"/>
                  <a:pt x="310718" y="426128"/>
                  <a:pt x="310718" y="426128"/>
                </a:cubicBezTo>
              </a:path>
            </a:pathLst>
          </a:custGeom>
          <a:noFill/>
          <a:ln w="19050" cap="flat" cmpd="sng" algn="ctr">
            <a:solidFill>
              <a:srgbClr val="FF0000"/>
            </a:solidFill>
            <a:prstDash val="solid"/>
            <a:round/>
            <a:headEnd type="none" w="med" len="med"/>
            <a:tailEnd type="none" w="med" len="med"/>
          </a:ln>
          <a:effectLst/>
        </p:spPr>
        <p:txBody>
          <a:bodyPr>
            <a:spAutoFit/>
          </a:bodyPr>
          <a:lstStyle/>
          <a:p>
            <a:pPr marL="342900" indent="-342900">
              <a:defRPr/>
            </a:pPr>
            <a:endParaRPr lang="en-GB"/>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C9B4A800-93CD-4C81-A8D9-91CFD747D67F}" type="slidenum">
              <a:rPr lang="en-US" sz="1200">
                <a:solidFill>
                  <a:srgbClr val="E1F470"/>
                </a:solidFill>
              </a:rPr>
              <a:pPr>
                <a:defRPr/>
              </a:pPr>
              <a:t>28</a:t>
            </a:fld>
            <a:endParaRPr lang="en-US" sz="1200" dirty="0">
              <a:solidFill>
                <a:srgbClr val="E1F470"/>
              </a:solidFill>
            </a:endParaRPr>
          </a:p>
        </p:txBody>
      </p:sp>
      <p:sp>
        <p:nvSpPr>
          <p:cNvPr id="231426" name="Rectangle 2"/>
          <p:cNvSpPr>
            <a:spLocks noGrp="1" noChangeArrowheads="1"/>
          </p:cNvSpPr>
          <p:nvPr>
            <p:ph type="title"/>
          </p:nvPr>
        </p:nvSpPr>
        <p:spPr>
          <a:xfrm>
            <a:off x="0" y="685800"/>
            <a:ext cx="9144000" cy="533400"/>
          </a:xfrm>
        </p:spPr>
        <p:txBody>
          <a:bodyPr/>
          <a:lstStyle/>
          <a:p>
            <a:pPr eaLnBrk="1" hangingPunct="1">
              <a:defRPr/>
            </a:pPr>
            <a:r>
              <a:rPr lang="sl-SI" sz="2800" b="1" dirty="0">
                <a:solidFill>
                  <a:srgbClr val="66FF99"/>
                </a:solidFill>
                <a:effectLst>
                  <a:outerShdw blurRad="38100" dist="38100" dir="2700000" algn="tl">
                    <a:srgbClr val="000000">
                      <a:alpha val="43137"/>
                    </a:srgbClr>
                  </a:outerShdw>
                </a:effectLst>
              </a:rPr>
              <a:t>Razlaganje putem termohemijskih ciklusa</a:t>
            </a:r>
            <a:endParaRPr lang="en-US" sz="2800" b="1" dirty="0">
              <a:solidFill>
                <a:srgbClr val="66FF99"/>
              </a:solidFill>
              <a:effectLst>
                <a:outerShdw blurRad="38100" dist="38100" dir="2700000" algn="tl">
                  <a:srgbClr val="000000">
                    <a:alpha val="43137"/>
                  </a:srgbClr>
                </a:outerShdw>
              </a:effectLst>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34822" name="Rectangle 9"/>
          <p:cNvSpPr>
            <a:spLocks noChangeArrowheads="1"/>
          </p:cNvSpPr>
          <p:nvPr/>
        </p:nvSpPr>
        <p:spPr bwMode="auto">
          <a:xfrm>
            <a:off x="762000" y="1524000"/>
            <a:ext cx="7696200" cy="2308225"/>
          </a:xfrm>
          <a:prstGeom prst="rect">
            <a:avLst/>
          </a:prstGeom>
          <a:noFill/>
          <a:ln w="9525">
            <a:noFill/>
            <a:miter lim="800000"/>
            <a:headEnd/>
            <a:tailEnd/>
          </a:ln>
        </p:spPr>
        <p:txBody>
          <a:bodyPr>
            <a:spAutoFit/>
          </a:bodyPr>
          <a:lstStyle/>
          <a:p>
            <a:pPr marL="0" lvl="1">
              <a:lnSpc>
                <a:spcPct val="100000"/>
              </a:lnSpc>
              <a:spcBef>
                <a:spcPts val="600"/>
              </a:spcBef>
            </a:pPr>
            <a:r>
              <a:rPr lang="sl-SI" sz="2000" b="1" dirty="0">
                <a:solidFill>
                  <a:schemeClr val="tx2"/>
                </a:solidFill>
                <a:effectLst/>
              </a:rPr>
              <a:t>Ovi ciklusi se koriste da bi se snizili zahtevi </a:t>
            </a:r>
          </a:p>
          <a:p>
            <a:pPr marL="0" lvl="1">
              <a:lnSpc>
                <a:spcPct val="100000"/>
              </a:lnSpc>
              <a:spcBef>
                <a:spcPts val="600"/>
              </a:spcBef>
            </a:pPr>
            <a:r>
              <a:rPr lang="sl-SI" sz="2000" b="1" dirty="0">
                <a:solidFill>
                  <a:schemeClr val="tx2"/>
                </a:solidFill>
                <a:effectLst/>
              </a:rPr>
              <a:t>za visokotemperaturskom toplotom</a:t>
            </a:r>
          </a:p>
          <a:p>
            <a:pPr marL="0" lvl="1" algn="l">
              <a:lnSpc>
                <a:spcPct val="100000"/>
              </a:lnSpc>
              <a:spcBef>
                <a:spcPts val="1800"/>
              </a:spcBef>
            </a:pPr>
            <a:r>
              <a:rPr lang="sl-SI" sz="1800" dirty="0">
                <a:solidFill>
                  <a:srgbClr val="CCFFFF"/>
                </a:solidFill>
                <a:effectLst/>
              </a:rPr>
              <a:t>Podrazumevaju nekoliko povezanih ravnotežnih procesa koji u odvojenim koracima i na različitim temperaturama omogućavaju </a:t>
            </a:r>
            <a:r>
              <a:rPr lang="sl-SI" sz="1800" u="sng" dirty="0">
                <a:solidFill>
                  <a:srgbClr val="CCFFFF"/>
                </a:solidFill>
                <a:effectLst/>
              </a:rPr>
              <a:t>dekompoziciju vode </a:t>
            </a:r>
            <a:r>
              <a:rPr lang="sl-SI" sz="1800" dirty="0">
                <a:solidFill>
                  <a:srgbClr val="CCFFFF"/>
                </a:solidFill>
                <a:effectLst/>
              </a:rPr>
              <a:t>na temperaturama do 1200 K, što je tehnički prihvatljivo.</a:t>
            </a:r>
          </a:p>
          <a:p>
            <a:pPr marL="0" lvl="1" algn="l">
              <a:spcBef>
                <a:spcPts val="600"/>
              </a:spcBef>
            </a:pPr>
            <a:r>
              <a:rPr lang="sl-SI" sz="2000" b="1" dirty="0">
                <a:solidFill>
                  <a:schemeClr val="tx1"/>
                </a:solidFill>
                <a:effectLst/>
              </a:rPr>
              <a:t>Primeri:</a:t>
            </a:r>
          </a:p>
        </p:txBody>
      </p:sp>
      <p:sp>
        <p:nvSpPr>
          <p:cNvPr id="34823" name="Picture 2"/>
          <p:cNvSpPr>
            <a:spLocks noChangeAspect="1" noChangeArrowheads="1"/>
          </p:cNvSpPr>
          <p:nvPr/>
        </p:nvSpPr>
        <p:spPr bwMode="auto">
          <a:xfrm>
            <a:off x="2895600" y="3733800"/>
            <a:ext cx="3429000" cy="765175"/>
          </a:xfrm>
          <a:prstGeom prst="rect">
            <a:avLst/>
          </a:prstGeom>
          <a:noFill/>
          <a:ln w="9525" algn="ctr">
            <a:noFill/>
            <a:miter lim="800000"/>
            <a:headEnd/>
            <a:tailEnd/>
          </a:ln>
        </p:spPr>
        <p:txBody>
          <a:bodyPr/>
          <a:lstStyle/>
          <a:p>
            <a:pPr>
              <a:defRPr/>
            </a:pPr>
            <a:endParaRPr lang="en-GB"/>
          </a:p>
        </p:txBody>
      </p:sp>
      <p:sp>
        <p:nvSpPr>
          <p:cNvPr id="106500" name="Rectangle 4"/>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wrap="none" anchor="ctr">
            <a:spAutoFit/>
          </a:bodyPr>
          <a:lstStyle/>
          <a:p>
            <a:pPr>
              <a:defRPr/>
            </a:pPr>
            <a:endParaRPr lang="en-GB"/>
          </a:p>
        </p:txBody>
      </p:sp>
      <p:sp>
        <p:nvSpPr>
          <p:cNvPr id="34825" name="TextBox 10"/>
          <p:cNvSpPr txBox="1">
            <a:spLocks noChangeArrowheads="1"/>
          </p:cNvSpPr>
          <p:nvPr/>
        </p:nvSpPr>
        <p:spPr bwMode="auto">
          <a:xfrm>
            <a:off x="2057400" y="3810000"/>
            <a:ext cx="476250" cy="501650"/>
          </a:xfrm>
          <a:prstGeom prst="rect">
            <a:avLst/>
          </a:prstGeom>
          <a:noFill/>
          <a:ln w="9525">
            <a:noFill/>
            <a:miter lim="800000"/>
            <a:headEnd/>
            <a:tailEnd/>
          </a:ln>
        </p:spPr>
        <p:txBody>
          <a:bodyPr wrap="none">
            <a:spAutoFit/>
          </a:bodyPr>
          <a:lstStyle/>
          <a:p>
            <a:r>
              <a:rPr lang="sl-SI" b="1">
                <a:solidFill>
                  <a:srgbClr val="FFFF66"/>
                </a:solidFill>
                <a:effectLst/>
              </a:rPr>
              <a:t>1.</a:t>
            </a:r>
            <a:endParaRPr lang="en-GB" b="1">
              <a:solidFill>
                <a:srgbClr val="FFFF66"/>
              </a:solidFill>
              <a:effectLst/>
            </a:endParaRPr>
          </a:p>
        </p:txBody>
      </p:sp>
      <p:sp>
        <p:nvSpPr>
          <p:cNvPr id="106503" name="Rectangle 7"/>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wrap="none" anchor="ctr">
            <a:spAutoFit/>
          </a:bodyPr>
          <a:lstStyle/>
          <a:p>
            <a:pPr>
              <a:defRPr/>
            </a:pPr>
            <a:endParaRPr lang="en-GB"/>
          </a:p>
        </p:txBody>
      </p:sp>
      <p:sp>
        <p:nvSpPr>
          <p:cNvPr id="34827" name="TextBox 13"/>
          <p:cNvSpPr txBox="1">
            <a:spLocks noChangeArrowheads="1"/>
          </p:cNvSpPr>
          <p:nvPr/>
        </p:nvSpPr>
        <p:spPr bwMode="auto">
          <a:xfrm>
            <a:off x="2057400" y="5105400"/>
            <a:ext cx="476250" cy="501650"/>
          </a:xfrm>
          <a:prstGeom prst="rect">
            <a:avLst/>
          </a:prstGeom>
          <a:noFill/>
          <a:ln w="9525">
            <a:noFill/>
            <a:miter lim="800000"/>
            <a:headEnd/>
            <a:tailEnd/>
          </a:ln>
        </p:spPr>
        <p:txBody>
          <a:bodyPr wrap="none">
            <a:spAutoFit/>
          </a:bodyPr>
          <a:lstStyle/>
          <a:p>
            <a:r>
              <a:rPr lang="sl-SI" b="1">
                <a:solidFill>
                  <a:srgbClr val="FFFF66"/>
                </a:solidFill>
                <a:effectLst/>
              </a:rPr>
              <a:t>2.</a:t>
            </a:r>
            <a:endParaRPr lang="en-GB" b="1">
              <a:solidFill>
                <a:srgbClr val="FFFF66"/>
              </a:solidFill>
              <a:effectLst/>
            </a:endParaRPr>
          </a:p>
        </p:txBody>
      </p:sp>
      <p:sp>
        <p:nvSpPr>
          <p:cNvPr id="34828" name="Picture 8"/>
          <p:cNvSpPr>
            <a:spLocks noChangeAspect="1" noChangeArrowheads="1"/>
          </p:cNvSpPr>
          <p:nvPr/>
        </p:nvSpPr>
        <p:spPr bwMode="auto">
          <a:xfrm>
            <a:off x="2895600" y="4953000"/>
            <a:ext cx="4184650" cy="762000"/>
          </a:xfrm>
          <a:prstGeom prst="rect">
            <a:avLst/>
          </a:prstGeom>
          <a:noFill/>
          <a:ln w="9525" algn="ctr">
            <a:noFill/>
            <a:miter lim="800000"/>
            <a:headEnd/>
            <a:tailEnd/>
          </a:ln>
        </p:spPr>
        <p:txBody>
          <a:bodyPr/>
          <a:lstStyle/>
          <a:p>
            <a:pPr>
              <a:defRPr/>
            </a:pPr>
            <a:endParaRPr lang="en-GB"/>
          </a:p>
        </p:txBody>
      </p:sp>
      <p:graphicFrame>
        <p:nvGraphicFramePr>
          <p:cNvPr id="17409" name="Object 1"/>
          <p:cNvGraphicFramePr>
            <a:graphicFrameLocks noChangeAspect="1"/>
          </p:cNvGraphicFramePr>
          <p:nvPr/>
        </p:nvGraphicFramePr>
        <p:xfrm>
          <a:off x="2895600" y="3768725"/>
          <a:ext cx="3352800" cy="745970"/>
        </p:xfrm>
        <a:graphic>
          <a:graphicData uri="http://schemas.openxmlformats.org/presentationml/2006/ole">
            <mc:AlternateContent xmlns:mc="http://schemas.openxmlformats.org/markup-compatibility/2006">
              <mc:Choice xmlns:v="urn:schemas-microsoft-com:vml" Requires="v">
                <p:oleObj spid="_x0000_s17475" name="Equation" r:id="rId4" imgW="2793960" imgH="622080" progId="Equation.DSMT4">
                  <p:embed/>
                </p:oleObj>
              </mc:Choice>
              <mc:Fallback>
                <p:oleObj name="Equation" r:id="rId4" imgW="2793960" imgH="62208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768725"/>
                        <a:ext cx="3352800" cy="745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0" name="Object 2"/>
          <p:cNvGraphicFramePr>
            <a:graphicFrameLocks noChangeAspect="1"/>
          </p:cNvGraphicFramePr>
          <p:nvPr/>
        </p:nvGraphicFramePr>
        <p:xfrm>
          <a:off x="2819400" y="5043045"/>
          <a:ext cx="4038600" cy="733780"/>
        </p:xfrm>
        <a:graphic>
          <a:graphicData uri="http://schemas.openxmlformats.org/presentationml/2006/ole">
            <mc:AlternateContent xmlns:mc="http://schemas.openxmlformats.org/markup-compatibility/2006">
              <mc:Choice xmlns:v="urn:schemas-microsoft-com:vml" Requires="v">
                <p:oleObj spid="_x0000_s17476" name="Equation" r:id="rId6" imgW="3416302" imgH="620089" progId="Equation.DSMT4">
                  <p:embed/>
                </p:oleObj>
              </mc:Choice>
              <mc:Fallback>
                <p:oleObj name="Equation" r:id="rId6" imgW="3416302" imgH="620089" progId="Equation.DSMT4">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5043045"/>
                        <a:ext cx="4038600" cy="733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EE0AC9DE-891D-4DFC-B0FB-2C98979969FB}" type="slidenum">
              <a:rPr lang="en-US" sz="1200">
                <a:solidFill>
                  <a:srgbClr val="E1F470"/>
                </a:solidFill>
              </a:rPr>
              <a:pPr>
                <a:defRPr/>
              </a:pPr>
              <a:t>29</a:t>
            </a:fld>
            <a:endParaRPr lang="en-US" sz="1200" dirty="0">
              <a:solidFill>
                <a:srgbClr val="E1F470"/>
              </a:solidFill>
            </a:endParaRPr>
          </a:p>
        </p:txBody>
      </p:sp>
      <p:sp>
        <p:nvSpPr>
          <p:cNvPr id="231426" name="Rectangle 2"/>
          <p:cNvSpPr>
            <a:spLocks noGrp="1" noChangeArrowheads="1"/>
          </p:cNvSpPr>
          <p:nvPr>
            <p:ph type="title"/>
          </p:nvPr>
        </p:nvSpPr>
        <p:spPr>
          <a:xfrm>
            <a:off x="0" y="685800"/>
            <a:ext cx="9144000" cy="533400"/>
          </a:xfrm>
        </p:spPr>
        <p:txBody>
          <a:bodyPr/>
          <a:lstStyle/>
          <a:p>
            <a:pPr eaLnBrk="1" hangingPunct="1">
              <a:defRPr/>
            </a:pPr>
            <a:r>
              <a:rPr lang="sl-SI" sz="2800" b="1" dirty="0">
                <a:solidFill>
                  <a:srgbClr val="66FF99"/>
                </a:solidFill>
                <a:effectLst>
                  <a:outerShdw blurRad="38100" dist="38100" dir="2700000" algn="tl">
                    <a:srgbClr val="000000">
                      <a:alpha val="43137"/>
                    </a:srgbClr>
                  </a:outerShdw>
                </a:effectLst>
              </a:rPr>
              <a:t>Elektrolitičko razlaganje</a:t>
            </a:r>
            <a:endParaRPr lang="en-US" sz="2800" b="1" dirty="0">
              <a:solidFill>
                <a:srgbClr val="66FF99"/>
              </a:solidFill>
              <a:effectLst>
                <a:outerShdw blurRad="38100" dist="38100" dir="2700000" algn="tl">
                  <a:srgbClr val="000000">
                    <a:alpha val="43137"/>
                  </a:srgbClr>
                </a:outerShdw>
              </a:effectLst>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10" name="TextBox 9"/>
          <p:cNvSpPr txBox="1"/>
          <p:nvPr/>
        </p:nvSpPr>
        <p:spPr>
          <a:xfrm>
            <a:off x="914401" y="1905000"/>
            <a:ext cx="7315200" cy="4667432"/>
          </a:xfrm>
          <a:prstGeom prst="rect">
            <a:avLst/>
          </a:prstGeom>
          <a:noFill/>
        </p:spPr>
        <p:txBody>
          <a:bodyPr wrap="square" rtlCol="0">
            <a:spAutoFit/>
          </a:bodyPr>
          <a:lstStyle/>
          <a:p>
            <a:pPr indent="-360000" algn="l">
              <a:buBlip>
                <a:blip r:embed="rId3"/>
              </a:buBlip>
            </a:pPr>
            <a:r>
              <a:rPr lang="sl-SI" sz="1800" b="1" dirty="0">
                <a:solidFill>
                  <a:schemeClr val="tx1">
                    <a:lumMod val="95000"/>
                  </a:schemeClr>
                </a:solidFill>
                <a:effectLst/>
              </a:rPr>
              <a:t>To je razlaganje vode putem električne struje uz pomoć elektrolita;</a:t>
            </a:r>
          </a:p>
          <a:p>
            <a:pPr indent="-360000" algn="l"/>
            <a:endParaRPr lang="sl-SI" sz="1800" b="1" dirty="0">
              <a:solidFill>
                <a:schemeClr val="tx1">
                  <a:lumMod val="95000"/>
                </a:schemeClr>
              </a:solidFill>
              <a:effectLst/>
            </a:endParaRPr>
          </a:p>
          <a:p>
            <a:pPr indent="-360000" algn="l">
              <a:buBlip>
                <a:blip r:embed="rId3"/>
              </a:buBlip>
            </a:pPr>
            <a:r>
              <a:rPr lang="sl-SI" sz="1800" b="1" dirty="0">
                <a:solidFill>
                  <a:schemeClr val="tx1">
                    <a:lumMod val="95000"/>
                  </a:schemeClr>
                </a:solidFill>
                <a:effectLst/>
              </a:rPr>
              <a:t>Elektrolit omogućuje da sistem provodi električnu struju;</a:t>
            </a:r>
          </a:p>
          <a:p>
            <a:pPr indent="-360000" algn="l">
              <a:buBlip>
                <a:blip r:embed="rId3"/>
              </a:buBlip>
            </a:pPr>
            <a:endParaRPr lang="sl-SI" sz="1800" b="1" dirty="0">
              <a:solidFill>
                <a:schemeClr val="tx1">
                  <a:lumMod val="95000"/>
                </a:schemeClr>
              </a:solidFill>
              <a:effectLst/>
            </a:endParaRPr>
          </a:p>
          <a:p>
            <a:pPr indent="-360000" algn="l">
              <a:buBlip>
                <a:blip r:embed="rId3"/>
              </a:buBlip>
            </a:pPr>
            <a:r>
              <a:rPr lang="sl-SI" sz="1800" b="1" dirty="0">
                <a:solidFill>
                  <a:schemeClr val="tx1">
                    <a:lumMod val="95000"/>
                  </a:schemeClr>
                </a:solidFill>
                <a:effectLst/>
              </a:rPr>
              <a:t>Postoje razne vrste elektrolita:</a:t>
            </a:r>
          </a:p>
          <a:p>
            <a:pPr lvl="2" indent="-360000" algn="l">
              <a:buBlip>
                <a:blip r:embed="rId3"/>
              </a:buBlip>
            </a:pPr>
            <a:r>
              <a:rPr lang="sl-SI" sz="1800" dirty="0">
                <a:solidFill>
                  <a:schemeClr val="tx1">
                    <a:lumMod val="95000"/>
                  </a:schemeClr>
                </a:solidFill>
                <a:effectLst/>
              </a:rPr>
              <a:t>rastvori baza, kiselina, soli,</a:t>
            </a:r>
          </a:p>
          <a:p>
            <a:pPr lvl="2" indent="-360000" algn="l">
              <a:buBlip>
                <a:blip r:embed="rId3"/>
              </a:buBlip>
            </a:pPr>
            <a:r>
              <a:rPr lang="sl-SI" sz="1800" dirty="0">
                <a:solidFill>
                  <a:schemeClr val="tx1">
                    <a:lumMod val="95000"/>
                  </a:schemeClr>
                </a:solidFill>
                <a:effectLst/>
              </a:rPr>
              <a:t>čvrsti elektroliti (np</a:t>
            </a:r>
            <a:r>
              <a:rPr lang="en-GB" sz="1800" dirty="0">
                <a:solidFill>
                  <a:schemeClr val="tx1">
                    <a:lumMod val="95000"/>
                  </a:schemeClr>
                </a:solidFill>
                <a:effectLst/>
              </a:rPr>
              <a:t>r</a:t>
            </a:r>
            <a:r>
              <a:rPr lang="sl-SI" sz="1800" dirty="0">
                <a:solidFill>
                  <a:schemeClr val="tx1">
                    <a:lumMod val="95000"/>
                  </a:schemeClr>
                </a:solidFill>
                <a:effectLst/>
              </a:rPr>
              <a:t>. provodni polimeri),</a:t>
            </a:r>
          </a:p>
          <a:p>
            <a:pPr lvl="2" indent="-360000" algn="l">
              <a:buBlip>
                <a:blip r:embed="rId3"/>
              </a:buBlip>
            </a:pPr>
            <a:r>
              <a:rPr lang="sl-SI" sz="1800" dirty="0">
                <a:solidFill>
                  <a:schemeClr val="tx1">
                    <a:lumMod val="95000"/>
                  </a:schemeClr>
                </a:solidFill>
                <a:effectLst/>
              </a:rPr>
              <a:t>rastopi soli itd.</a:t>
            </a:r>
          </a:p>
          <a:p>
            <a:pPr algn="l"/>
            <a:r>
              <a:rPr lang="sl-SI" dirty="0"/>
              <a:t>	</a:t>
            </a:r>
          </a:p>
          <a:p>
            <a:pPr algn="l"/>
            <a:endParaRPr lang="en-GB" dirty="0"/>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B81E1C68-5B90-4032-A4D8-5E05C18E39F3}" type="datetime1">
              <a:rPr lang="sl-SI" sz="1200">
                <a:solidFill>
                  <a:srgbClr val="E1F470"/>
                </a:solidFill>
              </a:rPr>
              <a:pPr>
                <a:defRPr/>
              </a:pPr>
              <a:t>7. 05. 2019</a:t>
            </a:fld>
            <a:endParaRPr lang="en-US" sz="1200" dirty="0">
              <a:solidFill>
                <a:srgbClr val="E1F470"/>
              </a:solidFill>
            </a:endParaRPr>
          </a:p>
        </p:txBody>
      </p:sp>
      <p:sp>
        <p:nvSpPr>
          <p:cNvPr id="5" name="Slide Number Placeholder 5"/>
          <p:cNvSpPr>
            <a:spLocks noGrp="1"/>
          </p:cNvSpPr>
          <p:nvPr>
            <p:ph type="sldNum" sz="quarter" idx="12"/>
          </p:nvPr>
        </p:nvSpPr>
        <p:spPr/>
        <p:txBody>
          <a:bodyPr/>
          <a:lstStyle/>
          <a:p>
            <a:pPr>
              <a:defRPr/>
            </a:pPr>
            <a:fld id="{0E917019-7B87-4D32-A318-8BE6E6A967DF}" type="slidenum">
              <a:rPr lang="en-US" sz="1200">
                <a:solidFill>
                  <a:srgbClr val="E1F470"/>
                </a:solidFill>
              </a:rPr>
              <a:pPr>
                <a:defRPr/>
              </a:pPr>
              <a:t>3</a:t>
            </a:fld>
            <a:endParaRPr lang="en-US" sz="1200" dirty="0">
              <a:solidFill>
                <a:srgbClr val="E1F470"/>
              </a:solidFill>
            </a:endParaRPr>
          </a:p>
        </p:txBody>
      </p:sp>
      <p:sp>
        <p:nvSpPr>
          <p:cNvPr id="112646" name="Rectangle 6"/>
          <p:cNvSpPr>
            <a:spLocks noGrp="1" noChangeArrowheads="1"/>
          </p:cNvSpPr>
          <p:nvPr>
            <p:ph type="title"/>
          </p:nvPr>
        </p:nvSpPr>
        <p:spPr>
          <a:xfrm>
            <a:off x="457200" y="381000"/>
            <a:ext cx="8229600" cy="1143000"/>
          </a:xfrm>
        </p:spPr>
        <p:txBody>
          <a:bodyPr/>
          <a:lstStyle/>
          <a:p>
            <a:pPr eaLnBrk="1" hangingPunct="1">
              <a:defRPr/>
            </a:pPr>
            <a:r>
              <a:rPr lang="sl-SI" sz="3000" b="1" dirty="0">
                <a:solidFill>
                  <a:srgbClr val="00B0F0"/>
                </a:solidFill>
              </a:rPr>
              <a:t>I. </a:t>
            </a:r>
            <a:r>
              <a:rPr lang="sl-SI" sz="3000" b="1" dirty="0">
                <a:solidFill>
                  <a:srgbClr val="E1F470"/>
                </a:solidFill>
              </a:rPr>
              <a:t>ŠTA JE </a:t>
            </a:r>
            <a:r>
              <a:rPr lang="en-GB" sz="3000" b="1" dirty="0">
                <a:solidFill>
                  <a:srgbClr val="E1F470"/>
                </a:solidFill>
              </a:rPr>
              <a:t>‘</a:t>
            </a:r>
            <a:r>
              <a:rPr lang="sl-SI" sz="3000" b="1" dirty="0">
                <a:solidFill>
                  <a:srgbClr val="E1F470"/>
                </a:solidFill>
              </a:rPr>
              <a:t>VODONIČNA ENERGIJA</a:t>
            </a:r>
            <a:r>
              <a:rPr lang="en-GB" sz="3000" b="1" dirty="0">
                <a:solidFill>
                  <a:srgbClr val="E1F470"/>
                </a:solidFill>
              </a:rPr>
              <a:t>’</a:t>
            </a:r>
            <a:r>
              <a:rPr lang="sl-SI" sz="3000" b="1" dirty="0">
                <a:solidFill>
                  <a:srgbClr val="E1F470"/>
                </a:solidFill>
              </a:rPr>
              <a:t>?</a:t>
            </a:r>
            <a:endParaRPr lang="en-US" sz="3000" b="1" dirty="0">
              <a:solidFill>
                <a:srgbClr val="E1F470"/>
              </a:solidFill>
            </a:endParaRPr>
          </a:p>
        </p:txBody>
      </p:sp>
      <p:sp>
        <p:nvSpPr>
          <p:cNvPr id="20485" name="Rectangle 7"/>
          <p:cNvSpPr>
            <a:spLocks noGrp="1" noChangeArrowheads="1"/>
          </p:cNvSpPr>
          <p:nvPr>
            <p:ph type="body" idx="1"/>
          </p:nvPr>
        </p:nvSpPr>
        <p:spPr>
          <a:xfrm>
            <a:off x="533400" y="1752600"/>
            <a:ext cx="8229600" cy="3581400"/>
          </a:xfrm>
        </p:spPr>
        <p:txBody>
          <a:bodyPr/>
          <a:lstStyle/>
          <a:p>
            <a:pPr eaLnBrk="1" hangingPunct="1">
              <a:buFont typeface="Wingdings" pitchFamily="2" charset="2"/>
              <a:buNone/>
              <a:defRPr/>
            </a:pPr>
            <a:r>
              <a:rPr lang="sl-SI" sz="2000" b="1" dirty="0">
                <a:solidFill>
                  <a:schemeClr val="tx2">
                    <a:lumMod val="75000"/>
                  </a:schemeClr>
                </a:solidFill>
                <a:effectLst/>
              </a:rPr>
              <a:t>Definicija:</a:t>
            </a:r>
          </a:p>
          <a:p>
            <a:pPr eaLnBrk="1" hangingPunct="1">
              <a:buFont typeface="Wingdings" pitchFamily="2" charset="2"/>
              <a:buNone/>
              <a:defRPr/>
            </a:pPr>
            <a:endParaRPr lang="sl-SI" sz="2000" b="1" dirty="0">
              <a:solidFill>
                <a:schemeClr val="tx2">
                  <a:lumMod val="75000"/>
                </a:schemeClr>
              </a:solidFill>
              <a:effectLst/>
            </a:endParaRPr>
          </a:p>
          <a:p>
            <a:pPr indent="-360000" eaLnBrk="1" hangingPunct="1">
              <a:defRPr/>
            </a:pPr>
            <a:r>
              <a:rPr lang="sl-SI" sz="2000" u="sng" dirty="0">
                <a:effectLst/>
              </a:rPr>
              <a:t>U širem smislu</a:t>
            </a:r>
            <a:r>
              <a:rPr lang="sl-SI" sz="2000" dirty="0">
                <a:effectLst/>
              </a:rPr>
              <a:t>, ovaj pojam označava korišćenje vodonika kao </a:t>
            </a:r>
            <a:r>
              <a:rPr lang="sl-SI" sz="2000" dirty="0">
                <a:solidFill>
                  <a:schemeClr val="tx2">
                    <a:lumMod val="75000"/>
                  </a:schemeClr>
                </a:solidFill>
                <a:effectLst/>
              </a:rPr>
              <a:t>nosioca energije</a:t>
            </a:r>
            <a:r>
              <a:rPr lang="sl-SI" sz="2000" dirty="0">
                <a:effectLst/>
              </a:rPr>
              <a:t>, tj. kao medijuma za manipulaciju energijom.</a:t>
            </a:r>
          </a:p>
          <a:p>
            <a:pPr eaLnBrk="1" hangingPunct="1">
              <a:buFont typeface="Wingdings" pitchFamily="2" charset="2"/>
              <a:buNone/>
              <a:defRPr/>
            </a:pPr>
            <a:r>
              <a:rPr lang="sl-SI" sz="2000" dirty="0">
                <a:effectLst/>
              </a:rPr>
              <a:t>	Kao takav, vodonik ima značajne prednosti nad </a:t>
            </a:r>
            <a:r>
              <a:rPr lang="sl-SI" sz="2000" dirty="0">
                <a:solidFill>
                  <a:schemeClr val="tx2">
                    <a:lumMod val="75000"/>
                  </a:schemeClr>
                </a:solidFill>
                <a:effectLst/>
              </a:rPr>
              <a:t>električnom strujom </a:t>
            </a:r>
            <a:r>
              <a:rPr lang="sl-SI" sz="2000" dirty="0">
                <a:effectLst/>
              </a:rPr>
              <a:t>koja je danas najrasprostranjeniji nosilac energije.</a:t>
            </a:r>
          </a:p>
          <a:p>
            <a:pPr lvl="1" eaLnBrk="1" hangingPunct="1">
              <a:buFont typeface="Wingdings" pitchFamily="2" charset="2"/>
              <a:buNone/>
              <a:defRPr/>
            </a:pPr>
            <a:endParaRPr lang="sl-SI" sz="1600" dirty="0">
              <a:effectLst/>
            </a:endParaRPr>
          </a:p>
          <a:p>
            <a:pPr marL="324000" eaLnBrk="1" hangingPunct="1">
              <a:defRPr/>
            </a:pPr>
            <a:r>
              <a:rPr lang="sl-SI" sz="2000" u="sng" dirty="0">
                <a:effectLst/>
              </a:rPr>
              <a:t>U užem smislu</a:t>
            </a:r>
            <a:r>
              <a:rPr lang="sl-SI" sz="2000" dirty="0">
                <a:effectLst/>
              </a:rPr>
              <a:t>, vodonična energija je hemijska energija sadržana u vodoniku.</a:t>
            </a:r>
            <a:endParaRPr lang="en-US" sz="2000" dirty="0">
              <a:effectLst/>
            </a:endParaRPr>
          </a:p>
          <a:p>
            <a:pPr eaLnBrk="1" hangingPunct="1">
              <a:buFont typeface="Wingdings" pitchFamily="2" charset="2"/>
              <a:buNone/>
              <a:defRPr/>
            </a:pPr>
            <a:endParaRPr lang="en-US" sz="2000" dirty="0">
              <a:effectLst/>
            </a:endParaRPr>
          </a:p>
        </p:txBody>
      </p:sp>
      <p:sp>
        <p:nvSpPr>
          <p:cNvPr id="6" name="Footer Placeholder 5"/>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EE0AC9DE-891D-4DFC-B0FB-2C98979969FB}" type="slidenum">
              <a:rPr lang="en-US" sz="1200">
                <a:solidFill>
                  <a:srgbClr val="E1F470"/>
                </a:solidFill>
              </a:rPr>
              <a:pPr>
                <a:defRPr/>
              </a:pPr>
              <a:t>30</a:t>
            </a:fld>
            <a:endParaRPr lang="en-US" sz="1200" dirty="0">
              <a:solidFill>
                <a:srgbClr val="E1F470"/>
              </a:solidFill>
            </a:endParaRPr>
          </a:p>
        </p:txBody>
      </p:sp>
      <p:sp>
        <p:nvSpPr>
          <p:cNvPr id="231426" name="Rectangle 2"/>
          <p:cNvSpPr>
            <a:spLocks noGrp="1" noChangeArrowheads="1"/>
          </p:cNvSpPr>
          <p:nvPr>
            <p:ph type="title"/>
          </p:nvPr>
        </p:nvSpPr>
        <p:spPr>
          <a:xfrm>
            <a:off x="0" y="685800"/>
            <a:ext cx="9144000" cy="533400"/>
          </a:xfrm>
        </p:spPr>
        <p:txBody>
          <a:bodyPr/>
          <a:lstStyle/>
          <a:p>
            <a:pPr eaLnBrk="1" hangingPunct="1">
              <a:defRPr/>
            </a:pPr>
            <a:r>
              <a:rPr lang="sl-SI" sz="2800" b="1" dirty="0">
                <a:solidFill>
                  <a:srgbClr val="66FF99"/>
                </a:solidFill>
                <a:effectLst>
                  <a:outerShdw blurRad="38100" dist="38100" dir="2700000" algn="tl">
                    <a:srgbClr val="000000">
                      <a:alpha val="43137"/>
                    </a:srgbClr>
                  </a:outerShdw>
                </a:effectLst>
              </a:rPr>
              <a:t>Elektrolitičko razlaganje - princip</a:t>
            </a:r>
            <a:endParaRPr lang="en-US" sz="2800" b="1" dirty="0">
              <a:solidFill>
                <a:srgbClr val="66FF99"/>
              </a:solidFill>
              <a:effectLst>
                <a:outerShdw blurRad="38100" dist="38100" dir="2700000" algn="tl">
                  <a:srgbClr val="000000">
                    <a:alpha val="43137"/>
                  </a:srgbClr>
                </a:outerShdw>
              </a:effectLst>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graphicFrame>
        <p:nvGraphicFramePr>
          <p:cNvPr id="15361" name="Object 1"/>
          <p:cNvGraphicFramePr>
            <a:graphicFrameLocks noChangeAspect="1"/>
          </p:cNvGraphicFramePr>
          <p:nvPr/>
        </p:nvGraphicFramePr>
        <p:xfrm>
          <a:off x="609601" y="1828800"/>
          <a:ext cx="3047999" cy="3160438"/>
        </p:xfrm>
        <a:graphic>
          <a:graphicData uri="http://schemas.openxmlformats.org/presentationml/2006/ole">
            <mc:AlternateContent xmlns:mc="http://schemas.openxmlformats.org/markup-compatibility/2006">
              <mc:Choice xmlns:v="urn:schemas-microsoft-com:vml" Requires="v">
                <p:oleObj spid="_x0000_s15394" name="CorelDRAW" r:id="rId4" imgW="3295800" imgH="3417480" progId="CorelDraw.Graphic.13">
                  <p:embed/>
                </p:oleObj>
              </mc:Choice>
              <mc:Fallback>
                <p:oleObj name="CorelDRAW" r:id="rId4" imgW="3295800" imgH="3417480" progId="CorelDraw.Graphic.1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1" y="1828800"/>
                        <a:ext cx="3047999" cy="3160438"/>
                      </a:xfrm>
                      <a:prstGeom prst="rect">
                        <a:avLst/>
                      </a:prstGeom>
                      <a:solidFill>
                        <a:srgbClr val="FFFFC5"/>
                      </a:solidFill>
                    </p:spPr>
                  </p:pic>
                </p:oleObj>
              </mc:Fallback>
            </mc:AlternateContent>
          </a:graphicData>
        </a:graphic>
      </p:graphicFrame>
      <p:sp>
        <p:nvSpPr>
          <p:cNvPr id="10" name="TextBox 9"/>
          <p:cNvSpPr txBox="1"/>
          <p:nvPr/>
        </p:nvSpPr>
        <p:spPr>
          <a:xfrm>
            <a:off x="4343400" y="1828801"/>
            <a:ext cx="4572000" cy="3596369"/>
          </a:xfrm>
          <a:prstGeom prst="rect">
            <a:avLst/>
          </a:prstGeom>
          <a:noFill/>
        </p:spPr>
        <p:txBody>
          <a:bodyPr wrap="square" rtlCol="0">
            <a:spAutoFit/>
          </a:bodyPr>
          <a:lstStyle/>
          <a:p>
            <a:pPr algn="l"/>
            <a:r>
              <a:rPr lang="sl-SI" sz="1800" dirty="0">
                <a:solidFill>
                  <a:schemeClr val="tx1">
                    <a:lumMod val="95000"/>
                  </a:schemeClr>
                </a:solidFill>
                <a:effectLst/>
              </a:rPr>
              <a:t>Disocijacija KOH:</a:t>
            </a:r>
          </a:p>
          <a:p>
            <a:pPr algn="l"/>
            <a:r>
              <a:rPr lang="sl-SI" sz="1800" dirty="0">
                <a:solidFill>
                  <a:schemeClr val="tx1">
                    <a:lumMod val="95000"/>
                  </a:schemeClr>
                </a:solidFill>
                <a:effectLst/>
              </a:rPr>
              <a:t>	</a:t>
            </a:r>
            <a:r>
              <a:rPr lang="en-GB" sz="1800" dirty="0">
                <a:solidFill>
                  <a:schemeClr val="tx1">
                    <a:lumMod val="95000"/>
                  </a:schemeClr>
                </a:solidFill>
                <a:effectLst/>
              </a:rPr>
              <a:t>2</a:t>
            </a:r>
            <a:r>
              <a:rPr lang="sl-SI" sz="1800" dirty="0">
                <a:solidFill>
                  <a:schemeClr val="tx1">
                    <a:lumMod val="95000"/>
                  </a:schemeClr>
                </a:solidFill>
                <a:effectLst/>
              </a:rPr>
              <a:t>KOH =</a:t>
            </a:r>
            <a:r>
              <a:rPr lang="en-GB" sz="1800" dirty="0">
                <a:solidFill>
                  <a:schemeClr val="tx1">
                    <a:lumMod val="95000"/>
                  </a:schemeClr>
                </a:solidFill>
                <a:effectLst/>
              </a:rPr>
              <a:t> 2</a:t>
            </a:r>
            <a:r>
              <a:rPr lang="sl-SI" sz="1800" dirty="0">
                <a:solidFill>
                  <a:schemeClr val="tx1">
                    <a:lumMod val="95000"/>
                  </a:schemeClr>
                </a:solidFill>
                <a:effectLst/>
              </a:rPr>
              <a:t>K</a:t>
            </a:r>
            <a:r>
              <a:rPr lang="sl-SI" sz="1800" baseline="30000" dirty="0">
                <a:solidFill>
                  <a:schemeClr val="tx1">
                    <a:lumMod val="95000"/>
                  </a:schemeClr>
                </a:solidFill>
                <a:effectLst/>
              </a:rPr>
              <a:t>+</a:t>
            </a:r>
            <a:r>
              <a:rPr lang="sl-SI" sz="1800" dirty="0">
                <a:solidFill>
                  <a:schemeClr val="tx1">
                    <a:lumMod val="95000"/>
                  </a:schemeClr>
                </a:solidFill>
                <a:effectLst/>
              </a:rPr>
              <a:t> + </a:t>
            </a:r>
            <a:r>
              <a:rPr lang="en-GB" sz="1800" dirty="0">
                <a:solidFill>
                  <a:schemeClr val="tx1">
                    <a:lumMod val="95000"/>
                  </a:schemeClr>
                </a:solidFill>
                <a:effectLst/>
              </a:rPr>
              <a:t>2</a:t>
            </a:r>
            <a:r>
              <a:rPr lang="sl-SI" sz="1800" dirty="0">
                <a:solidFill>
                  <a:schemeClr val="tx1">
                    <a:lumMod val="95000"/>
                  </a:schemeClr>
                </a:solidFill>
                <a:effectLst/>
              </a:rPr>
              <a:t>OH</a:t>
            </a:r>
            <a:r>
              <a:rPr lang="sl-SI" sz="1800" baseline="30000" dirty="0">
                <a:solidFill>
                  <a:schemeClr val="tx1">
                    <a:lumMod val="95000"/>
                  </a:schemeClr>
                </a:solidFill>
                <a:effectLst/>
              </a:rPr>
              <a:t>-</a:t>
            </a:r>
            <a:endParaRPr lang="sl-SI" sz="1800" dirty="0">
              <a:solidFill>
                <a:schemeClr val="tx1">
                  <a:lumMod val="95000"/>
                </a:schemeClr>
              </a:solidFill>
              <a:effectLst/>
            </a:endParaRPr>
          </a:p>
          <a:p>
            <a:pPr algn="l"/>
            <a:r>
              <a:rPr lang="sl-SI" sz="1800" dirty="0">
                <a:solidFill>
                  <a:schemeClr val="tx1">
                    <a:lumMod val="95000"/>
                  </a:schemeClr>
                </a:solidFill>
                <a:effectLst/>
              </a:rPr>
              <a:t>Proces na anodi:</a:t>
            </a:r>
          </a:p>
          <a:p>
            <a:pPr algn="l"/>
            <a:r>
              <a:rPr lang="sl-SI" sz="1800" dirty="0">
                <a:solidFill>
                  <a:schemeClr val="tx1">
                    <a:lumMod val="95000"/>
                  </a:schemeClr>
                </a:solidFill>
                <a:effectLst/>
              </a:rPr>
              <a:t>	2OH</a:t>
            </a:r>
            <a:r>
              <a:rPr lang="sl-SI" sz="1800" baseline="30000" dirty="0">
                <a:solidFill>
                  <a:schemeClr val="tx1">
                    <a:lumMod val="95000"/>
                  </a:schemeClr>
                </a:solidFill>
                <a:effectLst/>
              </a:rPr>
              <a:t>-</a:t>
            </a:r>
            <a:r>
              <a:rPr lang="sl-SI" sz="1800" dirty="0">
                <a:solidFill>
                  <a:schemeClr val="tx1">
                    <a:lumMod val="95000"/>
                  </a:schemeClr>
                </a:solidFill>
                <a:effectLst/>
              </a:rPr>
              <a:t> </a:t>
            </a:r>
            <a:r>
              <a:rPr lang="sl-SI" sz="1800" dirty="0">
                <a:solidFill>
                  <a:schemeClr val="tx1">
                    <a:lumMod val="95000"/>
                  </a:schemeClr>
                </a:solidFill>
                <a:effectLst/>
                <a:ea typeface="Tahoma" pitchFamily="34" charset="0"/>
                <a:cs typeface="Tahoma" pitchFamily="34" charset="0"/>
              </a:rPr>
              <a:t>→ </a:t>
            </a:r>
            <a:r>
              <a:rPr lang="sl-SI" sz="1800" dirty="0">
                <a:solidFill>
                  <a:srgbClr val="FFFF00"/>
                </a:solidFill>
                <a:effectLst/>
                <a:ea typeface="Tahoma" pitchFamily="34" charset="0"/>
                <a:cs typeface="Tahoma" pitchFamily="34" charset="0"/>
              </a:rPr>
              <a:t>1/2O</a:t>
            </a:r>
            <a:r>
              <a:rPr lang="sl-SI" sz="1800" baseline="-25000" dirty="0">
                <a:solidFill>
                  <a:srgbClr val="FFFF00"/>
                </a:solidFill>
                <a:effectLst/>
                <a:ea typeface="Tahoma" pitchFamily="34" charset="0"/>
                <a:cs typeface="Tahoma" pitchFamily="34" charset="0"/>
              </a:rPr>
              <a:t>2</a:t>
            </a:r>
            <a:r>
              <a:rPr lang="sl-SI" sz="1800" dirty="0">
                <a:solidFill>
                  <a:schemeClr val="tx1">
                    <a:lumMod val="95000"/>
                  </a:schemeClr>
                </a:solidFill>
                <a:effectLst/>
                <a:ea typeface="Tahoma" pitchFamily="34" charset="0"/>
                <a:cs typeface="Tahoma" pitchFamily="34" charset="0"/>
              </a:rPr>
              <a:t> + H</a:t>
            </a:r>
            <a:r>
              <a:rPr lang="sl-SI" sz="1800" baseline="-25000" dirty="0">
                <a:solidFill>
                  <a:schemeClr val="tx1">
                    <a:lumMod val="95000"/>
                  </a:schemeClr>
                </a:solidFill>
                <a:effectLst/>
                <a:ea typeface="Tahoma" pitchFamily="34" charset="0"/>
                <a:cs typeface="Tahoma" pitchFamily="34" charset="0"/>
              </a:rPr>
              <a:t>2</a:t>
            </a:r>
            <a:r>
              <a:rPr lang="sl-SI" sz="1800" dirty="0">
                <a:solidFill>
                  <a:schemeClr val="tx1">
                    <a:lumMod val="95000"/>
                  </a:schemeClr>
                </a:solidFill>
                <a:effectLst/>
                <a:ea typeface="Tahoma" pitchFamily="34" charset="0"/>
                <a:cs typeface="Tahoma" pitchFamily="34" charset="0"/>
              </a:rPr>
              <a:t>O + 2e</a:t>
            </a:r>
            <a:r>
              <a:rPr lang="sl-SI" sz="1800" baseline="30000" dirty="0">
                <a:solidFill>
                  <a:schemeClr val="tx1">
                    <a:lumMod val="95000"/>
                  </a:schemeClr>
                </a:solidFill>
                <a:effectLst/>
                <a:ea typeface="Tahoma" pitchFamily="34" charset="0"/>
                <a:cs typeface="Tahoma" pitchFamily="34" charset="0"/>
              </a:rPr>
              <a:t>-</a:t>
            </a:r>
            <a:endParaRPr lang="sl-SI" sz="1800" dirty="0">
              <a:solidFill>
                <a:schemeClr val="tx1">
                  <a:lumMod val="95000"/>
                </a:schemeClr>
              </a:solidFill>
              <a:effectLst/>
              <a:ea typeface="Tahoma" pitchFamily="34" charset="0"/>
              <a:cs typeface="Tahoma" pitchFamily="34" charset="0"/>
            </a:endParaRPr>
          </a:p>
          <a:p>
            <a:pPr algn="l"/>
            <a:r>
              <a:rPr lang="sl-SI" sz="1800" dirty="0">
                <a:solidFill>
                  <a:schemeClr val="tx1">
                    <a:lumMod val="95000"/>
                  </a:schemeClr>
                </a:solidFill>
                <a:effectLst/>
                <a:ea typeface="Tahoma" pitchFamily="34" charset="0"/>
                <a:cs typeface="Tahoma" pitchFamily="34" charset="0"/>
              </a:rPr>
              <a:t>Proces na katodi: </a:t>
            </a:r>
            <a:endParaRPr lang="en-GB" sz="1800" dirty="0">
              <a:solidFill>
                <a:schemeClr val="tx1">
                  <a:lumMod val="95000"/>
                </a:schemeClr>
              </a:solidFill>
              <a:effectLst/>
              <a:ea typeface="Tahoma" pitchFamily="34" charset="0"/>
              <a:cs typeface="Tahoma" pitchFamily="34" charset="0"/>
            </a:endParaRPr>
          </a:p>
          <a:p>
            <a:pPr algn="l"/>
            <a:r>
              <a:rPr lang="en-GB" sz="1800" dirty="0">
                <a:solidFill>
                  <a:schemeClr val="tx1">
                    <a:lumMod val="95000"/>
                  </a:schemeClr>
                </a:solidFill>
                <a:effectLst/>
              </a:rPr>
              <a:t>	2</a:t>
            </a:r>
            <a:r>
              <a:rPr lang="sl-SI" sz="1800" dirty="0">
                <a:solidFill>
                  <a:schemeClr val="tx1">
                    <a:lumMod val="95000"/>
                  </a:schemeClr>
                </a:solidFill>
                <a:effectLst/>
              </a:rPr>
              <a:t>K</a:t>
            </a:r>
            <a:r>
              <a:rPr lang="sl-SI" sz="1800" baseline="30000" dirty="0">
                <a:solidFill>
                  <a:schemeClr val="tx1">
                    <a:lumMod val="95000"/>
                  </a:schemeClr>
                </a:solidFill>
                <a:effectLst/>
              </a:rPr>
              <a:t>+ </a:t>
            </a:r>
            <a:r>
              <a:rPr lang="en-GB" sz="1800" dirty="0">
                <a:solidFill>
                  <a:schemeClr val="tx1">
                    <a:lumMod val="95000"/>
                  </a:schemeClr>
                </a:solidFill>
                <a:effectLst/>
                <a:ea typeface="Tahoma" pitchFamily="34" charset="0"/>
                <a:cs typeface="Tahoma" pitchFamily="34" charset="0"/>
              </a:rPr>
              <a:t>+ </a:t>
            </a:r>
            <a:r>
              <a:rPr lang="sl-SI" sz="1800" dirty="0">
                <a:solidFill>
                  <a:schemeClr val="tx1">
                    <a:lumMod val="95000"/>
                  </a:schemeClr>
                </a:solidFill>
                <a:effectLst/>
                <a:ea typeface="Tahoma" pitchFamily="34" charset="0"/>
                <a:cs typeface="Tahoma" pitchFamily="34" charset="0"/>
              </a:rPr>
              <a:t>2e</a:t>
            </a:r>
            <a:r>
              <a:rPr lang="sl-SI" sz="1800" baseline="30000" dirty="0">
                <a:solidFill>
                  <a:schemeClr val="tx1">
                    <a:lumMod val="95000"/>
                  </a:schemeClr>
                </a:solidFill>
                <a:effectLst/>
                <a:ea typeface="Tahoma" pitchFamily="34" charset="0"/>
                <a:cs typeface="Tahoma" pitchFamily="34" charset="0"/>
              </a:rPr>
              <a:t>-</a:t>
            </a:r>
            <a:r>
              <a:rPr lang="en-GB" sz="1800" baseline="30000" dirty="0">
                <a:solidFill>
                  <a:schemeClr val="tx1">
                    <a:lumMod val="95000"/>
                  </a:schemeClr>
                </a:solidFill>
                <a:effectLst/>
                <a:ea typeface="Tahoma" pitchFamily="34" charset="0"/>
                <a:cs typeface="Tahoma" pitchFamily="34" charset="0"/>
              </a:rPr>
              <a:t> </a:t>
            </a:r>
            <a:r>
              <a:rPr lang="sl-SI" sz="1800" dirty="0">
                <a:solidFill>
                  <a:schemeClr val="tx1">
                    <a:lumMod val="95000"/>
                  </a:schemeClr>
                </a:solidFill>
                <a:effectLst/>
                <a:ea typeface="Tahoma" pitchFamily="34" charset="0"/>
                <a:cs typeface="Tahoma" pitchFamily="34" charset="0"/>
              </a:rPr>
              <a:t>→ </a:t>
            </a:r>
            <a:r>
              <a:rPr lang="en-GB" sz="1800" dirty="0">
                <a:solidFill>
                  <a:schemeClr val="tx1">
                    <a:lumMod val="95000"/>
                  </a:schemeClr>
                </a:solidFill>
                <a:effectLst/>
                <a:ea typeface="Tahoma" pitchFamily="34" charset="0"/>
                <a:cs typeface="Tahoma" pitchFamily="34" charset="0"/>
              </a:rPr>
              <a:t>2K </a:t>
            </a:r>
            <a:endParaRPr lang="sl-SI" sz="1800" dirty="0">
              <a:solidFill>
                <a:schemeClr val="tx1">
                  <a:lumMod val="95000"/>
                </a:schemeClr>
              </a:solidFill>
              <a:effectLst/>
              <a:ea typeface="Tahoma" pitchFamily="34" charset="0"/>
              <a:cs typeface="Tahoma" pitchFamily="34" charset="0"/>
            </a:endParaRPr>
          </a:p>
          <a:p>
            <a:pPr algn="l"/>
            <a:r>
              <a:rPr lang="sl-SI" sz="1800" dirty="0">
                <a:solidFill>
                  <a:schemeClr val="tx1">
                    <a:lumMod val="95000"/>
                  </a:schemeClr>
                </a:solidFill>
                <a:effectLst/>
                <a:ea typeface="Tahoma" pitchFamily="34" charset="0"/>
                <a:cs typeface="Tahoma" pitchFamily="34" charset="0"/>
              </a:rPr>
              <a:t>	</a:t>
            </a:r>
            <a:r>
              <a:rPr lang="en-GB" sz="1800" dirty="0">
                <a:solidFill>
                  <a:schemeClr val="tx1">
                    <a:lumMod val="95000"/>
                  </a:schemeClr>
                </a:solidFill>
                <a:effectLst/>
                <a:ea typeface="Tahoma" pitchFamily="34" charset="0"/>
                <a:cs typeface="Tahoma" pitchFamily="34" charset="0"/>
              </a:rPr>
              <a:t>2K + </a:t>
            </a:r>
            <a:r>
              <a:rPr lang="sl-SI" sz="1800" dirty="0">
                <a:solidFill>
                  <a:schemeClr val="tx1">
                    <a:lumMod val="95000"/>
                  </a:schemeClr>
                </a:solidFill>
                <a:effectLst/>
                <a:ea typeface="Tahoma" pitchFamily="34" charset="0"/>
                <a:cs typeface="Tahoma" pitchFamily="34" charset="0"/>
              </a:rPr>
              <a:t>2H</a:t>
            </a:r>
            <a:r>
              <a:rPr lang="sl-SI" sz="1800" baseline="-25000" dirty="0">
                <a:solidFill>
                  <a:schemeClr val="tx1">
                    <a:lumMod val="95000"/>
                  </a:schemeClr>
                </a:solidFill>
                <a:effectLst/>
                <a:ea typeface="Tahoma" pitchFamily="34" charset="0"/>
                <a:cs typeface="Tahoma" pitchFamily="34" charset="0"/>
              </a:rPr>
              <a:t>2</a:t>
            </a:r>
            <a:r>
              <a:rPr lang="sl-SI" sz="1800" dirty="0">
                <a:solidFill>
                  <a:schemeClr val="tx1">
                    <a:lumMod val="95000"/>
                  </a:schemeClr>
                </a:solidFill>
                <a:effectLst/>
                <a:ea typeface="Tahoma" pitchFamily="34" charset="0"/>
                <a:cs typeface="Tahoma" pitchFamily="34" charset="0"/>
              </a:rPr>
              <a:t>O → </a:t>
            </a:r>
            <a:r>
              <a:rPr lang="sl-SI" sz="1800" dirty="0">
                <a:solidFill>
                  <a:srgbClr val="FFFF00"/>
                </a:solidFill>
                <a:effectLst/>
                <a:ea typeface="Tahoma" pitchFamily="34" charset="0"/>
                <a:cs typeface="Tahoma" pitchFamily="34" charset="0"/>
              </a:rPr>
              <a:t>H</a:t>
            </a:r>
            <a:r>
              <a:rPr lang="sl-SI" sz="1800" baseline="-25000" dirty="0">
                <a:solidFill>
                  <a:srgbClr val="FFFF00"/>
                </a:solidFill>
                <a:effectLst/>
                <a:ea typeface="Tahoma" pitchFamily="34" charset="0"/>
                <a:cs typeface="Tahoma" pitchFamily="34" charset="0"/>
              </a:rPr>
              <a:t>2</a:t>
            </a:r>
            <a:r>
              <a:rPr lang="sl-SI" sz="1800" dirty="0">
                <a:solidFill>
                  <a:schemeClr val="tx1">
                    <a:lumMod val="95000"/>
                  </a:schemeClr>
                </a:solidFill>
                <a:effectLst/>
                <a:ea typeface="Tahoma" pitchFamily="34" charset="0"/>
                <a:cs typeface="Tahoma" pitchFamily="34" charset="0"/>
              </a:rPr>
              <a:t> + </a:t>
            </a:r>
            <a:r>
              <a:rPr lang="sl-SI" sz="1800" dirty="0">
                <a:solidFill>
                  <a:schemeClr val="tx1">
                    <a:lumMod val="95000"/>
                  </a:schemeClr>
                </a:solidFill>
                <a:effectLst/>
              </a:rPr>
              <a:t>2</a:t>
            </a:r>
            <a:r>
              <a:rPr lang="en-GB" sz="1800" dirty="0">
                <a:solidFill>
                  <a:schemeClr val="tx1">
                    <a:lumMod val="95000"/>
                  </a:schemeClr>
                </a:solidFill>
                <a:effectLst/>
              </a:rPr>
              <a:t>K</a:t>
            </a:r>
            <a:r>
              <a:rPr lang="sl-SI" sz="1800" dirty="0">
                <a:solidFill>
                  <a:schemeClr val="tx1">
                    <a:lumMod val="95000"/>
                  </a:schemeClr>
                </a:solidFill>
                <a:effectLst/>
              </a:rPr>
              <a:t>OH</a:t>
            </a:r>
          </a:p>
          <a:p>
            <a:pPr algn="l"/>
            <a:r>
              <a:rPr lang="sl-SI" sz="1800" dirty="0">
                <a:solidFill>
                  <a:schemeClr val="tx1">
                    <a:lumMod val="95000"/>
                  </a:schemeClr>
                </a:solidFill>
                <a:effectLst/>
                <a:ea typeface="Tahoma" pitchFamily="34" charset="0"/>
                <a:cs typeface="Tahoma" pitchFamily="34" charset="0"/>
              </a:rPr>
              <a:t>----------------------------------------------</a:t>
            </a:r>
            <a:r>
              <a:rPr lang="pt-BR" sz="1800" b="1" dirty="0">
                <a:solidFill>
                  <a:schemeClr val="tx2"/>
                </a:solidFill>
              </a:rPr>
              <a:t> </a:t>
            </a:r>
            <a:r>
              <a:rPr lang="sl-SI" sz="1800" b="1" dirty="0">
                <a:solidFill>
                  <a:schemeClr val="tx2"/>
                </a:solidFill>
              </a:rPr>
              <a:t>	</a:t>
            </a:r>
            <a:r>
              <a:rPr lang="pt-BR" sz="1800" b="1" dirty="0">
                <a:solidFill>
                  <a:schemeClr val="tx2"/>
                </a:solidFill>
              </a:rPr>
              <a:t>H</a:t>
            </a:r>
            <a:r>
              <a:rPr lang="pt-BR" sz="1800" b="1" baseline="-25000" dirty="0">
                <a:solidFill>
                  <a:schemeClr val="tx2"/>
                </a:solidFill>
              </a:rPr>
              <a:t>2</a:t>
            </a:r>
            <a:r>
              <a:rPr lang="pt-BR" sz="1800" b="1" dirty="0">
                <a:solidFill>
                  <a:schemeClr val="tx2"/>
                </a:solidFill>
              </a:rPr>
              <a:t>O  ⇄ ½O</a:t>
            </a:r>
            <a:r>
              <a:rPr lang="pt-BR" sz="1800" b="1" baseline="-25000" dirty="0">
                <a:solidFill>
                  <a:schemeClr val="tx2"/>
                </a:solidFill>
              </a:rPr>
              <a:t>2</a:t>
            </a:r>
            <a:r>
              <a:rPr lang="pt-BR" sz="1800" b="1" dirty="0">
                <a:solidFill>
                  <a:schemeClr val="tx2"/>
                </a:solidFill>
              </a:rPr>
              <a:t>↑ + H</a:t>
            </a:r>
            <a:r>
              <a:rPr lang="pt-BR" sz="1800" b="1" baseline="-25000" dirty="0">
                <a:solidFill>
                  <a:schemeClr val="tx2"/>
                </a:solidFill>
              </a:rPr>
              <a:t>2</a:t>
            </a:r>
            <a:r>
              <a:rPr lang="pt-BR" sz="1800" b="1" dirty="0">
                <a:solidFill>
                  <a:schemeClr val="tx2"/>
                </a:solidFill>
              </a:rPr>
              <a:t>↑ </a:t>
            </a:r>
            <a:endParaRPr lang="en-GB" sz="1800" dirty="0"/>
          </a:p>
        </p:txBody>
      </p:sp>
      <p:cxnSp>
        <p:nvCxnSpPr>
          <p:cNvPr id="12" name="Straight Arrow Connector 11"/>
          <p:cNvCxnSpPr/>
          <p:nvPr/>
        </p:nvCxnSpPr>
        <p:spPr bwMode="auto">
          <a:xfrm>
            <a:off x="6019800" y="4495800"/>
            <a:ext cx="914400" cy="914400"/>
          </a:xfrm>
          <a:prstGeom prst="straightConnector1">
            <a:avLst/>
          </a:prstGeom>
          <a:noFill/>
          <a:ln w="9525" cap="flat" cmpd="sng" algn="ctr">
            <a:noFill/>
            <a:prstDash val="solid"/>
            <a:round/>
            <a:headEnd type="none" w="med" len="med"/>
            <a:tailEnd type="arrow"/>
          </a:ln>
          <a:effectLst/>
        </p:spPr>
      </p:cxnSp>
      <p:sp>
        <p:nvSpPr>
          <p:cNvPr id="13" name="TextBox 12"/>
          <p:cNvSpPr txBox="1"/>
          <p:nvPr/>
        </p:nvSpPr>
        <p:spPr>
          <a:xfrm>
            <a:off x="1447800" y="5410200"/>
            <a:ext cx="6098657" cy="840230"/>
          </a:xfrm>
          <a:prstGeom prst="rect">
            <a:avLst/>
          </a:prstGeom>
          <a:noFill/>
        </p:spPr>
        <p:txBody>
          <a:bodyPr wrap="none" rtlCol="0">
            <a:spAutoFit/>
          </a:bodyPr>
          <a:lstStyle/>
          <a:p>
            <a:pPr algn="l"/>
            <a:r>
              <a:rPr lang="sl-SI" sz="1800" dirty="0">
                <a:solidFill>
                  <a:schemeClr val="accent1">
                    <a:lumMod val="60000"/>
                    <a:lumOff val="40000"/>
                  </a:schemeClr>
                </a:solidFill>
                <a:effectLst/>
              </a:rPr>
              <a:t>Teorijski napon razlaganja vode na 25 </a:t>
            </a:r>
            <a:r>
              <a:rPr lang="sl-SI" sz="1800" baseline="30000" dirty="0">
                <a:solidFill>
                  <a:schemeClr val="accent1">
                    <a:lumMod val="60000"/>
                    <a:lumOff val="40000"/>
                  </a:schemeClr>
                </a:solidFill>
                <a:effectLst/>
              </a:rPr>
              <a:t>o</a:t>
            </a:r>
            <a:r>
              <a:rPr lang="sl-SI" sz="1800" dirty="0">
                <a:solidFill>
                  <a:schemeClr val="accent1">
                    <a:lumMod val="60000"/>
                    <a:lumOff val="40000"/>
                  </a:schemeClr>
                </a:solidFill>
                <a:effectLst/>
              </a:rPr>
              <a:t>C i 1 bar je 1,23 V.</a:t>
            </a:r>
          </a:p>
          <a:p>
            <a:pPr algn="l"/>
            <a:r>
              <a:rPr lang="sl-SI" sz="1800" dirty="0">
                <a:solidFill>
                  <a:schemeClr val="accent1">
                    <a:lumMod val="60000"/>
                    <a:lumOff val="40000"/>
                  </a:schemeClr>
                </a:solidFill>
                <a:effectLst/>
              </a:rPr>
              <a:t>U praksi je to više, pa je i potrošnja energije veća.</a:t>
            </a:r>
            <a:endParaRPr lang="en-GB" sz="1800" dirty="0">
              <a:solidFill>
                <a:schemeClr val="accent1">
                  <a:lumMod val="60000"/>
                  <a:lumOff val="40000"/>
                </a:schemeClr>
              </a:solidFill>
              <a:effectLst/>
            </a:endParaRPr>
          </a:p>
        </p:txBody>
      </p:sp>
      <p:sp>
        <p:nvSpPr>
          <p:cNvPr id="23" name="Freeform 22"/>
          <p:cNvSpPr/>
          <p:nvPr/>
        </p:nvSpPr>
        <p:spPr bwMode="auto">
          <a:xfrm rot="21402868">
            <a:off x="6134986" y="1967023"/>
            <a:ext cx="2339163" cy="2466754"/>
          </a:xfrm>
          <a:custGeom>
            <a:avLst/>
            <a:gdLst>
              <a:gd name="connsiteX0" fmla="*/ 1956391 w 2339163"/>
              <a:gd name="connsiteY0" fmla="*/ 2466754 h 2466754"/>
              <a:gd name="connsiteX1" fmla="*/ 1988288 w 2339163"/>
              <a:gd name="connsiteY1" fmla="*/ 2456121 h 2466754"/>
              <a:gd name="connsiteX2" fmla="*/ 2041451 w 2339163"/>
              <a:gd name="connsiteY2" fmla="*/ 2413591 h 2466754"/>
              <a:gd name="connsiteX3" fmla="*/ 2062716 w 2339163"/>
              <a:gd name="connsiteY3" fmla="*/ 2381693 h 2466754"/>
              <a:gd name="connsiteX4" fmla="*/ 2094614 w 2339163"/>
              <a:gd name="connsiteY4" fmla="*/ 2360428 h 2466754"/>
              <a:gd name="connsiteX5" fmla="*/ 2158409 w 2339163"/>
              <a:gd name="connsiteY5" fmla="*/ 2264735 h 2466754"/>
              <a:gd name="connsiteX6" fmla="*/ 2179674 w 2339163"/>
              <a:gd name="connsiteY6" fmla="*/ 2232837 h 2466754"/>
              <a:gd name="connsiteX7" fmla="*/ 2200940 w 2339163"/>
              <a:gd name="connsiteY7" fmla="*/ 2200940 h 2466754"/>
              <a:gd name="connsiteX8" fmla="*/ 2232837 w 2339163"/>
              <a:gd name="connsiteY8" fmla="*/ 2137144 h 2466754"/>
              <a:gd name="connsiteX9" fmla="*/ 2254102 w 2339163"/>
              <a:gd name="connsiteY9" fmla="*/ 2073349 h 2466754"/>
              <a:gd name="connsiteX10" fmla="*/ 2275367 w 2339163"/>
              <a:gd name="connsiteY10" fmla="*/ 2009554 h 2466754"/>
              <a:gd name="connsiteX11" fmla="*/ 2286000 w 2339163"/>
              <a:gd name="connsiteY11" fmla="*/ 1967024 h 2466754"/>
              <a:gd name="connsiteX12" fmla="*/ 2296633 w 2339163"/>
              <a:gd name="connsiteY12" fmla="*/ 1935126 h 2466754"/>
              <a:gd name="connsiteX13" fmla="*/ 2317898 w 2339163"/>
              <a:gd name="connsiteY13" fmla="*/ 1860698 h 2466754"/>
              <a:gd name="connsiteX14" fmla="*/ 2328530 w 2339163"/>
              <a:gd name="connsiteY14" fmla="*/ 1796903 h 2466754"/>
              <a:gd name="connsiteX15" fmla="*/ 2339163 w 2339163"/>
              <a:gd name="connsiteY15" fmla="*/ 1754372 h 2466754"/>
              <a:gd name="connsiteX16" fmla="*/ 2328530 w 2339163"/>
              <a:gd name="connsiteY16" fmla="*/ 1010093 h 2466754"/>
              <a:gd name="connsiteX17" fmla="*/ 2317898 w 2339163"/>
              <a:gd name="connsiteY17" fmla="*/ 956930 h 2466754"/>
              <a:gd name="connsiteX18" fmla="*/ 2296633 w 2339163"/>
              <a:gd name="connsiteY18" fmla="*/ 829340 h 2466754"/>
              <a:gd name="connsiteX19" fmla="*/ 2286000 w 2339163"/>
              <a:gd name="connsiteY19" fmla="*/ 797442 h 2466754"/>
              <a:gd name="connsiteX20" fmla="*/ 2264735 w 2339163"/>
              <a:gd name="connsiteY20" fmla="*/ 712382 h 2466754"/>
              <a:gd name="connsiteX21" fmla="*/ 2222205 w 2339163"/>
              <a:gd name="connsiteY21" fmla="*/ 637954 h 2466754"/>
              <a:gd name="connsiteX22" fmla="*/ 2179674 w 2339163"/>
              <a:gd name="connsiteY22" fmla="*/ 574158 h 2466754"/>
              <a:gd name="connsiteX23" fmla="*/ 2169042 w 2339163"/>
              <a:gd name="connsiteY23" fmla="*/ 531628 h 2466754"/>
              <a:gd name="connsiteX24" fmla="*/ 2126512 w 2339163"/>
              <a:gd name="connsiteY24" fmla="*/ 467833 h 2466754"/>
              <a:gd name="connsiteX25" fmla="*/ 2073349 w 2339163"/>
              <a:gd name="connsiteY25" fmla="*/ 372140 h 2466754"/>
              <a:gd name="connsiteX26" fmla="*/ 2041451 w 2339163"/>
              <a:gd name="connsiteY26" fmla="*/ 350875 h 2466754"/>
              <a:gd name="connsiteX27" fmla="*/ 1956391 w 2339163"/>
              <a:gd name="connsiteY27" fmla="*/ 255182 h 2466754"/>
              <a:gd name="connsiteX28" fmla="*/ 1892595 w 2339163"/>
              <a:gd name="connsiteY28" fmla="*/ 212651 h 2466754"/>
              <a:gd name="connsiteX29" fmla="*/ 1828800 w 2339163"/>
              <a:gd name="connsiteY29" fmla="*/ 170121 h 2466754"/>
              <a:gd name="connsiteX30" fmla="*/ 1786270 w 2339163"/>
              <a:gd name="connsiteY30" fmla="*/ 148856 h 2466754"/>
              <a:gd name="connsiteX31" fmla="*/ 1722474 w 2339163"/>
              <a:gd name="connsiteY31" fmla="*/ 106326 h 2466754"/>
              <a:gd name="connsiteX32" fmla="*/ 1690577 w 2339163"/>
              <a:gd name="connsiteY32" fmla="*/ 85061 h 2466754"/>
              <a:gd name="connsiteX33" fmla="*/ 1562986 w 2339163"/>
              <a:gd name="connsiteY33" fmla="*/ 42530 h 2466754"/>
              <a:gd name="connsiteX34" fmla="*/ 1531088 w 2339163"/>
              <a:gd name="connsiteY34" fmla="*/ 31898 h 2466754"/>
              <a:gd name="connsiteX35" fmla="*/ 1499191 w 2339163"/>
              <a:gd name="connsiteY35" fmla="*/ 21265 h 2466754"/>
              <a:gd name="connsiteX36" fmla="*/ 1307805 w 2339163"/>
              <a:gd name="connsiteY36" fmla="*/ 0 h 2466754"/>
              <a:gd name="connsiteX37" fmla="*/ 861237 w 2339163"/>
              <a:gd name="connsiteY37" fmla="*/ 10633 h 2466754"/>
              <a:gd name="connsiteX38" fmla="*/ 648586 w 2339163"/>
              <a:gd name="connsiteY38" fmla="*/ 31898 h 2466754"/>
              <a:gd name="connsiteX39" fmla="*/ 584791 w 2339163"/>
              <a:gd name="connsiteY39" fmla="*/ 53163 h 2466754"/>
              <a:gd name="connsiteX40" fmla="*/ 552893 w 2339163"/>
              <a:gd name="connsiteY40" fmla="*/ 63796 h 2466754"/>
              <a:gd name="connsiteX41" fmla="*/ 520995 w 2339163"/>
              <a:gd name="connsiteY41" fmla="*/ 85061 h 2466754"/>
              <a:gd name="connsiteX42" fmla="*/ 457200 w 2339163"/>
              <a:gd name="connsiteY42" fmla="*/ 106326 h 2466754"/>
              <a:gd name="connsiteX43" fmla="*/ 425302 w 2339163"/>
              <a:gd name="connsiteY43" fmla="*/ 127591 h 2466754"/>
              <a:gd name="connsiteX44" fmla="*/ 350874 w 2339163"/>
              <a:gd name="connsiteY44" fmla="*/ 148856 h 2466754"/>
              <a:gd name="connsiteX45" fmla="*/ 287079 w 2339163"/>
              <a:gd name="connsiteY45" fmla="*/ 170121 h 2466754"/>
              <a:gd name="connsiteX46" fmla="*/ 223284 w 2339163"/>
              <a:gd name="connsiteY46" fmla="*/ 180754 h 2466754"/>
              <a:gd name="connsiteX47" fmla="*/ 127591 w 2339163"/>
              <a:gd name="connsiteY47" fmla="*/ 223284 h 2466754"/>
              <a:gd name="connsiteX48" fmla="*/ 95693 w 2339163"/>
              <a:gd name="connsiteY48" fmla="*/ 233917 h 2466754"/>
              <a:gd name="connsiteX49" fmla="*/ 31898 w 2339163"/>
              <a:gd name="connsiteY49" fmla="*/ 265814 h 2466754"/>
              <a:gd name="connsiteX50" fmla="*/ 0 w 2339163"/>
              <a:gd name="connsiteY50" fmla="*/ 287079 h 246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339163" h="2466754">
                <a:moveTo>
                  <a:pt x="1956391" y="2466754"/>
                </a:moveTo>
                <a:cubicBezTo>
                  <a:pt x="1967023" y="2463210"/>
                  <a:pt x="1979536" y="2463122"/>
                  <a:pt x="1988288" y="2456121"/>
                </a:cubicBezTo>
                <a:cubicBezTo>
                  <a:pt x="2056993" y="2401157"/>
                  <a:pt x="1961277" y="2440317"/>
                  <a:pt x="2041451" y="2413591"/>
                </a:cubicBezTo>
                <a:cubicBezTo>
                  <a:pt x="2048539" y="2402958"/>
                  <a:pt x="2053680" y="2390729"/>
                  <a:pt x="2062716" y="2381693"/>
                </a:cubicBezTo>
                <a:cubicBezTo>
                  <a:pt x="2071752" y="2372657"/>
                  <a:pt x="2086199" y="2370045"/>
                  <a:pt x="2094614" y="2360428"/>
                </a:cubicBezTo>
                <a:cubicBezTo>
                  <a:pt x="2094617" y="2360424"/>
                  <a:pt x="2147775" y="2280686"/>
                  <a:pt x="2158409" y="2264735"/>
                </a:cubicBezTo>
                <a:lnTo>
                  <a:pt x="2179674" y="2232837"/>
                </a:lnTo>
                <a:lnTo>
                  <a:pt x="2200940" y="2200940"/>
                </a:lnTo>
                <a:cubicBezTo>
                  <a:pt x="2239710" y="2084623"/>
                  <a:pt x="2177880" y="2260798"/>
                  <a:pt x="2232837" y="2137144"/>
                </a:cubicBezTo>
                <a:cubicBezTo>
                  <a:pt x="2241941" y="2116661"/>
                  <a:pt x="2247014" y="2094614"/>
                  <a:pt x="2254102" y="2073349"/>
                </a:cubicBezTo>
                <a:cubicBezTo>
                  <a:pt x="2254105" y="2073339"/>
                  <a:pt x="2275364" y="2009565"/>
                  <a:pt x="2275367" y="2009554"/>
                </a:cubicBezTo>
                <a:cubicBezTo>
                  <a:pt x="2278911" y="1995377"/>
                  <a:pt x="2281985" y="1981075"/>
                  <a:pt x="2286000" y="1967024"/>
                </a:cubicBezTo>
                <a:cubicBezTo>
                  <a:pt x="2289079" y="1956247"/>
                  <a:pt x="2293554" y="1945903"/>
                  <a:pt x="2296633" y="1935126"/>
                </a:cubicBezTo>
                <a:cubicBezTo>
                  <a:pt x="2323335" y="1841670"/>
                  <a:pt x="2292404" y="1937179"/>
                  <a:pt x="2317898" y="1860698"/>
                </a:cubicBezTo>
                <a:cubicBezTo>
                  <a:pt x="2321442" y="1839433"/>
                  <a:pt x="2324302" y="1818043"/>
                  <a:pt x="2328530" y="1796903"/>
                </a:cubicBezTo>
                <a:cubicBezTo>
                  <a:pt x="2331396" y="1782573"/>
                  <a:pt x="2339163" y="1768985"/>
                  <a:pt x="2339163" y="1754372"/>
                </a:cubicBezTo>
                <a:cubicBezTo>
                  <a:pt x="2339163" y="1506254"/>
                  <a:pt x="2335144" y="1258123"/>
                  <a:pt x="2328530" y="1010093"/>
                </a:cubicBezTo>
                <a:cubicBezTo>
                  <a:pt x="2328048" y="992028"/>
                  <a:pt x="2320869" y="974756"/>
                  <a:pt x="2317898" y="956930"/>
                </a:cubicBezTo>
                <a:cubicBezTo>
                  <a:pt x="2308899" y="902938"/>
                  <a:pt x="2309158" y="879441"/>
                  <a:pt x="2296633" y="829340"/>
                </a:cubicBezTo>
                <a:cubicBezTo>
                  <a:pt x="2293915" y="818467"/>
                  <a:pt x="2288949" y="808255"/>
                  <a:pt x="2286000" y="797442"/>
                </a:cubicBezTo>
                <a:cubicBezTo>
                  <a:pt x="2278310" y="769246"/>
                  <a:pt x="2277805" y="738523"/>
                  <a:pt x="2264735" y="712382"/>
                </a:cubicBezTo>
                <a:cubicBezTo>
                  <a:pt x="2200480" y="583869"/>
                  <a:pt x="2282314" y="743144"/>
                  <a:pt x="2222205" y="637954"/>
                </a:cubicBezTo>
                <a:cubicBezTo>
                  <a:pt x="2187873" y="577874"/>
                  <a:pt x="2217576" y="612060"/>
                  <a:pt x="2179674" y="574158"/>
                </a:cubicBezTo>
                <a:cubicBezTo>
                  <a:pt x="2176130" y="559981"/>
                  <a:pt x="2175577" y="544698"/>
                  <a:pt x="2169042" y="531628"/>
                </a:cubicBezTo>
                <a:cubicBezTo>
                  <a:pt x="2157612" y="508769"/>
                  <a:pt x="2134594" y="492079"/>
                  <a:pt x="2126512" y="467833"/>
                </a:cubicBezTo>
                <a:cubicBezTo>
                  <a:pt x="2115432" y="434594"/>
                  <a:pt x="2104686" y="393031"/>
                  <a:pt x="2073349" y="372140"/>
                </a:cubicBezTo>
                <a:lnTo>
                  <a:pt x="2041451" y="350875"/>
                </a:lnTo>
                <a:cubicBezTo>
                  <a:pt x="2015883" y="312523"/>
                  <a:pt x="2000091" y="284315"/>
                  <a:pt x="1956391" y="255182"/>
                </a:cubicBezTo>
                <a:lnTo>
                  <a:pt x="1892595" y="212651"/>
                </a:lnTo>
                <a:cubicBezTo>
                  <a:pt x="1871330" y="198474"/>
                  <a:pt x="1851659" y="181551"/>
                  <a:pt x="1828800" y="170121"/>
                </a:cubicBezTo>
                <a:cubicBezTo>
                  <a:pt x="1814623" y="163033"/>
                  <a:pt x="1799861" y="157011"/>
                  <a:pt x="1786270" y="148856"/>
                </a:cubicBezTo>
                <a:cubicBezTo>
                  <a:pt x="1764354" y="135707"/>
                  <a:pt x="1743739" y="120503"/>
                  <a:pt x="1722474" y="106326"/>
                </a:cubicBezTo>
                <a:cubicBezTo>
                  <a:pt x="1711842" y="99238"/>
                  <a:pt x="1702700" y="89102"/>
                  <a:pt x="1690577" y="85061"/>
                </a:cubicBezTo>
                <a:lnTo>
                  <a:pt x="1562986" y="42530"/>
                </a:lnTo>
                <a:lnTo>
                  <a:pt x="1531088" y="31898"/>
                </a:lnTo>
                <a:cubicBezTo>
                  <a:pt x="1520456" y="28354"/>
                  <a:pt x="1510246" y="23107"/>
                  <a:pt x="1499191" y="21265"/>
                </a:cubicBezTo>
                <a:cubicBezTo>
                  <a:pt x="1393298" y="3617"/>
                  <a:pt x="1456879" y="12423"/>
                  <a:pt x="1307805" y="0"/>
                </a:cubicBezTo>
                <a:lnTo>
                  <a:pt x="861237" y="10633"/>
                </a:lnTo>
                <a:cubicBezTo>
                  <a:pt x="820538" y="12087"/>
                  <a:pt x="705257" y="17730"/>
                  <a:pt x="648586" y="31898"/>
                </a:cubicBezTo>
                <a:cubicBezTo>
                  <a:pt x="626840" y="37335"/>
                  <a:pt x="606056" y="46075"/>
                  <a:pt x="584791" y="53163"/>
                </a:cubicBezTo>
                <a:cubicBezTo>
                  <a:pt x="574158" y="56707"/>
                  <a:pt x="562219" y="57579"/>
                  <a:pt x="552893" y="63796"/>
                </a:cubicBezTo>
                <a:cubicBezTo>
                  <a:pt x="542260" y="70884"/>
                  <a:pt x="532672" y="79871"/>
                  <a:pt x="520995" y="85061"/>
                </a:cubicBezTo>
                <a:cubicBezTo>
                  <a:pt x="500512" y="94165"/>
                  <a:pt x="475851" y="93892"/>
                  <a:pt x="457200" y="106326"/>
                </a:cubicBezTo>
                <a:cubicBezTo>
                  <a:pt x="446567" y="113414"/>
                  <a:pt x="436732" y="121876"/>
                  <a:pt x="425302" y="127591"/>
                </a:cubicBezTo>
                <a:cubicBezTo>
                  <a:pt x="407429" y="136528"/>
                  <a:pt x="367917" y="143743"/>
                  <a:pt x="350874" y="148856"/>
                </a:cubicBezTo>
                <a:cubicBezTo>
                  <a:pt x="329404" y="155297"/>
                  <a:pt x="309189" y="166436"/>
                  <a:pt x="287079" y="170121"/>
                </a:cubicBezTo>
                <a:cubicBezTo>
                  <a:pt x="265814" y="173665"/>
                  <a:pt x="244199" y="175525"/>
                  <a:pt x="223284" y="180754"/>
                </a:cubicBezTo>
                <a:cubicBezTo>
                  <a:pt x="113557" y="208186"/>
                  <a:pt x="197412" y="188373"/>
                  <a:pt x="127591" y="223284"/>
                </a:cubicBezTo>
                <a:cubicBezTo>
                  <a:pt x="117566" y="228296"/>
                  <a:pt x="105718" y="228905"/>
                  <a:pt x="95693" y="233917"/>
                </a:cubicBezTo>
                <a:cubicBezTo>
                  <a:pt x="13252" y="275138"/>
                  <a:pt x="112068" y="239092"/>
                  <a:pt x="31898" y="265814"/>
                </a:cubicBezTo>
                <a:lnTo>
                  <a:pt x="0" y="287079"/>
                </a:lnTo>
              </a:path>
            </a:pathLst>
          </a:custGeom>
          <a:noFill/>
          <a:ln w="19050" cap="flat" cmpd="sng" algn="ctr">
            <a:solidFill>
              <a:srgbClr val="FFFF00"/>
            </a:solidFill>
            <a:prstDash val="solid"/>
            <a:round/>
            <a:headEnd type="none" w="med" len="med"/>
            <a:tailEnd type="arrow" w="med" len="med"/>
          </a:ln>
          <a:effectLst/>
        </p:spPr>
        <p:txBody>
          <a:bodyPr vert="horz" wrap="none" lIns="91440" tIns="45720" rIns="91440" bIns="45720" numCol="1" rtlCol="0" anchor="t" anchorCtr="0" compatLnSpc="1">
            <a:prstTxWarp prst="textNoShape">
              <a:avLst/>
            </a:prstTxWarp>
            <a:spAutoFit/>
          </a:bodyPr>
          <a:lstStyle/>
          <a:p>
            <a:pPr marL="342900" marR="0" indent="-342900" algn="ctr" defTabSz="914400" rtl="0" eaLnBrk="1" fontAlgn="base" latinLnBrk="0" hangingPunct="1">
              <a:lnSpc>
                <a:spcPct val="125000"/>
              </a:lnSpc>
              <a:spcBef>
                <a:spcPct val="20000"/>
              </a:spcBef>
              <a:spcAft>
                <a:spcPct val="0"/>
              </a:spcAft>
              <a:buClr>
                <a:schemeClr val="hlink"/>
              </a:buClr>
              <a:buSzPct val="65000"/>
              <a:buFont typeface="Wingdings" pitchFamily="2" charset="2"/>
              <a:buNone/>
              <a:tabLst/>
            </a:pPr>
            <a:endParaRPr kumimoji="0" lang="en-GB" sz="2400" b="0" i="0" u="none" strike="noStrike" cap="none" normalizeH="0" baseline="0">
              <a:ln>
                <a:noFill/>
              </a:ln>
              <a:solidFill>
                <a:srgbClr val="FFDB43"/>
              </a:solidFill>
              <a:effectLst>
                <a:outerShdw blurRad="38100" dist="38100" dir="2700000" algn="tl">
                  <a:srgbClr val="000000">
                    <a:alpha val="43137"/>
                  </a:srgbClr>
                </a:outerShdw>
              </a:effectLst>
              <a:latin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0396119D-94D4-4FA0-91D6-C70AA979E31B}" type="slidenum">
              <a:rPr lang="en-US" sz="1200">
                <a:solidFill>
                  <a:srgbClr val="E1F470"/>
                </a:solidFill>
              </a:rPr>
              <a:pPr>
                <a:defRPr/>
              </a:pPr>
              <a:t>31</a:t>
            </a:fld>
            <a:endParaRPr lang="en-US" sz="1200" dirty="0">
              <a:solidFill>
                <a:srgbClr val="E1F470"/>
              </a:solidFill>
            </a:endParaRPr>
          </a:p>
        </p:txBody>
      </p:sp>
      <p:sp>
        <p:nvSpPr>
          <p:cNvPr id="231426" name="Rectangle 2"/>
          <p:cNvSpPr>
            <a:spLocks noGrp="1" noChangeArrowheads="1"/>
          </p:cNvSpPr>
          <p:nvPr>
            <p:ph type="title"/>
          </p:nvPr>
        </p:nvSpPr>
        <p:spPr>
          <a:xfrm>
            <a:off x="0" y="990600"/>
            <a:ext cx="9144000" cy="533400"/>
          </a:xfrm>
        </p:spPr>
        <p:txBody>
          <a:bodyPr/>
          <a:lstStyle/>
          <a:p>
            <a:pPr eaLnBrk="1" hangingPunct="1">
              <a:defRPr/>
            </a:pPr>
            <a:r>
              <a:rPr lang="sl-SI" sz="2400" b="1" dirty="0">
                <a:solidFill>
                  <a:srgbClr val="66FF99"/>
                </a:solidFill>
              </a:rPr>
              <a:t>Industrijski elektrolizer firme Krebskosmo-Berlin</a:t>
            </a:r>
            <a:endParaRPr lang="en-US" sz="2400" dirty="0">
              <a:solidFill>
                <a:srgbClr val="66FF99"/>
              </a:solidFill>
              <a:effectLst/>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pic>
        <p:nvPicPr>
          <p:cNvPr id="145410" name="Picture 2" descr="D:\Fakultet\Doktorske studije\Predavanja_doktorske\Vodonicna energija\scan0003.jpg"/>
          <p:cNvPicPr>
            <a:picLocks noChangeAspect="1" noChangeArrowheads="1"/>
          </p:cNvPicPr>
          <p:nvPr/>
        </p:nvPicPr>
        <p:blipFill>
          <a:blip r:embed="rId3" cstate="print"/>
          <a:srcRect/>
          <a:stretch>
            <a:fillRect/>
          </a:stretch>
        </p:blipFill>
        <p:spPr bwMode="auto">
          <a:xfrm>
            <a:off x="990600" y="2514600"/>
            <a:ext cx="2858217" cy="2997200"/>
          </a:xfrm>
          <a:prstGeom prst="rect">
            <a:avLst/>
          </a:prstGeom>
          <a:noFill/>
        </p:spPr>
      </p:pic>
      <p:pic>
        <p:nvPicPr>
          <p:cNvPr id="145411" name="Picture 3" descr="D:\Fakultet\Doktorske studije\Predavanja_doktorske\Vodonicna energija\scan0002.jpg"/>
          <p:cNvPicPr>
            <a:picLocks noChangeAspect="1" noChangeArrowheads="1"/>
          </p:cNvPicPr>
          <p:nvPr/>
        </p:nvPicPr>
        <p:blipFill>
          <a:blip r:embed="rId4" cstate="print"/>
          <a:srcRect/>
          <a:stretch>
            <a:fillRect/>
          </a:stretch>
        </p:blipFill>
        <p:spPr bwMode="auto">
          <a:xfrm>
            <a:off x="4648200" y="2895600"/>
            <a:ext cx="3766933" cy="263207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90A03A8B-CD9A-40A6-9FD8-71F17EF8B8C1}" type="slidenum">
              <a:rPr lang="en-US" sz="1200">
                <a:solidFill>
                  <a:srgbClr val="E1F470"/>
                </a:solidFill>
              </a:rPr>
              <a:pPr>
                <a:defRPr/>
              </a:pPr>
              <a:t>32</a:t>
            </a:fld>
            <a:endParaRPr lang="en-US" sz="1200" dirty="0">
              <a:solidFill>
                <a:srgbClr val="E1F470"/>
              </a:solidFill>
            </a:endParaRPr>
          </a:p>
        </p:txBody>
      </p:sp>
      <p:sp>
        <p:nvSpPr>
          <p:cNvPr id="231426" name="Rectangle 2"/>
          <p:cNvSpPr>
            <a:spLocks noGrp="1" noChangeArrowheads="1"/>
          </p:cNvSpPr>
          <p:nvPr>
            <p:ph type="title"/>
          </p:nvPr>
        </p:nvSpPr>
        <p:spPr>
          <a:xfrm>
            <a:off x="0" y="533400"/>
            <a:ext cx="9144000" cy="533400"/>
          </a:xfrm>
        </p:spPr>
        <p:txBody>
          <a:bodyPr/>
          <a:lstStyle/>
          <a:p>
            <a:pPr eaLnBrk="1" hangingPunct="1">
              <a:defRPr/>
            </a:pPr>
            <a:r>
              <a:rPr lang="sl-SI" sz="2800" b="1" dirty="0">
                <a:solidFill>
                  <a:srgbClr val="E1F470"/>
                </a:solidFill>
              </a:rPr>
              <a:t>Skladištenje, transport i distribucija vodonika</a:t>
            </a:r>
            <a:endParaRPr lang="en-US" sz="2800" dirty="0">
              <a:solidFill>
                <a:srgbClr val="DFE8F5"/>
              </a:solidFill>
              <a:effectLst/>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10" name="TextBox 9"/>
          <p:cNvSpPr txBox="1"/>
          <p:nvPr/>
        </p:nvSpPr>
        <p:spPr>
          <a:xfrm>
            <a:off x="990600" y="1524000"/>
            <a:ext cx="7304948" cy="2696123"/>
          </a:xfrm>
          <a:prstGeom prst="rect">
            <a:avLst/>
          </a:prstGeom>
          <a:noFill/>
        </p:spPr>
        <p:txBody>
          <a:bodyPr wrap="none" rtlCol="0">
            <a:spAutoFit/>
          </a:bodyPr>
          <a:lstStyle/>
          <a:p>
            <a:pPr algn="l"/>
            <a:r>
              <a:rPr lang="sl-SI" b="1" dirty="0">
                <a:solidFill>
                  <a:schemeClr val="tx1"/>
                </a:solidFill>
                <a:effectLst/>
              </a:rPr>
              <a:t>SKLADIŠTENJE:</a:t>
            </a:r>
          </a:p>
          <a:p>
            <a:pPr algn="l"/>
            <a:r>
              <a:rPr lang="sl-SI" dirty="0">
                <a:effectLst/>
              </a:rPr>
              <a:t>	</a:t>
            </a:r>
            <a:r>
              <a:rPr lang="sl-SI" dirty="0">
                <a:solidFill>
                  <a:schemeClr val="tx1"/>
                </a:solidFill>
                <a:effectLst/>
              </a:rPr>
              <a:t>- u sudovima pod pritiskom,</a:t>
            </a:r>
          </a:p>
          <a:p>
            <a:pPr algn="l"/>
            <a:r>
              <a:rPr lang="sl-SI" dirty="0">
                <a:solidFill>
                  <a:schemeClr val="tx1"/>
                </a:solidFill>
                <a:effectLst/>
              </a:rPr>
              <a:t>	- u tečnom stanju,</a:t>
            </a:r>
          </a:p>
          <a:p>
            <a:pPr lvl="2" algn="l"/>
            <a:r>
              <a:rPr lang="sl-SI" dirty="0">
                <a:solidFill>
                  <a:schemeClr val="tx1"/>
                </a:solidFill>
                <a:effectLst/>
              </a:rPr>
              <a:t>- u obliku jedinjenja koja ga lako oslobađaju,</a:t>
            </a:r>
          </a:p>
          <a:p>
            <a:pPr lvl="2" algn="l"/>
            <a:r>
              <a:rPr lang="sl-SI" dirty="0">
                <a:solidFill>
                  <a:schemeClr val="tx1"/>
                </a:solidFill>
                <a:effectLst/>
              </a:rPr>
              <a:t>	</a:t>
            </a:r>
            <a:r>
              <a:rPr lang="sl-SI" sz="2000" dirty="0">
                <a:solidFill>
                  <a:schemeClr val="tx1"/>
                </a:solidFill>
                <a:effectLst/>
              </a:rPr>
              <a:t>npr. hidrida metala</a:t>
            </a:r>
            <a:r>
              <a:rPr lang="sl-SI" dirty="0">
                <a:solidFill>
                  <a:schemeClr val="tx1"/>
                </a:solidFill>
                <a:effectLst/>
              </a:rPr>
              <a:t>.</a:t>
            </a:r>
            <a:endParaRPr lang="en-GB" dirty="0">
              <a:solidFill>
                <a:schemeClr val="tx1"/>
              </a:solidFill>
              <a:effectLst/>
            </a:endParaRPr>
          </a:p>
        </p:txBody>
      </p:sp>
      <p:sp>
        <p:nvSpPr>
          <p:cNvPr id="11" name="TextBox 10"/>
          <p:cNvSpPr txBox="1"/>
          <p:nvPr/>
        </p:nvSpPr>
        <p:spPr>
          <a:xfrm>
            <a:off x="1066800" y="4114800"/>
            <a:ext cx="4903202" cy="2160591"/>
          </a:xfrm>
          <a:prstGeom prst="rect">
            <a:avLst/>
          </a:prstGeom>
          <a:noFill/>
        </p:spPr>
        <p:txBody>
          <a:bodyPr wrap="none" rtlCol="0">
            <a:spAutoFit/>
          </a:bodyPr>
          <a:lstStyle/>
          <a:p>
            <a:pPr algn="l"/>
            <a:r>
              <a:rPr lang="sl-SI" b="1" dirty="0">
                <a:solidFill>
                  <a:schemeClr val="tx1"/>
                </a:solidFill>
                <a:effectLst/>
              </a:rPr>
              <a:t>TRANSPORT i DISTRIBUCIJA:</a:t>
            </a:r>
          </a:p>
          <a:p>
            <a:pPr algn="l"/>
            <a:r>
              <a:rPr lang="sl-SI" dirty="0">
                <a:effectLst/>
              </a:rPr>
              <a:t>	</a:t>
            </a:r>
            <a:r>
              <a:rPr lang="sl-SI" dirty="0">
                <a:solidFill>
                  <a:schemeClr val="tx1"/>
                </a:solidFill>
                <a:effectLst/>
              </a:rPr>
              <a:t>- gasovodima,</a:t>
            </a:r>
          </a:p>
          <a:p>
            <a:pPr algn="l"/>
            <a:r>
              <a:rPr lang="sl-SI" dirty="0">
                <a:solidFill>
                  <a:schemeClr val="tx1"/>
                </a:solidFill>
                <a:effectLst/>
              </a:rPr>
              <a:t>	- brodovima,</a:t>
            </a:r>
          </a:p>
          <a:p>
            <a:pPr lvl="2" algn="l"/>
            <a:r>
              <a:rPr lang="sl-SI" dirty="0">
                <a:solidFill>
                  <a:schemeClr val="tx1"/>
                </a:solidFill>
                <a:effectLst/>
              </a:rPr>
              <a:t>- kamionima i vozovima.</a:t>
            </a:r>
            <a:endParaRPr lang="en-GB" dirty="0">
              <a:solidFill>
                <a:schemeClr val="tx1"/>
              </a:solidFill>
              <a:effectLst/>
            </a:endParaRP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ADFFC86C-1B7B-471C-ADC2-83D4E1108935}" type="slidenum">
              <a:rPr lang="en-US" sz="1200">
                <a:solidFill>
                  <a:srgbClr val="E1F470"/>
                </a:solidFill>
              </a:rPr>
              <a:pPr>
                <a:defRPr/>
              </a:pPr>
              <a:t>33</a:t>
            </a:fld>
            <a:endParaRPr lang="en-US" sz="1200" dirty="0">
              <a:solidFill>
                <a:srgbClr val="E1F470"/>
              </a:solidFill>
            </a:endParaRPr>
          </a:p>
        </p:txBody>
      </p:sp>
      <p:sp>
        <p:nvSpPr>
          <p:cNvPr id="231426" name="Rectangle 2"/>
          <p:cNvSpPr>
            <a:spLocks noGrp="1" noChangeArrowheads="1"/>
          </p:cNvSpPr>
          <p:nvPr>
            <p:ph type="title"/>
          </p:nvPr>
        </p:nvSpPr>
        <p:spPr>
          <a:xfrm>
            <a:off x="0" y="609600"/>
            <a:ext cx="9144000" cy="533400"/>
          </a:xfrm>
        </p:spPr>
        <p:txBody>
          <a:bodyPr/>
          <a:lstStyle/>
          <a:p>
            <a:pPr eaLnBrk="1" hangingPunct="1">
              <a:defRPr/>
            </a:pPr>
            <a:r>
              <a:rPr lang="sl-SI" sz="2800" b="1" dirty="0">
                <a:solidFill>
                  <a:srgbClr val="E1F470"/>
                </a:solidFill>
              </a:rPr>
              <a:t>Neenergetsko korišćenje - vodonik kao sirovina</a:t>
            </a:r>
            <a:endParaRPr lang="en-US" sz="2800" dirty="0">
              <a:solidFill>
                <a:srgbClr val="DFE8F5"/>
              </a:solidFill>
              <a:effectLst/>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12" name="Content Placeholder 2"/>
          <p:cNvSpPr>
            <a:spLocks noGrp="1"/>
          </p:cNvSpPr>
          <p:nvPr>
            <p:ph sz="half" idx="1"/>
          </p:nvPr>
        </p:nvSpPr>
        <p:spPr>
          <a:xfrm>
            <a:off x="457200" y="1828800"/>
            <a:ext cx="4038600" cy="4114800"/>
          </a:xfrm>
        </p:spPr>
        <p:txBody>
          <a:bodyPr/>
          <a:lstStyle/>
          <a:p>
            <a:pPr>
              <a:defRPr/>
            </a:pPr>
            <a:r>
              <a:rPr lang="sl-SI" sz="1800" dirty="0">
                <a:solidFill>
                  <a:schemeClr val="tx2">
                    <a:lumMod val="75000"/>
                  </a:schemeClr>
                </a:solidFill>
                <a:effectLst/>
              </a:rPr>
              <a:t>Sinteza amonijaka</a:t>
            </a:r>
          </a:p>
          <a:p>
            <a:pPr>
              <a:defRPr/>
            </a:pPr>
            <a:r>
              <a:rPr lang="sl-SI" sz="1800" dirty="0">
                <a:solidFill>
                  <a:schemeClr val="tx2">
                    <a:lumMod val="75000"/>
                  </a:schemeClr>
                </a:solidFill>
                <a:effectLst/>
              </a:rPr>
              <a:t>Sinteza metanola</a:t>
            </a:r>
          </a:p>
          <a:p>
            <a:pPr>
              <a:defRPr/>
            </a:pPr>
            <a:r>
              <a:rPr lang="sl-SI" sz="1800" dirty="0">
                <a:solidFill>
                  <a:schemeClr val="tx2">
                    <a:lumMod val="75000"/>
                  </a:schemeClr>
                </a:solidFill>
                <a:effectLst/>
              </a:rPr>
              <a:t>Direktna redukcija rude Fe</a:t>
            </a:r>
          </a:p>
          <a:p>
            <a:pPr>
              <a:defRPr/>
            </a:pPr>
            <a:r>
              <a:rPr lang="sl-SI" sz="1800" dirty="0">
                <a:solidFill>
                  <a:schemeClr val="tx2">
                    <a:lumMod val="75000"/>
                  </a:schemeClr>
                </a:solidFill>
                <a:effectLst/>
              </a:rPr>
              <a:t>Rafinerijska hidrogenacija</a:t>
            </a:r>
          </a:p>
          <a:p>
            <a:pPr>
              <a:defRPr/>
            </a:pPr>
            <a:r>
              <a:rPr lang="sl-SI" sz="1800" dirty="0">
                <a:solidFill>
                  <a:schemeClr val="tx2">
                    <a:lumMod val="75000"/>
                  </a:schemeClr>
                </a:solidFill>
                <a:effectLst/>
              </a:rPr>
              <a:t>Gasifikacija uglja</a:t>
            </a:r>
          </a:p>
          <a:p>
            <a:pPr>
              <a:defRPr/>
            </a:pPr>
            <a:r>
              <a:rPr lang="sl-SI" sz="1800" dirty="0">
                <a:solidFill>
                  <a:schemeClr val="tx2">
                    <a:lumMod val="75000"/>
                  </a:schemeClr>
                </a:solidFill>
                <a:effectLst/>
              </a:rPr>
              <a:t>Proizvodnja nikla</a:t>
            </a:r>
          </a:p>
          <a:p>
            <a:pPr>
              <a:defRPr/>
            </a:pPr>
            <a:r>
              <a:rPr lang="sl-SI" sz="1800" dirty="0">
                <a:solidFill>
                  <a:schemeClr val="tx2">
                    <a:lumMod val="75000"/>
                  </a:schemeClr>
                </a:solidFill>
                <a:effectLst/>
              </a:rPr>
              <a:t>Proizvodnja stakla</a:t>
            </a:r>
          </a:p>
          <a:p>
            <a:pPr>
              <a:defRPr/>
            </a:pPr>
            <a:r>
              <a:rPr lang="sl-SI" sz="1800" dirty="0">
                <a:solidFill>
                  <a:schemeClr val="tx2">
                    <a:lumMod val="75000"/>
                  </a:schemeClr>
                </a:solidFill>
                <a:effectLst/>
              </a:rPr>
              <a:t>Farmaceutska industrija</a:t>
            </a:r>
          </a:p>
          <a:p>
            <a:pPr>
              <a:defRPr/>
            </a:pPr>
            <a:r>
              <a:rPr lang="sl-SI" sz="1800" dirty="0">
                <a:solidFill>
                  <a:schemeClr val="tx2">
                    <a:lumMod val="75000"/>
                  </a:schemeClr>
                </a:solidFill>
                <a:effectLst/>
              </a:rPr>
              <a:t>Proizvodnja poluprovodnika</a:t>
            </a:r>
          </a:p>
          <a:p>
            <a:pPr>
              <a:defRPr/>
            </a:pPr>
            <a:r>
              <a:rPr lang="sl-SI" sz="1800" dirty="0">
                <a:solidFill>
                  <a:schemeClr val="tx2">
                    <a:lumMod val="75000"/>
                  </a:schemeClr>
                </a:solidFill>
                <a:effectLst/>
              </a:rPr>
              <a:t>Hlađenje generatora</a:t>
            </a:r>
          </a:p>
          <a:p>
            <a:pPr>
              <a:defRPr/>
            </a:pPr>
            <a:r>
              <a:rPr lang="sl-SI" sz="1800" dirty="0">
                <a:solidFill>
                  <a:schemeClr val="tx2">
                    <a:lumMod val="75000"/>
                  </a:schemeClr>
                </a:solidFill>
                <a:effectLst/>
              </a:rPr>
              <a:t>Prečišćavanje argona</a:t>
            </a:r>
          </a:p>
          <a:p>
            <a:pPr>
              <a:defRPr/>
            </a:pPr>
            <a:r>
              <a:rPr lang="sl-SI" sz="1800" dirty="0">
                <a:solidFill>
                  <a:schemeClr val="tx2">
                    <a:lumMod val="75000"/>
                  </a:schemeClr>
                </a:solidFill>
                <a:effectLst/>
              </a:rPr>
              <a:t>Meteorologija</a:t>
            </a:r>
          </a:p>
          <a:p>
            <a:pPr>
              <a:defRPr/>
            </a:pPr>
            <a:endParaRPr lang="en-GB" sz="2200" dirty="0">
              <a:effectLst/>
            </a:endParaRPr>
          </a:p>
        </p:txBody>
      </p:sp>
      <p:sp>
        <p:nvSpPr>
          <p:cNvPr id="13" name="Content Placeholder 3"/>
          <p:cNvSpPr txBox="1">
            <a:spLocks/>
          </p:cNvSpPr>
          <p:nvPr/>
        </p:nvSpPr>
        <p:spPr>
          <a:xfrm>
            <a:off x="4495800" y="1828800"/>
            <a:ext cx="4648200" cy="4114800"/>
          </a:xfrm>
          <a:prstGeom prst="rect">
            <a:avLst/>
          </a:prstGeom>
        </p:spPr>
        <p:txBody>
          <a:bodyPr/>
          <a:lstStyle/>
          <a:p>
            <a:pPr marL="342900" indent="-342900" algn="l" eaLnBrk="0" hangingPunct="0">
              <a:lnSpc>
                <a:spcPct val="100000"/>
              </a:lnSpc>
              <a:defRPr/>
            </a:pPr>
            <a:r>
              <a:rPr lang="sl-SI" sz="1800" kern="0" dirty="0">
                <a:solidFill>
                  <a:schemeClr val="tx1"/>
                </a:solidFill>
                <a:effectLst/>
                <a:latin typeface="+mn-lt"/>
              </a:rPr>
              <a:t>3H</a:t>
            </a:r>
            <a:r>
              <a:rPr lang="sl-SI" sz="1800" kern="0" baseline="-25000" dirty="0">
                <a:solidFill>
                  <a:schemeClr val="tx1"/>
                </a:solidFill>
                <a:effectLst/>
                <a:latin typeface="+mn-lt"/>
              </a:rPr>
              <a:t>2</a:t>
            </a:r>
            <a:r>
              <a:rPr lang="sl-SI" sz="1800" kern="0" dirty="0">
                <a:solidFill>
                  <a:schemeClr val="tx1"/>
                </a:solidFill>
                <a:effectLst/>
                <a:latin typeface="+mn-lt"/>
              </a:rPr>
              <a:t> + N</a:t>
            </a:r>
            <a:r>
              <a:rPr lang="sl-SI" sz="1800" kern="0" baseline="-25000" dirty="0">
                <a:solidFill>
                  <a:schemeClr val="tx1"/>
                </a:solidFill>
                <a:effectLst/>
                <a:latin typeface="+mn-lt"/>
              </a:rPr>
              <a:t>2</a:t>
            </a:r>
            <a:r>
              <a:rPr lang="sl-SI" sz="1800" kern="0" dirty="0">
                <a:solidFill>
                  <a:schemeClr val="tx1"/>
                </a:solidFill>
                <a:effectLst/>
                <a:latin typeface="+mn-lt"/>
              </a:rPr>
              <a:t> = 2NH</a:t>
            </a:r>
            <a:r>
              <a:rPr lang="sl-SI" sz="1800" kern="0" baseline="-25000" dirty="0">
                <a:solidFill>
                  <a:schemeClr val="tx1"/>
                </a:solidFill>
                <a:effectLst/>
                <a:latin typeface="+mn-lt"/>
              </a:rPr>
              <a:t>3</a:t>
            </a:r>
            <a:r>
              <a:rPr lang="sl-SI" sz="1800" kern="0" dirty="0">
                <a:solidFill>
                  <a:schemeClr val="tx1"/>
                </a:solidFill>
                <a:effectLst/>
                <a:latin typeface="+mn-lt"/>
              </a:rPr>
              <a:t> – 45,9 kJ/mol</a:t>
            </a:r>
          </a:p>
          <a:p>
            <a:pPr marL="342900" indent="-342900" algn="l" eaLnBrk="0" hangingPunct="0">
              <a:lnSpc>
                <a:spcPct val="100000"/>
              </a:lnSpc>
              <a:defRPr/>
            </a:pPr>
            <a:r>
              <a:rPr lang="sl-SI" sz="1800" kern="0" dirty="0">
                <a:solidFill>
                  <a:schemeClr val="tx1"/>
                </a:solidFill>
                <a:effectLst/>
              </a:rPr>
              <a:t>CO + 2H</a:t>
            </a:r>
            <a:r>
              <a:rPr lang="sl-SI" sz="1800" kern="0" baseline="-25000" dirty="0">
                <a:solidFill>
                  <a:schemeClr val="tx1"/>
                </a:solidFill>
                <a:effectLst/>
              </a:rPr>
              <a:t>2</a:t>
            </a:r>
            <a:r>
              <a:rPr lang="sl-SI" sz="1800" kern="0" dirty="0">
                <a:solidFill>
                  <a:schemeClr val="tx1"/>
                </a:solidFill>
                <a:effectLst/>
              </a:rPr>
              <a:t> = 2CH</a:t>
            </a:r>
            <a:r>
              <a:rPr lang="sl-SI" sz="1800" kern="0" baseline="-25000" dirty="0">
                <a:solidFill>
                  <a:schemeClr val="tx1"/>
                </a:solidFill>
                <a:effectLst/>
              </a:rPr>
              <a:t>3</a:t>
            </a:r>
            <a:r>
              <a:rPr lang="sl-SI" sz="1800" kern="0" dirty="0">
                <a:solidFill>
                  <a:schemeClr val="tx1"/>
                </a:solidFill>
                <a:effectLst/>
              </a:rPr>
              <a:t>OH – 90,8 kJ/mol</a:t>
            </a:r>
          </a:p>
          <a:p>
            <a:pPr marL="342900" indent="-342900" algn="l" eaLnBrk="0" hangingPunct="0">
              <a:lnSpc>
                <a:spcPct val="100000"/>
              </a:lnSpc>
              <a:defRPr/>
            </a:pPr>
            <a:r>
              <a:rPr lang="sl-SI" sz="1800" kern="0" dirty="0">
                <a:solidFill>
                  <a:schemeClr val="tx1"/>
                </a:solidFill>
                <a:effectLst/>
              </a:rPr>
              <a:t>Fe</a:t>
            </a:r>
            <a:r>
              <a:rPr lang="sl-SI" sz="1800" kern="0" baseline="-25000" dirty="0">
                <a:solidFill>
                  <a:schemeClr val="tx1"/>
                </a:solidFill>
                <a:effectLst/>
              </a:rPr>
              <a:t>2</a:t>
            </a:r>
            <a:r>
              <a:rPr lang="sl-SI" sz="1800" kern="0" dirty="0">
                <a:solidFill>
                  <a:schemeClr val="tx1"/>
                </a:solidFill>
                <a:effectLst/>
              </a:rPr>
              <a:t>O</a:t>
            </a:r>
            <a:r>
              <a:rPr lang="sl-SI" sz="1800" kern="0" baseline="-25000" dirty="0">
                <a:solidFill>
                  <a:schemeClr val="tx1"/>
                </a:solidFill>
                <a:effectLst/>
              </a:rPr>
              <a:t>3</a:t>
            </a:r>
            <a:r>
              <a:rPr lang="sl-SI" sz="1800" kern="0" dirty="0">
                <a:solidFill>
                  <a:schemeClr val="tx1"/>
                </a:solidFill>
                <a:effectLst/>
              </a:rPr>
              <a:t> + 3H</a:t>
            </a:r>
            <a:r>
              <a:rPr lang="sl-SI" sz="1800" kern="0" baseline="-25000" dirty="0">
                <a:solidFill>
                  <a:schemeClr val="tx1"/>
                </a:solidFill>
                <a:effectLst/>
              </a:rPr>
              <a:t>2 </a:t>
            </a:r>
            <a:r>
              <a:rPr lang="sl-SI" sz="1800" kern="0" dirty="0">
                <a:solidFill>
                  <a:schemeClr val="tx1"/>
                </a:solidFill>
                <a:effectLst/>
              </a:rPr>
              <a:t>= 2Fe + 3H</a:t>
            </a:r>
            <a:r>
              <a:rPr lang="sl-SI" sz="1800" kern="0" baseline="-25000" dirty="0">
                <a:solidFill>
                  <a:schemeClr val="tx1"/>
                </a:solidFill>
                <a:effectLst/>
              </a:rPr>
              <a:t>2</a:t>
            </a:r>
            <a:r>
              <a:rPr lang="sl-SI" sz="1800" kern="0" dirty="0">
                <a:solidFill>
                  <a:schemeClr val="tx1"/>
                </a:solidFill>
                <a:effectLst/>
              </a:rPr>
              <a:t>O – 816 kJ/kg Fe</a:t>
            </a:r>
          </a:p>
          <a:p>
            <a:pPr marL="342900" indent="-342900" algn="l" eaLnBrk="0" hangingPunct="0">
              <a:lnSpc>
                <a:spcPct val="100000"/>
              </a:lnSpc>
              <a:defRPr/>
            </a:pPr>
            <a:r>
              <a:rPr lang="sl-SI" sz="1800" kern="0" dirty="0">
                <a:solidFill>
                  <a:schemeClr val="tx1"/>
                </a:solidFill>
                <a:effectLst/>
              </a:rPr>
              <a:t>Odstranjivanje S, N, metala</a:t>
            </a:r>
          </a:p>
          <a:p>
            <a:pPr marL="342900" indent="-342900" algn="l" eaLnBrk="0" hangingPunct="0">
              <a:lnSpc>
                <a:spcPct val="100000"/>
              </a:lnSpc>
              <a:defRPr/>
            </a:pPr>
            <a:endParaRPr lang="sl-SI" sz="2000" kern="0" dirty="0">
              <a:solidFill>
                <a:schemeClr val="tx1"/>
              </a:solidFill>
              <a:effectLst/>
            </a:endParaRPr>
          </a:p>
          <a:p>
            <a:pPr marL="342900" indent="-342900" algn="l" eaLnBrk="0" hangingPunct="0">
              <a:lnSpc>
                <a:spcPct val="100000"/>
              </a:lnSpc>
              <a:defRPr/>
            </a:pPr>
            <a:endParaRPr lang="en-GB" sz="2200" kern="0" dirty="0">
              <a:solidFill>
                <a:schemeClr val="tx1"/>
              </a:solidFill>
              <a:effectLst/>
              <a:latin typeface="+mn-lt"/>
            </a:endParaRPr>
          </a:p>
        </p:txBody>
      </p:sp>
      <p:cxnSp>
        <p:nvCxnSpPr>
          <p:cNvPr id="37896" name="Straight Arrow Connector 14"/>
          <p:cNvCxnSpPr>
            <a:cxnSpLocks noChangeShapeType="1"/>
          </p:cNvCxnSpPr>
          <p:nvPr/>
        </p:nvCxnSpPr>
        <p:spPr bwMode="auto">
          <a:xfrm>
            <a:off x="1295400" y="2209800"/>
            <a:ext cx="914400" cy="914400"/>
          </a:xfrm>
          <a:prstGeom prst="straightConnector1">
            <a:avLst/>
          </a:prstGeom>
          <a:noFill/>
          <a:ln w="9525" algn="ctr">
            <a:noFill/>
            <a:round/>
            <a:headEnd/>
            <a:tailEnd type="arrow" w="med" len="med"/>
          </a:ln>
        </p:spPr>
      </p:cxn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0396119D-94D4-4FA0-91D6-C70AA979E31B}" type="slidenum">
              <a:rPr lang="en-US" sz="1200">
                <a:solidFill>
                  <a:srgbClr val="E1F470"/>
                </a:solidFill>
              </a:rPr>
              <a:pPr>
                <a:defRPr/>
              </a:pPr>
              <a:t>34</a:t>
            </a:fld>
            <a:endParaRPr lang="en-US" sz="1200" dirty="0">
              <a:solidFill>
                <a:srgbClr val="E1F470"/>
              </a:solidFill>
            </a:endParaRPr>
          </a:p>
        </p:txBody>
      </p:sp>
      <p:sp>
        <p:nvSpPr>
          <p:cNvPr id="231426" name="Rectangle 2"/>
          <p:cNvSpPr>
            <a:spLocks noGrp="1" noChangeArrowheads="1"/>
          </p:cNvSpPr>
          <p:nvPr>
            <p:ph type="title"/>
          </p:nvPr>
        </p:nvSpPr>
        <p:spPr>
          <a:xfrm>
            <a:off x="0" y="838200"/>
            <a:ext cx="9144000" cy="533400"/>
          </a:xfrm>
        </p:spPr>
        <p:txBody>
          <a:bodyPr/>
          <a:lstStyle/>
          <a:p>
            <a:pPr eaLnBrk="1" hangingPunct="1">
              <a:defRPr/>
            </a:pPr>
            <a:r>
              <a:rPr lang="sl-SI" sz="3000" b="1" dirty="0">
                <a:solidFill>
                  <a:srgbClr val="E1F470"/>
                </a:solidFill>
              </a:rPr>
              <a:t>Energetsko korišćenje vodonika</a:t>
            </a:r>
            <a:endParaRPr lang="en-US" sz="3000" dirty="0">
              <a:solidFill>
                <a:srgbClr val="DFE8F5"/>
              </a:solidFill>
              <a:effectLst/>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10" name="Rectangle 9"/>
          <p:cNvSpPr/>
          <p:nvPr/>
        </p:nvSpPr>
        <p:spPr>
          <a:xfrm>
            <a:off x="1066800" y="2362200"/>
            <a:ext cx="7239000" cy="2900794"/>
          </a:xfrm>
          <a:prstGeom prst="rect">
            <a:avLst/>
          </a:prstGeom>
        </p:spPr>
        <p:txBody>
          <a:bodyPr wrap="square">
            <a:spAutoFit/>
          </a:bodyPr>
          <a:lstStyle/>
          <a:p>
            <a:pPr marL="0" lvl="1" indent="-360000" algn="l">
              <a:spcBef>
                <a:spcPts val="600"/>
              </a:spcBef>
              <a:buClr>
                <a:schemeClr val="bg2">
                  <a:lumMod val="60000"/>
                  <a:lumOff val="40000"/>
                </a:schemeClr>
              </a:buClr>
              <a:buSzPct val="100000"/>
              <a:buFont typeface="Wingdings" pitchFamily="2" charset="2"/>
              <a:buChar char="§"/>
              <a:defRPr/>
            </a:pPr>
            <a:r>
              <a:rPr lang="sl-SI" sz="2200" b="1" dirty="0">
                <a:solidFill>
                  <a:schemeClr val="tx1"/>
                </a:solidFill>
                <a:effectLst/>
              </a:rPr>
              <a:t>Za (a) proizvodnju toplote:</a:t>
            </a:r>
          </a:p>
          <a:p>
            <a:pPr marL="720000" lvl="2" indent="-360000" algn="l">
              <a:spcBef>
                <a:spcPts val="600"/>
              </a:spcBef>
              <a:buClr>
                <a:srgbClr val="FFFFA7"/>
              </a:buClr>
              <a:buSzPct val="100000"/>
              <a:buFont typeface="Wingdings" pitchFamily="2" charset="2"/>
              <a:buChar char="§"/>
              <a:defRPr/>
            </a:pPr>
            <a:r>
              <a:rPr lang="sl-SI" sz="2000" dirty="0">
                <a:solidFill>
                  <a:srgbClr val="CCFFFF"/>
                </a:solidFill>
                <a:effectLst/>
              </a:rPr>
              <a:t>direktno spaljivanje u vazduhu ili kiseoniku (gorionici),</a:t>
            </a:r>
          </a:p>
          <a:p>
            <a:pPr marL="720000" lvl="2" indent="-360000" algn="l">
              <a:spcBef>
                <a:spcPts val="600"/>
              </a:spcBef>
              <a:buClr>
                <a:srgbClr val="FFFFA7"/>
              </a:buClr>
              <a:buSzPct val="100000"/>
              <a:buFont typeface="Wingdings" pitchFamily="2" charset="2"/>
              <a:buChar char="§"/>
              <a:defRPr/>
            </a:pPr>
            <a:r>
              <a:rPr lang="sl-SI" sz="2000" dirty="0">
                <a:solidFill>
                  <a:srgbClr val="CCFFFF"/>
                </a:solidFill>
                <a:effectLst/>
              </a:rPr>
              <a:t>katalitička oksidacija;</a:t>
            </a:r>
          </a:p>
          <a:p>
            <a:pPr marL="720000" lvl="2" indent="-360000" algn="l">
              <a:spcBef>
                <a:spcPts val="600"/>
              </a:spcBef>
              <a:buClr>
                <a:srgbClr val="FFFFA7"/>
              </a:buClr>
              <a:buSzPct val="100000"/>
              <a:buFont typeface="Wingdings" pitchFamily="2" charset="2"/>
              <a:buChar char="§"/>
              <a:defRPr/>
            </a:pPr>
            <a:endParaRPr lang="sl-SI" sz="2000" dirty="0">
              <a:solidFill>
                <a:srgbClr val="CCFFFF"/>
              </a:solidFill>
              <a:effectLst/>
            </a:endParaRPr>
          </a:p>
          <a:p>
            <a:pPr marL="0" lvl="1" indent="-360000" algn="l">
              <a:spcBef>
                <a:spcPts val="600"/>
              </a:spcBef>
              <a:buClr>
                <a:schemeClr val="bg2">
                  <a:lumMod val="60000"/>
                  <a:lumOff val="40000"/>
                </a:schemeClr>
              </a:buClr>
              <a:buSzPct val="100000"/>
              <a:buFont typeface="Wingdings" pitchFamily="2" charset="2"/>
              <a:buChar char="§"/>
              <a:defRPr/>
            </a:pPr>
            <a:r>
              <a:rPr lang="sl-SI" sz="2200" b="1" dirty="0">
                <a:solidFill>
                  <a:schemeClr val="tx1"/>
                </a:solidFill>
                <a:effectLst/>
              </a:rPr>
              <a:t>Za (b) proizvodnju električne energije u </a:t>
            </a:r>
          </a:p>
          <a:p>
            <a:pPr marL="0" lvl="1" indent="-360000" algn="l">
              <a:spcBef>
                <a:spcPts val="600"/>
              </a:spcBef>
              <a:buClr>
                <a:schemeClr val="bg2">
                  <a:lumMod val="60000"/>
                  <a:lumOff val="40000"/>
                </a:schemeClr>
              </a:buClr>
              <a:buSzPct val="100000"/>
              <a:defRPr/>
            </a:pPr>
            <a:r>
              <a:rPr lang="sl-SI" sz="2200" b="1" dirty="0">
                <a:solidFill>
                  <a:schemeClr val="accent1">
                    <a:lumMod val="60000"/>
                    <a:lumOff val="40000"/>
                  </a:schemeClr>
                </a:solidFill>
                <a:effectLst/>
              </a:rPr>
              <a:t>	gorivnim ćelijama</a:t>
            </a:r>
            <a:r>
              <a:rPr lang="sl-SI" sz="2200" b="1"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0396119D-94D4-4FA0-91D6-C70AA979E31B}" type="slidenum">
              <a:rPr lang="en-US" sz="1200">
                <a:solidFill>
                  <a:srgbClr val="E1F470"/>
                </a:solidFill>
              </a:rPr>
              <a:pPr>
                <a:defRPr/>
              </a:pPr>
              <a:t>35</a:t>
            </a:fld>
            <a:endParaRPr lang="en-US" sz="1200"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10" name="Rectangle 9"/>
          <p:cNvSpPr/>
          <p:nvPr/>
        </p:nvSpPr>
        <p:spPr>
          <a:xfrm>
            <a:off x="685800" y="1066800"/>
            <a:ext cx="7848600" cy="4708981"/>
          </a:xfrm>
          <a:prstGeom prst="rect">
            <a:avLst/>
          </a:prstGeom>
        </p:spPr>
        <p:txBody>
          <a:bodyPr wrap="square">
            <a:spAutoFit/>
          </a:bodyPr>
          <a:lstStyle/>
          <a:p>
            <a:pPr marL="154350" lvl="1" indent="-514350" algn="l">
              <a:spcBef>
                <a:spcPts val="600"/>
              </a:spcBef>
              <a:buClr>
                <a:schemeClr val="tx1"/>
              </a:buClr>
              <a:buSzPct val="100000"/>
              <a:buFont typeface="+mj-lt"/>
              <a:buAutoNum type="alphaLcParenR"/>
              <a:defRPr/>
            </a:pPr>
            <a:r>
              <a:rPr lang="sl-SI" sz="2200" b="1" dirty="0">
                <a:solidFill>
                  <a:schemeClr val="tx1"/>
                </a:solidFill>
                <a:effectLst/>
              </a:rPr>
              <a:t>Toplota se može koristiti </a:t>
            </a:r>
          </a:p>
          <a:p>
            <a:pPr marL="1068750" lvl="3" indent="-514350" algn="l">
              <a:spcBef>
                <a:spcPts val="600"/>
              </a:spcBef>
              <a:buClr>
                <a:schemeClr val="bg2">
                  <a:lumMod val="60000"/>
                  <a:lumOff val="40000"/>
                </a:schemeClr>
              </a:buClr>
              <a:buSzPct val="100000"/>
              <a:buAutoNum type="romanLcParenBoth"/>
              <a:defRPr/>
            </a:pPr>
            <a:r>
              <a:rPr lang="sl-SI" sz="1800" dirty="0">
                <a:solidFill>
                  <a:schemeClr val="tx1"/>
                </a:solidFill>
                <a:effectLst/>
              </a:rPr>
              <a:t>direktno (za zagrevanje), </a:t>
            </a:r>
          </a:p>
          <a:p>
            <a:pPr marL="1068750" lvl="3" indent="-514350" algn="l">
              <a:spcBef>
                <a:spcPts val="600"/>
              </a:spcBef>
              <a:buClr>
                <a:schemeClr val="bg2">
                  <a:lumMod val="60000"/>
                  <a:lumOff val="40000"/>
                </a:schemeClr>
              </a:buClr>
              <a:buSzPct val="100000"/>
              <a:buAutoNum type="romanLcParenBoth"/>
              <a:defRPr/>
            </a:pPr>
            <a:r>
              <a:rPr lang="sl-SI" sz="1800" dirty="0">
                <a:solidFill>
                  <a:schemeClr val="tx1"/>
                </a:solidFill>
                <a:effectLst/>
              </a:rPr>
              <a:t>za pogon motora sa unutrašnjim sagorevanjem,</a:t>
            </a:r>
          </a:p>
          <a:p>
            <a:pPr marL="1068750" lvl="3" indent="-514350" algn="l">
              <a:spcBef>
                <a:spcPts val="600"/>
              </a:spcBef>
              <a:buClr>
                <a:schemeClr val="bg2">
                  <a:lumMod val="60000"/>
                  <a:lumOff val="40000"/>
                </a:schemeClr>
              </a:buClr>
              <a:buSzPct val="100000"/>
              <a:buAutoNum type="romanLcParenBoth"/>
              <a:defRPr/>
            </a:pPr>
            <a:r>
              <a:rPr lang="sl-SI" sz="1800" dirty="0">
                <a:solidFill>
                  <a:schemeClr val="tx1"/>
                </a:solidFill>
                <a:effectLst/>
              </a:rPr>
              <a:t>za proizvodnju električne energije u termoelektranama (</a:t>
            </a:r>
            <a:r>
              <a:rPr lang="sl-SI" sz="1800" dirty="0">
                <a:solidFill>
                  <a:srgbClr val="FFFF00"/>
                </a:solidFill>
                <a:effectLst/>
              </a:rPr>
              <a:t>niska efikasnost, &lt; 40 %</a:t>
            </a:r>
            <a:r>
              <a:rPr lang="sl-SI" sz="1800" dirty="0">
                <a:solidFill>
                  <a:schemeClr val="tx1"/>
                </a:solidFill>
                <a:effectLst/>
              </a:rPr>
              <a:t>).</a:t>
            </a:r>
          </a:p>
          <a:p>
            <a:pPr marL="1068750" lvl="3" indent="-514350" algn="l">
              <a:spcBef>
                <a:spcPts val="600"/>
              </a:spcBef>
              <a:buClr>
                <a:schemeClr val="bg2">
                  <a:lumMod val="60000"/>
                  <a:lumOff val="40000"/>
                </a:schemeClr>
              </a:buClr>
              <a:buSzPct val="100000"/>
              <a:buAutoNum type="romanLcParenBoth"/>
              <a:defRPr/>
            </a:pPr>
            <a:endParaRPr lang="sl-SI" sz="2000" dirty="0">
              <a:solidFill>
                <a:srgbClr val="CCFFFF"/>
              </a:solidFill>
              <a:effectLst/>
            </a:endParaRPr>
          </a:p>
          <a:p>
            <a:pPr marL="97200" lvl="1" indent="-457200" algn="l">
              <a:spcBef>
                <a:spcPts val="600"/>
              </a:spcBef>
              <a:buClr>
                <a:schemeClr val="tx1"/>
              </a:buClr>
              <a:buSzPct val="100000"/>
              <a:buFont typeface="+mj-lt"/>
              <a:buAutoNum type="alphaLcParenR"/>
              <a:defRPr/>
            </a:pPr>
            <a:r>
              <a:rPr lang="sl-SI" sz="2200" b="1" dirty="0">
                <a:solidFill>
                  <a:schemeClr val="tx1"/>
                </a:solidFill>
                <a:effectLst/>
              </a:rPr>
              <a:t>Direktna proizvodnja električne energije u </a:t>
            </a:r>
          </a:p>
          <a:p>
            <a:pPr marL="0" lvl="1" indent="-360000" algn="l">
              <a:spcBef>
                <a:spcPts val="600"/>
              </a:spcBef>
              <a:buClr>
                <a:schemeClr val="bg2">
                  <a:lumMod val="60000"/>
                  <a:lumOff val="40000"/>
                </a:schemeClr>
              </a:buClr>
              <a:buSzPct val="100000"/>
              <a:defRPr/>
            </a:pPr>
            <a:r>
              <a:rPr lang="sl-SI" sz="2200" b="1" dirty="0">
                <a:solidFill>
                  <a:schemeClr val="accent1">
                    <a:lumMod val="60000"/>
                    <a:lumOff val="40000"/>
                  </a:schemeClr>
                </a:solidFill>
                <a:effectLst/>
              </a:rPr>
              <a:t>gorivnim ćelijama</a:t>
            </a:r>
          </a:p>
          <a:p>
            <a:pPr marL="360000" lvl="1" indent="-360000" algn="l">
              <a:spcBef>
                <a:spcPts val="0"/>
              </a:spcBef>
              <a:buClr>
                <a:schemeClr val="bg2">
                  <a:lumMod val="60000"/>
                  <a:lumOff val="40000"/>
                </a:schemeClr>
              </a:buClr>
              <a:buSzPct val="100000"/>
              <a:defRPr/>
            </a:pPr>
            <a:r>
              <a:rPr lang="sl-SI" sz="2200" b="1" dirty="0">
                <a:solidFill>
                  <a:schemeClr val="accent1">
                    <a:lumMod val="60000"/>
                    <a:lumOff val="40000"/>
                  </a:schemeClr>
                </a:solidFill>
                <a:effectLst/>
              </a:rPr>
              <a:t>	</a:t>
            </a:r>
            <a:r>
              <a:rPr lang="sl-SI" sz="1800" dirty="0">
                <a:solidFill>
                  <a:schemeClr val="tx1"/>
                </a:solidFill>
                <a:effectLst/>
              </a:rPr>
              <a:t>- ima visoku efikasnost (</a:t>
            </a:r>
            <a:r>
              <a:rPr lang="en-GB" sz="1800" dirty="0" err="1">
                <a:solidFill>
                  <a:srgbClr val="FFFF00"/>
                </a:solidFill>
                <a:effectLst/>
              </a:rPr>
              <a:t>teorijski</a:t>
            </a:r>
            <a:r>
              <a:rPr lang="en-GB" sz="1800" dirty="0">
                <a:solidFill>
                  <a:srgbClr val="FFFF00"/>
                </a:solidFill>
                <a:effectLst/>
              </a:rPr>
              <a:t> </a:t>
            </a:r>
            <a:r>
              <a:rPr lang="sl-SI" sz="1800" dirty="0">
                <a:solidFill>
                  <a:srgbClr val="FFFF00"/>
                </a:solidFill>
                <a:effectLst/>
              </a:rPr>
              <a:t>≈80 %</a:t>
            </a:r>
            <a:r>
              <a:rPr lang="en-GB" sz="1800" dirty="0">
                <a:solidFill>
                  <a:srgbClr val="FFFF00"/>
                </a:solidFill>
                <a:effectLst/>
              </a:rPr>
              <a:t> za G</a:t>
            </a:r>
            <a:r>
              <a:rPr lang="sl-SI" sz="1800" dirty="0">
                <a:solidFill>
                  <a:srgbClr val="FFFF00"/>
                </a:solidFill>
                <a:effectLst/>
              </a:rPr>
              <a:t>Ć vodonik/kiseonik</a:t>
            </a:r>
            <a:r>
              <a:rPr lang="sl-SI" sz="1800" dirty="0">
                <a:solidFill>
                  <a:schemeClr val="tx1"/>
                </a:solidFill>
                <a:effectLst/>
              </a:rPr>
              <a:t>),</a:t>
            </a:r>
          </a:p>
          <a:p>
            <a:pPr marL="360000" lvl="1" indent="-360000" algn="l">
              <a:spcBef>
                <a:spcPts val="0"/>
              </a:spcBef>
              <a:buClr>
                <a:schemeClr val="bg2">
                  <a:lumMod val="60000"/>
                  <a:lumOff val="40000"/>
                </a:schemeClr>
              </a:buClr>
              <a:buSzPct val="100000"/>
              <a:defRPr/>
            </a:pPr>
            <a:r>
              <a:rPr lang="sl-SI" sz="1800" dirty="0">
                <a:solidFill>
                  <a:schemeClr val="tx1"/>
                </a:solidFill>
                <a:effectLst/>
              </a:rPr>
              <a:t>	- bez pokretnih delova,</a:t>
            </a:r>
          </a:p>
          <a:p>
            <a:pPr marL="360000" lvl="1" indent="-360000" algn="l">
              <a:spcBef>
                <a:spcPts val="0"/>
              </a:spcBef>
              <a:buClr>
                <a:schemeClr val="bg2">
                  <a:lumMod val="60000"/>
                  <a:lumOff val="40000"/>
                </a:schemeClr>
              </a:buClr>
              <a:buSzPct val="100000"/>
              <a:defRPr/>
            </a:pPr>
            <a:r>
              <a:rPr lang="sl-SI" sz="1800" dirty="0">
                <a:solidFill>
                  <a:schemeClr val="tx1"/>
                </a:solidFill>
                <a:effectLst/>
              </a:rPr>
              <a:t>	- može se realizovati stacionarno ili na pokretnim sredstvima (vozilima)</a:t>
            </a: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C256A5E6-EC4F-4720-B664-ACF6FD2D64B2}" type="slidenum">
              <a:rPr lang="en-US" sz="1200">
                <a:solidFill>
                  <a:srgbClr val="E1F470"/>
                </a:solidFill>
              </a:rPr>
              <a:pPr>
                <a:defRPr/>
              </a:pPr>
              <a:t>36</a:t>
            </a:fld>
            <a:endParaRPr lang="en-US" sz="1200" dirty="0">
              <a:solidFill>
                <a:srgbClr val="E1F470"/>
              </a:solidFill>
            </a:endParaRPr>
          </a:p>
        </p:txBody>
      </p:sp>
      <p:sp>
        <p:nvSpPr>
          <p:cNvPr id="231426" name="Rectangle 2"/>
          <p:cNvSpPr>
            <a:spLocks noGrp="1" noChangeArrowheads="1"/>
          </p:cNvSpPr>
          <p:nvPr>
            <p:ph type="title"/>
          </p:nvPr>
        </p:nvSpPr>
        <p:spPr>
          <a:xfrm>
            <a:off x="-228600" y="2133600"/>
            <a:ext cx="9677400" cy="2057400"/>
          </a:xfrm>
          <a:noFill/>
          <a:ln>
            <a:noFill/>
          </a:ln>
        </p:spPr>
        <p:txBody>
          <a:bodyPr/>
          <a:lstStyle/>
          <a:p>
            <a:pPr eaLnBrk="1" hangingPunct="1">
              <a:defRPr/>
            </a:pPr>
            <a:r>
              <a:rPr lang="sl-SI" sz="2200" b="1" dirty="0">
                <a:solidFill>
                  <a:schemeClr val="accent1">
                    <a:lumMod val="40000"/>
                    <a:lumOff val="60000"/>
                  </a:schemeClr>
                </a:solidFill>
                <a:effectLst>
                  <a:outerShdw blurRad="38100" dist="38100" dir="2700000" algn="tl">
                    <a:srgbClr val="000000">
                      <a:alpha val="43137"/>
                    </a:srgbClr>
                  </a:outerShdw>
                </a:effectLst>
              </a:rPr>
              <a:t>Zbog izrazitih prednosti koje gorivne ćelije imaju u odnosu na druge načine proizvodnje struje, one predstavljaju jedno od centralnih mesta u konceptima vodonične energije</a:t>
            </a:r>
            <a:endParaRPr lang="en-US" sz="2200" b="1" dirty="0">
              <a:solidFill>
                <a:schemeClr val="accent1">
                  <a:lumMod val="40000"/>
                  <a:lumOff val="60000"/>
                </a:schemeClr>
              </a:solidFill>
              <a:effectLst>
                <a:outerShdw blurRad="38100" dist="38100" dir="2700000" algn="tl">
                  <a:srgbClr val="000000">
                    <a:alpha val="43137"/>
                  </a:srgbClr>
                </a:outerShdw>
              </a:effectLst>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F19B1E84-5260-482F-92B0-4CF6045E0712}" type="slidenum">
              <a:rPr lang="en-US" sz="1200">
                <a:solidFill>
                  <a:srgbClr val="E1F470"/>
                </a:solidFill>
              </a:rPr>
              <a:pPr>
                <a:defRPr/>
              </a:pPr>
              <a:t>37</a:t>
            </a:fld>
            <a:endParaRPr lang="en-US" sz="1200" dirty="0">
              <a:solidFill>
                <a:srgbClr val="E1F470"/>
              </a:solidFill>
            </a:endParaRPr>
          </a:p>
        </p:txBody>
      </p:sp>
      <p:sp>
        <p:nvSpPr>
          <p:cNvPr id="231426" name="Rectangle 2"/>
          <p:cNvSpPr>
            <a:spLocks noGrp="1" noChangeArrowheads="1"/>
          </p:cNvSpPr>
          <p:nvPr>
            <p:ph type="title"/>
          </p:nvPr>
        </p:nvSpPr>
        <p:spPr>
          <a:xfrm>
            <a:off x="0" y="457200"/>
            <a:ext cx="9144000" cy="533400"/>
          </a:xfrm>
        </p:spPr>
        <p:txBody>
          <a:bodyPr/>
          <a:lstStyle/>
          <a:p>
            <a:pPr eaLnBrk="1" hangingPunct="1">
              <a:defRPr/>
            </a:pPr>
            <a:r>
              <a:rPr lang="sl-SI" sz="2800" b="1" dirty="0">
                <a:solidFill>
                  <a:srgbClr val="E1F470"/>
                </a:solidFill>
              </a:rPr>
              <a:t>Vodonična gorivna ćelija – princip</a:t>
            </a:r>
            <a:endParaRPr lang="en-US" sz="2800" b="1" dirty="0">
              <a:solidFill>
                <a:srgbClr val="DFE8F5"/>
              </a:solidFill>
              <a:effectLst/>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pic>
        <p:nvPicPr>
          <p:cNvPr id="37898" name="Picture 10"/>
          <p:cNvPicPr>
            <a:picLocks noChangeAspect="1" noChangeArrowheads="1"/>
          </p:cNvPicPr>
          <p:nvPr/>
        </p:nvPicPr>
        <p:blipFill>
          <a:blip r:embed="rId3" cstate="print"/>
          <a:srcRect/>
          <a:stretch>
            <a:fillRect/>
          </a:stretch>
        </p:blipFill>
        <p:spPr bwMode="auto">
          <a:xfrm>
            <a:off x="-304800" y="1752601"/>
            <a:ext cx="8305800" cy="3730697"/>
          </a:xfrm>
          <a:prstGeom prst="rect">
            <a:avLst/>
          </a:prstGeom>
          <a:solidFill>
            <a:srgbClr val="D4E4E4">
              <a:alpha val="49804"/>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34EDABAD-AA8B-44E9-A9DD-8E5624BFF14E}" type="slidenum">
              <a:rPr lang="en-US" sz="1200">
                <a:solidFill>
                  <a:srgbClr val="E1F470"/>
                </a:solidFill>
              </a:rPr>
              <a:pPr>
                <a:defRPr/>
              </a:pPr>
              <a:t>38</a:t>
            </a:fld>
            <a:endParaRPr lang="en-US" sz="1200" dirty="0">
              <a:solidFill>
                <a:srgbClr val="E1F470"/>
              </a:solidFill>
            </a:endParaRPr>
          </a:p>
        </p:txBody>
      </p:sp>
      <p:sp>
        <p:nvSpPr>
          <p:cNvPr id="231426" name="Rectangle 2"/>
          <p:cNvSpPr>
            <a:spLocks noGrp="1" noChangeArrowheads="1"/>
          </p:cNvSpPr>
          <p:nvPr>
            <p:ph type="title"/>
          </p:nvPr>
        </p:nvSpPr>
        <p:spPr>
          <a:xfrm>
            <a:off x="0" y="457200"/>
            <a:ext cx="9144000" cy="533400"/>
          </a:xfrm>
        </p:spPr>
        <p:txBody>
          <a:bodyPr/>
          <a:lstStyle/>
          <a:p>
            <a:pPr eaLnBrk="1" hangingPunct="1">
              <a:defRPr/>
            </a:pPr>
            <a:r>
              <a:rPr lang="en-GB" sz="2800" b="1" dirty="0" err="1">
                <a:solidFill>
                  <a:srgbClr val="E1F470"/>
                </a:solidFill>
              </a:rPr>
              <a:t>Ilustracija</a:t>
            </a:r>
            <a:r>
              <a:rPr lang="en-GB" sz="2800" b="1" dirty="0">
                <a:solidFill>
                  <a:srgbClr val="E1F470"/>
                </a:solidFill>
              </a:rPr>
              <a:t> </a:t>
            </a:r>
            <a:r>
              <a:rPr lang="en-GB" sz="2800" b="1" dirty="0" err="1">
                <a:solidFill>
                  <a:srgbClr val="E1F470"/>
                </a:solidFill>
              </a:rPr>
              <a:t>rada</a:t>
            </a:r>
            <a:r>
              <a:rPr lang="en-GB" sz="2800" b="1" dirty="0">
                <a:solidFill>
                  <a:srgbClr val="E1F470"/>
                </a:solidFill>
              </a:rPr>
              <a:t> </a:t>
            </a:r>
            <a:r>
              <a:rPr lang="en-GB" sz="2800" b="1" dirty="0" err="1">
                <a:solidFill>
                  <a:srgbClr val="E1F470"/>
                </a:solidFill>
              </a:rPr>
              <a:t>gor</a:t>
            </a:r>
            <a:r>
              <a:rPr lang="en-GB" sz="2800" b="1" dirty="0">
                <a:solidFill>
                  <a:srgbClr val="E1F470"/>
                </a:solidFill>
              </a:rPr>
              <a:t>. </a:t>
            </a:r>
            <a:r>
              <a:rPr lang="sl-SI" sz="2800" b="1" dirty="0">
                <a:solidFill>
                  <a:srgbClr val="E1F470"/>
                </a:solidFill>
              </a:rPr>
              <a:t>ćelije</a:t>
            </a:r>
            <a:endParaRPr lang="en-US" sz="2800" b="1" dirty="0">
              <a:solidFill>
                <a:srgbClr val="DFE8F5"/>
              </a:solidFill>
              <a:effectLst/>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pic>
        <p:nvPicPr>
          <p:cNvPr id="178180" name="Picture 4"/>
          <p:cNvPicPr>
            <a:picLocks noChangeAspect="1" noChangeArrowheads="1"/>
          </p:cNvPicPr>
          <p:nvPr/>
        </p:nvPicPr>
        <p:blipFill>
          <a:blip r:embed="rId3" cstate="print"/>
          <a:srcRect/>
          <a:stretch>
            <a:fillRect/>
          </a:stretch>
        </p:blipFill>
        <p:spPr bwMode="auto">
          <a:xfrm>
            <a:off x="2819400" y="1416266"/>
            <a:ext cx="3352800" cy="4922040"/>
          </a:xfrm>
          <a:prstGeom prst="rect">
            <a:avLst/>
          </a:prstGeom>
          <a:noFill/>
          <a:ln w="9525">
            <a:noFill/>
            <a:miter lim="800000"/>
            <a:headEnd/>
            <a:tailEnd/>
          </a:ln>
          <a:effectLst/>
        </p:spPr>
      </p:pic>
      <mc:AlternateContent xmlns:mc="http://schemas.openxmlformats.org/markup-compatibility/2006" xmlns:p14="http://schemas.microsoft.com/office/powerpoint/2010/main">
        <mc:Choice Requires="p14">
          <p:contentPart p14:bwMode="auto" r:id="rId4">
            <p14:nvContentPartPr>
              <p14:cNvPr id="178178" name="Ink 6"/>
              <p14:cNvContentPartPr>
                <a14:cpLocks xmlns:a14="http://schemas.microsoft.com/office/drawing/2010/main" noRot="1" noChangeAspect="1" noEditPoints="1" noChangeArrowheads="1" noChangeShapeType="1"/>
              </p14:cNvContentPartPr>
              <p14:nvPr/>
            </p14:nvContentPartPr>
            <p14:xfrm>
              <a:off x="218767025" y="202320525"/>
              <a:ext cx="0" cy="0"/>
            </p14:xfrm>
          </p:contentPart>
        </mc:Choice>
        <mc:Fallback xmlns="">
          <p:pic>
            <p:nvPicPr>
              <p:cNvPr id="178178" name="Ink 6"/>
              <p:cNvPicPr>
                <a:picLocks noRot="1" noChangeAspect="1" noEditPoints="1" noChangeArrowheads="1" noChangeShapeType="1"/>
              </p:cNvPicPr>
              <p:nvPr/>
            </p:nvPicPr>
            <p:blipFill>
              <a:blip r:embed="rId6"/>
              <a:stretch>
                <a:fillRect/>
              </a:stretch>
            </p:blipFill>
            <p:spPr>
              <a:xfrm>
                <a:off x="218767025" y="202320525"/>
                <a:ext cx="0" cy="0"/>
              </a:xfrm>
              <a:prstGeom prst="rect">
                <a:avLst/>
              </a:prstGeom>
            </p:spPr>
          </p:pic>
        </mc:Fallback>
      </mc:AlternateContent>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8CB04939-CBC7-4544-B2D6-4BBEEBF0BF4C}" type="slidenum">
              <a:rPr lang="en-US" sz="1200">
                <a:solidFill>
                  <a:srgbClr val="E1F470"/>
                </a:solidFill>
              </a:rPr>
              <a:pPr>
                <a:defRPr/>
              </a:pPr>
              <a:t>39</a:t>
            </a:fld>
            <a:endParaRPr lang="en-US" sz="1200" dirty="0">
              <a:solidFill>
                <a:srgbClr val="E1F470"/>
              </a:solidFill>
            </a:endParaRPr>
          </a:p>
        </p:txBody>
      </p:sp>
      <p:sp>
        <p:nvSpPr>
          <p:cNvPr id="231426" name="Rectangle 2"/>
          <p:cNvSpPr>
            <a:spLocks noGrp="1" noChangeArrowheads="1"/>
          </p:cNvSpPr>
          <p:nvPr>
            <p:ph type="title"/>
          </p:nvPr>
        </p:nvSpPr>
        <p:spPr>
          <a:xfrm>
            <a:off x="0" y="381000"/>
            <a:ext cx="9144000" cy="838200"/>
          </a:xfrm>
        </p:spPr>
        <p:txBody>
          <a:bodyPr/>
          <a:lstStyle/>
          <a:p>
            <a:pPr eaLnBrk="1" hangingPunct="1">
              <a:defRPr/>
            </a:pPr>
            <a:r>
              <a:rPr lang="sl-SI" sz="3000" b="1" dirty="0">
                <a:solidFill>
                  <a:srgbClr val="E1F470"/>
                </a:solidFill>
              </a:rPr>
              <a:t>PEM gorivne ćelije</a:t>
            </a:r>
            <a:br>
              <a:rPr lang="sl-SI" sz="3000" b="1" dirty="0">
                <a:solidFill>
                  <a:srgbClr val="E1F470"/>
                </a:solidFill>
              </a:rPr>
            </a:br>
            <a:r>
              <a:rPr lang="sl-SI" sz="2400" dirty="0">
                <a:effectLst/>
              </a:rPr>
              <a:t>(</a:t>
            </a:r>
            <a:r>
              <a:rPr lang="sl-SI" sz="2400" b="1" dirty="0">
                <a:effectLst/>
              </a:rPr>
              <a:t>P</a:t>
            </a:r>
            <a:r>
              <a:rPr lang="sl-SI" sz="2400" dirty="0">
                <a:effectLst/>
              </a:rPr>
              <a:t>olymer</a:t>
            </a:r>
            <a:r>
              <a:rPr lang="sl-SI" sz="2400" b="1" dirty="0">
                <a:effectLst/>
              </a:rPr>
              <a:t>E</a:t>
            </a:r>
            <a:r>
              <a:rPr lang="sl-SI" sz="2400" dirty="0">
                <a:effectLst/>
              </a:rPr>
              <a:t>lectrolyte</a:t>
            </a:r>
            <a:r>
              <a:rPr lang="sl-SI" sz="2400" b="1" dirty="0">
                <a:effectLst/>
              </a:rPr>
              <a:t>M</a:t>
            </a:r>
            <a:r>
              <a:rPr lang="sl-SI" sz="2400" dirty="0">
                <a:effectLst/>
              </a:rPr>
              <a:t>embrane)</a:t>
            </a:r>
            <a:endParaRPr lang="en-US" sz="2400" dirty="0">
              <a:effectLst/>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pic>
        <p:nvPicPr>
          <p:cNvPr id="1032" name="Picture 7"/>
          <p:cNvPicPr>
            <a:picLocks noChangeAspect="1" noChangeArrowheads="1"/>
          </p:cNvPicPr>
          <p:nvPr/>
        </p:nvPicPr>
        <p:blipFill>
          <a:blip r:embed="rId4" cstate="print"/>
          <a:srcRect/>
          <a:stretch>
            <a:fillRect/>
          </a:stretch>
        </p:blipFill>
        <p:spPr bwMode="auto">
          <a:xfrm>
            <a:off x="838200" y="1676400"/>
            <a:ext cx="1905000" cy="2106613"/>
          </a:xfrm>
          <a:prstGeom prst="rect">
            <a:avLst/>
          </a:prstGeom>
          <a:solidFill>
            <a:schemeClr val="tx1">
              <a:alpha val="56078"/>
            </a:schemeClr>
          </a:solidFill>
          <a:ln w="9525" algn="ctr">
            <a:noFill/>
            <a:miter lim="800000"/>
            <a:headEnd/>
            <a:tailEnd/>
          </a:ln>
        </p:spPr>
      </p:pic>
      <p:sp>
        <p:nvSpPr>
          <p:cNvPr id="80905" name="Rectangle 9"/>
          <p:cNvSpPr>
            <a:spLocks noChangeArrowheads="1"/>
          </p:cNvSpPr>
          <p:nvPr/>
        </p:nvSpPr>
        <p:spPr bwMode="auto">
          <a:xfrm>
            <a:off x="0" y="0"/>
            <a:ext cx="184150" cy="554038"/>
          </a:xfrm>
          <a:prstGeom prst="rect">
            <a:avLst/>
          </a:prstGeom>
          <a:noFill/>
          <a:ln w="9525" cap="flat" cmpd="sng" algn="ctr">
            <a:noFill/>
            <a:prstDash val="solid"/>
            <a:miter lim="800000"/>
            <a:headEnd/>
            <a:tailEnd/>
          </a:ln>
          <a:effectLst/>
        </p:spPr>
        <p:txBody>
          <a:bodyPr wrap="none" anchor="ctr">
            <a:spAutoFit/>
          </a:bodyPr>
          <a:lstStyle/>
          <a:p>
            <a:pPr>
              <a:defRPr/>
            </a:pPr>
            <a:endParaRPr lang="en-GB"/>
          </a:p>
        </p:txBody>
      </p:sp>
      <p:sp>
        <p:nvSpPr>
          <p:cNvPr id="80908" name="Rectangle 12"/>
          <p:cNvSpPr>
            <a:spLocks noChangeArrowheads="1"/>
          </p:cNvSpPr>
          <p:nvPr/>
        </p:nvSpPr>
        <p:spPr bwMode="auto">
          <a:xfrm>
            <a:off x="0" y="0"/>
            <a:ext cx="184150" cy="554038"/>
          </a:xfrm>
          <a:prstGeom prst="rect">
            <a:avLst/>
          </a:prstGeom>
          <a:noFill/>
          <a:ln w="9525" cap="flat" cmpd="sng" algn="ctr">
            <a:noFill/>
            <a:prstDash val="solid"/>
            <a:miter lim="800000"/>
            <a:headEnd/>
            <a:tailEnd/>
          </a:ln>
          <a:effectLst/>
        </p:spPr>
        <p:txBody>
          <a:bodyPr wrap="none" anchor="ctr">
            <a:spAutoFit/>
          </a:bodyPr>
          <a:lstStyle/>
          <a:p>
            <a:pPr>
              <a:defRPr/>
            </a:pPr>
            <a:endParaRPr lang="en-GB"/>
          </a:p>
        </p:txBody>
      </p:sp>
      <p:sp>
        <p:nvSpPr>
          <p:cNvPr id="80910" name="Rectangle 14"/>
          <p:cNvSpPr>
            <a:spLocks noChangeArrowheads="1"/>
          </p:cNvSpPr>
          <p:nvPr/>
        </p:nvSpPr>
        <p:spPr bwMode="auto">
          <a:xfrm>
            <a:off x="0" y="0"/>
            <a:ext cx="184150" cy="554038"/>
          </a:xfrm>
          <a:prstGeom prst="rect">
            <a:avLst/>
          </a:prstGeom>
          <a:noFill/>
          <a:ln w="9525" cap="flat" cmpd="sng" algn="ctr">
            <a:noFill/>
            <a:prstDash val="solid"/>
            <a:miter lim="800000"/>
            <a:headEnd/>
            <a:tailEnd/>
          </a:ln>
          <a:effectLst/>
        </p:spPr>
        <p:txBody>
          <a:bodyPr wrap="none" anchor="ctr">
            <a:spAutoFit/>
          </a:bodyPr>
          <a:lstStyle/>
          <a:p>
            <a:pPr>
              <a:defRPr/>
            </a:pPr>
            <a:endParaRPr lang="en-GB"/>
          </a:p>
        </p:txBody>
      </p:sp>
      <p:sp>
        <p:nvSpPr>
          <p:cNvPr id="80913" name="Rectangle 17"/>
          <p:cNvSpPr>
            <a:spLocks noChangeArrowheads="1"/>
          </p:cNvSpPr>
          <p:nvPr/>
        </p:nvSpPr>
        <p:spPr bwMode="auto">
          <a:xfrm>
            <a:off x="0" y="0"/>
            <a:ext cx="184150" cy="554038"/>
          </a:xfrm>
          <a:prstGeom prst="rect">
            <a:avLst/>
          </a:prstGeom>
          <a:noFill/>
          <a:ln w="9525" cap="flat" cmpd="sng" algn="ctr">
            <a:noFill/>
            <a:prstDash val="solid"/>
            <a:miter lim="800000"/>
            <a:headEnd/>
            <a:tailEnd/>
          </a:ln>
          <a:effectLst/>
        </p:spPr>
        <p:txBody>
          <a:bodyPr wrap="none" anchor="ctr">
            <a:spAutoFit/>
          </a:bodyPr>
          <a:lstStyle/>
          <a:p>
            <a:pPr>
              <a:defRPr/>
            </a:pPr>
            <a:endParaRPr lang="en-GB"/>
          </a:p>
        </p:txBody>
      </p:sp>
      <p:sp>
        <p:nvSpPr>
          <p:cNvPr id="80915" name="Rectangle 19"/>
          <p:cNvSpPr>
            <a:spLocks noChangeArrowheads="1"/>
          </p:cNvSpPr>
          <p:nvPr/>
        </p:nvSpPr>
        <p:spPr bwMode="auto">
          <a:xfrm>
            <a:off x="0" y="0"/>
            <a:ext cx="184150" cy="554038"/>
          </a:xfrm>
          <a:prstGeom prst="rect">
            <a:avLst/>
          </a:prstGeom>
          <a:noFill/>
          <a:ln w="9525" cap="flat" cmpd="sng" algn="ctr">
            <a:noFill/>
            <a:prstDash val="solid"/>
            <a:miter lim="800000"/>
            <a:headEnd/>
            <a:tailEnd/>
          </a:ln>
          <a:effectLst/>
        </p:spPr>
        <p:txBody>
          <a:bodyPr wrap="none" anchor="ctr">
            <a:spAutoFit/>
          </a:bodyPr>
          <a:lstStyle/>
          <a:p>
            <a:pPr>
              <a:defRPr/>
            </a:pPr>
            <a:endParaRPr lang="en-GB"/>
          </a:p>
        </p:txBody>
      </p:sp>
      <p:sp>
        <p:nvSpPr>
          <p:cNvPr id="80917" name="Rectangle 21"/>
          <p:cNvSpPr>
            <a:spLocks noChangeArrowheads="1"/>
          </p:cNvSpPr>
          <p:nvPr/>
        </p:nvSpPr>
        <p:spPr bwMode="auto">
          <a:xfrm>
            <a:off x="0" y="0"/>
            <a:ext cx="184150" cy="554038"/>
          </a:xfrm>
          <a:prstGeom prst="rect">
            <a:avLst/>
          </a:prstGeom>
          <a:noFill/>
          <a:ln w="9525" cap="flat" cmpd="sng" algn="ctr">
            <a:noFill/>
            <a:prstDash val="solid"/>
            <a:miter lim="800000"/>
            <a:headEnd/>
            <a:tailEnd/>
          </a:ln>
          <a:effectLst/>
        </p:spPr>
        <p:txBody>
          <a:bodyPr wrap="none" anchor="ctr">
            <a:spAutoFit/>
          </a:bodyPr>
          <a:lstStyle/>
          <a:p>
            <a:pPr>
              <a:defRPr/>
            </a:pPr>
            <a:endParaRPr lang="en-GB"/>
          </a:p>
        </p:txBody>
      </p:sp>
      <p:sp>
        <p:nvSpPr>
          <p:cNvPr id="80919" name="Rectangle 23"/>
          <p:cNvSpPr>
            <a:spLocks noChangeArrowheads="1"/>
          </p:cNvSpPr>
          <p:nvPr/>
        </p:nvSpPr>
        <p:spPr bwMode="auto">
          <a:xfrm>
            <a:off x="0" y="0"/>
            <a:ext cx="184150" cy="554038"/>
          </a:xfrm>
          <a:prstGeom prst="rect">
            <a:avLst/>
          </a:prstGeom>
          <a:noFill/>
          <a:ln w="9525" cap="flat" cmpd="sng" algn="ctr">
            <a:noFill/>
            <a:prstDash val="solid"/>
            <a:miter lim="800000"/>
            <a:headEnd/>
            <a:tailEnd/>
          </a:ln>
          <a:effectLst/>
        </p:spPr>
        <p:txBody>
          <a:bodyPr wrap="none" anchor="ctr">
            <a:spAutoFit/>
          </a:bodyPr>
          <a:lstStyle/>
          <a:p>
            <a:pPr>
              <a:defRPr/>
            </a:pPr>
            <a:endParaRPr lang="en-GB"/>
          </a:p>
        </p:txBody>
      </p:sp>
      <p:sp>
        <p:nvSpPr>
          <p:cNvPr id="80921" name="Rectangle 25"/>
          <p:cNvSpPr>
            <a:spLocks noChangeArrowheads="1"/>
          </p:cNvSpPr>
          <p:nvPr/>
        </p:nvSpPr>
        <p:spPr bwMode="auto">
          <a:xfrm>
            <a:off x="0" y="0"/>
            <a:ext cx="184150" cy="554038"/>
          </a:xfrm>
          <a:prstGeom prst="rect">
            <a:avLst/>
          </a:prstGeom>
          <a:noFill/>
          <a:ln w="9525" cap="flat" cmpd="sng" algn="ctr">
            <a:noFill/>
            <a:prstDash val="solid"/>
            <a:miter lim="800000"/>
            <a:headEnd/>
            <a:tailEnd/>
          </a:ln>
          <a:effectLst/>
        </p:spPr>
        <p:txBody>
          <a:bodyPr wrap="none" anchor="ctr">
            <a:spAutoFit/>
          </a:bodyPr>
          <a:lstStyle/>
          <a:p>
            <a:pPr>
              <a:defRPr/>
            </a:pPr>
            <a:endParaRPr lang="en-GB"/>
          </a:p>
        </p:txBody>
      </p:sp>
      <p:sp>
        <p:nvSpPr>
          <p:cNvPr id="1041" name="TextBox 33"/>
          <p:cNvSpPr txBox="1">
            <a:spLocks noChangeArrowheads="1"/>
          </p:cNvSpPr>
          <p:nvPr/>
        </p:nvSpPr>
        <p:spPr bwMode="auto">
          <a:xfrm>
            <a:off x="1219200" y="1295400"/>
            <a:ext cx="1089025" cy="438150"/>
          </a:xfrm>
          <a:prstGeom prst="rect">
            <a:avLst/>
          </a:prstGeom>
          <a:noFill/>
          <a:ln w="9525">
            <a:noFill/>
            <a:miter lim="800000"/>
            <a:headEnd/>
            <a:tailEnd/>
          </a:ln>
        </p:spPr>
        <p:txBody>
          <a:bodyPr wrap="none">
            <a:spAutoFit/>
          </a:bodyPr>
          <a:lstStyle/>
          <a:p>
            <a:r>
              <a:rPr lang="sl-SI" sz="1800">
                <a:solidFill>
                  <a:schemeClr val="tx2"/>
                </a:solidFill>
                <a:effectLst/>
              </a:rPr>
              <a:t>vodnična</a:t>
            </a:r>
            <a:endParaRPr lang="en-GB" sz="1800">
              <a:solidFill>
                <a:schemeClr val="tx2"/>
              </a:solidFill>
              <a:effectLst/>
            </a:endParaRPr>
          </a:p>
        </p:txBody>
      </p:sp>
      <p:sp>
        <p:nvSpPr>
          <p:cNvPr id="80924" name="Rectangle 28"/>
          <p:cNvSpPr>
            <a:spLocks noChangeArrowheads="1"/>
          </p:cNvSpPr>
          <p:nvPr/>
        </p:nvSpPr>
        <p:spPr bwMode="auto">
          <a:xfrm>
            <a:off x="3429000" y="4191000"/>
            <a:ext cx="5410200" cy="2770188"/>
          </a:xfrm>
          <a:prstGeom prst="rect">
            <a:avLst/>
          </a:prstGeom>
          <a:noFill/>
          <a:ln w="9525" cap="flat" cmpd="sng" algn="ctr">
            <a:noFill/>
            <a:prstDash val="solid"/>
            <a:miter lim="800000"/>
            <a:headEnd/>
            <a:tailEnd/>
          </a:ln>
          <a:effectLst/>
        </p:spPr>
        <p:txBody>
          <a:bodyPr anchor="ctr">
            <a:spAutoFit/>
          </a:bodyPr>
          <a:lstStyle/>
          <a:p>
            <a:pPr algn="l" eaLnBrk="0" hangingPunct="0">
              <a:defRPr/>
            </a:pPr>
            <a:r>
              <a:rPr lang="en-GB" sz="1600" b="1" dirty="0" err="1">
                <a:solidFill>
                  <a:schemeClr val="tx2"/>
                </a:solidFill>
                <a:effectLst/>
                <a:latin typeface="-webkit-sans-serif"/>
                <a:cs typeface="Times New Roman" pitchFamily="18" charset="0"/>
              </a:rPr>
              <a:t>Anoda</a:t>
            </a:r>
            <a:r>
              <a:rPr lang="en-GB" sz="1600" b="1" dirty="0">
                <a:solidFill>
                  <a:schemeClr val="tx2"/>
                </a:solidFill>
                <a:effectLst/>
                <a:latin typeface="-webkit-sans-serif"/>
                <a:cs typeface="Times New Roman" pitchFamily="18" charset="0"/>
              </a:rPr>
              <a:t>:</a:t>
            </a:r>
            <a:r>
              <a:rPr lang="en-GB" sz="1600" b="1" dirty="0">
                <a:solidFill>
                  <a:schemeClr val="tx2"/>
                </a:solidFill>
                <a:effectLst/>
                <a:cs typeface="Times New Roman" pitchFamily="18" charset="0"/>
              </a:rPr>
              <a:t> </a:t>
            </a:r>
            <a:r>
              <a:rPr lang="en-GB" sz="1600" b="1" dirty="0">
                <a:solidFill>
                  <a:schemeClr val="tx2"/>
                </a:solidFill>
                <a:effectLst/>
                <a:latin typeface="-webkit-sans-serif"/>
                <a:cs typeface="Times New Roman" pitchFamily="18" charset="0"/>
              </a:rPr>
              <a:t>CH</a:t>
            </a:r>
            <a:r>
              <a:rPr lang="en-GB" sz="1600" b="1" baseline="-30000" dirty="0">
                <a:solidFill>
                  <a:schemeClr val="tx2"/>
                </a:solidFill>
                <a:effectLst/>
                <a:latin typeface="-webkit-sans-serif"/>
                <a:cs typeface="Times New Roman" pitchFamily="18" charset="0"/>
              </a:rPr>
              <a:t>3</a:t>
            </a:r>
            <a:r>
              <a:rPr lang="en-GB" sz="1600" b="1" dirty="0">
                <a:solidFill>
                  <a:schemeClr val="tx2"/>
                </a:solidFill>
                <a:effectLst/>
                <a:latin typeface="-webkit-sans-serif"/>
                <a:cs typeface="Times New Roman" pitchFamily="18" charset="0"/>
              </a:rPr>
              <a:t>OH + H</a:t>
            </a:r>
            <a:r>
              <a:rPr lang="en-GB" sz="1600" b="1" baseline="-30000" dirty="0">
                <a:solidFill>
                  <a:schemeClr val="tx2"/>
                </a:solidFill>
                <a:effectLst/>
                <a:latin typeface="-webkit-sans-serif"/>
                <a:cs typeface="Times New Roman" pitchFamily="18" charset="0"/>
              </a:rPr>
              <a:t>2</a:t>
            </a:r>
            <a:r>
              <a:rPr lang="en-GB" sz="1600" b="1" dirty="0">
                <a:solidFill>
                  <a:schemeClr val="tx2"/>
                </a:solidFill>
                <a:effectLst/>
                <a:latin typeface="-webkit-sans-serif"/>
                <a:cs typeface="Times New Roman" pitchFamily="18" charset="0"/>
              </a:rPr>
              <a:t>O → </a:t>
            </a:r>
            <a:r>
              <a:rPr lang="en-GB" sz="1600" b="1" dirty="0">
                <a:solidFill>
                  <a:schemeClr val="tx2"/>
                </a:solidFill>
                <a:effectLst>
                  <a:outerShdw blurRad="38100" dist="38100" dir="2700000" algn="tl">
                    <a:srgbClr val="000000"/>
                  </a:outerShdw>
                </a:effectLst>
                <a:latin typeface="-webkit-sans-serif"/>
                <a:cs typeface="Times New Roman" pitchFamily="18" charset="0"/>
              </a:rPr>
              <a:t>CO</a:t>
            </a:r>
            <a:r>
              <a:rPr lang="en-GB" sz="1600" b="1" baseline="-30000" dirty="0">
                <a:solidFill>
                  <a:schemeClr val="tx2"/>
                </a:solidFill>
                <a:effectLst>
                  <a:outerShdw blurRad="38100" dist="38100" dir="2700000" algn="tl">
                    <a:srgbClr val="000000"/>
                  </a:outerShdw>
                </a:effectLst>
                <a:latin typeface="-webkit-sans-serif"/>
                <a:cs typeface="Times New Roman" pitchFamily="18" charset="0"/>
              </a:rPr>
              <a:t>2 </a:t>
            </a:r>
            <a:r>
              <a:rPr lang="en-GB" sz="1600" b="1" dirty="0">
                <a:solidFill>
                  <a:schemeClr val="tx2"/>
                </a:solidFill>
                <a:effectLst/>
                <a:cs typeface="Times New Roman" pitchFamily="18" charset="0"/>
              </a:rPr>
              <a:t> </a:t>
            </a:r>
            <a:r>
              <a:rPr lang="en-GB" sz="1600" b="1" dirty="0">
                <a:solidFill>
                  <a:schemeClr val="tx2"/>
                </a:solidFill>
                <a:effectLst/>
                <a:latin typeface="-webkit-sans-serif"/>
                <a:cs typeface="Times New Roman" pitchFamily="18" charset="0"/>
              </a:rPr>
              <a:t>+ 6H</a:t>
            </a:r>
            <a:r>
              <a:rPr lang="en-GB" sz="1600" b="1" baseline="30000" dirty="0">
                <a:solidFill>
                  <a:schemeClr val="tx2"/>
                </a:solidFill>
                <a:effectLst/>
                <a:latin typeface="-webkit-sans-serif"/>
                <a:cs typeface="Times New Roman" pitchFamily="18" charset="0"/>
              </a:rPr>
              <a:t>+</a:t>
            </a:r>
            <a:r>
              <a:rPr lang="en-GB" sz="1600" b="1" dirty="0">
                <a:solidFill>
                  <a:schemeClr val="tx2"/>
                </a:solidFill>
                <a:effectLst/>
                <a:cs typeface="Times New Roman" pitchFamily="18" charset="0"/>
              </a:rPr>
              <a:t> </a:t>
            </a:r>
            <a:r>
              <a:rPr lang="en-GB" sz="1600" b="1" dirty="0">
                <a:solidFill>
                  <a:schemeClr val="tx2"/>
                </a:solidFill>
                <a:effectLst/>
                <a:latin typeface="-webkit-sans-serif"/>
                <a:cs typeface="Times New Roman" pitchFamily="18" charset="0"/>
              </a:rPr>
              <a:t>+ 6e</a:t>
            </a:r>
            <a:r>
              <a:rPr lang="en-GB" sz="1600" b="1" baseline="30000" dirty="0">
                <a:solidFill>
                  <a:schemeClr val="tx2"/>
                </a:solidFill>
                <a:effectLst/>
                <a:latin typeface="-webkit-sans-serif"/>
                <a:cs typeface="Times New Roman" pitchFamily="18" charset="0"/>
              </a:rPr>
              <a:t>-</a:t>
            </a:r>
            <a:endParaRPr lang="en-GB" sz="1600" b="1" dirty="0">
              <a:solidFill>
                <a:schemeClr val="tx2"/>
              </a:solidFill>
              <a:effectLst/>
              <a:cs typeface="Times New Roman" pitchFamily="18" charset="0"/>
            </a:endParaRPr>
          </a:p>
          <a:p>
            <a:pPr algn="l" eaLnBrk="0" hangingPunct="0">
              <a:lnSpc>
                <a:spcPct val="100000"/>
              </a:lnSpc>
              <a:spcBef>
                <a:spcPct val="0"/>
              </a:spcBef>
              <a:buClrTx/>
              <a:buSzTx/>
              <a:defRPr/>
            </a:pPr>
            <a:r>
              <a:rPr lang="en-GB" sz="1600" b="1" dirty="0" err="1">
                <a:solidFill>
                  <a:schemeClr val="tx2"/>
                </a:solidFill>
                <a:effectLst/>
                <a:latin typeface="-webkit-sans-serif"/>
                <a:cs typeface="Times New Roman" pitchFamily="18" charset="0"/>
              </a:rPr>
              <a:t>Katoda</a:t>
            </a:r>
            <a:r>
              <a:rPr lang="en-GB" sz="1600" b="1" dirty="0">
                <a:solidFill>
                  <a:schemeClr val="tx2"/>
                </a:solidFill>
                <a:effectLst/>
                <a:latin typeface="-webkit-sans-serif"/>
                <a:cs typeface="Times New Roman" pitchFamily="18" charset="0"/>
              </a:rPr>
              <a:t>:</a:t>
            </a:r>
            <a:r>
              <a:rPr lang="en-GB" sz="1600" b="1" dirty="0">
                <a:solidFill>
                  <a:schemeClr val="tx2"/>
                </a:solidFill>
                <a:effectLst/>
                <a:cs typeface="Times New Roman" pitchFamily="18" charset="0"/>
              </a:rPr>
              <a:t> </a:t>
            </a:r>
            <a:r>
              <a:rPr lang="en-GB" sz="1600" b="1" dirty="0">
                <a:solidFill>
                  <a:schemeClr val="tx2"/>
                </a:solidFill>
                <a:effectLst/>
                <a:latin typeface="-webkit-sans-serif"/>
                <a:cs typeface="Times New Roman" pitchFamily="18" charset="0"/>
              </a:rPr>
              <a:t>(3/2)O</a:t>
            </a:r>
            <a:r>
              <a:rPr lang="en-GB" sz="1600" b="1" baseline="-30000" dirty="0">
                <a:solidFill>
                  <a:schemeClr val="tx2"/>
                </a:solidFill>
                <a:effectLst/>
                <a:latin typeface="-webkit-sans-serif"/>
                <a:cs typeface="Times New Roman" pitchFamily="18" charset="0"/>
              </a:rPr>
              <a:t>2</a:t>
            </a:r>
            <a:r>
              <a:rPr lang="en-GB" sz="1600" b="1" dirty="0">
                <a:solidFill>
                  <a:schemeClr val="tx2"/>
                </a:solidFill>
                <a:effectLst/>
                <a:cs typeface="Times New Roman" pitchFamily="18" charset="0"/>
              </a:rPr>
              <a:t> </a:t>
            </a:r>
            <a:r>
              <a:rPr lang="en-GB" sz="1600" b="1" dirty="0">
                <a:solidFill>
                  <a:schemeClr val="tx2"/>
                </a:solidFill>
                <a:effectLst/>
                <a:latin typeface="-webkit-sans-serif"/>
                <a:cs typeface="Times New Roman" pitchFamily="18" charset="0"/>
              </a:rPr>
              <a:t>+ 6H</a:t>
            </a:r>
            <a:r>
              <a:rPr lang="en-GB" sz="1600" b="1" baseline="30000" dirty="0">
                <a:solidFill>
                  <a:schemeClr val="tx2"/>
                </a:solidFill>
                <a:effectLst/>
                <a:latin typeface="-webkit-sans-serif"/>
                <a:cs typeface="Times New Roman" pitchFamily="18" charset="0"/>
              </a:rPr>
              <a:t>+</a:t>
            </a:r>
            <a:r>
              <a:rPr lang="en-GB" sz="1600" b="1" dirty="0">
                <a:solidFill>
                  <a:schemeClr val="tx2"/>
                </a:solidFill>
                <a:effectLst/>
                <a:cs typeface="Times New Roman" pitchFamily="18" charset="0"/>
              </a:rPr>
              <a:t> </a:t>
            </a:r>
            <a:r>
              <a:rPr lang="en-GB" sz="1600" b="1" dirty="0">
                <a:solidFill>
                  <a:schemeClr val="tx2"/>
                </a:solidFill>
                <a:effectLst/>
                <a:latin typeface="-webkit-sans-serif"/>
                <a:cs typeface="Times New Roman" pitchFamily="18" charset="0"/>
              </a:rPr>
              <a:t>+ 6e</a:t>
            </a:r>
            <a:r>
              <a:rPr lang="en-GB" sz="1600" b="1" baseline="30000" dirty="0">
                <a:solidFill>
                  <a:schemeClr val="tx2"/>
                </a:solidFill>
                <a:effectLst/>
                <a:latin typeface="-webkit-sans-serif"/>
                <a:cs typeface="Times New Roman" pitchFamily="18" charset="0"/>
              </a:rPr>
              <a:t>-</a:t>
            </a:r>
            <a:r>
              <a:rPr lang="en-GB" sz="1600" b="1" dirty="0">
                <a:solidFill>
                  <a:schemeClr val="tx2"/>
                </a:solidFill>
                <a:effectLst/>
                <a:cs typeface="Times New Roman" pitchFamily="18" charset="0"/>
              </a:rPr>
              <a:t> </a:t>
            </a:r>
            <a:r>
              <a:rPr lang="en-GB" sz="1600" b="1" dirty="0">
                <a:solidFill>
                  <a:schemeClr val="tx2"/>
                </a:solidFill>
                <a:effectLst/>
                <a:latin typeface="-webkit-sans-serif"/>
                <a:cs typeface="Times New Roman" pitchFamily="18" charset="0"/>
              </a:rPr>
              <a:t>→ 3H</a:t>
            </a:r>
            <a:r>
              <a:rPr lang="en-GB" sz="1600" b="1" baseline="-30000" dirty="0">
                <a:solidFill>
                  <a:schemeClr val="tx2"/>
                </a:solidFill>
                <a:effectLst/>
                <a:latin typeface="-webkit-sans-serif"/>
                <a:cs typeface="Times New Roman" pitchFamily="18" charset="0"/>
              </a:rPr>
              <a:t>2</a:t>
            </a:r>
            <a:r>
              <a:rPr lang="en-GB" sz="1600" b="1" dirty="0">
                <a:solidFill>
                  <a:schemeClr val="tx2"/>
                </a:solidFill>
                <a:effectLst/>
                <a:latin typeface="-webkit-sans-serif"/>
                <a:cs typeface="Times New Roman" pitchFamily="18" charset="0"/>
              </a:rPr>
              <a:t>O</a:t>
            </a:r>
            <a:endParaRPr lang="sl-SI" sz="1600" b="1" dirty="0">
              <a:solidFill>
                <a:schemeClr val="tx2"/>
              </a:solidFill>
              <a:effectLst/>
              <a:latin typeface="-webkit-sans-serif"/>
              <a:cs typeface="Times New Roman" pitchFamily="18" charset="0"/>
            </a:endParaRPr>
          </a:p>
          <a:p>
            <a:pPr algn="l" eaLnBrk="0" hangingPunct="0">
              <a:lnSpc>
                <a:spcPct val="100000"/>
              </a:lnSpc>
              <a:spcBef>
                <a:spcPct val="0"/>
              </a:spcBef>
              <a:buClrTx/>
              <a:buSzTx/>
              <a:defRPr/>
            </a:pPr>
            <a:endParaRPr lang="sl-SI" sz="1600" b="1" dirty="0">
              <a:solidFill>
                <a:schemeClr val="tx2"/>
              </a:solidFill>
              <a:effectLst/>
              <a:latin typeface="-webkit-sans-serif"/>
              <a:cs typeface="Times New Roman" pitchFamily="18" charset="0"/>
            </a:endParaRPr>
          </a:p>
          <a:p>
            <a:pPr algn="l" eaLnBrk="0" hangingPunct="0">
              <a:lnSpc>
                <a:spcPct val="100000"/>
              </a:lnSpc>
              <a:spcBef>
                <a:spcPct val="0"/>
              </a:spcBef>
              <a:buClrTx/>
              <a:buSzTx/>
              <a:defRPr/>
            </a:pPr>
            <a:r>
              <a:rPr lang="en-GB" sz="1600" b="1" dirty="0" err="1">
                <a:solidFill>
                  <a:schemeClr val="tx2"/>
                </a:solidFill>
                <a:effectLst>
                  <a:outerShdw blurRad="38100" dist="38100" dir="2700000" algn="tl">
                    <a:srgbClr val="000000"/>
                  </a:outerShdw>
                </a:effectLst>
                <a:latin typeface="-webkit-sans-serif"/>
                <a:cs typeface="Times New Roman" pitchFamily="18" charset="0"/>
              </a:rPr>
              <a:t>Ukupna</a:t>
            </a:r>
            <a:r>
              <a:rPr lang="en-GB" sz="1600" b="1" dirty="0">
                <a:solidFill>
                  <a:schemeClr val="tx2"/>
                </a:solidFill>
                <a:effectLst>
                  <a:outerShdw blurRad="38100" dist="38100" dir="2700000" algn="tl">
                    <a:srgbClr val="000000"/>
                  </a:outerShdw>
                </a:effectLst>
                <a:latin typeface="-webkit-sans-serif"/>
                <a:cs typeface="Times New Roman" pitchFamily="18" charset="0"/>
              </a:rPr>
              <a:t> </a:t>
            </a:r>
            <a:r>
              <a:rPr lang="en-GB" sz="1600" b="1" dirty="0" err="1">
                <a:solidFill>
                  <a:schemeClr val="tx2"/>
                </a:solidFill>
                <a:effectLst>
                  <a:outerShdw blurRad="38100" dist="38100" dir="2700000" algn="tl">
                    <a:srgbClr val="000000"/>
                  </a:outerShdw>
                </a:effectLst>
                <a:latin typeface="-webkit-sans-serif"/>
                <a:cs typeface="Times New Roman" pitchFamily="18" charset="0"/>
              </a:rPr>
              <a:t>reakcija</a:t>
            </a:r>
            <a:r>
              <a:rPr lang="en-GB" sz="1600" b="1" dirty="0">
                <a:solidFill>
                  <a:schemeClr val="tx2"/>
                </a:solidFill>
                <a:effectLst>
                  <a:outerShdw blurRad="38100" dist="38100" dir="2700000" algn="tl">
                    <a:srgbClr val="000000"/>
                  </a:outerShdw>
                </a:effectLst>
                <a:latin typeface="-webkit-sans-serif"/>
                <a:cs typeface="Times New Roman" pitchFamily="18" charset="0"/>
              </a:rPr>
              <a:t>:</a:t>
            </a:r>
            <a:r>
              <a:rPr lang="en-GB" sz="1600" b="1" dirty="0">
                <a:solidFill>
                  <a:schemeClr val="tx2"/>
                </a:solidFill>
                <a:effectLst>
                  <a:outerShdw blurRad="38100" dist="38100" dir="2700000" algn="tl">
                    <a:srgbClr val="000000"/>
                  </a:outerShdw>
                </a:effectLst>
                <a:cs typeface="Times New Roman" pitchFamily="18" charset="0"/>
              </a:rPr>
              <a:t> </a:t>
            </a:r>
            <a:r>
              <a:rPr lang="en-GB" sz="1600" b="1" dirty="0">
                <a:solidFill>
                  <a:schemeClr val="tx2"/>
                </a:solidFill>
                <a:effectLst/>
                <a:latin typeface="-webkit-sans-serif"/>
                <a:cs typeface="Times New Roman" pitchFamily="18" charset="0"/>
              </a:rPr>
              <a:t>CH</a:t>
            </a:r>
            <a:r>
              <a:rPr lang="en-GB" sz="1600" b="1" baseline="-30000" dirty="0">
                <a:solidFill>
                  <a:schemeClr val="tx2"/>
                </a:solidFill>
                <a:effectLst/>
                <a:latin typeface="-webkit-sans-serif"/>
                <a:cs typeface="Times New Roman" pitchFamily="18" charset="0"/>
              </a:rPr>
              <a:t>3</a:t>
            </a:r>
            <a:r>
              <a:rPr lang="en-GB" sz="1600" b="1" dirty="0">
                <a:solidFill>
                  <a:schemeClr val="tx2"/>
                </a:solidFill>
                <a:effectLst/>
                <a:latin typeface="-webkit-sans-serif"/>
                <a:cs typeface="Times New Roman" pitchFamily="18" charset="0"/>
              </a:rPr>
              <a:t>OH + (3/2)O</a:t>
            </a:r>
            <a:r>
              <a:rPr lang="en-GB" sz="1600" b="1" baseline="-30000" dirty="0">
                <a:solidFill>
                  <a:schemeClr val="tx2"/>
                </a:solidFill>
                <a:effectLst/>
                <a:latin typeface="-webkit-sans-serif"/>
                <a:cs typeface="Times New Roman" pitchFamily="18" charset="0"/>
              </a:rPr>
              <a:t>2</a:t>
            </a:r>
            <a:r>
              <a:rPr lang="en-GB" sz="1600" b="1" dirty="0">
                <a:solidFill>
                  <a:schemeClr val="tx2"/>
                </a:solidFill>
                <a:effectLst/>
                <a:cs typeface="Times New Roman" pitchFamily="18" charset="0"/>
              </a:rPr>
              <a:t> </a:t>
            </a:r>
            <a:r>
              <a:rPr lang="en-GB" sz="1600" b="1" dirty="0">
                <a:solidFill>
                  <a:schemeClr val="tx2"/>
                </a:solidFill>
                <a:effectLst/>
                <a:latin typeface="-webkit-sans-serif"/>
                <a:cs typeface="Times New Roman" pitchFamily="18" charset="0"/>
              </a:rPr>
              <a:t>→ CO</a:t>
            </a:r>
            <a:r>
              <a:rPr lang="en-GB" sz="1600" b="1" baseline="-30000" dirty="0">
                <a:solidFill>
                  <a:schemeClr val="tx2"/>
                </a:solidFill>
                <a:effectLst/>
                <a:latin typeface="-webkit-sans-serif"/>
                <a:cs typeface="Times New Roman" pitchFamily="18" charset="0"/>
              </a:rPr>
              <a:t>2</a:t>
            </a:r>
            <a:r>
              <a:rPr lang="en-GB" sz="1600" b="1" dirty="0">
                <a:solidFill>
                  <a:schemeClr val="tx2"/>
                </a:solidFill>
                <a:effectLst/>
                <a:cs typeface="Times New Roman" pitchFamily="18" charset="0"/>
              </a:rPr>
              <a:t> </a:t>
            </a:r>
            <a:r>
              <a:rPr lang="en-GB" sz="1600" b="1" dirty="0">
                <a:solidFill>
                  <a:schemeClr val="tx2"/>
                </a:solidFill>
                <a:effectLst/>
                <a:latin typeface="-webkit-sans-serif"/>
                <a:cs typeface="Times New Roman" pitchFamily="18" charset="0"/>
              </a:rPr>
              <a:t>+ 2H</a:t>
            </a:r>
            <a:r>
              <a:rPr lang="en-GB" sz="1600" b="1" baseline="-30000" dirty="0">
                <a:solidFill>
                  <a:schemeClr val="tx2"/>
                </a:solidFill>
                <a:effectLst/>
                <a:latin typeface="-webkit-sans-serif"/>
                <a:cs typeface="Times New Roman" pitchFamily="18" charset="0"/>
              </a:rPr>
              <a:t>2</a:t>
            </a:r>
            <a:r>
              <a:rPr lang="en-GB" sz="1600" b="1" dirty="0">
                <a:solidFill>
                  <a:schemeClr val="tx2"/>
                </a:solidFill>
                <a:effectLst/>
                <a:latin typeface="-webkit-sans-serif"/>
                <a:cs typeface="Times New Roman" pitchFamily="18" charset="0"/>
              </a:rPr>
              <a:t>O</a:t>
            </a:r>
            <a:endParaRPr lang="sl-SI" sz="1600" b="1" dirty="0">
              <a:solidFill>
                <a:schemeClr val="tx2"/>
              </a:solidFill>
              <a:effectLst/>
              <a:latin typeface="-webkit-sans-serif"/>
              <a:cs typeface="Times New Roman" pitchFamily="18" charset="0"/>
            </a:endParaRPr>
          </a:p>
          <a:p>
            <a:pPr algn="l" eaLnBrk="0" hangingPunct="0">
              <a:lnSpc>
                <a:spcPct val="100000"/>
              </a:lnSpc>
              <a:spcBef>
                <a:spcPct val="0"/>
              </a:spcBef>
              <a:buClrTx/>
              <a:buSzTx/>
              <a:defRPr/>
            </a:pPr>
            <a:endParaRPr lang="sl-SI" sz="1600" b="1" dirty="0">
              <a:solidFill>
                <a:schemeClr val="tx2"/>
              </a:solidFill>
              <a:effectLst>
                <a:outerShdw blurRad="38100" dist="38100" dir="2700000" algn="tl">
                  <a:srgbClr val="000000"/>
                </a:outerShdw>
              </a:effectLst>
              <a:latin typeface="-webkit-sans-serif"/>
            </a:endParaRPr>
          </a:p>
          <a:p>
            <a:pPr algn="l" eaLnBrk="0" hangingPunct="0">
              <a:lnSpc>
                <a:spcPct val="100000"/>
              </a:lnSpc>
              <a:spcBef>
                <a:spcPct val="0"/>
              </a:spcBef>
              <a:buClrTx/>
              <a:buSzTx/>
              <a:defRPr/>
            </a:pPr>
            <a:r>
              <a:rPr lang="sl-SI" sz="1600" dirty="0">
                <a:solidFill>
                  <a:schemeClr val="tx2"/>
                </a:solidFill>
                <a:effectLst>
                  <a:outerShdw blurRad="38100" dist="38100" dir="2700000" algn="tl">
                    <a:srgbClr val="000000"/>
                  </a:outerShdw>
                </a:effectLst>
                <a:latin typeface="-webkit-sans-serif"/>
              </a:rPr>
              <a:t>Katalizator:</a:t>
            </a:r>
            <a:r>
              <a:rPr lang="sl-SI" sz="1600" b="1" dirty="0">
                <a:solidFill>
                  <a:schemeClr val="tx2"/>
                </a:solidFill>
                <a:effectLst>
                  <a:outerShdw blurRad="38100" dist="38100" dir="2700000" algn="tl">
                    <a:srgbClr val="000000"/>
                  </a:outerShdw>
                </a:effectLst>
                <a:latin typeface="-webkit-sans-serif"/>
              </a:rPr>
              <a:t> </a:t>
            </a:r>
            <a:r>
              <a:rPr lang="sl-SI" sz="1600" b="1" dirty="0">
                <a:solidFill>
                  <a:schemeClr val="tx2"/>
                </a:solidFill>
                <a:effectLst/>
                <a:latin typeface="-webkit-sans-serif"/>
              </a:rPr>
              <a:t>Pt-Ru na anodi, Pt na katodi</a:t>
            </a:r>
            <a:endParaRPr lang="en-GB" sz="1600" b="1" dirty="0">
              <a:solidFill>
                <a:schemeClr val="tx2"/>
              </a:solidFill>
              <a:effectLst/>
            </a:endParaRPr>
          </a:p>
          <a:p>
            <a:pPr algn="l" eaLnBrk="0" hangingPunct="0">
              <a:lnSpc>
                <a:spcPct val="100000"/>
              </a:lnSpc>
              <a:spcBef>
                <a:spcPct val="0"/>
              </a:spcBef>
              <a:buClrTx/>
              <a:buSzTx/>
              <a:buFontTx/>
              <a:buNone/>
              <a:defRPr/>
            </a:pPr>
            <a:r>
              <a:rPr lang="sl-SI" sz="1600" dirty="0">
                <a:solidFill>
                  <a:schemeClr val="tx2"/>
                </a:solidFill>
                <a:effectLst>
                  <a:outerShdw blurRad="38100" dist="38100" dir="2700000" algn="tl">
                    <a:srgbClr val="000000"/>
                  </a:outerShdw>
                </a:effectLst>
                <a:latin typeface="-webkit-sans-serif"/>
                <a:cs typeface="Times New Roman" pitchFamily="18" charset="0"/>
              </a:rPr>
              <a:t>Gorivo:</a:t>
            </a:r>
            <a:r>
              <a:rPr lang="sl-SI" sz="1600" dirty="0">
                <a:solidFill>
                  <a:schemeClr val="tx2"/>
                </a:solidFill>
                <a:effectLst/>
                <a:latin typeface="-webkit-sans-serif"/>
                <a:cs typeface="Times New Roman" pitchFamily="18" charset="0"/>
              </a:rPr>
              <a:t> </a:t>
            </a:r>
            <a:r>
              <a:rPr lang="sl-SI" sz="1600" b="1" dirty="0">
                <a:solidFill>
                  <a:schemeClr val="tx2"/>
                </a:solidFill>
                <a:effectLst/>
                <a:latin typeface="-webkit-sans-serif"/>
                <a:cs typeface="Times New Roman" pitchFamily="18" charset="0"/>
              </a:rPr>
              <a:t>metanol</a:t>
            </a:r>
          </a:p>
          <a:p>
            <a:pPr algn="l" eaLnBrk="0" hangingPunct="0">
              <a:lnSpc>
                <a:spcPct val="100000"/>
              </a:lnSpc>
              <a:spcBef>
                <a:spcPct val="0"/>
              </a:spcBef>
              <a:buClrTx/>
              <a:buSzTx/>
              <a:defRPr/>
            </a:pPr>
            <a:r>
              <a:rPr lang="sl-SI" sz="1600" dirty="0">
                <a:solidFill>
                  <a:schemeClr val="tx2"/>
                </a:solidFill>
                <a:effectLst>
                  <a:outerShdw blurRad="38100" dist="38100" dir="2700000" algn="tl">
                    <a:srgbClr val="000000"/>
                  </a:outerShdw>
                </a:effectLst>
                <a:latin typeface="-webkit-sans-serif"/>
                <a:cs typeface="Times New Roman" pitchFamily="18" charset="0"/>
              </a:rPr>
              <a:t>Produkti: </a:t>
            </a:r>
            <a:r>
              <a:rPr lang="en-GB" sz="1600" b="1" dirty="0">
                <a:solidFill>
                  <a:srgbClr val="FFFF00"/>
                </a:solidFill>
                <a:effectLst/>
                <a:latin typeface="-webkit-sans-serif"/>
                <a:cs typeface="Times New Roman" pitchFamily="18" charset="0"/>
              </a:rPr>
              <a:t>H</a:t>
            </a:r>
            <a:r>
              <a:rPr lang="en-GB" sz="1600" b="1" baseline="-30000" dirty="0">
                <a:solidFill>
                  <a:srgbClr val="FFFF00"/>
                </a:solidFill>
                <a:effectLst/>
                <a:latin typeface="-webkit-sans-serif"/>
                <a:cs typeface="Times New Roman" pitchFamily="18" charset="0"/>
              </a:rPr>
              <a:t>2</a:t>
            </a:r>
            <a:r>
              <a:rPr lang="en-GB" sz="1600" b="1" dirty="0">
                <a:solidFill>
                  <a:srgbClr val="FFFF00"/>
                </a:solidFill>
                <a:effectLst/>
                <a:latin typeface="-webkit-sans-serif"/>
                <a:cs typeface="Times New Roman" pitchFamily="18" charset="0"/>
              </a:rPr>
              <a:t>O</a:t>
            </a:r>
            <a:r>
              <a:rPr lang="sl-SI" sz="1600" b="1" dirty="0">
                <a:solidFill>
                  <a:srgbClr val="FFFF00"/>
                </a:solidFill>
                <a:effectLst/>
                <a:latin typeface="-webkit-sans-serif"/>
                <a:cs typeface="Times New Roman" pitchFamily="18" charset="0"/>
              </a:rPr>
              <a:t> i </a:t>
            </a:r>
            <a:r>
              <a:rPr lang="en-GB" sz="1600" b="1" dirty="0">
                <a:solidFill>
                  <a:srgbClr val="FFFF00"/>
                </a:solidFill>
                <a:effectLst/>
                <a:latin typeface="-webkit-sans-serif"/>
                <a:cs typeface="Times New Roman" pitchFamily="18" charset="0"/>
              </a:rPr>
              <a:t>CO</a:t>
            </a:r>
            <a:r>
              <a:rPr lang="en-GB" sz="1600" b="1" baseline="-30000" dirty="0">
                <a:solidFill>
                  <a:srgbClr val="FFFF00"/>
                </a:solidFill>
                <a:effectLst/>
                <a:latin typeface="-webkit-sans-serif"/>
                <a:cs typeface="Times New Roman" pitchFamily="18" charset="0"/>
              </a:rPr>
              <a:t>2</a:t>
            </a:r>
            <a:endParaRPr lang="sl-SI" sz="1600" b="1" dirty="0">
              <a:solidFill>
                <a:srgbClr val="FFFF00"/>
              </a:solidFill>
              <a:effectLst/>
              <a:latin typeface="-webkit-sans-serif"/>
              <a:cs typeface="Times New Roman" pitchFamily="18" charset="0"/>
            </a:endParaRPr>
          </a:p>
          <a:p>
            <a:pPr algn="l" eaLnBrk="0" hangingPunct="0">
              <a:lnSpc>
                <a:spcPct val="100000"/>
              </a:lnSpc>
              <a:spcBef>
                <a:spcPct val="0"/>
              </a:spcBef>
              <a:buClrTx/>
              <a:buSzTx/>
              <a:buFontTx/>
              <a:buNone/>
              <a:defRPr/>
            </a:pPr>
            <a:endParaRPr lang="en-GB" sz="1800" b="1" dirty="0">
              <a:solidFill>
                <a:schemeClr val="tx2"/>
              </a:solidFill>
              <a:effectLst/>
              <a:cs typeface="Times New Roman" pitchFamily="18" charset="0"/>
            </a:endParaRPr>
          </a:p>
          <a:p>
            <a:pPr algn="l" eaLnBrk="0" hangingPunct="0">
              <a:lnSpc>
                <a:spcPct val="100000"/>
              </a:lnSpc>
              <a:spcBef>
                <a:spcPct val="0"/>
              </a:spcBef>
              <a:buClrTx/>
              <a:buSzTx/>
              <a:buFontTx/>
              <a:buNone/>
              <a:defRPr/>
            </a:pPr>
            <a:endParaRPr lang="en-GB" dirty="0">
              <a:effectLst/>
            </a:endParaRPr>
          </a:p>
        </p:txBody>
      </p:sp>
      <p:sp>
        <p:nvSpPr>
          <p:cNvPr id="80923" name="AutoShape 27"/>
          <p:cNvSpPr>
            <a:spLocks noChangeShapeType="1"/>
          </p:cNvSpPr>
          <p:nvPr/>
        </p:nvSpPr>
        <p:spPr bwMode="auto">
          <a:xfrm>
            <a:off x="3429000" y="4876800"/>
            <a:ext cx="4679950" cy="0"/>
          </a:xfrm>
          <a:prstGeom prst="straightConnector1">
            <a:avLst/>
          </a:prstGeom>
          <a:noFill/>
          <a:ln w="12700">
            <a:solidFill>
              <a:schemeClr val="tx2"/>
            </a:solidFill>
            <a:round/>
            <a:headEnd/>
            <a:tailEnd/>
          </a:ln>
        </p:spPr>
        <p:txBody>
          <a:bodyPr/>
          <a:lstStyle/>
          <a:p>
            <a:pPr>
              <a:defRPr/>
            </a:pPr>
            <a:endParaRPr lang="en-GB"/>
          </a:p>
        </p:txBody>
      </p:sp>
      <p:sp>
        <p:nvSpPr>
          <p:cNvPr id="1044" name="Rectangle 29"/>
          <p:cNvSpPr>
            <a:spLocks noChangeArrowheads="1"/>
          </p:cNvSpPr>
          <p:nvPr/>
        </p:nvSpPr>
        <p:spPr bwMode="auto">
          <a:xfrm>
            <a:off x="1524000" y="3962400"/>
            <a:ext cx="9144000" cy="808038"/>
          </a:xfrm>
          <a:prstGeom prst="rect">
            <a:avLst/>
          </a:prstGeom>
          <a:noFill/>
          <a:ln w="9525" algn="ctr">
            <a:noFill/>
            <a:miter lim="800000"/>
            <a:headEnd/>
            <a:tailEnd/>
          </a:ln>
        </p:spPr>
        <p:txBody>
          <a:bodyPr anchor="ctr">
            <a:spAutoFit/>
          </a:bodyPr>
          <a:lstStyle/>
          <a:p>
            <a:pPr algn="l" eaLnBrk="0" hangingPunct="0"/>
            <a:br>
              <a:rPr lang="en-GB" sz="600">
                <a:effectLst/>
              </a:rPr>
            </a:br>
            <a:endParaRPr lang="en-GB" sz="1200">
              <a:effectLst/>
              <a:cs typeface="Times New Roman" pitchFamily="18" charset="0"/>
            </a:endParaRPr>
          </a:p>
          <a:p>
            <a:pPr algn="l" eaLnBrk="0" hangingPunct="0">
              <a:lnSpc>
                <a:spcPct val="100000"/>
              </a:lnSpc>
              <a:spcBef>
                <a:spcPct val="0"/>
              </a:spcBef>
              <a:buClrTx/>
              <a:buSzTx/>
              <a:buFontTx/>
              <a:buNone/>
            </a:pPr>
            <a:endParaRPr lang="en-GB">
              <a:effectLst/>
            </a:endParaRPr>
          </a:p>
        </p:txBody>
      </p:sp>
      <p:sp>
        <p:nvSpPr>
          <p:cNvPr id="39" name="Rectangle 38"/>
          <p:cNvSpPr/>
          <p:nvPr/>
        </p:nvSpPr>
        <p:spPr>
          <a:xfrm>
            <a:off x="3352800" y="1905000"/>
            <a:ext cx="4572000" cy="1408113"/>
          </a:xfrm>
          <a:prstGeom prst="rect">
            <a:avLst/>
          </a:prstGeom>
        </p:spPr>
        <p:txBody>
          <a:bodyPr>
            <a:spAutoFit/>
          </a:bodyPr>
          <a:lstStyle/>
          <a:p>
            <a:pPr algn="l" eaLnBrk="0" hangingPunct="0">
              <a:defRPr/>
            </a:pPr>
            <a:r>
              <a:rPr lang="en-GB" sz="1600" b="1">
                <a:solidFill>
                  <a:schemeClr val="tx2"/>
                </a:solidFill>
                <a:effectLst/>
                <a:latin typeface="-webkit-sans-serif"/>
                <a:cs typeface="Times New Roman" pitchFamily="18" charset="0"/>
              </a:rPr>
              <a:t>Anoda:</a:t>
            </a:r>
            <a:r>
              <a:rPr lang="en-GB" sz="1600" b="1">
                <a:solidFill>
                  <a:schemeClr val="tx2"/>
                </a:solidFill>
                <a:effectLst/>
                <a:cs typeface="Times New Roman" pitchFamily="18" charset="0"/>
              </a:rPr>
              <a:t> </a:t>
            </a:r>
            <a:r>
              <a:rPr lang="sl-SI" sz="1600" b="1">
                <a:solidFill>
                  <a:schemeClr val="tx2"/>
                </a:solidFill>
                <a:effectLst/>
                <a:latin typeface="-webkit-sans-serif"/>
                <a:cs typeface="Times New Roman" pitchFamily="18" charset="0"/>
              </a:rPr>
              <a:t>2</a:t>
            </a:r>
            <a:r>
              <a:rPr lang="en-GB" sz="1600" b="1">
                <a:solidFill>
                  <a:schemeClr val="tx2"/>
                </a:solidFill>
                <a:effectLst/>
                <a:latin typeface="-webkit-sans-serif"/>
                <a:cs typeface="Times New Roman" pitchFamily="18" charset="0"/>
              </a:rPr>
              <a:t>H</a:t>
            </a:r>
            <a:r>
              <a:rPr lang="sl-SI" sz="1600" b="1" baseline="-30000">
                <a:solidFill>
                  <a:schemeClr val="tx2"/>
                </a:solidFill>
                <a:effectLst/>
                <a:latin typeface="-webkit-sans-serif"/>
                <a:cs typeface="Times New Roman" pitchFamily="18" charset="0"/>
              </a:rPr>
              <a:t>2</a:t>
            </a:r>
            <a:r>
              <a:rPr lang="en-GB" sz="1600" b="1">
                <a:solidFill>
                  <a:schemeClr val="tx2"/>
                </a:solidFill>
                <a:effectLst/>
                <a:latin typeface="-webkit-sans-serif"/>
                <a:cs typeface="Times New Roman" pitchFamily="18" charset="0"/>
              </a:rPr>
              <a:t> </a:t>
            </a:r>
            <a:r>
              <a:rPr lang="sl-SI" sz="1600" b="1">
                <a:solidFill>
                  <a:schemeClr val="tx2"/>
                </a:solidFill>
                <a:effectLst/>
                <a:latin typeface="-webkit-sans-serif"/>
                <a:cs typeface="Times New Roman" pitchFamily="18" charset="0"/>
              </a:rPr>
              <a:t>                    4</a:t>
            </a:r>
            <a:r>
              <a:rPr lang="en-GB" sz="1600" b="1">
                <a:solidFill>
                  <a:schemeClr val="tx2"/>
                </a:solidFill>
                <a:effectLst/>
                <a:latin typeface="-webkit-sans-serif"/>
                <a:cs typeface="Times New Roman" pitchFamily="18" charset="0"/>
              </a:rPr>
              <a:t>H</a:t>
            </a:r>
            <a:r>
              <a:rPr lang="en-GB" sz="1600" b="1" baseline="30000">
                <a:solidFill>
                  <a:schemeClr val="tx2"/>
                </a:solidFill>
                <a:effectLst/>
                <a:latin typeface="-webkit-sans-serif"/>
                <a:cs typeface="Times New Roman" pitchFamily="18" charset="0"/>
              </a:rPr>
              <a:t>+</a:t>
            </a:r>
            <a:r>
              <a:rPr lang="en-GB" sz="1600" b="1">
                <a:solidFill>
                  <a:schemeClr val="tx2"/>
                </a:solidFill>
                <a:effectLst/>
                <a:cs typeface="Times New Roman" pitchFamily="18" charset="0"/>
              </a:rPr>
              <a:t> </a:t>
            </a:r>
            <a:r>
              <a:rPr lang="en-GB" sz="1600" b="1">
                <a:solidFill>
                  <a:schemeClr val="tx2"/>
                </a:solidFill>
                <a:effectLst/>
                <a:latin typeface="-webkit-sans-serif"/>
                <a:cs typeface="Times New Roman" pitchFamily="18" charset="0"/>
              </a:rPr>
              <a:t>+ </a:t>
            </a:r>
            <a:r>
              <a:rPr lang="sl-SI" sz="1600" b="1">
                <a:solidFill>
                  <a:schemeClr val="tx2"/>
                </a:solidFill>
                <a:effectLst/>
                <a:latin typeface="-webkit-sans-serif"/>
                <a:cs typeface="Times New Roman" pitchFamily="18" charset="0"/>
              </a:rPr>
              <a:t>4</a:t>
            </a:r>
            <a:r>
              <a:rPr lang="en-GB" sz="1600" b="1">
                <a:solidFill>
                  <a:schemeClr val="tx2"/>
                </a:solidFill>
                <a:effectLst/>
                <a:latin typeface="-webkit-sans-serif"/>
                <a:cs typeface="Times New Roman" pitchFamily="18" charset="0"/>
              </a:rPr>
              <a:t>e</a:t>
            </a:r>
            <a:r>
              <a:rPr lang="en-GB" sz="1600" b="1" baseline="30000">
                <a:solidFill>
                  <a:schemeClr val="tx2"/>
                </a:solidFill>
                <a:effectLst/>
                <a:latin typeface="-webkit-sans-serif"/>
                <a:cs typeface="Times New Roman" pitchFamily="18" charset="0"/>
              </a:rPr>
              <a:t>-</a:t>
            </a:r>
            <a:endParaRPr lang="en-GB" sz="1600" b="1">
              <a:solidFill>
                <a:schemeClr val="tx2"/>
              </a:solidFill>
              <a:effectLst/>
              <a:cs typeface="Times New Roman" pitchFamily="18" charset="0"/>
            </a:endParaRPr>
          </a:p>
          <a:p>
            <a:pPr algn="l" eaLnBrk="0" hangingPunct="0">
              <a:lnSpc>
                <a:spcPct val="100000"/>
              </a:lnSpc>
              <a:spcBef>
                <a:spcPct val="0"/>
              </a:spcBef>
              <a:buClrTx/>
              <a:buSzTx/>
              <a:defRPr/>
            </a:pPr>
            <a:r>
              <a:rPr lang="en-GB" sz="1600" b="1">
                <a:solidFill>
                  <a:schemeClr val="tx2"/>
                </a:solidFill>
                <a:effectLst/>
                <a:latin typeface="-webkit-sans-serif"/>
                <a:cs typeface="Times New Roman" pitchFamily="18" charset="0"/>
              </a:rPr>
              <a:t>Katoda:</a:t>
            </a:r>
            <a:r>
              <a:rPr lang="en-GB" sz="1600" b="1">
                <a:solidFill>
                  <a:schemeClr val="tx2"/>
                </a:solidFill>
                <a:effectLst/>
                <a:cs typeface="Times New Roman" pitchFamily="18" charset="0"/>
              </a:rPr>
              <a:t> </a:t>
            </a:r>
            <a:r>
              <a:rPr lang="en-GB" sz="1600" b="1">
                <a:solidFill>
                  <a:schemeClr val="tx2"/>
                </a:solidFill>
                <a:effectLst/>
                <a:latin typeface="-webkit-sans-serif"/>
                <a:cs typeface="Times New Roman" pitchFamily="18" charset="0"/>
              </a:rPr>
              <a:t>O</a:t>
            </a:r>
            <a:r>
              <a:rPr lang="en-GB" sz="1600" b="1" baseline="-30000">
                <a:solidFill>
                  <a:schemeClr val="tx2"/>
                </a:solidFill>
                <a:effectLst/>
                <a:latin typeface="-webkit-sans-serif"/>
                <a:cs typeface="Times New Roman" pitchFamily="18" charset="0"/>
              </a:rPr>
              <a:t>2</a:t>
            </a:r>
            <a:r>
              <a:rPr lang="en-GB" sz="1600" b="1">
                <a:solidFill>
                  <a:schemeClr val="tx2"/>
                </a:solidFill>
                <a:effectLst/>
                <a:cs typeface="Times New Roman" pitchFamily="18" charset="0"/>
              </a:rPr>
              <a:t> </a:t>
            </a:r>
            <a:r>
              <a:rPr lang="en-GB" sz="1600" b="1">
                <a:solidFill>
                  <a:schemeClr val="tx2"/>
                </a:solidFill>
                <a:effectLst/>
                <a:latin typeface="-webkit-sans-serif"/>
                <a:cs typeface="Times New Roman" pitchFamily="18" charset="0"/>
              </a:rPr>
              <a:t>+ </a:t>
            </a:r>
            <a:r>
              <a:rPr lang="sl-SI" sz="1600" b="1">
                <a:solidFill>
                  <a:schemeClr val="tx2"/>
                </a:solidFill>
                <a:effectLst/>
                <a:latin typeface="-webkit-sans-serif"/>
                <a:cs typeface="Times New Roman" pitchFamily="18" charset="0"/>
              </a:rPr>
              <a:t>4</a:t>
            </a:r>
            <a:r>
              <a:rPr lang="en-GB" sz="1600" b="1">
                <a:solidFill>
                  <a:schemeClr val="tx2"/>
                </a:solidFill>
                <a:effectLst/>
                <a:latin typeface="-webkit-sans-serif"/>
                <a:cs typeface="Times New Roman" pitchFamily="18" charset="0"/>
              </a:rPr>
              <a:t>H</a:t>
            </a:r>
            <a:r>
              <a:rPr lang="en-GB" sz="1600" b="1" baseline="30000">
                <a:solidFill>
                  <a:schemeClr val="tx2"/>
                </a:solidFill>
                <a:effectLst/>
                <a:latin typeface="-webkit-sans-serif"/>
                <a:cs typeface="Times New Roman" pitchFamily="18" charset="0"/>
              </a:rPr>
              <a:t>+</a:t>
            </a:r>
            <a:r>
              <a:rPr lang="en-GB" sz="1600" b="1">
                <a:solidFill>
                  <a:schemeClr val="tx2"/>
                </a:solidFill>
                <a:effectLst/>
                <a:cs typeface="Times New Roman" pitchFamily="18" charset="0"/>
              </a:rPr>
              <a:t> </a:t>
            </a:r>
            <a:r>
              <a:rPr lang="en-GB" sz="1600" b="1">
                <a:solidFill>
                  <a:schemeClr val="tx2"/>
                </a:solidFill>
                <a:effectLst/>
                <a:latin typeface="-webkit-sans-serif"/>
                <a:cs typeface="Times New Roman" pitchFamily="18" charset="0"/>
              </a:rPr>
              <a:t>+ </a:t>
            </a:r>
            <a:r>
              <a:rPr lang="sl-SI" sz="1600" b="1">
                <a:solidFill>
                  <a:schemeClr val="tx2"/>
                </a:solidFill>
                <a:effectLst/>
                <a:latin typeface="-webkit-sans-serif"/>
                <a:cs typeface="Times New Roman" pitchFamily="18" charset="0"/>
              </a:rPr>
              <a:t>4</a:t>
            </a:r>
            <a:r>
              <a:rPr lang="en-GB" sz="1600" b="1">
                <a:solidFill>
                  <a:schemeClr val="tx2"/>
                </a:solidFill>
                <a:effectLst/>
                <a:latin typeface="-webkit-sans-serif"/>
                <a:cs typeface="Times New Roman" pitchFamily="18" charset="0"/>
              </a:rPr>
              <a:t>e</a:t>
            </a:r>
            <a:r>
              <a:rPr lang="en-GB" sz="1600" b="1" baseline="30000">
                <a:solidFill>
                  <a:schemeClr val="tx2"/>
                </a:solidFill>
                <a:effectLst/>
                <a:latin typeface="-webkit-sans-serif"/>
                <a:cs typeface="Times New Roman" pitchFamily="18" charset="0"/>
              </a:rPr>
              <a:t>-</a:t>
            </a:r>
            <a:r>
              <a:rPr lang="en-GB" sz="1600" b="1">
                <a:solidFill>
                  <a:schemeClr val="tx2"/>
                </a:solidFill>
                <a:effectLst/>
                <a:cs typeface="Times New Roman" pitchFamily="18" charset="0"/>
              </a:rPr>
              <a:t> </a:t>
            </a:r>
            <a:r>
              <a:rPr lang="en-GB" sz="1600" b="1">
                <a:solidFill>
                  <a:schemeClr val="tx2"/>
                </a:solidFill>
                <a:effectLst/>
                <a:latin typeface="-webkit-sans-serif"/>
                <a:cs typeface="Times New Roman" pitchFamily="18" charset="0"/>
              </a:rPr>
              <a:t> </a:t>
            </a:r>
            <a:r>
              <a:rPr lang="sl-SI" sz="1600" b="1">
                <a:solidFill>
                  <a:schemeClr val="tx2"/>
                </a:solidFill>
                <a:effectLst/>
                <a:latin typeface="-webkit-sans-serif"/>
                <a:cs typeface="Times New Roman" pitchFamily="18" charset="0"/>
              </a:rPr>
              <a:t>                 2</a:t>
            </a:r>
            <a:r>
              <a:rPr lang="en-GB" sz="1600" b="1">
                <a:solidFill>
                  <a:schemeClr val="tx2"/>
                </a:solidFill>
                <a:effectLst/>
                <a:latin typeface="-webkit-sans-serif"/>
                <a:cs typeface="Times New Roman" pitchFamily="18" charset="0"/>
              </a:rPr>
              <a:t>H</a:t>
            </a:r>
            <a:r>
              <a:rPr lang="en-GB" sz="1600" b="1" baseline="-30000">
                <a:solidFill>
                  <a:schemeClr val="tx2"/>
                </a:solidFill>
                <a:effectLst/>
                <a:latin typeface="-webkit-sans-serif"/>
                <a:cs typeface="Times New Roman" pitchFamily="18" charset="0"/>
              </a:rPr>
              <a:t>2</a:t>
            </a:r>
            <a:r>
              <a:rPr lang="en-GB" sz="1600" b="1">
                <a:solidFill>
                  <a:schemeClr val="tx2"/>
                </a:solidFill>
                <a:effectLst/>
                <a:latin typeface="-webkit-sans-serif"/>
                <a:cs typeface="Times New Roman" pitchFamily="18" charset="0"/>
              </a:rPr>
              <a:t>O</a:t>
            </a:r>
            <a:endParaRPr lang="sl-SI" sz="1600" b="1">
              <a:solidFill>
                <a:schemeClr val="tx2"/>
              </a:solidFill>
              <a:effectLst/>
              <a:latin typeface="-webkit-sans-serif"/>
              <a:cs typeface="Times New Roman" pitchFamily="18" charset="0"/>
            </a:endParaRPr>
          </a:p>
          <a:p>
            <a:pPr algn="l" eaLnBrk="0" hangingPunct="0">
              <a:lnSpc>
                <a:spcPct val="100000"/>
              </a:lnSpc>
              <a:spcBef>
                <a:spcPct val="0"/>
              </a:spcBef>
              <a:buClrTx/>
              <a:buSzTx/>
              <a:defRPr/>
            </a:pPr>
            <a:endParaRPr lang="sl-SI" sz="1600" b="1">
              <a:solidFill>
                <a:schemeClr val="tx2"/>
              </a:solidFill>
              <a:effectLst/>
              <a:latin typeface="-webkit-sans-serif"/>
              <a:cs typeface="Times New Roman" pitchFamily="18" charset="0"/>
            </a:endParaRPr>
          </a:p>
          <a:p>
            <a:pPr algn="l" eaLnBrk="0" hangingPunct="0">
              <a:lnSpc>
                <a:spcPct val="100000"/>
              </a:lnSpc>
              <a:spcBef>
                <a:spcPct val="0"/>
              </a:spcBef>
              <a:buClrTx/>
              <a:buSzTx/>
              <a:defRPr/>
            </a:pPr>
            <a:endParaRPr lang="sl-SI" sz="1600" b="1">
              <a:solidFill>
                <a:srgbClr val="FFFF00"/>
              </a:solidFill>
              <a:effectLst/>
              <a:latin typeface="-webkit-sans-serif"/>
              <a:cs typeface="Times New Roman" pitchFamily="18" charset="0"/>
            </a:endParaRPr>
          </a:p>
          <a:p>
            <a:pPr algn="l" eaLnBrk="0" hangingPunct="0">
              <a:lnSpc>
                <a:spcPct val="100000"/>
              </a:lnSpc>
              <a:spcBef>
                <a:spcPct val="0"/>
              </a:spcBef>
              <a:buClrTx/>
              <a:buSzTx/>
              <a:defRPr/>
            </a:pPr>
            <a:r>
              <a:rPr lang="en-GB" sz="1600" b="1">
                <a:solidFill>
                  <a:schemeClr val="tx2"/>
                </a:solidFill>
                <a:effectLst>
                  <a:outerShdw blurRad="38100" dist="38100" dir="2700000" algn="tl">
                    <a:srgbClr val="000000"/>
                  </a:outerShdw>
                </a:effectLst>
                <a:latin typeface="-webkit-sans-serif"/>
                <a:cs typeface="Times New Roman" pitchFamily="18" charset="0"/>
              </a:rPr>
              <a:t>Ukupna reakcija:</a:t>
            </a:r>
            <a:r>
              <a:rPr lang="en-GB" sz="1600" b="1">
                <a:solidFill>
                  <a:schemeClr val="tx2"/>
                </a:solidFill>
                <a:effectLst>
                  <a:outerShdw blurRad="38100" dist="38100" dir="2700000" algn="tl">
                    <a:srgbClr val="000000"/>
                  </a:outerShdw>
                </a:effectLst>
                <a:cs typeface="Times New Roman" pitchFamily="18" charset="0"/>
              </a:rPr>
              <a:t> </a:t>
            </a:r>
            <a:r>
              <a:rPr lang="sl-SI" sz="1600" b="1">
                <a:solidFill>
                  <a:schemeClr val="tx2"/>
                </a:solidFill>
                <a:effectLst>
                  <a:outerShdw blurRad="38100" dist="38100" dir="2700000" algn="tl">
                    <a:srgbClr val="000000"/>
                  </a:outerShdw>
                </a:effectLst>
                <a:latin typeface="-webkit-sans-serif"/>
                <a:cs typeface="Times New Roman" pitchFamily="18" charset="0"/>
              </a:rPr>
              <a:t>2</a:t>
            </a:r>
            <a:r>
              <a:rPr lang="en-GB" sz="1600" b="1">
                <a:solidFill>
                  <a:schemeClr val="tx2"/>
                </a:solidFill>
                <a:effectLst>
                  <a:outerShdw blurRad="38100" dist="38100" dir="2700000" algn="tl">
                    <a:srgbClr val="000000"/>
                  </a:outerShdw>
                </a:effectLst>
                <a:latin typeface="-webkit-sans-serif"/>
                <a:cs typeface="Times New Roman" pitchFamily="18" charset="0"/>
              </a:rPr>
              <a:t>H</a:t>
            </a:r>
            <a:r>
              <a:rPr lang="sl-SI" sz="1600" b="1" baseline="-30000">
                <a:solidFill>
                  <a:schemeClr val="tx2"/>
                </a:solidFill>
                <a:effectLst>
                  <a:outerShdw blurRad="38100" dist="38100" dir="2700000" algn="tl">
                    <a:srgbClr val="000000"/>
                  </a:outerShdw>
                </a:effectLst>
                <a:latin typeface="-webkit-sans-serif"/>
                <a:cs typeface="Times New Roman" pitchFamily="18" charset="0"/>
              </a:rPr>
              <a:t>2</a:t>
            </a:r>
            <a:r>
              <a:rPr lang="en-GB" sz="1600" b="1">
                <a:solidFill>
                  <a:schemeClr val="tx2"/>
                </a:solidFill>
                <a:effectLst>
                  <a:outerShdw blurRad="38100" dist="38100" dir="2700000" algn="tl">
                    <a:srgbClr val="000000"/>
                  </a:outerShdw>
                </a:effectLst>
                <a:latin typeface="-webkit-sans-serif"/>
                <a:cs typeface="Times New Roman" pitchFamily="18" charset="0"/>
              </a:rPr>
              <a:t> + O</a:t>
            </a:r>
            <a:r>
              <a:rPr lang="en-GB" sz="1600" b="1" baseline="-30000">
                <a:solidFill>
                  <a:schemeClr val="tx2"/>
                </a:solidFill>
                <a:effectLst>
                  <a:outerShdw blurRad="38100" dist="38100" dir="2700000" algn="tl">
                    <a:srgbClr val="000000"/>
                  </a:outerShdw>
                </a:effectLst>
                <a:latin typeface="-webkit-sans-serif"/>
                <a:cs typeface="Times New Roman" pitchFamily="18" charset="0"/>
              </a:rPr>
              <a:t>2</a:t>
            </a:r>
            <a:r>
              <a:rPr lang="en-GB" sz="1600" b="1">
                <a:solidFill>
                  <a:schemeClr val="tx2"/>
                </a:solidFill>
                <a:effectLst>
                  <a:outerShdw blurRad="38100" dist="38100" dir="2700000" algn="tl">
                    <a:srgbClr val="000000"/>
                  </a:outerShdw>
                </a:effectLst>
                <a:cs typeface="Times New Roman" pitchFamily="18" charset="0"/>
              </a:rPr>
              <a:t> </a:t>
            </a:r>
            <a:r>
              <a:rPr lang="en-GB" sz="1600" b="1">
                <a:solidFill>
                  <a:schemeClr val="tx2"/>
                </a:solidFill>
                <a:effectLst>
                  <a:outerShdw blurRad="38100" dist="38100" dir="2700000" algn="tl">
                    <a:srgbClr val="000000"/>
                  </a:outerShdw>
                </a:effectLst>
                <a:latin typeface="-webkit-sans-serif"/>
                <a:cs typeface="Times New Roman" pitchFamily="18" charset="0"/>
              </a:rPr>
              <a:t>→ 2H</a:t>
            </a:r>
            <a:r>
              <a:rPr lang="en-GB" sz="1600" b="1" baseline="-30000">
                <a:solidFill>
                  <a:schemeClr val="tx2"/>
                </a:solidFill>
                <a:effectLst>
                  <a:outerShdw blurRad="38100" dist="38100" dir="2700000" algn="tl">
                    <a:srgbClr val="000000"/>
                  </a:outerShdw>
                </a:effectLst>
                <a:latin typeface="-webkit-sans-serif"/>
                <a:cs typeface="Times New Roman" pitchFamily="18" charset="0"/>
              </a:rPr>
              <a:t>2</a:t>
            </a:r>
            <a:r>
              <a:rPr lang="en-GB" sz="1600" b="1">
                <a:solidFill>
                  <a:schemeClr val="tx2"/>
                </a:solidFill>
                <a:effectLst>
                  <a:outerShdw blurRad="38100" dist="38100" dir="2700000" algn="tl">
                    <a:srgbClr val="000000"/>
                  </a:outerShdw>
                </a:effectLst>
                <a:latin typeface="-webkit-sans-serif"/>
                <a:cs typeface="Times New Roman" pitchFamily="18" charset="0"/>
              </a:rPr>
              <a:t>O</a:t>
            </a:r>
            <a:endParaRPr lang="en-GB" sz="1600" b="1">
              <a:solidFill>
                <a:schemeClr val="tx2"/>
              </a:solidFill>
              <a:effectLst>
                <a:outerShdw blurRad="38100" dist="38100" dir="2700000" algn="tl">
                  <a:srgbClr val="000000"/>
                </a:outerShdw>
              </a:effectLst>
            </a:endParaRPr>
          </a:p>
        </p:txBody>
      </p:sp>
      <p:graphicFrame>
        <p:nvGraphicFramePr>
          <p:cNvPr id="1026" name="Object 30"/>
          <p:cNvGraphicFramePr>
            <a:graphicFrameLocks noChangeAspect="1"/>
          </p:cNvGraphicFramePr>
          <p:nvPr/>
        </p:nvGraphicFramePr>
        <p:xfrm>
          <a:off x="4648200" y="1981200"/>
          <a:ext cx="952500" cy="228600"/>
        </p:xfrm>
        <a:graphic>
          <a:graphicData uri="http://schemas.openxmlformats.org/presentationml/2006/ole">
            <mc:AlternateContent xmlns:mc="http://schemas.openxmlformats.org/markup-compatibility/2006">
              <mc:Choice xmlns:v="urn:schemas-microsoft-com:vml" Requires="v">
                <p:oleObj spid="_x0000_s1092" name="Equation" r:id="rId5" imgW="952200" imgH="228600" progId="Equation.DSMT4">
                  <p:embed/>
                </p:oleObj>
              </mc:Choice>
              <mc:Fallback>
                <p:oleObj name="Equation" r:id="rId5" imgW="952200" imgH="228600" progId="Equation.DSMT4">
                  <p:embed/>
                  <p:pic>
                    <p:nvPicPr>
                      <p:cNvPr id="0" name="Object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981200"/>
                        <a:ext cx="952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1"/>
          <p:cNvGraphicFramePr>
            <a:graphicFrameLocks noChangeAspect="1"/>
          </p:cNvGraphicFramePr>
          <p:nvPr/>
        </p:nvGraphicFramePr>
        <p:xfrm>
          <a:off x="5638800" y="2286000"/>
          <a:ext cx="952500" cy="228600"/>
        </p:xfrm>
        <a:graphic>
          <a:graphicData uri="http://schemas.openxmlformats.org/presentationml/2006/ole">
            <mc:AlternateContent xmlns:mc="http://schemas.openxmlformats.org/markup-compatibility/2006">
              <mc:Choice xmlns:v="urn:schemas-microsoft-com:vml" Requires="v">
                <p:oleObj spid="_x0000_s1093" name="Equation" r:id="rId7" imgW="952200" imgH="228600" progId="Equation.DSMT4">
                  <p:embed/>
                </p:oleObj>
              </mc:Choice>
              <mc:Fallback>
                <p:oleObj name="Equation" r:id="rId7" imgW="952200" imgH="228600" progId="Equation.DSMT4">
                  <p:embed/>
                  <p:pic>
                    <p:nvPicPr>
                      <p:cNvPr id="0" name="Object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286000"/>
                        <a:ext cx="9525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 name="AutoShape 27"/>
          <p:cNvSpPr>
            <a:spLocks noChangeShapeType="1"/>
          </p:cNvSpPr>
          <p:nvPr/>
        </p:nvSpPr>
        <p:spPr bwMode="auto">
          <a:xfrm>
            <a:off x="3429000" y="2743200"/>
            <a:ext cx="4679950" cy="0"/>
          </a:xfrm>
          <a:prstGeom prst="straightConnector1">
            <a:avLst/>
          </a:prstGeom>
          <a:noFill/>
          <a:ln w="12700">
            <a:solidFill>
              <a:schemeClr val="tx2"/>
            </a:solidFill>
            <a:round/>
            <a:headEnd/>
            <a:tailEnd/>
          </a:ln>
        </p:spPr>
        <p:txBody>
          <a:bodyPr/>
          <a:lstStyle/>
          <a:p>
            <a:pPr>
              <a:defRPr/>
            </a:pPr>
            <a:endParaRPr lang="en-GB"/>
          </a:p>
        </p:txBody>
      </p:sp>
      <p:sp>
        <p:nvSpPr>
          <p:cNvPr id="43" name="AutoShape 27"/>
          <p:cNvSpPr>
            <a:spLocks noChangeShapeType="1"/>
          </p:cNvSpPr>
          <p:nvPr/>
        </p:nvSpPr>
        <p:spPr bwMode="auto">
          <a:xfrm>
            <a:off x="1752600" y="4038600"/>
            <a:ext cx="4679950" cy="0"/>
          </a:xfrm>
          <a:prstGeom prst="straightConnector1">
            <a:avLst/>
          </a:prstGeom>
          <a:noFill/>
          <a:ln w="15875">
            <a:solidFill>
              <a:srgbClr val="FFFF00"/>
            </a:solidFill>
            <a:round/>
            <a:headEnd/>
            <a:tailEnd/>
          </a:ln>
        </p:spPr>
        <p:txBody>
          <a:bodyPr/>
          <a:lstStyle/>
          <a:p>
            <a:pPr>
              <a:defRPr/>
            </a:pPr>
            <a:endParaRPr lang="en-GB"/>
          </a:p>
        </p:txBody>
      </p:sp>
      <p:sp>
        <p:nvSpPr>
          <p:cNvPr id="44" name="Rectangle 43"/>
          <p:cNvSpPr/>
          <p:nvPr/>
        </p:nvSpPr>
        <p:spPr>
          <a:xfrm>
            <a:off x="1066800" y="3962400"/>
            <a:ext cx="1344613" cy="438150"/>
          </a:xfrm>
          <a:prstGeom prst="rect">
            <a:avLst/>
          </a:prstGeom>
        </p:spPr>
        <p:txBody>
          <a:bodyPr wrap="none">
            <a:spAutoFit/>
          </a:bodyPr>
          <a:lstStyle/>
          <a:p>
            <a:pPr>
              <a:defRPr/>
            </a:pPr>
            <a:r>
              <a:rPr lang="sl-SI" sz="1800" dirty="0">
                <a:solidFill>
                  <a:schemeClr val="tx2"/>
                </a:solidFill>
              </a:rPr>
              <a:t>metanolska</a:t>
            </a:r>
            <a:endParaRPr lang="en-GB" sz="1800" dirty="0">
              <a:solidFill>
                <a:schemeClr val="tx2"/>
              </a:solidFill>
            </a:endParaRPr>
          </a:p>
        </p:txBody>
      </p:sp>
      <p:sp>
        <p:nvSpPr>
          <p:cNvPr id="45" name="Rectangle 44"/>
          <p:cNvSpPr/>
          <p:nvPr/>
        </p:nvSpPr>
        <p:spPr bwMode="auto">
          <a:xfrm>
            <a:off x="838200" y="4419600"/>
            <a:ext cx="1828800" cy="553998"/>
          </a:xfrm>
          <a:prstGeom prst="rect">
            <a:avLst/>
          </a:prstGeom>
          <a:solidFill>
            <a:srgbClr val="D4E4E4">
              <a:alpha val="56000"/>
            </a:srgbClr>
          </a:solidFill>
          <a:ln w="9525" cap="flat" cmpd="sng" algn="ctr">
            <a:noFill/>
            <a:prstDash val="solid"/>
            <a:round/>
            <a:headEnd type="none" w="med" len="med"/>
            <a:tailEnd type="none" w="med" len="med"/>
          </a:ln>
          <a:effectLst/>
        </p:spPr>
        <p:txBody>
          <a:bodyPr wrap="square">
            <a:spAutoFit/>
          </a:bodyPr>
          <a:lstStyle/>
          <a:p>
            <a:pPr marL="342900" indent="-342900">
              <a:defRPr/>
            </a:pPr>
            <a:endParaRPr lang="en-GB" dirty="0"/>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FCC212F-21FD-481A-9C6E-D8D70210FC33}" type="datetime1">
              <a:rPr lang="sl-SI" sz="1200">
                <a:solidFill>
                  <a:srgbClr val="E1F470"/>
                </a:solidFill>
              </a:rPr>
              <a:pPr>
                <a:defRPr/>
              </a:pPr>
              <a:t>7. 05. 2019</a:t>
            </a:fld>
            <a:endParaRPr lang="en-US" sz="1200" dirty="0">
              <a:solidFill>
                <a:srgbClr val="E1F470"/>
              </a:solidFill>
            </a:endParaRPr>
          </a:p>
        </p:txBody>
      </p:sp>
      <p:sp>
        <p:nvSpPr>
          <p:cNvPr id="5" name="Slide Number Placeholder 5"/>
          <p:cNvSpPr>
            <a:spLocks noGrp="1"/>
          </p:cNvSpPr>
          <p:nvPr>
            <p:ph type="sldNum" sz="quarter" idx="12"/>
          </p:nvPr>
        </p:nvSpPr>
        <p:spPr/>
        <p:txBody>
          <a:bodyPr/>
          <a:lstStyle/>
          <a:p>
            <a:pPr>
              <a:defRPr/>
            </a:pPr>
            <a:fld id="{2373B793-8F7B-468C-8BF8-C04A7C3010A0}" type="slidenum">
              <a:rPr lang="en-US" sz="1200">
                <a:solidFill>
                  <a:srgbClr val="E1F470"/>
                </a:solidFill>
              </a:rPr>
              <a:pPr>
                <a:defRPr/>
              </a:pPr>
              <a:t>4</a:t>
            </a:fld>
            <a:endParaRPr lang="en-US" sz="1200" dirty="0">
              <a:solidFill>
                <a:srgbClr val="E1F470"/>
              </a:solidFill>
            </a:endParaRPr>
          </a:p>
        </p:txBody>
      </p:sp>
      <p:sp>
        <p:nvSpPr>
          <p:cNvPr id="212994" name="Rectangle 2"/>
          <p:cNvSpPr>
            <a:spLocks noGrp="1" noChangeArrowheads="1"/>
          </p:cNvSpPr>
          <p:nvPr>
            <p:ph type="title"/>
          </p:nvPr>
        </p:nvSpPr>
        <p:spPr>
          <a:xfrm>
            <a:off x="457200" y="609600"/>
            <a:ext cx="8229600" cy="762000"/>
          </a:xfrm>
        </p:spPr>
        <p:txBody>
          <a:bodyPr/>
          <a:lstStyle/>
          <a:p>
            <a:pPr eaLnBrk="1" hangingPunct="1">
              <a:defRPr/>
            </a:pPr>
            <a:r>
              <a:rPr lang="sl-SI" sz="3000" b="1" dirty="0">
                <a:solidFill>
                  <a:srgbClr val="E1F470"/>
                </a:solidFill>
              </a:rPr>
              <a:t>Šta je vodonik?</a:t>
            </a:r>
            <a:endParaRPr lang="en-US" sz="3000" b="1" dirty="0">
              <a:solidFill>
                <a:srgbClr val="E1F470"/>
              </a:solidFill>
            </a:endParaRPr>
          </a:p>
        </p:txBody>
      </p:sp>
      <p:sp>
        <p:nvSpPr>
          <p:cNvPr id="23557" name="Rectangle 3"/>
          <p:cNvSpPr>
            <a:spLocks noGrp="1" noChangeArrowheads="1"/>
          </p:cNvSpPr>
          <p:nvPr>
            <p:ph type="body" idx="1"/>
          </p:nvPr>
        </p:nvSpPr>
        <p:spPr>
          <a:xfrm>
            <a:off x="457200" y="1524000"/>
            <a:ext cx="4800600" cy="3581400"/>
          </a:xfrm>
        </p:spPr>
        <p:txBody>
          <a:bodyPr/>
          <a:lstStyle/>
          <a:p>
            <a:pPr marL="609600" indent="-609600" eaLnBrk="1" hangingPunct="1">
              <a:lnSpc>
                <a:spcPct val="80000"/>
              </a:lnSpc>
              <a:buFont typeface="Wingdings" pitchFamily="2" charset="2"/>
              <a:buNone/>
              <a:defRPr/>
            </a:pPr>
            <a:r>
              <a:rPr lang="sl-SI" sz="2400" dirty="0">
                <a:effectLst/>
              </a:rPr>
              <a:t>	</a:t>
            </a:r>
          </a:p>
          <a:p>
            <a:pPr marL="324000" indent="-360000" eaLnBrk="1" hangingPunct="1">
              <a:lnSpc>
                <a:spcPct val="80000"/>
              </a:lnSpc>
              <a:spcBef>
                <a:spcPts val="0"/>
              </a:spcBef>
              <a:buClr>
                <a:srgbClr val="FFFF00"/>
              </a:buClr>
              <a:buSzPct val="55000"/>
              <a:defRPr/>
            </a:pPr>
            <a:r>
              <a:rPr lang="sl-SI" sz="2200" dirty="0">
                <a:effectLst/>
              </a:rPr>
              <a:t>Najlakši element u prirodi;</a:t>
            </a:r>
          </a:p>
          <a:p>
            <a:pPr marL="609600" indent="-609600" eaLnBrk="1" hangingPunct="1">
              <a:lnSpc>
                <a:spcPct val="80000"/>
              </a:lnSpc>
              <a:defRPr/>
            </a:pPr>
            <a:endParaRPr lang="sl-SI" sz="2200" dirty="0">
              <a:effectLst/>
            </a:endParaRPr>
          </a:p>
          <a:p>
            <a:pPr marL="360000" indent="-360000" eaLnBrk="1" hangingPunct="1">
              <a:lnSpc>
                <a:spcPct val="80000"/>
              </a:lnSpc>
              <a:buClr>
                <a:srgbClr val="FFFF00"/>
              </a:buClr>
              <a:buSzPct val="55000"/>
              <a:defRPr/>
            </a:pPr>
            <a:r>
              <a:rPr lang="sl-SI" sz="2200" dirty="0">
                <a:effectLst/>
              </a:rPr>
              <a:t>Gas bez mirisa i ukusa;</a:t>
            </a:r>
          </a:p>
          <a:p>
            <a:pPr marL="360000" indent="-360000" eaLnBrk="1" hangingPunct="1">
              <a:lnSpc>
                <a:spcPct val="80000"/>
              </a:lnSpc>
              <a:buClr>
                <a:srgbClr val="FFFF00"/>
              </a:buClr>
              <a:buSzPct val="55000"/>
              <a:defRPr/>
            </a:pPr>
            <a:endParaRPr lang="sl-SI" sz="2200" dirty="0">
              <a:effectLst/>
            </a:endParaRPr>
          </a:p>
          <a:p>
            <a:pPr marL="360000" indent="-360000" eaLnBrk="1" hangingPunct="1">
              <a:lnSpc>
                <a:spcPct val="80000"/>
              </a:lnSpc>
              <a:buClr>
                <a:srgbClr val="FFFF00"/>
              </a:buClr>
              <a:buSzPct val="55000"/>
              <a:defRPr/>
            </a:pPr>
            <a:r>
              <a:rPr lang="sl-SI" sz="2200" dirty="0">
                <a:effectLst/>
              </a:rPr>
              <a:t>Vodonik je i </a:t>
            </a:r>
            <a:r>
              <a:rPr lang="sl-SI" sz="2200" dirty="0">
                <a:solidFill>
                  <a:srgbClr val="72FE79"/>
                </a:solidFill>
                <a:effectLst/>
              </a:rPr>
              <a:t>gorivo</a:t>
            </a:r>
            <a:r>
              <a:rPr lang="sl-SI" sz="2200" dirty="0">
                <a:effectLst/>
              </a:rPr>
              <a:t> i </a:t>
            </a:r>
            <a:r>
              <a:rPr lang="sl-SI" sz="2200" dirty="0">
                <a:solidFill>
                  <a:srgbClr val="72FE79"/>
                </a:solidFill>
                <a:effectLst/>
              </a:rPr>
              <a:t>hemikalija</a:t>
            </a:r>
            <a:r>
              <a:rPr lang="sl-SI" sz="2200" dirty="0">
                <a:effectLst/>
              </a:rPr>
              <a:t>;</a:t>
            </a:r>
          </a:p>
          <a:p>
            <a:pPr marL="609600" indent="-609600" eaLnBrk="1" hangingPunct="1">
              <a:lnSpc>
                <a:spcPct val="80000"/>
              </a:lnSpc>
              <a:defRPr/>
            </a:pPr>
            <a:endParaRPr lang="sl-SI" sz="2200" dirty="0">
              <a:effectLst/>
            </a:endParaRPr>
          </a:p>
          <a:p>
            <a:pPr marL="360000" indent="-360000" eaLnBrk="1" hangingPunct="1">
              <a:lnSpc>
                <a:spcPct val="80000"/>
              </a:lnSpc>
              <a:buClr>
                <a:srgbClr val="FFFF00"/>
              </a:buClr>
              <a:buSzPct val="55000"/>
              <a:defRPr/>
            </a:pPr>
            <a:r>
              <a:rPr lang="sl-SI" sz="2200" dirty="0">
                <a:effectLst/>
              </a:rPr>
              <a:t>Zapaljiv i eksplozivan</a:t>
            </a:r>
          </a:p>
          <a:p>
            <a:pPr marL="360000" indent="-360000" eaLnBrk="1" hangingPunct="1">
              <a:lnSpc>
                <a:spcPct val="80000"/>
              </a:lnSpc>
              <a:buClr>
                <a:srgbClr val="FFFF00"/>
              </a:buClr>
              <a:buSzPct val="55000"/>
              <a:buFont typeface="Wingdings" pitchFamily="2" charset="2"/>
              <a:buNone/>
              <a:defRPr/>
            </a:pPr>
            <a:endParaRPr lang="sl-SI" sz="1600" dirty="0">
              <a:solidFill>
                <a:schemeClr val="tx2">
                  <a:lumMod val="75000"/>
                </a:schemeClr>
              </a:solidFill>
              <a:effectLst/>
            </a:endParaRPr>
          </a:p>
          <a:p>
            <a:pPr marL="360000" indent="-360000" eaLnBrk="1" hangingPunct="1">
              <a:lnSpc>
                <a:spcPct val="80000"/>
              </a:lnSpc>
              <a:buClr>
                <a:srgbClr val="FFFF00"/>
              </a:buClr>
              <a:buSzPct val="55000"/>
              <a:buFont typeface="Wingdings" pitchFamily="2" charset="2"/>
              <a:buNone/>
              <a:defRPr/>
            </a:pPr>
            <a:r>
              <a:rPr lang="sl-SI" sz="1700" dirty="0">
                <a:solidFill>
                  <a:schemeClr val="tx2">
                    <a:lumMod val="75000"/>
                  </a:schemeClr>
                </a:solidFill>
                <a:effectLst/>
              </a:rPr>
              <a:t>(granice zapaljivosti/eksplozivnosti u vazduhu:</a:t>
            </a:r>
          </a:p>
          <a:p>
            <a:pPr marL="360000" indent="-360000" eaLnBrk="1" hangingPunct="1">
              <a:lnSpc>
                <a:spcPct val="80000"/>
              </a:lnSpc>
              <a:buClr>
                <a:srgbClr val="FFFF00"/>
              </a:buClr>
              <a:buSzPct val="55000"/>
              <a:buFont typeface="Wingdings" pitchFamily="2" charset="2"/>
              <a:buNone/>
              <a:defRPr/>
            </a:pPr>
            <a:r>
              <a:rPr lang="sl-SI" sz="1700" dirty="0">
                <a:solidFill>
                  <a:schemeClr val="tx2">
                    <a:lumMod val="75000"/>
                  </a:schemeClr>
                </a:solidFill>
                <a:effectLst/>
              </a:rPr>
              <a:t>4 vol.% - 75 vol.%).</a:t>
            </a:r>
          </a:p>
        </p:txBody>
      </p:sp>
      <p:sp>
        <p:nvSpPr>
          <p:cNvPr id="6" name="Footer Placeholder 5"/>
          <p:cNvSpPr>
            <a:spLocks noGrp="1"/>
          </p:cNvSpPr>
          <p:nvPr>
            <p:ph type="ftr" sz="quarter" idx="11"/>
          </p:nvPr>
        </p:nvSpPr>
        <p:spPr>
          <a:xfrm>
            <a:off x="1676400" y="6245225"/>
            <a:ext cx="59436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graphicFrame>
        <p:nvGraphicFramePr>
          <p:cNvPr id="14" name="Table 13"/>
          <p:cNvGraphicFramePr>
            <a:graphicFrameLocks noGrp="1"/>
          </p:cNvGraphicFramePr>
          <p:nvPr/>
        </p:nvGraphicFramePr>
        <p:xfrm>
          <a:off x="5943600" y="1524000"/>
          <a:ext cx="2819400" cy="3784523"/>
        </p:xfrm>
        <a:graphic>
          <a:graphicData uri="http://schemas.openxmlformats.org/drawingml/2006/table">
            <a:tbl>
              <a:tblPr/>
              <a:tblGrid>
                <a:gridCol w="712184">
                  <a:extLst>
                    <a:ext uri="{9D8B030D-6E8A-4147-A177-3AD203B41FA5}">
                      <a16:colId xmlns:a16="http://schemas.microsoft.com/office/drawing/2014/main" val="20000"/>
                    </a:ext>
                  </a:extLst>
                </a:gridCol>
                <a:gridCol w="600511">
                  <a:extLst>
                    <a:ext uri="{9D8B030D-6E8A-4147-A177-3AD203B41FA5}">
                      <a16:colId xmlns:a16="http://schemas.microsoft.com/office/drawing/2014/main" val="20001"/>
                    </a:ext>
                  </a:extLst>
                </a:gridCol>
                <a:gridCol w="784839">
                  <a:extLst>
                    <a:ext uri="{9D8B030D-6E8A-4147-A177-3AD203B41FA5}">
                      <a16:colId xmlns:a16="http://schemas.microsoft.com/office/drawing/2014/main" val="20002"/>
                    </a:ext>
                  </a:extLst>
                </a:gridCol>
                <a:gridCol w="721866">
                  <a:extLst>
                    <a:ext uri="{9D8B030D-6E8A-4147-A177-3AD203B41FA5}">
                      <a16:colId xmlns:a16="http://schemas.microsoft.com/office/drawing/2014/main" val="20003"/>
                    </a:ext>
                  </a:extLst>
                </a:gridCol>
              </a:tblGrid>
              <a:tr h="164772">
                <a:tc rowSpan="2">
                  <a:txBody>
                    <a:bodyPr/>
                    <a:lstStyle/>
                    <a:p>
                      <a:pPr algn="ctr">
                        <a:lnSpc>
                          <a:spcPct val="115000"/>
                        </a:lnSpc>
                        <a:spcAft>
                          <a:spcPts val="0"/>
                        </a:spcAft>
                      </a:pPr>
                      <a:r>
                        <a:rPr lang="en-US" sz="1200" b="1" dirty="0" err="1">
                          <a:solidFill>
                            <a:srgbClr val="000000"/>
                          </a:solidFill>
                          <a:latin typeface="Times New Roman"/>
                          <a:ea typeface="Times New Roman"/>
                          <a:cs typeface="Times New Roman"/>
                        </a:rPr>
                        <a:t>Gorivo</a:t>
                      </a:r>
                      <a:endParaRPr lang="en-GB" sz="900" dirty="0">
                        <a:latin typeface="Calibri"/>
                        <a:ea typeface="Calibri"/>
                        <a:cs typeface="Times New Roman"/>
                      </a:endParaRPr>
                    </a:p>
                  </a:txBody>
                  <a:tcPr marL="26159"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gn="ctr">
                        <a:lnSpc>
                          <a:spcPct val="115000"/>
                        </a:lnSpc>
                        <a:spcAft>
                          <a:spcPts val="0"/>
                        </a:spcAft>
                      </a:pPr>
                      <a:r>
                        <a:rPr lang="en-US" sz="1200" b="1">
                          <a:solidFill>
                            <a:srgbClr val="000000"/>
                          </a:solidFill>
                          <a:latin typeface="Times New Roman"/>
                          <a:ea typeface="Times New Roman"/>
                          <a:cs typeface="Times New Roman"/>
                        </a:rPr>
                        <a:t>Mol</a:t>
                      </a:r>
                      <a:endParaRPr lang="en-GB" sz="900">
                        <a:latin typeface="Calibri"/>
                        <a:ea typeface="Calibri"/>
                        <a:cs typeface="Times New Roman"/>
                      </a:endParaRPr>
                    </a:p>
                    <a:p>
                      <a:pPr algn="ctr">
                        <a:lnSpc>
                          <a:spcPct val="115000"/>
                        </a:lnSpc>
                        <a:spcAft>
                          <a:spcPts val="0"/>
                        </a:spcAft>
                      </a:pPr>
                      <a:r>
                        <a:rPr lang="en-GB" sz="1200" b="1">
                          <a:solidFill>
                            <a:srgbClr val="0033CC"/>
                          </a:solidFill>
                          <a:latin typeface="Times New Roman"/>
                          <a:ea typeface="Times New Roman"/>
                          <a:cs typeface="Times New Roman"/>
                        </a:rPr>
                        <a:t>[</a:t>
                      </a:r>
                      <a:r>
                        <a:rPr lang="en-US" sz="1200" b="1">
                          <a:solidFill>
                            <a:srgbClr val="0033CC"/>
                          </a:solidFill>
                          <a:latin typeface="Times New Roman"/>
                          <a:ea typeface="Times New Roman"/>
                          <a:cs typeface="Times New Roman"/>
                        </a:rPr>
                        <a:t>g]</a:t>
                      </a:r>
                      <a:endParaRPr lang="en-GB" sz="900">
                        <a:latin typeface="Calibri"/>
                        <a:ea typeface="Calibri"/>
                        <a:cs typeface="Times New Roman"/>
                      </a:endParaRPr>
                    </a:p>
                  </a:txBody>
                  <a:tcPr marL="8175" marR="8175" marT="8174" marB="8174"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a:lnSpc>
                          <a:spcPct val="115000"/>
                        </a:lnSpc>
                        <a:spcAft>
                          <a:spcPts val="0"/>
                        </a:spcAft>
                      </a:pPr>
                      <a:r>
                        <a:rPr lang="en-US" sz="1200" b="1" dirty="0" err="1">
                          <a:solidFill>
                            <a:srgbClr val="000000"/>
                          </a:solidFill>
                          <a:latin typeface="Times New Roman"/>
                          <a:ea typeface="Times New Roman"/>
                          <a:cs typeface="Times New Roman"/>
                        </a:rPr>
                        <a:t>Toplota</a:t>
                      </a:r>
                      <a:r>
                        <a:rPr lang="en-US" sz="1200" b="1" dirty="0">
                          <a:solidFill>
                            <a:srgbClr val="000000"/>
                          </a:solidFill>
                          <a:latin typeface="Times New Roman"/>
                          <a:ea typeface="Times New Roman"/>
                          <a:cs typeface="Times New Roman"/>
                        </a:rPr>
                        <a:t> </a:t>
                      </a:r>
                      <a:r>
                        <a:rPr lang="en-US" sz="1200" b="1" dirty="0" err="1">
                          <a:solidFill>
                            <a:srgbClr val="000000"/>
                          </a:solidFill>
                          <a:latin typeface="Times New Roman"/>
                          <a:ea typeface="Times New Roman"/>
                          <a:cs typeface="Times New Roman"/>
                        </a:rPr>
                        <a:t>sagorevanja</a:t>
                      </a:r>
                      <a:r>
                        <a:rPr lang="en-US" sz="1200" b="1" dirty="0">
                          <a:solidFill>
                            <a:srgbClr val="000000"/>
                          </a:solidFill>
                          <a:latin typeface="Times New Roman"/>
                          <a:ea typeface="Times New Roman"/>
                          <a:cs typeface="Times New Roman"/>
                        </a:rPr>
                        <a:t> * </a:t>
                      </a:r>
                      <a:endParaRPr lang="en-GB" sz="900" dirty="0">
                        <a:latin typeface="Calibri"/>
                        <a:ea typeface="Calibri"/>
                        <a:cs typeface="Times New Roman"/>
                      </a:endParaRPr>
                    </a:p>
                  </a:txBody>
                  <a:tcPr marL="8175" marR="8175" marT="8174" marB="8174"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hMerge="1">
                  <a:txBody>
                    <a:bodyPr/>
                    <a:lstStyle/>
                    <a:p>
                      <a:endParaRPr lang="en-GB"/>
                    </a:p>
                  </a:txBody>
                  <a:tcPr/>
                </a:tc>
                <a:extLst>
                  <a:ext uri="{0D108BD9-81ED-4DB2-BD59-A6C34878D82A}">
                    <a16:rowId xmlns:a16="http://schemas.microsoft.com/office/drawing/2014/main" val="10000"/>
                  </a:ext>
                </a:extLst>
              </a:tr>
              <a:tr h="260805">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en-US" sz="1200" b="1">
                          <a:solidFill>
                            <a:srgbClr val="002BB8"/>
                          </a:solidFill>
                          <a:latin typeface="Times New Roman"/>
                          <a:ea typeface="Times New Roman"/>
                          <a:cs typeface="Times New Roman"/>
                        </a:rPr>
                        <a:t>[MJ</a:t>
                      </a:r>
                      <a:r>
                        <a:rPr lang="en-US" sz="1200" b="1">
                          <a:solidFill>
                            <a:srgbClr val="000000"/>
                          </a:solidFill>
                          <a:latin typeface="Times New Roman"/>
                          <a:ea typeface="Times New Roman"/>
                          <a:cs typeface="Times New Roman"/>
                        </a:rPr>
                        <a:t>/</a:t>
                      </a:r>
                      <a:r>
                        <a:rPr lang="en-US" sz="1200" b="1">
                          <a:solidFill>
                            <a:srgbClr val="002BB8"/>
                          </a:solidFill>
                          <a:latin typeface="Times New Roman"/>
                          <a:ea typeface="Times New Roman"/>
                          <a:cs typeface="Times New Roman"/>
                        </a:rPr>
                        <a:t>kg]</a:t>
                      </a:r>
                      <a:endParaRPr lang="en-GB" sz="900">
                        <a:latin typeface="Calibri"/>
                        <a:ea typeface="Calibri"/>
                        <a:cs typeface="Times New Roman"/>
                      </a:endParaRPr>
                    </a:p>
                  </a:txBody>
                  <a:tcPr marL="26159"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15000"/>
                        </a:lnSpc>
                        <a:spcAft>
                          <a:spcPts val="0"/>
                        </a:spcAft>
                      </a:pPr>
                      <a:r>
                        <a:rPr lang="en-US" sz="1200" b="1">
                          <a:solidFill>
                            <a:srgbClr val="002BB8"/>
                          </a:solidFill>
                          <a:latin typeface="Times New Roman"/>
                          <a:ea typeface="Times New Roman"/>
                          <a:cs typeface="Times New Roman"/>
                        </a:rPr>
                        <a:t>[kJ</a:t>
                      </a:r>
                      <a:r>
                        <a:rPr lang="en-US" sz="1200" b="1">
                          <a:solidFill>
                            <a:srgbClr val="000000"/>
                          </a:solidFill>
                          <a:latin typeface="Times New Roman"/>
                          <a:ea typeface="Times New Roman"/>
                          <a:cs typeface="Times New Roman"/>
                        </a:rPr>
                        <a:t>/</a:t>
                      </a:r>
                      <a:r>
                        <a:rPr lang="en-US" sz="1200" b="1">
                          <a:solidFill>
                            <a:srgbClr val="002BB8"/>
                          </a:solidFill>
                          <a:latin typeface="Times New Roman"/>
                          <a:ea typeface="Times New Roman"/>
                          <a:cs typeface="Times New Roman"/>
                        </a:rPr>
                        <a:t>mol]</a:t>
                      </a:r>
                      <a:endParaRPr lang="en-GB" sz="900">
                        <a:latin typeface="Calibri"/>
                        <a:ea typeface="Calibri"/>
                        <a:cs typeface="Times New Roman"/>
                      </a:endParaRPr>
                    </a:p>
                  </a:txBody>
                  <a:tcPr marL="26159"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260805">
                <a:tc>
                  <a:txBody>
                    <a:bodyPr/>
                    <a:lstStyle/>
                    <a:p>
                      <a:pPr>
                        <a:lnSpc>
                          <a:spcPct val="115000"/>
                        </a:lnSpc>
                        <a:spcAft>
                          <a:spcPts val="0"/>
                        </a:spcAft>
                      </a:pPr>
                      <a:r>
                        <a:rPr lang="en-US" sz="1200">
                          <a:solidFill>
                            <a:srgbClr val="0033CC"/>
                          </a:solidFill>
                          <a:latin typeface="Times New Roman"/>
                          <a:ea typeface="Times New Roman"/>
                          <a:cs typeface="Times New Roman"/>
                        </a:rPr>
                        <a:t>Vodonik</a:t>
                      </a:r>
                      <a:endParaRPr lang="en-GB" sz="900">
                        <a:latin typeface="Calibri"/>
                        <a:ea typeface="Calibri"/>
                        <a:cs typeface="Times New Roman"/>
                      </a:endParaRPr>
                    </a:p>
                  </a:txBody>
                  <a:tcPr marL="26159"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Aft>
                          <a:spcPts val="0"/>
                        </a:spcAft>
                      </a:pPr>
                      <a:r>
                        <a:rPr lang="sl-SI" sz="1200" dirty="0">
                          <a:solidFill>
                            <a:srgbClr val="000000"/>
                          </a:solidFill>
                          <a:latin typeface="Times New Roman"/>
                          <a:ea typeface="Times New Roman"/>
                          <a:cs typeface="Times New Roman"/>
                        </a:rPr>
                        <a:t>  </a:t>
                      </a:r>
                      <a:r>
                        <a:rPr lang="en-US" sz="1200" dirty="0">
                          <a:solidFill>
                            <a:srgbClr val="000000"/>
                          </a:solidFill>
                          <a:latin typeface="Times New Roman"/>
                          <a:ea typeface="Times New Roman"/>
                          <a:cs typeface="Times New Roman"/>
                        </a:rPr>
                        <a:t>2</a:t>
                      </a:r>
                      <a:endParaRPr lang="en-GB" sz="900" dirty="0">
                        <a:latin typeface="Calibri"/>
                        <a:ea typeface="Calibri"/>
                        <a:cs typeface="Times New Roman"/>
                      </a:endParaRPr>
                    </a:p>
                  </a:txBody>
                  <a:tcPr marL="201091"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Aft>
                          <a:spcPts val="0"/>
                        </a:spcAft>
                      </a:pPr>
                      <a:r>
                        <a:rPr lang="en-US" sz="1200" dirty="0">
                          <a:solidFill>
                            <a:srgbClr val="000000"/>
                          </a:solidFill>
                          <a:latin typeface="Times New Roman"/>
                          <a:ea typeface="Times New Roman"/>
                          <a:cs typeface="Times New Roman"/>
                        </a:rPr>
                        <a:t>141,8</a:t>
                      </a:r>
                      <a:endParaRPr lang="en-GB" sz="900" dirty="0">
                        <a:latin typeface="Calibri"/>
                        <a:ea typeface="Calibri"/>
                        <a:cs typeface="Times New Roman"/>
                      </a:endParaRPr>
                    </a:p>
                  </a:txBody>
                  <a:tcPr marL="277931"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0"/>
                        </a:spcAft>
                      </a:pPr>
                      <a:r>
                        <a:rPr lang="en-US" sz="1200">
                          <a:solidFill>
                            <a:srgbClr val="000000"/>
                          </a:solidFill>
                          <a:latin typeface="Times New Roman"/>
                          <a:ea typeface="Times New Roman"/>
                          <a:cs typeface="Times New Roman"/>
                        </a:rPr>
                        <a:t>286</a:t>
                      </a:r>
                      <a:endParaRPr lang="en-GB" sz="900">
                        <a:latin typeface="Calibri"/>
                        <a:ea typeface="Calibri"/>
                        <a:cs typeface="Times New Roman"/>
                      </a:endParaRPr>
                    </a:p>
                  </a:txBody>
                  <a:tcPr marL="0" marR="277931"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234603">
                <a:tc>
                  <a:txBody>
                    <a:bodyPr/>
                    <a:lstStyle/>
                    <a:p>
                      <a:pPr>
                        <a:lnSpc>
                          <a:spcPct val="115000"/>
                        </a:lnSpc>
                        <a:spcAft>
                          <a:spcPts val="0"/>
                        </a:spcAft>
                      </a:pPr>
                      <a:r>
                        <a:rPr lang="en-US" sz="1200">
                          <a:solidFill>
                            <a:srgbClr val="0033CC"/>
                          </a:solidFill>
                          <a:latin typeface="Times New Roman"/>
                          <a:ea typeface="Times New Roman"/>
                          <a:cs typeface="Times New Roman"/>
                        </a:rPr>
                        <a:t>Metan</a:t>
                      </a:r>
                      <a:endParaRPr lang="en-GB" sz="900">
                        <a:latin typeface="Calibri"/>
                        <a:ea typeface="Calibri"/>
                        <a:cs typeface="Times New Roman"/>
                      </a:endParaRPr>
                    </a:p>
                  </a:txBody>
                  <a:tcPr marL="26159"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Aft>
                          <a:spcPts val="0"/>
                        </a:spcAft>
                      </a:pPr>
                      <a:r>
                        <a:rPr lang="en-US" sz="1200">
                          <a:solidFill>
                            <a:srgbClr val="000000"/>
                          </a:solidFill>
                          <a:latin typeface="Times New Roman"/>
                          <a:ea typeface="Times New Roman"/>
                          <a:cs typeface="Times New Roman"/>
                        </a:rPr>
                        <a:t>16</a:t>
                      </a:r>
                      <a:endParaRPr lang="en-GB" sz="900">
                        <a:latin typeface="Calibri"/>
                        <a:ea typeface="Calibri"/>
                        <a:cs typeface="Times New Roman"/>
                      </a:endParaRPr>
                    </a:p>
                  </a:txBody>
                  <a:tcPr marL="201091"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Aft>
                          <a:spcPts val="0"/>
                        </a:spcAft>
                      </a:pPr>
                      <a:r>
                        <a:rPr lang="en-US" sz="1200">
                          <a:solidFill>
                            <a:srgbClr val="000000"/>
                          </a:solidFill>
                          <a:latin typeface="Times New Roman"/>
                          <a:ea typeface="Times New Roman"/>
                          <a:cs typeface="Times New Roman"/>
                        </a:rPr>
                        <a:t>55,5</a:t>
                      </a:r>
                      <a:endParaRPr lang="en-GB" sz="900">
                        <a:latin typeface="Calibri"/>
                        <a:ea typeface="Calibri"/>
                        <a:cs typeface="Times New Roman"/>
                      </a:endParaRPr>
                    </a:p>
                  </a:txBody>
                  <a:tcPr marL="277931"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0"/>
                        </a:spcAft>
                      </a:pPr>
                      <a:r>
                        <a:rPr lang="en-US" sz="1200">
                          <a:solidFill>
                            <a:srgbClr val="000000"/>
                          </a:solidFill>
                          <a:latin typeface="Times New Roman"/>
                          <a:ea typeface="Times New Roman"/>
                          <a:cs typeface="Times New Roman"/>
                        </a:rPr>
                        <a:t>889</a:t>
                      </a:r>
                      <a:endParaRPr lang="en-GB" sz="900">
                        <a:latin typeface="Calibri"/>
                        <a:ea typeface="Calibri"/>
                        <a:cs typeface="Times New Roman"/>
                      </a:endParaRPr>
                    </a:p>
                  </a:txBody>
                  <a:tcPr marL="0" marR="277931"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3"/>
                  </a:ext>
                </a:extLst>
              </a:tr>
              <a:tr h="234603">
                <a:tc>
                  <a:txBody>
                    <a:bodyPr/>
                    <a:lstStyle/>
                    <a:p>
                      <a:pPr>
                        <a:lnSpc>
                          <a:spcPct val="115000"/>
                        </a:lnSpc>
                        <a:spcAft>
                          <a:spcPts val="0"/>
                        </a:spcAft>
                      </a:pPr>
                      <a:r>
                        <a:rPr lang="en-US" sz="1200">
                          <a:solidFill>
                            <a:srgbClr val="0033CC"/>
                          </a:solidFill>
                          <a:latin typeface="Times New Roman"/>
                          <a:ea typeface="Times New Roman"/>
                          <a:cs typeface="Times New Roman"/>
                        </a:rPr>
                        <a:t>Etan</a:t>
                      </a:r>
                      <a:endParaRPr lang="en-GB" sz="900">
                        <a:latin typeface="Calibri"/>
                        <a:ea typeface="Calibri"/>
                        <a:cs typeface="Times New Roman"/>
                      </a:endParaRPr>
                    </a:p>
                  </a:txBody>
                  <a:tcPr marL="26159"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Aft>
                          <a:spcPts val="0"/>
                        </a:spcAft>
                      </a:pPr>
                      <a:r>
                        <a:rPr lang="en-US" sz="1200">
                          <a:solidFill>
                            <a:srgbClr val="000000"/>
                          </a:solidFill>
                          <a:latin typeface="Times New Roman"/>
                          <a:ea typeface="Times New Roman"/>
                          <a:cs typeface="Times New Roman"/>
                        </a:rPr>
                        <a:t>30</a:t>
                      </a:r>
                      <a:endParaRPr lang="en-GB" sz="900">
                        <a:latin typeface="Calibri"/>
                        <a:ea typeface="Calibri"/>
                        <a:cs typeface="Times New Roman"/>
                      </a:endParaRPr>
                    </a:p>
                  </a:txBody>
                  <a:tcPr marL="201091"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Aft>
                          <a:spcPts val="0"/>
                        </a:spcAft>
                      </a:pPr>
                      <a:r>
                        <a:rPr lang="en-US" sz="1200">
                          <a:solidFill>
                            <a:srgbClr val="000000"/>
                          </a:solidFill>
                          <a:latin typeface="Times New Roman"/>
                          <a:ea typeface="Times New Roman"/>
                          <a:cs typeface="Times New Roman"/>
                        </a:rPr>
                        <a:t>51,9</a:t>
                      </a:r>
                      <a:endParaRPr lang="en-GB" sz="900">
                        <a:latin typeface="Calibri"/>
                        <a:ea typeface="Calibri"/>
                        <a:cs typeface="Times New Roman"/>
                      </a:endParaRPr>
                    </a:p>
                  </a:txBody>
                  <a:tcPr marL="277931"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0"/>
                        </a:spcAft>
                      </a:pPr>
                      <a:r>
                        <a:rPr lang="en-US" sz="1200">
                          <a:solidFill>
                            <a:srgbClr val="000000"/>
                          </a:solidFill>
                          <a:latin typeface="Times New Roman"/>
                          <a:ea typeface="Times New Roman"/>
                          <a:cs typeface="Times New Roman"/>
                        </a:rPr>
                        <a:t>2180</a:t>
                      </a:r>
                      <a:endParaRPr lang="en-GB" sz="900">
                        <a:latin typeface="Calibri"/>
                        <a:ea typeface="Calibri"/>
                        <a:cs typeface="Times New Roman"/>
                      </a:endParaRPr>
                    </a:p>
                  </a:txBody>
                  <a:tcPr marL="0" marR="277931"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4"/>
                  </a:ext>
                </a:extLst>
              </a:tr>
              <a:tr h="234603">
                <a:tc>
                  <a:txBody>
                    <a:bodyPr/>
                    <a:lstStyle/>
                    <a:p>
                      <a:pPr>
                        <a:lnSpc>
                          <a:spcPct val="115000"/>
                        </a:lnSpc>
                        <a:spcAft>
                          <a:spcPts val="0"/>
                        </a:spcAft>
                      </a:pPr>
                      <a:r>
                        <a:rPr lang="en-US" sz="1200">
                          <a:solidFill>
                            <a:srgbClr val="0033CC"/>
                          </a:solidFill>
                          <a:latin typeface="Times New Roman"/>
                          <a:ea typeface="Times New Roman"/>
                          <a:cs typeface="Times New Roman"/>
                        </a:rPr>
                        <a:t>Propan</a:t>
                      </a:r>
                      <a:endParaRPr lang="en-GB" sz="900">
                        <a:latin typeface="Calibri"/>
                        <a:ea typeface="Calibri"/>
                        <a:cs typeface="Times New Roman"/>
                      </a:endParaRPr>
                    </a:p>
                  </a:txBody>
                  <a:tcPr marL="26159"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Aft>
                          <a:spcPts val="0"/>
                        </a:spcAft>
                      </a:pPr>
                      <a:r>
                        <a:rPr lang="en-US" sz="1200">
                          <a:solidFill>
                            <a:srgbClr val="000000"/>
                          </a:solidFill>
                          <a:latin typeface="Times New Roman"/>
                          <a:ea typeface="Times New Roman"/>
                          <a:cs typeface="Times New Roman"/>
                        </a:rPr>
                        <a:t>44</a:t>
                      </a:r>
                      <a:endParaRPr lang="en-GB" sz="900">
                        <a:latin typeface="Calibri"/>
                        <a:ea typeface="Calibri"/>
                        <a:cs typeface="Times New Roman"/>
                      </a:endParaRPr>
                    </a:p>
                  </a:txBody>
                  <a:tcPr marL="201091"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Aft>
                          <a:spcPts val="0"/>
                        </a:spcAft>
                      </a:pPr>
                      <a:r>
                        <a:rPr lang="en-US" sz="1200">
                          <a:solidFill>
                            <a:srgbClr val="000000"/>
                          </a:solidFill>
                          <a:latin typeface="Times New Roman"/>
                          <a:ea typeface="Times New Roman"/>
                          <a:cs typeface="Times New Roman"/>
                        </a:rPr>
                        <a:t>50,35</a:t>
                      </a:r>
                      <a:endParaRPr lang="en-GB" sz="900">
                        <a:latin typeface="Calibri"/>
                        <a:ea typeface="Calibri"/>
                        <a:cs typeface="Times New Roman"/>
                      </a:endParaRPr>
                    </a:p>
                  </a:txBody>
                  <a:tcPr marL="277931"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0"/>
                        </a:spcAft>
                      </a:pPr>
                      <a:r>
                        <a:rPr lang="en-US" sz="1200">
                          <a:solidFill>
                            <a:srgbClr val="000000"/>
                          </a:solidFill>
                          <a:latin typeface="Times New Roman"/>
                          <a:ea typeface="Times New Roman"/>
                          <a:cs typeface="Times New Roman"/>
                        </a:rPr>
                        <a:t>2220</a:t>
                      </a:r>
                      <a:endParaRPr lang="en-GB" sz="900">
                        <a:latin typeface="Calibri"/>
                        <a:ea typeface="Calibri"/>
                        <a:cs typeface="Times New Roman"/>
                      </a:endParaRPr>
                    </a:p>
                  </a:txBody>
                  <a:tcPr marL="0" marR="277931"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5"/>
                  </a:ext>
                </a:extLst>
              </a:tr>
              <a:tr h="234603">
                <a:tc>
                  <a:txBody>
                    <a:bodyPr/>
                    <a:lstStyle/>
                    <a:p>
                      <a:pPr>
                        <a:lnSpc>
                          <a:spcPct val="115000"/>
                        </a:lnSpc>
                        <a:spcAft>
                          <a:spcPts val="0"/>
                        </a:spcAft>
                      </a:pPr>
                      <a:r>
                        <a:rPr lang="en-US" sz="1200">
                          <a:solidFill>
                            <a:srgbClr val="0033CC"/>
                          </a:solidFill>
                          <a:latin typeface="Times New Roman"/>
                          <a:ea typeface="Times New Roman"/>
                          <a:cs typeface="Times New Roman"/>
                        </a:rPr>
                        <a:t>Butan</a:t>
                      </a:r>
                      <a:endParaRPr lang="en-GB" sz="900">
                        <a:latin typeface="Calibri"/>
                        <a:ea typeface="Calibri"/>
                        <a:cs typeface="Times New Roman"/>
                      </a:endParaRPr>
                    </a:p>
                  </a:txBody>
                  <a:tcPr marL="26159"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Aft>
                          <a:spcPts val="0"/>
                        </a:spcAft>
                      </a:pPr>
                      <a:r>
                        <a:rPr lang="en-US" sz="1200">
                          <a:solidFill>
                            <a:srgbClr val="000000"/>
                          </a:solidFill>
                          <a:latin typeface="Times New Roman"/>
                          <a:ea typeface="Times New Roman"/>
                          <a:cs typeface="Times New Roman"/>
                        </a:rPr>
                        <a:t>58</a:t>
                      </a:r>
                      <a:endParaRPr lang="en-GB" sz="900">
                        <a:latin typeface="Calibri"/>
                        <a:ea typeface="Calibri"/>
                        <a:cs typeface="Times New Roman"/>
                      </a:endParaRPr>
                    </a:p>
                  </a:txBody>
                  <a:tcPr marL="201091"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Aft>
                          <a:spcPts val="0"/>
                        </a:spcAft>
                      </a:pPr>
                      <a:r>
                        <a:rPr lang="en-US" sz="1200">
                          <a:solidFill>
                            <a:srgbClr val="000000"/>
                          </a:solidFill>
                          <a:latin typeface="Times New Roman"/>
                          <a:ea typeface="Times New Roman"/>
                          <a:cs typeface="Times New Roman"/>
                        </a:rPr>
                        <a:t>49,5</a:t>
                      </a:r>
                      <a:endParaRPr lang="en-GB" sz="900">
                        <a:latin typeface="Calibri"/>
                        <a:ea typeface="Calibri"/>
                        <a:cs typeface="Times New Roman"/>
                      </a:endParaRPr>
                    </a:p>
                  </a:txBody>
                  <a:tcPr marL="277931"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0"/>
                        </a:spcAft>
                      </a:pPr>
                      <a:r>
                        <a:rPr lang="en-US" sz="1200">
                          <a:solidFill>
                            <a:srgbClr val="000000"/>
                          </a:solidFill>
                          <a:latin typeface="Times New Roman"/>
                          <a:ea typeface="Times New Roman"/>
                          <a:cs typeface="Times New Roman"/>
                        </a:rPr>
                        <a:t>2870</a:t>
                      </a:r>
                      <a:endParaRPr lang="en-GB" sz="900">
                        <a:latin typeface="Calibri"/>
                        <a:ea typeface="Calibri"/>
                        <a:cs typeface="Times New Roman"/>
                      </a:endParaRPr>
                    </a:p>
                  </a:txBody>
                  <a:tcPr marL="0" marR="277931"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6"/>
                  </a:ext>
                </a:extLst>
              </a:tr>
              <a:tr h="247089">
                <a:tc>
                  <a:txBody>
                    <a:bodyPr/>
                    <a:lstStyle/>
                    <a:p>
                      <a:pPr>
                        <a:lnSpc>
                          <a:spcPct val="115000"/>
                        </a:lnSpc>
                        <a:spcAft>
                          <a:spcPts val="0"/>
                        </a:spcAft>
                      </a:pPr>
                      <a:r>
                        <a:rPr lang="en-US" sz="1200">
                          <a:solidFill>
                            <a:srgbClr val="0033CC"/>
                          </a:solidFill>
                          <a:latin typeface="Times New Roman"/>
                          <a:ea typeface="Times New Roman"/>
                          <a:cs typeface="Times New Roman"/>
                        </a:rPr>
                        <a:t>Benzin</a:t>
                      </a:r>
                      <a:endParaRPr lang="en-GB" sz="900">
                        <a:latin typeface="Calibri"/>
                        <a:ea typeface="Calibri"/>
                        <a:cs typeface="Times New Roman"/>
                      </a:endParaRPr>
                    </a:p>
                  </a:txBody>
                  <a:tcPr marL="26159"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Aft>
                          <a:spcPts val="0"/>
                        </a:spcAft>
                      </a:pPr>
                      <a:endParaRPr lang="en-US" sz="1200">
                        <a:solidFill>
                          <a:srgbClr val="000000"/>
                        </a:solidFill>
                        <a:latin typeface="Times New Roman"/>
                        <a:ea typeface="Times New Roman"/>
                        <a:cs typeface="Times New Roman"/>
                      </a:endParaRPr>
                    </a:p>
                  </a:txBody>
                  <a:tcPr marL="201091"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Aft>
                          <a:spcPts val="0"/>
                        </a:spcAft>
                      </a:pPr>
                      <a:r>
                        <a:rPr lang="en-US" sz="1200">
                          <a:solidFill>
                            <a:srgbClr val="000000"/>
                          </a:solidFill>
                          <a:latin typeface="Times New Roman"/>
                          <a:ea typeface="Times New Roman"/>
                          <a:cs typeface="Times New Roman"/>
                        </a:rPr>
                        <a:t>47,3</a:t>
                      </a:r>
                      <a:endParaRPr lang="en-GB" sz="900">
                        <a:latin typeface="Calibri"/>
                        <a:ea typeface="Calibri"/>
                        <a:cs typeface="Times New Roman"/>
                      </a:endParaRPr>
                    </a:p>
                  </a:txBody>
                  <a:tcPr marL="277931"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0"/>
                        </a:spcAft>
                      </a:pPr>
                      <a:endParaRPr lang="en-US" sz="1200">
                        <a:solidFill>
                          <a:srgbClr val="000000"/>
                        </a:solidFill>
                        <a:latin typeface="Times New Roman"/>
                        <a:ea typeface="Times New Roman"/>
                        <a:cs typeface="Times New Roman"/>
                      </a:endParaRPr>
                    </a:p>
                  </a:txBody>
                  <a:tcPr marL="0" marR="277931"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7"/>
                  </a:ext>
                </a:extLst>
              </a:tr>
              <a:tr h="260805">
                <a:tc>
                  <a:txBody>
                    <a:bodyPr/>
                    <a:lstStyle/>
                    <a:p>
                      <a:pPr>
                        <a:lnSpc>
                          <a:spcPct val="115000"/>
                        </a:lnSpc>
                        <a:spcAft>
                          <a:spcPts val="0"/>
                        </a:spcAft>
                      </a:pPr>
                      <a:r>
                        <a:rPr lang="en-US" sz="1200">
                          <a:solidFill>
                            <a:srgbClr val="0033CC"/>
                          </a:solidFill>
                          <a:latin typeface="Times New Roman"/>
                          <a:ea typeface="Times New Roman"/>
                          <a:cs typeface="Times New Roman"/>
                        </a:rPr>
                        <a:t>Ugalj</a:t>
                      </a:r>
                      <a:endParaRPr lang="en-GB" sz="900">
                        <a:latin typeface="Calibri"/>
                        <a:ea typeface="Calibri"/>
                        <a:cs typeface="Times New Roman"/>
                      </a:endParaRPr>
                    </a:p>
                  </a:txBody>
                  <a:tcPr marL="26159"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Aft>
                          <a:spcPts val="0"/>
                        </a:spcAft>
                      </a:pPr>
                      <a:endParaRPr lang="en-US" sz="1200">
                        <a:solidFill>
                          <a:srgbClr val="000000"/>
                        </a:solidFill>
                        <a:latin typeface="Times New Roman"/>
                        <a:ea typeface="Times New Roman"/>
                        <a:cs typeface="Times New Roman"/>
                      </a:endParaRPr>
                    </a:p>
                  </a:txBody>
                  <a:tcPr marL="201091"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Aft>
                          <a:spcPts val="0"/>
                        </a:spcAft>
                      </a:pPr>
                      <a:r>
                        <a:rPr lang="en-US" sz="1200">
                          <a:solidFill>
                            <a:srgbClr val="000000"/>
                          </a:solidFill>
                          <a:latin typeface="Times New Roman"/>
                          <a:ea typeface="Times New Roman"/>
                          <a:cs typeface="Times New Roman"/>
                        </a:rPr>
                        <a:t>15–27</a:t>
                      </a:r>
                      <a:endParaRPr lang="en-GB" sz="900">
                        <a:latin typeface="Calibri"/>
                        <a:ea typeface="Calibri"/>
                        <a:cs typeface="Times New Roman"/>
                      </a:endParaRPr>
                    </a:p>
                  </a:txBody>
                  <a:tcPr marL="277931"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0"/>
                        </a:spcAft>
                      </a:pPr>
                      <a:endParaRPr lang="en-US" sz="1200">
                        <a:solidFill>
                          <a:srgbClr val="000000"/>
                        </a:solidFill>
                        <a:latin typeface="Times New Roman"/>
                        <a:ea typeface="Times New Roman"/>
                        <a:cs typeface="Times New Roman"/>
                      </a:endParaRPr>
                    </a:p>
                  </a:txBody>
                  <a:tcPr marL="0" marR="277931"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8"/>
                  </a:ext>
                </a:extLst>
              </a:tr>
              <a:tr h="247089">
                <a:tc>
                  <a:txBody>
                    <a:bodyPr/>
                    <a:lstStyle/>
                    <a:p>
                      <a:pPr>
                        <a:lnSpc>
                          <a:spcPct val="115000"/>
                        </a:lnSpc>
                        <a:spcAft>
                          <a:spcPts val="0"/>
                        </a:spcAft>
                      </a:pPr>
                      <a:r>
                        <a:rPr lang="en-US" sz="1200">
                          <a:solidFill>
                            <a:srgbClr val="0033CC"/>
                          </a:solidFill>
                          <a:latin typeface="Times New Roman"/>
                          <a:ea typeface="Times New Roman"/>
                          <a:cs typeface="Times New Roman"/>
                        </a:rPr>
                        <a:t>Drvo</a:t>
                      </a:r>
                      <a:endParaRPr lang="en-GB" sz="900">
                        <a:latin typeface="Calibri"/>
                        <a:ea typeface="Calibri"/>
                        <a:cs typeface="Times New Roman"/>
                      </a:endParaRPr>
                    </a:p>
                  </a:txBody>
                  <a:tcPr marL="26159"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Aft>
                          <a:spcPts val="0"/>
                        </a:spcAft>
                      </a:pPr>
                      <a:endParaRPr lang="en-US" sz="1200">
                        <a:solidFill>
                          <a:srgbClr val="000000"/>
                        </a:solidFill>
                        <a:latin typeface="Times New Roman"/>
                        <a:ea typeface="Times New Roman"/>
                        <a:cs typeface="Times New Roman"/>
                      </a:endParaRPr>
                    </a:p>
                  </a:txBody>
                  <a:tcPr marL="201091"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Aft>
                          <a:spcPts val="0"/>
                        </a:spcAft>
                      </a:pPr>
                      <a:r>
                        <a:rPr lang="en-US" sz="1200">
                          <a:solidFill>
                            <a:srgbClr val="000000"/>
                          </a:solidFill>
                          <a:latin typeface="Times New Roman"/>
                          <a:ea typeface="Times New Roman"/>
                          <a:cs typeface="Times New Roman"/>
                        </a:rPr>
                        <a:t>15</a:t>
                      </a:r>
                      <a:endParaRPr lang="en-GB" sz="900">
                        <a:latin typeface="Calibri"/>
                        <a:ea typeface="Calibri"/>
                        <a:cs typeface="Times New Roman"/>
                      </a:endParaRPr>
                    </a:p>
                  </a:txBody>
                  <a:tcPr marL="277931"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0"/>
                        </a:spcAft>
                      </a:pPr>
                      <a:endParaRPr lang="en-US" sz="1200">
                        <a:latin typeface="Times New Roman"/>
                        <a:ea typeface="Times New Roman"/>
                        <a:cs typeface="Times New Roman"/>
                      </a:endParaRPr>
                    </a:p>
                  </a:txBody>
                  <a:tcPr marL="0" marR="277931"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9"/>
                  </a:ext>
                </a:extLst>
              </a:tr>
              <a:tr h="260805">
                <a:tc>
                  <a:txBody>
                    <a:bodyPr/>
                    <a:lstStyle/>
                    <a:p>
                      <a:pPr>
                        <a:lnSpc>
                          <a:spcPct val="115000"/>
                        </a:lnSpc>
                        <a:spcAft>
                          <a:spcPts val="0"/>
                        </a:spcAft>
                      </a:pPr>
                      <a:r>
                        <a:rPr lang="en-US" sz="1200">
                          <a:solidFill>
                            <a:srgbClr val="0033CC"/>
                          </a:solidFill>
                          <a:latin typeface="Times New Roman"/>
                          <a:ea typeface="Times New Roman"/>
                          <a:cs typeface="Times New Roman"/>
                        </a:rPr>
                        <a:t>Metanol</a:t>
                      </a:r>
                      <a:endParaRPr lang="en-GB" sz="900">
                        <a:latin typeface="Calibri"/>
                        <a:ea typeface="Calibri"/>
                        <a:cs typeface="Times New Roman"/>
                      </a:endParaRPr>
                    </a:p>
                  </a:txBody>
                  <a:tcPr marL="26159"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Aft>
                          <a:spcPts val="0"/>
                        </a:spcAft>
                      </a:pPr>
                      <a:r>
                        <a:rPr lang="en-US" sz="1200">
                          <a:solidFill>
                            <a:srgbClr val="000000"/>
                          </a:solidFill>
                          <a:latin typeface="Times New Roman"/>
                          <a:ea typeface="Times New Roman"/>
                          <a:cs typeface="Times New Roman"/>
                        </a:rPr>
                        <a:t>32</a:t>
                      </a:r>
                      <a:endParaRPr lang="en-GB" sz="900">
                        <a:latin typeface="Calibri"/>
                        <a:ea typeface="Calibri"/>
                        <a:cs typeface="Times New Roman"/>
                      </a:endParaRPr>
                    </a:p>
                  </a:txBody>
                  <a:tcPr marL="201091"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Aft>
                          <a:spcPts val="0"/>
                        </a:spcAft>
                      </a:pPr>
                      <a:r>
                        <a:rPr lang="en-US" sz="1200">
                          <a:solidFill>
                            <a:srgbClr val="000000"/>
                          </a:solidFill>
                          <a:latin typeface="Times New Roman"/>
                          <a:ea typeface="Times New Roman"/>
                          <a:cs typeface="Times New Roman"/>
                        </a:rPr>
                        <a:t>22,7</a:t>
                      </a:r>
                      <a:endParaRPr lang="en-GB" sz="900">
                        <a:latin typeface="Calibri"/>
                        <a:ea typeface="Calibri"/>
                        <a:cs typeface="Times New Roman"/>
                      </a:endParaRPr>
                    </a:p>
                  </a:txBody>
                  <a:tcPr marL="277931"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0"/>
                        </a:spcAft>
                      </a:pPr>
                      <a:r>
                        <a:rPr lang="en-US" sz="1200">
                          <a:solidFill>
                            <a:srgbClr val="000000"/>
                          </a:solidFill>
                          <a:latin typeface="Times New Roman"/>
                          <a:ea typeface="Times New Roman"/>
                          <a:cs typeface="Times New Roman"/>
                        </a:rPr>
                        <a:t>726</a:t>
                      </a:r>
                      <a:endParaRPr lang="en-GB" sz="900">
                        <a:latin typeface="Calibri"/>
                        <a:ea typeface="Calibri"/>
                        <a:cs typeface="Times New Roman"/>
                      </a:endParaRPr>
                    </a:p>
                  </a:txBody>
                  <a:tcPr marL="0" marR="277931"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10"/>
                  </a:ext>
                </a:extLst>
              </a:tr>
              <a:tr h="234603">
                <a:tc>
                  <a:txBody>
                    <a:bodyPr/>
                    <a:lstStyle/>
                    <a:p>
                      <a:pPr>
                        <a:lnSpc>
                          <a:spcPct val="115000"/>
                        </a:lnSpc>
                        <a:spcAft>
                          <a:spcPts val="0"/>
                        </a:spcAft>
                      </a:pPr>
                      <a:r>
                        <a:rPr lang="en-US" sz="1200">
                          <a:solidFill>
                            <a:srgbClr val="0033CC"/>
                          </a:solidFill>
                          <a:latin typeface="Times New Roman"/>
                          <a:ea typeface="Times New Roman"/>
                          <a:cs typeface="Times New Roman"/>
                        </a:rPr>
                        <a:t>Etanol</a:t>
                      </a:r>
                      <a:endParaRPr lang="en-GB" sz="900">
                        <a:latin typeface="Calibri"/>
                        <a:ea typeface="Calibri"/>
                        <a:cs typeface="Times New Roman"/>
                      </a:endParaRPr>
                    </a:p>
                  </a:txBody>
                  <a:tcPr marL="26159"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Aft>
                          <a:spcPts val="0"/>
                        </a:spcAft>
                      </a:pPr>
                      <a:r>
                        <a:rPr lang="en-US" sz="1200">
                          <a:solidFill>
                            <a:srgbClr val="000000"/>
                          </a:solidFill>
                          <a:latin typeface="Times New Roman"/>
                          <a:ea typeface="Times New Roman"/>
                          <a:cs typeface="Times New Roman"/>
                        </a:rPr>
                        <a:t>46</a:t>
                      </a:r>
                      <a:endParaRPr lang="en-GB" sz="900">
                        <a:latin typeface="Calibri"/>
                        <a:ea typeface="Calibri"/>
                        <a:cs typeface="Times New Roman"/>
                      </a:endParaRPr>
                    </a:p>
                  </a:txBody>
                  <a:tcPr marL="201091"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Aft>
                          <a:spcPts val="0"/>
                        </a:spcAft>
                      </a:pPr>
                      <a:r>
                        <a:rPr lang="en-US" sz="1200">
                          <a:solidFill>
                            <a:srgbClr val="000000"/>
                          </a:solidFill>
                          <a:latin typeface="Times New Roman"/>
                          <a:ea typeface="Times New Roman"/>
                          <a:cs typeface="Times New Roman"/>
                        </a:rPr>
                        <a:t>29,7</a:t>
                      </a:r>
                      <a:endParaRPr lang="en-GB" sz="900">
                        <a:latin typeface="Calibri"/>
                        <a:ea typeface="Calibri"/>
                        <a:cs typeface="Times New Roman"/>
                      </a:endParaRPr>
                    </a:p>
                  </a:txBody>
                  <a:tcPr marL="277931"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0"/>
                        </a:spcAft>
                      </a:pPr>
                      <a:r>
                        <a:rPr lang="en-US" sz="1200">
                          <a:solidFill>
                            <a:srgbClr val="000000"/>
                          </a:solidFill>
                          <a:latin typeface="Times New Roman"/>
                          <a:ea typeface="Times New Roman"/>
                          <a:cs typeface="Times New Roman"/>
                        </a:rPr>
                        <a:t>1300</a:t>
                      </a:r>
                      <a:endParaRPr lang="en-GB" sz="900">
                        <a:latin typeface="Calibri"/>
                        <a:ea typeface="Calibri"/>
                        <a:cs typeface="Times New Roman"/>
                      </a:endParaRPr>
                    </a:p>
                  </a:txBody>
                  <a:tcPr marL="0" marR="277931"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11"/>
                  </a:ext>
                </a:extLst>
              </a:tr>
              <a:tr h="260805">
                <a:tc>
                  <a:txBody>
                    <a:bodyPr/>
                    <a:lstStyle/>
                    <a:p>
                      <a:pPr>
                        <a:lnSpc>
                          <a:spcPct val="115000"/>
                        </a:lnSpc>
                        <a:spcAft>
                          <a:spcPts val="0"/>
                        </a:spcAft>
                      </a:pPr>
                      <a:r>
                        <a:rPr lang="en-US" sz="1200">
                          <a:solidFill>
                            <a:srgbClr val="0033CC"/>
                          </a:solidFill>
                          <a:latin typeface="Times New Roman"/>
                          <a:ea typeface="Times New Roman"/>
                          <a:cs typeface="Times New Roman"/>
                        </a:rPr>
                        <a:t>Propanol</a:t>
                      </a:r>
                      <a:endParaRPr lang="en-GB" sz="900">
                        <a:latin typeface="Calibri"/>
                        <a:ea typeface="Calibri"/>
                        <a:cs typeface="Times New Roman"/>
                      </a:endParaRPr>
                    </a:p>
                  </a:txBody>
                  <a:tcPr marL="26159"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Aft>
                          <a:spcPts val="0"/>
                        </a:spcAft>
                      </a:pPr>
                      <a:r>
                        <a:rPr lang="en-US" sz="1200">
                          <a:solidFill>
                            <a:srgbClr val="000000"/>
                          </a:solidFill>
                          <a:latin typeface="Times New Roman"/>
                          <a:ea typeface="Times New Roman"/>
                          <a:cs typeface="Times New Roman"/>
                        </a:rPr>
                        <a:t>60</a:t>
                      </a:r>
                      <a:endParaRPr lang="en-GB" sz="900">
                        <a:latin typeface="Calibri"/>
                        <a:ea typeface="Calibri"/>
                        <a:cs typeface="Times New Roman"/>
                      </a:endParaRPr>
                    </a:p>
                  </a:txBody>
                  <a:tcPr marL="201091"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nSpc>
                          <a:spcPct val="115000"/>
                        </a:lnSpc>
                        <a:spcAft>
                          <a:spcPts val="0"/>
                        </a:spcAft>
                      </a:pPr>
                      <a:r>
                        <a:rPr lang="en-US" sz="1200">
                          <a:solidFill>
                            <a:srgbClr val="000000"/>
                          </a:solidFill>
                          <a:latin typeface="Times New Roman"/>
                          <a:ea typeface="Times New Roman"/>
                          <a:cs typeface="Times New Roman"/>
                        </a:rPr>
                        <a:t>33,6</a:t>
                      </a:r>
                      <a:endParaRPr lang="en-GB" sz="900">
                        <a:latin typeface="Calibri"/>
                        <a:ea typeface="Calibri"/>
                        <a:cs typeface="Times New Roman"/>
                      </a:endParaRPr>
                    </a:p>
                  </a:txBody>
                  <a:tcPr marL="277931"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tc>
                  <a:txBody>
                    <a:bodyPr/>
                    <a:lstStyle/>
                    <a:p>
                      <a:pPr algn="r">
                        <a:lnSpc>
                          <a:spcPct val="115000"/>
                        </a:lnSpc>
                        <a:spcAft>
                          <a:spcPts val="0"/>
                        </a:spcAft>
                      </a:pPr>
                      <a:r>
                        <a:rPr lang="en-US" sz="1200">
                          <a:solidFill>
                            <a:srgbClr val="000000"/>
                          </a:solidFill>
                          <a:latin typeface="Times New Roman"/>
                          <a:ea typeface="Times New Roman"/>
                          <a:cs typeface="Times New Roman"/>
                        </a:rPr>
                        <a:t>2020</a:t>
                      </a:r>
                      <a:endParaRPr lang="en-GB" sz="900">
                        <a:latin typeface="Calibri"/>
                        <a:ea typeface="Calibri"/>
                        <a:cs typeface="Times New Roman"/>
                      </a:endParaRPr>
                    </a:p>
                  </a:txBody>
                  <a:tcPr marL="0" marR="277931"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12"/>
                  </a:ext>
                </a:extLst>
              </a:tr>
              <a:tr h="260805">
                <a:tc>
                  <a:txBody>
                    <a:bodyPr/>
                    <a:lstStyle/>
                    <a:p>
                      <a:pPr>
                        <a:lnSpc>
                          <a:spcPct val="115000"/>
                        </a:lnSpc>
                        <a:spcAft>
                          <a:spcPts val="0"/>
                        </a:spcAft>
                      </a:pPr>
                      <a:r>
                        <a:rPr lang="en-US" sz="1200">
                          <a:solidFill>
                            <a:srgbClr val="0033CC"/>
                          </a:solidFill>
                          <a:latin typeface="Times New Roman"/>
                          <a:ea typeface="Times New Roman"/>
                          <a:cs typeface="Times New Roman"/>
                        </a:rPr>
                        <a:t>Acetilen</a:t>
                      </a:r>
                      <a:endParaRPr lang="en-GB" sz="900">
                        <a:latin typeface="Calibri"/>
                        <a:ea typeface="Calibri"/>
                        <a:cs typeface="Times New Roman"/>
                      </a:endParaRPr>
                    </a:p>
                  </a:txBody>
                  <a:tcPr marL="26159"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ct val="115000"/>
                        </a:lnSpc>
                        <a:spcAft>
                          <a:spcPts val="0"/>
                        </a:spcAft>
                      </a:pPr>
                      <a:r>
                        <a:rPr lang="en-US" sz="1200">
                          <a:solidFill>
                            <a:srgbClr val="000000"/>
                          </a:solidFill>
                          <a:latin typeface="Times New Roman"/>
                          <a:ea typeface="Times New Roman"/>
                          <a:cs typeface="Times New Roman"/>
                        </a:rPr>
                        <a:t>26</a:t>
                      </a:r>
                      <a:endParaRPr lang="en-GB" sz="900">
                        <a:latin typeface="Calibri"/>
                        <a:ea typeface="Calibri"/>
                        <a:cs typeface="Times New Roman"/>
                      </a:endParaRPr>
                    </a:p>
                  </a:txBody>
                  <a:tcPr marL="201091"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ct val="115000"/>
                        </a:lnSpc>
                        <a:spcAft>
                          <a:spcPts val="0"/>
                        </a:spcAft>
                      </a:pPr>
                      <a:r>
                        <a:rPr lang="en-US" sz="1200">
                          <a:solidFill>
                            <a:srgbClr val="000000"/>
                          </a:solidFill>
                          <a:latin typeface="Times New Roman"/>
                          <a:ea typeface="Times New Roman"/>
                          <a:cs typeface="Times New Roman"/>
                        </a:rPr>
                        <a:t>49,9</a:t>
                      </a:r>
                      <a:endParaRPr lang="en-GB" sz="900">
                        <a:latin typeface="Calibri"/>
                        <a:ea typeface="Calibri"/>
                        <a:cs typeface="Times New Roman"/>
                      </a:endParaRPr>
                    </a:p>
                  </a:txBody>
                  <a:tcPr marL="277931"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r">
                        <a:lnSpc>
                          <a:spcPct val="115000"/>
                        </a:lnSpc>
                        <a:spcAft>
                          <a:spcPts val="0"/>
                        </a:spcAft>
                      </a:pPr>
                      <a:r>
                        <a:rPr lang="en-US" sz="1200">
                          <a:solidFill>
                            <a:srgbClr val="000000"/>
                          </a:solidFill>
                          <a:latin typeface="Times New Roman"/>
                          <a:ea typeface="Times New Roman"/>
                          <a:cs typeface="Times New Roman"/>
                        </a:rPr>
                        <a:t>1300</a:t>
                      </a:r>
                      <a:endParaRPr lang="en-GB" sz="900">
                        <a:latin typeface="Calibri"/>
                        <a:ea typeface="Calibri"/>
                        <a:cs typeface="Times New Roman"/>
                      </a:endParaRPr>
                    </a:p>
                  </a:txBody>
                  <a:tcPr marL="0" marR="277931"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10013"/>
                  </a:ext>
                </a:extLst>
              </a:tr>
              <a:tr h="260805">
                <a:tc>
                  <a:txBody>
                    <a:bodyPr/>
                    <a:lstStyle/>
                    <a:p>
                      <a:pPr>
                        <a:lnSpc>
                          <a:spcPct val="115000"/>
                        </a:lnSpc>
                        <a:spcAft>
                          <a:spcPts val="0"/>
                        </a:spcAft>
                      </a:pPr>
                      <a:r>
                        <a:rPr lang="en-US" sz="1200">
                          <a:solidFill>
                            <a:srgbClr val="0033CC"/>
                          </a:solidFill>
                          <a:latin typeface="Times New Roman"/>
                          <a:ea typeface="Times New Roman"/>
                          <a:cs typeface="Times New Roman"/>
                        </a:rPr>
                        <a:t>Amonijak</a:t>
                      </a:r>
                      <a:endParaRPr lang="en-GB" sz="900">
                        <a:latin typeface="Calibri"/>
                        <a:ea typeface="Calibri"/>
                        <a:cs typeface="Times New Roman"/>
                      </a:endParaRPr>
                    </a:p>
                  </a:txBody>
                  <a:tcPr marL="26159"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ct val="115000"/>
                        </a:lnSpc>
                        <a:spcAft>
                          <a:spcPts val="0"/>
                        </a:spcAft>
                      </a:pPr>
                      <a:r>
                        <a:rPr lang="en-US" sz="1200">
                          <a:solidFill>
                            <a:srgbClr val="000000"/>
                          </a:solidFill>
                          <a:latin typeface="Times New Roman"/>
                          <a:ea typeface="Times New Roman"/>
                          <a:cs typeface="Times New Roman"/>
                        </a:rPr>
                        <a:t>17</a:t>
                      </a:r>
                      <a:endParaRPr lang="en-GB" sz="900">
                        <a:latin typeface="Calibri"/>
                        <a:ea typeface="Calibri"/>
                        <a:cs typeface="Times New Roman"/>
                      </a:endParaRPr>
                    </a:p>
                  </a:txBody>
                  <a:tcPr marL="201091"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nSpc>
                          <a:spcPct val="115000"/>
                        </a:lnSpc>
                        <a:spcAft>
                          <a:spcPts val="0"/>
                        </a:spcAft>
                      </a:pPr>
                      <a:r>
                        <a:rPr lang="en-US" sz="1200">
                          <a:solidFill>
                            <a:srgbClr val="000000"/>
                          </a:solidFill>
                          <a:latin typeface="Times New Roman"/>
                          <a:ea typeface="Times New Roman"/>
                          <a:cs typeface="Times New Roman"/>
                        </a:rPr>
                        <a:t>22,5</a:t>
                      </a:r>
                      <a:endParaRPr lang="en-GB" sz="900">
                        <a:latin typeface="Calibri"/>
                        <a:ea typeface="Calibri"/>
                        <a:cs typeface="Times New Roman"/>
                      </a:endParaRPr>
                    </a:p>
                  </a:txBody>
                  <a:tcPr marL="277931" marR="26159"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r">
                        <a:lnSpc>
                          <a:spcPct val="115000"/>
                        </a:lnSpc>
                        <a:spcAft>
                          <a:spcPts val="0"/>
                        </a:spcAft>
                      </a:pPr>
                      <a:r>
                        <a:rPr lang="en-US" sz="1200" dirty="0">
                          <a:solidFill>
                            <a:srgbClr val="000000"/>
                          </a:solidFill>
                          <a:latin typeface="Times New Roman"/>
                          <a:ea typeface="Times New Roman"/>
                          <a:cs typeface="Times New Roman"/>
                        </a:rPr>
                        <a:t>382</a:t>
                      </a:r>
                      <a:endParaRPr lang="en-GB" sz="900" dirty="0">
                        <a:latin typeface="Calibri"/>
                        <a:ea typeface="Calibri"/>
                        <a:cs typeface="Times New Roman"/>
                      </a:endParaRPr>
                    </a:p>
                  </a:txBody>
                  <a:tcPr marL="0" marR="277931" marT="26158" marB="26158" anchor="ctr">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10014"/>
                  </a:ext>
                </a:extLst>
              </a:tr>
            </a:tbl>
          </a:graphicData>
        </a:graphic>
      </p:graphicFrame>
      <p:sp>
        <p:nvSpPr>
          <p:cNvPr id="9" name="TextBox 8"/>
          <p:cNvSpPr txBox="1"/>
          <p:nvPr/>
        </p:nvSpPr>
        <p:spPr>
          <a:xfrm>
            <a:off x="1219200" y="5638800"/>
            <a:ext cx="7924800" cy="554038"/>
          </a:xfrm>
          <a:prstGeom prst="rect">
            <a:avLst/>
          </a:prstGeom>
          <a:noFill/>
        </p:spPr>
        <p:txBody>
          <a:bodyPr>
            <a:spAutoFit/>
          </a:bodyPr>
          <a:lstStyle/>
          <a:p>
            <a:pPr algn="l">
              <a:defRPr/>
            </a:pPr>
            <a:r>
              <a:rPr lang="en-GB" sz="1200" dirty="0">
                <a:solidFill>
                  <a:schemeClr val="tx2">
                    <a:lumMod val="50000"/>
                  </a:schemeClr>
                </a:solidFill>
                <a:effectLst/>
              </a:rPr>
              <a:t>* </a:t>
            </a:r>
            <a:r>
              <a:rPr lang="sl-SI" sz="1200" dirty="0">
                <a:solidFill>
                  <a:schemeClr val="tx2">
                    <a:lumMod val="50000"/>
                  </a:schemeClr>
                </a:solidFill>
                <a:effectLst/>
              </a:rPr>
              <a:t>Toplota sagorevanja </a:t>
            </a:r>
            <a:r>
              <a:rPr lang="sl-SI" sz="1200" dirty="0">
                <a:solidFill>
                  <a:schemeClr val="accent3">
                    <a:lumMod val="20000"/>
                    <a:lumOff val="80000"/>
                  </a:schemeClr>
                </a:solidFill>
                <a:effectLst/>
              </a:rPr>
              <a:t>ili </a:t>
            </a:r>
            <a:r>
              <a:rPr lang="sl-SI" sz="1200" dirty="0">
                <a:solidFill>
                  <a:srgbClr val="FFFF00"/>
                </a:solidFill>
                <a:effectLst/>
              </a:rPr>
              <a:t>Gornja toplotna vrednost </a:t>
            </a:r>
            <a:r>
              <a:rPr lang="sl-SI" sz="1200" dirty="0">
                <a:solidFill>
                  <a:schemeClr val="accent3">
                    <a:lumMod val="20000"/>
                    <a:lumOff val="80000"/>
                  </a:schemeClr>
                </a:solidFill>
                <a:effectLst/>
              </a:rPr>
              <a:t>(HHV) uključuje i toplotu isparavanja proizvoda. </a:t>
            </a:r>
            <a:r>
              <a:rPr lang="sl-SI" sz="1200" dirty="0">
                <a:solidFill>
                  <a:srgbClr val="FFFF00"/>
                </a:solidFill>
                <a:effectLst/>
              </a:rPr>
              <a:t>Donja toplotna vrednost </a:t>
            </a:r>
            <a:r>
              <a:rPr lang="sl-SI" sz="1200" dirty="0">
                <a:solidFill>
                  <a:schemeClr val="accent3">
                    <a:lumMod val="20000"/>
                    <a:lumOff val="80000"/>
                  </a:schemeClr>
                </a:solidFill>
                <a:effectLst/>
              </a:rPr>
              <a:t>(LHV) je </a:t>
            </a:r>
            <a:r>
              <a:rPr lang="en-GB" sz="1200" dirty="0">
                <a:solidFill>
                  <a:schemeClr val="accent3">
                    <a:lumMod val="20000"/>
                    <a:lumOff val="80000"/>
                  </a:schemeClr>
                </a:solidFill>
                <a:effectLst/>
              </a:rPr>
              <a:t>‘</a:t>
            </a:r>
            <a:r>
              <a:rPr lang="en-GB" sz="1200" dirty="0" err="1">
                <a:solidFill>
                  <a:schemeClr val="accent3">
                    <a:lumMod val="20000"/>
                    <a:lumOff val="80000"/>
                  </a:schemeClr>
                </a:solidFill>
                <a:effectLst/>
              </a:rPr>
              <a:t>neto</a:t>
            </a:r>
            <a:r>
              <a:rPr lang="en-GB" sz="1200" dirty="0">
                <a:solidFill>
                  <a:schemeClr val="accent3">
                    <a:lumMod val="20000"/>
                    <a:lumOff val="80000"/>
                  </a:schemeClr>
                </a:solidFill>
                <a:effectLst/>
              </a:rPr>
              <a:t>’ </a:t>
            </a:r>
            <a:r>
              <a:rPr lang="en-GB" sz="1200" dirty="0" err="1">
                <a:solidFill>
                  <a:schemeClr val="accent3">
                    <a:lumMod val="20000"/>
                    <a:lumOff val="80000"/>
                  </a:schemeClr>
                </a:solidFill>
                <a:effectLst/>
              </a:rPr>
              <a:t>toplota</a:t>
            </a:r>
            <a:r>
              <a:rPr lang="en-GB" sz="1200" dirty="0">
                <a:solidFill>
                  <a:schemeClr val="accent3">
                    <a:lumMod val="20000"/>
                    <a:lumOff val="80000"/>
                  </a:schemeClr>
                </a:solidFill>
                <a:effectLst/>
              </a:rPr>
              <a:t> </a:t>
            </a:r>
            <a:r>
              <a:rPr lang="en-GB" sz="1200" dirty="0" err="1">
                <a:solidFill>
                  <a:schemeClr val="accent3">
                    <a:lumMod val="20000"/>
                    <a:lumOff val="80000"/>
                  </a:schemeClr>
                </a:solidFill>
                <a:effectLst/>
              </a:rPr>
              <a:t>sagorevanja</a:t>
            </a:r>
            <a:r>
              <a:rPr lang="en-GB" sz="1200" dirty="0">
                <a:solidFill>
                  <a:schemeClr val="accent3">
                    <a:lumMod val="20000"/>
                    <a:lumOff val="80000"/>
                  </a:schemeClr>
                </a:solidFill>
                <a:effectLst/>
              </a:rPr>
              <a:t>, </a:t>
            </a:r>
            <a:r>
              <a:rPr lang="en-GB" sz="1200" dirty="0" err="1">
                <a:solidFill>
                  <a:schemeClr val="accent3">
                    <a:lumMod val="20000"/>
                    <a:lumOff val="80000"/>
                  </a:schemeClr>
                </a:solidFill>
                <a:effectLst/>
              </a:rPr>
              <a:t>tj</a:t>
            </a:r>
            <a:r>
              <a:rPr lang="en-GB" sz="1200" dirty="0">
                <a:solidFill>
                  <a:schemeClr val="accent3">
                    <a:lumMod val="20000"/>
                    <a:lumOff val="80000"/>
                  </a:schemeClr>
                </a:solidFill>
                <a:effectLst/>
              </a:rPr>
              <a:t>. </a:t>
            </a:r>
            <a:r>
              <a:rPr lang="en-GB" sz="1200" dirty="0" err="1">
                <a:solidFill>
                  <a:schemeClr val="accent3">
                    <a:lumMod val="20000"/>
                    <a:lumOff val="80000"/>
                  </a:schemeClr>
                </a:solidFill>
                <a:effectLst/>
              </a:rPr>
              <a:t>toplota</a:t>
            </a:r>
            <a:r>
              <a:rPr lang="en-GB" sz="1200" dirty="0">
                <a:solidFill>
                  <a:schemeClr val="accent3">
                    <a:lumMod val="20000"/>
                    <a:lumOff val="80000"/>
                  </a:schemeClr>
                </a:solidFill>
                <a:effectLst/>
              </a:rPr>
              <a:t> </a:t>
            </a:r>
            <a:r>
              <a:rPr lang="en-GB" sz="1200" dirty="0" err="1">
                <a:solidFill>
                  <a:schemeClr val="accent3">
                    <a:lumMod val="20000"/>
                    <a:lumOff val="80000"/>
                  </a:schemeClr>
                </a:solidFill>
                <a:effectLst/>
              </a:rPr>
              <a:t>isparavanja</a:t>
            </a:r>
            <a:r>
              <a:rPr lang="en-GB" sz="1200" dirty="0">
                <a:solidFill>
                  <a:schemeClr val="accent3">
                    <a:lumMod val="20000"/>
                    <a:lumOff val="80000"/>
                  </a:schemeClr>
                </a:solidFill>
                <a:effectLst/>
              </a:rPr>
              <a:t> </a:t>
            </a:r>
            <a:r>
              <a:rPr lang="en-GB" sz="1200" dirty="0" err="1">
                <a:solidFill>
                  <a:schemeClr val="accent3">
                    <a:lumMod val="20000"/>
                    <a:lumOff val="80000"/>
                  </a:schemeClr>
                </a:solidFill>
                <a:effectLst/>
              </a:rPr>
              <a:t>proizvoda</a:t>
            </a:r>
            <a:r>
              <a:rPr lang="en-GB" sz="1200" dirty="0">
                <a:solidFill>
                  <a:schemeClr val="accent3">
                    <a:lumMod val="20000"/>
                    <a:lumOff val="80000"/>
                  </a:schemeClr>
                </a:solidFill>
                <a:effectLst/>
              </a:rPr>
              <a:t> je </a:t>
            </a:r>
            <a:r>
              <a:rPr lang="en-GB" sz="1200" dirty="0" err="1">
                <a:solidFill>
                  <a:schemeClr val="accent3">
                    <a:lumMod val="20000"/>
                    <a:lumOff val="80000"/>
                  </a:schemeClr>
                </a:solidFill>
                <a:effectLst/>
              </a:rPr>
              <a:t>odbijena</a:t>
            </a:r>
            <a:r>
              <a:rPr lang="en-GB" sz="1200" dirty="0">
                <a:solidFill>
                  <a:schemeClr val="accent3">
                    <a:lumMod val="20000"/>
                    <a:lumOff val="80000"/>
                  </a:schemeClr>
                </a:solidFill>
                <a:effectLst/>
              </a:rPr>
              <a:t> </a:t>
            </a:r>
            <a:r>
              <a:rPr lang="en-GB" sz="1200" dirty="0" err="1">
                <a:solidFill>
                  <a:schemeClr val="accent3">
                    <a:lumMod val="20000"/>
                    <a:lumOff val="80000"/>
                  </a:schemeClr>
                </a:solidFill>
                <a:effectLst/>
              </a:rPr>
              <a:t>od</a:t>
            </a:r>
            <a:r>
              <a:rPr lang="en-GB" sz="1200" dirty="0">
                <a:solidFill>
                  <a:schemeClr val="accent3">
                    <a:lumMod val="20000"/>
                    <a:lumOff val="80000"/>
                  </a:schemeClr>
                </a:solidFill>
                <a:effectLst/>
              </a:rPr>
              <a:t> </a:t>
            </a:r>
            <a:r>
              <a:rPr lang="en-GB" sz="1200" dirty="0" err="1">
                <a:solidFill>
                  <a:schemeClr val="accent3">
                    <a:lumMod val="20000"/>
                    <a:lumOff val="80000"/>
                  </a:schemeClr>
                </a:solidFill>
                <a:effectLst/>
              </a:rPr>
              <a:t>ukupne</a:t>
            </a:r>
            <a:r>
              <a:rPr lang="en-GB" sz="1200" dirty="0">
                <a:solidFill>
                  <a:schemeClr val="accent3">
                    <a:lumMod val="20000"/>
                    <a:lumOff val="80000"/>
                  </a:schemeClr>
                </a:solidFill>
                <a:effectLst/>
              </a:rPr>
              <a:t> </a:t>
            </a:r>
            <a:r>
              <a:rPr lang="en-GB" sz="1200" dirty="0" err="1">
                <a:solidFill>
                  <a:schemeClr val="accent3">
                    <a:lumMod val="20000"/>
                    <a:lumOff val="80000"/>
                  </a:schemeClr>
                </a:solidFill>
                <a:effectLst/>
              </a:rPr>
              <a:t>toplote</a:t>
            </a:r>
            <a:r>
              <a:rPr lang="en-GB" sz="1200" dirty="0">
                <a:solidFill>
                  <a:schemeClr val="accent3">
                    <a:lumMod val="20000"/>
                    <a:lumOff val="80000"/>
                  </a:schemeClr>
                </a:solidFill>
                <a:effectLst/>
              </a:rPr>
              <a:t>.</a:t>
            </a: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65CA91E1-F825-44EF-94DB-C36D9FDE69C0}" type="slidenum">
              <a:rPr lang="en-US" sz="1200">
                <a:solidFill>
                  <a:srgbClr val="E1F470"/>
                </a:solidFill>
              </a:rPr>
              <a:pPr>
                <a:defRPr/>
              </a:pPr>
              <a:t>40</a:t>
            </a:fld>
            <a:endParaRPr lang="en-US" sz="1200" dirty="0">
              <a:solidFill>
                <a:srgbClr val="E1F470"/>
              </a:solidFill>
            </a:endParaRPr>
          </a:p>
        </p:txBody>
      </p:sp>
      <p:sp>
        <p:nvSpPr>
          <p:cNvPr id="231426" name="Rectangle 2"/>
          <p:cNvSpPr>
            <a:spLocks noGrp="1" noChangeArrowheads="1"/>
          </p:cNvSpPr>
          <p:nvPr>
            <p:ph type="title"/>
          </p:nvPr>
        </p:nvSpPr>
        <p:spPr>
          <a:xfrm>
            <a:off x="0" y="381000"/>
            <a:ext cx="9144000" cy="914400"/>
          </a:xfrm>
        </p:spPr>
        <p:txBody>
          <a:bodyPr/>
          <a:lstStyle/>
          <a:p>
            <a:pPr eaLnBrk="1" hangingPunct="1">
              <a:defRPr/>
            </a:pPr>
            <a:r>
              <a:rPr lang="sl-SI" sz="2400" b="1" dirty="0">
                <a:solidFill>
                  <a:srgbClr val="E1F470"/>
                </a:solidFill>
              </a:rPr>
              <a:t>Vodonična gorivna ćelija – izgled</a:t>
            </a:r>
            <a:br>
              <a:rPr lang="sl-SI" sz="3000" b="1" dirty="0">
                <a:solidFill>
                  <a:srgbClr val="E1F470"/>
                </a:solidFill>
              </a:rPr>
            </a:br>
            <a:r>
              <a:rPr lang="sl-SI" sz="2000" dirty="0">
                <a:solidFill>
                  <a:srgbClr val="DFE8F5"/>
                </a:solidFill>
                <a:effectLst/>
              </a:rPr>
              <a:t>MISS-32 Fuel Cell</a:t>
            </a:r>
            <a:endParaRPr lang="en-US" sz="2000" dirty="0">
              <a:solidFill>
                <a:srgbClr val="DFE8F5"/>
              </a:solidFill>
              <a:effectLst/>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pic>
        <p:nvPicPr>
          <p:cNvPr id="38915" name="Picture 3"/>
          <p:cNvPicPr>
            <a:picLocks noChangeAspect="1" noChangeArrowheads="1"/>
          </p:cNvPicPr>
          <p:nvPr/>
        </p:nvPicPr>
        <p:blipFill>
          <a:blip r:embed="rId3" cstate="print"/>
          <a:srcRect/>
          <a:stretch>
            <a:fillRect/>
          </a:stretch>
        </p:blipFill>
        <p:spPr bwMode="auto">
          <a:xfrm>
            <a:off x="6324600" y="1524000"/>
            <a:ext cx="2475117" cy="1994574"/>
          </a:xfrm>
          <a:prstGeom prst="rect">
            <a:avLst/>
          </a:prstGeom>
          <a:ln>
            <a:noFill/>
          </a:ln>
          <a:effectLst>
            <a:softEdge rad="112500"/>
          </a:effectLst>
        </p:spPr>
      </p:pic>
      <p:pic>
        <p:nvPicPr>
          <p:cNvPr id="38916" name="Picture 4" descr="C:\Users\Scepan\Pictures\Foto_Projekt\GC_MISS-32\2008-09-25\006.JPG"/>
          <p:cNvPicPr>
            <a:picLocks noChangeAspect="1" noChangeArrowheads="1"/>
          </p:cNvPicPr>
          <p:nvPr/>
        </p:nvPicPr>
        <p:blipFill>
          <a:blip r:embed="rId4" cstate="print"/>
          <a:srcRect/>
          <a:stretch>
            <a:fillRect/>
          </a:stretch>
        </p:blipFill>
        <p:spPr bwMode="auto">
          <a:xfrm>
            <a:off x="1752600" y="4038601"/>
            <a:ext cx="2514600" cy="1886265"/>
          </a:xfrm>
          <a:prstGeom prst="rect">
            <a:avLst/>
          </a:prstGeom>
          <a:ln>
            <a:noFill/>
          </a:ln>
          <a:effectLst>
            <a:softEdge rad="112500"/>
          </a:effectLst>
        </p:spPr>
      </p:pic>
      <p:pic>
        <p:nvPicPr>
          <p:cNvPr id="38917" name="Picture 5" descr="C:\Users\Scepan\Pictures\Foto_Projekt\GC_MISS-32\2008-09-25\017.JPG"/>
          <p:cNvPicPr>
            <a:picLocks noChangeAspect="1" noChangeArrowheads="1"/>
          </p:cNvPicPr>
          <p:nvPr/>
        </p:nvPicPr>
        <p:blipFill>
          <a:blip r:embed="rId5" cstate="print"/>
          <a:srcRect/>
          <a:stretch>
            <a:fillRect/>
          </a:stretch>
        </p:blipFill>
        <p:spPr bwMode="auto">
          <a:xfrm>
            <a:off x="4953001" y="4038601"/>
            <a:ext cx="2539577" cy="1905001"/>
          </a:xfrm>
          <a:prstGeom prst="rect">
            <a:avLst/>
          </a:prstGeom>
          <a:ln>
            <a:noFill/>
          </a:ln>
          <a:effectLst>
            <a:softEdge rad="112500"/>
          </a:effectLst>
        </p:spPr>
      </p:pic>
      <p:pic>
        <p:nvPicPr>
          <p:cNvPr id="38918" name="Picture 6" descr="C:\Users\Scepan\Pictures\Foto_Projekt\GC_MISS-32\EPSN0945.JPG"/>
          <p:cNvPicPr>
            <a:picLocks noChangeAspect="1" noChangeArrowheads="1"/>
          </p:cNvPicPr>
          <p:nvPr/>
        </p:nvPicPr>
        <p:blipFill>
          <a:blip r:embed="rId6" cstate="print"/>
          <a:srcRect/>
          <a:stretch>
            <a:fillRect/>
          </a:stretch>
        </p:blipFill>
        <p:spPr bwMode="auto">
          <a:xfrm flipH="1">
            <a:off x="457200" y="1524000"/>
            <a:ext cx="2641600" cy="1981200"/>
          </a:xfrm>
          <a:prstGeom prst="rect">
            <a:avLst/>
          </a:prstGeom>
          <a:ln>
            <a:noFill/>
          </a:ln>
          <a:effectLst>
            <a:softEdge rad="112500"/>
          </a:effectLst>
        </p:spPr>
      </p:pic>
      <p:pic>
        <p:nvPicPr>
          <p:cNvPr id="38919" name="Picture 7" descr="C:\Users\Scepan\Pictures\Foto_Projekt\GC_MISS-32\EPSN0959.JPG"/>
          <p:cNvPicPr>
            <a:picLocks noChangeAspect="1" noChangeArrowheads="1"/>
          </p:cNvPicPr>
          <p:nvPr/>
        </p:nvPicPr>
        <p:blipFill>
          <a:blip r:embed="rId7" cstate="print"/>
          <a:srcRect/>
          <a:stretch>
            <a:fillRect/>
          </a:stretch>
        </p:blipFill>
        <p:spPr bwMode="auto">
          <a:xfrm>
            <a:off x="3352800" y="1524000"/>
            <a:ext cx="2667000" cy="200025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34EDABAD-AA8B-44E9-A9DD-8E5624BFF14E}" type="slidenum">
              <a:rPr lang="en-US" sz="1200">
                <a:solidFill>
                  <a:srgbClr val="E1F470"/>
                </a:solidFill>
              </a:rPr>
              <a:pPr>
                <a:defRPr/>
              </a:pPr>
              <a:t>41</a:t>
            </a:fld>
            <a:endParaRPr lang="en-US" sz="1200" dirty="0">
              <a:solidFill>
                <a:srgbClr val="E1F470"/>
              </a:solidFill>
            </a:endParaRPr>
          </a:p>
        </p:txBody>
      </p:sp>
      <p:sp>
        <p:nvSpPr>
          <p:cNvPr id="231426" name="Rectangle 2"/>
          <p:cNvSpPr>
            <a:spLocks noGrp="1" noChangeArrowheads="1"/>
          </p:cNvSpPr>
          <p:nvPr>
            <p:ph type="title"/>
          </p:nvPr>
        </p:nvSpPr>
        <p:spPr>
          <a:xfrm>
            <a:off x="0" y="609600"/>
            <a:ext cx="9144000" cy="533400"/>
          </a:xfrm>
        </p:spPr>
        <p:txBody>
          <a:bodyPr/>
          <a:lstStyle/>
          <a:p>
            <a:pPr eaLnBrk="1" hangingPunct="1">
              <a:defRPr/>
            </a:pPr>
            <a:r>
              <a:rPr lang="sl-SI" sz="2800" b="1" dirty="0">
                <a:solidFill>
                  <a:srgbClr val="E1F470"/>
                </a:solidFill>
              </a:rPr>
              <a:t>Sklapanje</a:t>
            </a:r>
            <a:endParaRPr lang="en-US" sz="2800" dirty="0">
              <a:solidFill>
                <a:srgbClr val="DFE8F5"/>
              </a:solidFill>
              <a:effectLst/>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pic>
        <p:nvPicPr>
          <p:cNvPr id="10" name="Celija.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cstate="print"/>
          <a:srcRect/>
          <a:stretch>
            <a:fillRect/>
          </a:stretch>
        </p:blipFill>
        <p:spPr bwMode="auto">
          <a:xfrm>
            <a:off x="1676400" y="1524000"/>
            <a:ext cx="6144000" cy="460800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6">
            <p14:nvContentPartPr>
              <p14:cNvPr id="2050" name="Ink 6"/>
              <p14:cNvContentPartPr>
                <a14:cpLocks xmlns:a14="http://schemas.microsoft.com/office/drawing/2010/main" noRot="1" noChangeAspect="1" noEditPoints="1" noChangeArrowheads="1" noChangeShapeType="1"/>
              </p14:cNvContentPartPr>
              <p14:nvPr/>
            </p14:nvContentPartPr>
            <p14:xfrm>
              <a:off x="218767025" y="202320525"/>
              <a:ext cx="0" cy="0"/>
            </p14:xfrm>
          </p:contentPart>
        </mc:Choice>
        <mc:Fallback xmlns="">
          <p:pic>
            <p:nvPicPr>
              <p:cNvPr id="2050" name="Ink 6"/>
              <p:cNvPicPr>
                <a:picLocks noRot="1" noChangeAspect="1" noEditPoints="1" noChangeArrowheads="1" noChangeShapeType="1"/>
              </p:cNvPicPr>
              <p:nvPr/>
            </p:nvPicPr>
            <p:blipFill>
              <a:blip r:embed="rId8"/>
              <a:stretch>
                <a:fillRect/>
              </a:stretch>
            </p:blipFill>
            <p:spPr>
              <a:xfrm>
                <a:off x="218767025" y="202320525"/>
                <a:ext cx="0" cy="0"/>
              </a:xfrm>
              <a:prstGeom prst="rect">
                <a:avLst/>
              </a:prstGeom>
            </p:spPr>
          </p:pic>
        </mc:Fallback>
      </mc:AlternateContent>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3C492B63-2D5A-4FF5-A367-74BBE9B73B45}" type="slidenum">
              <a:rPr lang="en-US" sz="1200">
                <a:solidFill>
                  <a:srgbClr val="E1F470"/>
                </a:solidFill>
              </a:rPr>
              <a:pPr>
                <a:defRPr/>
              </a:pPr>
              <a:t>42</a:t>
            </a:fld>
            <a:endParaRPr lang="en-US" sz="1200" dirty="0">
              <a:solidFill>
                <a:srgbClr val="E1F470"/>
              </a:solidFill>
            </a:endParaRPr>
          </a:p>
        </p:txBody>
      </p:sp>
      <p:sp>
        <p:nvSpPr>
          <p:cNvPr id="231426" name="Rectangle 2"/>
          <p:cNvSpPr>
            <a:spLocks noGrp="1" noChangeArrowheads="1"/>
          </p:cNvSpPr>
          <p:nvPr>
            <p:ph type="title"/>
          </p:nvPr>
        </p:nvSpPr>
        <p:spPr>
          <a:xfrm>
            <a:off x="0" y="381000"/>
            <a:ext cx="9144000" cy="914400"/>
          </a:xfrm>
        </p:spPr>
        <p:txBody>
          <a:bodyPr/>
          <a:lstStyle/>
          <a:p>
            <a:pPr eaLnBrk="1" hangingPunct="1">
              <a:defRPr/>
            </a:pPr>
            <a:r>
              <a:rPr lang="sl-SI" sz="2400" b="1" dirty="0">
                <a:solidFill>
                  <a:srgbClr val="E1F470"/>
                </a:solidFill>
              </a:rPr>
              <a:t>Strujno-naponska karakteristika i </a:t>
            </a:r>
            <a:br>
              <a:rPr lang="sl-SI" sz="2400" b="1" dirty="0">
                <a:solidFill>
                  <a:srgbClr val="E1F470"/>
                </a:solidFill>
              </a:rPr>
            </a:br>
            <a:r>
              <a:rPr lang="sl-SI" sz="2400" b="1" dirty="0">
                <a:solidFill>
                  <a:srgbClr val="E1F470"/>
                </a:solidFill>
              </a:rPr>
              <a:t>dijagram snage (</a:t>
            </a:r>
            <a:r>
              <a:rPr lang="sl-SI" sz="2400" i="1" dirty="0">
                <a:solidFill>
                  <a:srgbClr val="E1F470"/>
                </a:solidFill>
                <a:effectLst/>
              </a:rPr>
              <a:t>W </a:t>
            </a:r>
            <a:r>
              <a:rPr lang="sl-SI" sz="2400" dirty="0">
                <a:solidFill>
                  <a:srgbClr val="E1F470"/>
                </a:solidFill>
                <a:effectLst/>
              </a:rPr>
              <a:t>=</a:t>
            </a:r>
            <a:r>
              <a:rPr lang="sl-SI" sz="2400" i="1" dirty="0">
                <a:solidFill>
                  <a:srgbClr val="E1F470"/>
                </a:solidFill>
                <a:effectLst/>
              </a:rPr>
              <a:t>UI</a:t>
            </a:r>
            <a:r>
              <a:rPr lang="sl-SI" sz="2400" b="1" dirty="0">
                <a:solidFill>
                  <a:srgbClr val="E1F470"/>
                </a:solidFill>
              </a:rPr>
              <a:t>) gorivne ćelije</a:t>
            </a:r>
            <a:br>
              <a:rPr lang="sl-SI" sz="3000" b="1" dirty="0">
                <a:solidFill>
                  <a:srgbClr val="E1F470"/>
                </a:solidFill>
              </a:rPr>
            </a:br>
            <a:endParaRPr lang="en-US" sz="2000" dirty="0">
              <a:solidFill>
                <a:srgbClr val="DFE8F5"/>
              </a:solidFill>
              <a:effectLst/>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pic>
        <p:nvPicPr>
          <p:cNvPr id="44038" name="Picture 9"/>
          <p:cNvPicPr>
            <a:picLocks noChangeAspect="1" noChangeArrowheads="1"/>
          </p:cNvPicPr>
          <p:nvPr/>
        </p:nvPicPr>
        <p:blipFill>
          <a:blip r:embed="rId3" cstate="print"/>
          <a:srcRect/>
          <a:stretch>
            <a:fillRect/>
          </a:stretch>
        </p:blipFill>
        <p:spPr bwMode="auto">
          <a:xfrm>
            <a:off x="4114800" y="1685925"/>
            <a:ext cx="4532313" cy="4714875"/>
          </a:xfrm>
          <a:prstGeom prst="rect">
            <a:avLst/>
          </a:prstGeom>
          <a:noFill/>
          <a:ln w="9525" algn="ctr">
            <a:noFill/>
            <a:miter lim="800000"/>
            <a:headEnd/>
            <a:tailEnd/>
          </a:ln>
        </p:spPr>
      </p:pic>
      <p:sp>
        <p:nvSpPr>
          <p:cNvPr id="44039" name="TextBox 22"/>
          <p:cNvSpPr txBox="1">
            <a:spLocks noChangeArrowheads="1"/>
          </p:cNvSpPr>
          <p:nvPr/>
        </p:nvSpPr>
        <p:spPr bwMode="auto">
          <a:xfrm>
            <a:off x="762000" y="2209800"/>
            <a:ext cx="2590800" cy="438150"/>
          </a:xfrm>
          <a:prstGeom prst="rect">
            <a:avLst/>
          </a:prstGeom>
          <a:noFill/>
          <a:ln w="9525">
            <a:noFill/>
            <a:miter lim="800000"/>
            <a:headEnd/>
            <a:tailEnd/>
          </a:ln>
        </p:spPr>
        <p:txBody>
          <a:bodyPr>
            <a:spAutoFit/>
          </a:bodyPr>
          <a:lstStyle/>
          <a:p>
            <a:r>
              <a:rPr lang="sl-SI" sz="1800">
                <a:solidFill>
                  <a:srgbClr val="DFE8F5"/>
                </a:solidFill>
                <a:effectLst/>
              </a:rPr>
              <a:t>Merno kolo</a:t>
            </a:r>
            <a:endParaRPr lang="en-GB" sz="1800">
              <a:solidFill>
                <a:srgbClr val="DFE8F5"/>
              </a:solidFill>
              <a:effectLst/>
            </a:endParaRPr>
          </a:p>
        </p:txBody>
      </p:sp>
      <p:pic>
        <p:nvPicPr>
          <p:cNvPr id="10" name="Picture 8"/>
          <p:cNvPicPr>
            <a:picLocks noChangeAspect="1" noChangeArrowheads="1"/>
          </p:cNvPicPr>
          <p:nvPr/>
        </p:nvPicPr>
        <p:blipFill>
          <a:blip r:embed="rId4" cstate="print"/>
          <a:srcRect/>
          <a:stretch>
            <a:fillRect/>
          </a:stretch>
        </p:blipFill>
        <p:spPr bwMode="auto">
          <a:xfrm>
            <a:off x="762000" y="2971800"/>
            <a:ext cx="2788176" cy="1854652"/>
          </a:xfrm>
          <a:prstGeom prst="rect">
            <a:avLst/>
          </a:prstGeom>
          <a:solidFill>
            <a:schemeClr val="tx2">
              <a:lumMod val="90000"/>
              <a:alpha val="36000"/>
            </a:schemeClr>
          </a:solidFill>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7523E5EF-C4FA-4F40-BE63-F148E764B7E4}" type="slidenum">
              <a:rPr lang="en-US" sz="1200">
                <a:solidFill>
                  <a:srgbClr val="E1F470"/>
                </a:solidFill>
              </a:rPr>
              <a:pPr>
                <a:defRPr/>
              </a:pPr>
              <a:t>43</a:t>
            </a:fld>
            <a:endParaRPr lang="en-US" sz="1200" dirty="0">
              <a:solidFill>
                <a:srgbClr val="E1F470"/>
              </a:solidFill>
            </a:endParaRPr>
          </a:p>
        </p:txBody>
      </p:sp>
      <p:sp>
        <p:nvSpPr>
          <p:cNvPr id="231426" name="Rectangle 2"/>
          <p:cNvSpPr>
            <a:spLocks noGrp="1" noChangeArrowheads="1"/>
          </p:cNvSpPr>
          <p:nvPr>
            <p:ph type="title"/>
          </p:nvPr>
        </p:nvSpPr>
        <p:spPr>
          <a:xfrm>
            <a:off x="0" y="304800"/>
            <a:ext cx="9144000" cy="914400"/>
          </a:xfrm>
        </p:spPr>
        <p:txBody>
          <a:bodyPr/>
          <a:lstStyle/>
          <a:p>
            <a:pPr eaLnBrk="1" hangingPunct="1">
              <a:defRPr/>
            </a:pPr>
            <a:r>
              <a:rPr lang="sl-SI" sz="2800" b="1" dirty="0">
                <a:solidFill>
                  <a:srgbClr val="E1F470"/>
                </a:solidFill>
              </a:rPr>
              <a:t>Energetska efikasnost gorivne ćelije</a:t>
            </a:r>
            <a:endParaRPr lang="en-US" sz="2800" dirty="0">
              <a:solidFill>
                <a:srgbClr val="DFE8F5"/>
              </a:solidFill>
              <a:effectLst/>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41991" name="Rectangle 7"/>
          <p:cNvSpPr>
            <a:spLocks noChangeArrowheads="1"/>
          </p:cNvSpPr>
          <p:nvPr/>
        </p:nvSpPr>
        <p:spPr bwMode="auto">
          <a:xfrm>
            <a:off x="0" y="0"/>
            <a:ext cx="184150" cy="554038"/>
          </a:xfrm>
          <a:prstGeom prst="rect">
            <a:avLst/>
          </a:prstGeom>
          <a:noFill/>
          <a:ln w="9525" cap="flat" cmpd="sng" algn="ctr">
            <a:noFill/>
            <a:prstDash val="solid"/>
            <a:miter lim="800000"/>
            <a:headEnd/>
            <a:tailEnd/>
          </a:ln>
          <a:effectLst/>
        </p:spPr>
        <p:txBody>
          <a:bodyPr wrap="none" anchor="ctr">
            <a:spAutoFit/>
          </a:bodyPr>
          <a:lstStyle/>
          <a:p>
            <a:pPr>
              <a:defRPr/>
            </a:pPr>
            <a:endParaRPr lang="en-GB"/>
          </a:p>
        </p:txBody>
      </p:sp>
      <p:graphicFrame>
        <p:nvGraphicFramePr>
          <p:cNvPr id="3074" name="Object 6"/>
          <p:cNvGraphicFramePr>
            <a:graphicFrameLocks noChangeAspect="1"/>
          </p:cNvGraphicFramePr>
          <p:nvPr/>
        </p:nvGraphicFramePr>
        <p:xfrm>
          <a:off x="2667000" y="2514600"/>
          <a:ext cx="4011613" cy="1077913"/>
        </p:xfrm>
        <a:graphic>
          <a:graphicData uri="http://schemas.openxmlformats.org/presentationml/2006/ole">
            <mc:AlternateContent xmlns:mc="http://schemas.openxmlformats.org/markup-compatibility/2006">
              <mc:Choice xmlns:v="urn:schemas-microsoft-com:vml" Requires="v">
                <p:oleObj spid="_x0000_s3107" name="Equation" r:id="rId4" imgW="1523880" imgH="406080" progId="Equation.DSMT4">
                  <p:embed/>
                </p:oleObj>
              </mc:Choice>
              <mc:Fallback>
                <p:oleObj name="Equation" r:id="rId4" imgW="1523880" imgH="40608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514600"/>
                        <a:ext cx="4011613" cy="1077913"/>
                      </a:xfrm>
                      <a:prstGeom prst="rect">
                        <a:avLst/>
                      </a:prstGeom>
                      <a:solidFill>
                        <a:srgbClr val="FFFF9F">
                          <a:alpha val="75000"/>
                        </a:srgbClr>
                      </a:solidFill>
                    </p:spPr>
                  </p:pic>
                </p:oleObj>
              </mc:Fallback>
            </mc:AlternateContent>
          </a:graphicData>
        </a:graphic>
      </p:graphicFrame>
      <p:sp>
        <p:nvSpPr>
          <p:cNvPr id="18" name="TextBox 17"/>
          <p:cNvSpPr txBox="1"/>
          <p:nvPr/>
        </p:nvSpPr>
        <p:spPr>
          <a:xfrm>
            <a:off x="609600" y="1524000"/>
            <a:ext cx="4343400" cy="554038"/>
          </a:xfrm>
          <a:prstGeom prst="rect">
            <a:avLst/>
          </a:prstGeom>
          <a:noFill/>
        </p:spPr>
        <p:txBody>
          <a:bodyPr>
            <a:spAutoFit/>
          </a:bodyPr>
          <a:lstStyle/>
          <a:p>
            <a:pPr>
              <a:defRPr/>
            </a:pPr>
            <a:r>
              <a:rPr lang="sl-SI" b="1" dirty="0">
                <a:solidFill>
                  <a:srgbClr val="DFE8F5"/>
                </a:solidFill>
              </a:rPr>
              <a:t>Izračunava se kao odnos:</a:t>
            </a:r>
            <a:endParaRPr lang="en-GB" b="1" dirty="0">
              <a:solidFill>
                <a:srgbClr val="DFE8F5"/>
              </a:solidFill>
            </a:endParaRPr>
          </a:p>
        </p:txBody>
      </p:sp>
      <p:sp>
        <p:nvSpPr>
          <p:cNvPr id="19" name="TextBox 18"/>
          <p:cNvSpPr txBox="1"/>
          <p:nvPr/>
        </p:nvSpPr>
        <p:spPr>
          <a:xfrm>
            <a:off x="533400" y="4038600"/>
            <a:ext cx="8382000" cy="2119042"/>
          </a:xfrm>
          <a:prstGeom prst="rect">
            <a:avLst/>
          </a:prstGeom>
          <a:noFill/>
        </p:spPr>
        <p:txBody>
          <a:bodyPr wrap="square">
            <a:spAutoFit/>
          </a:bodyPr>
          <a:lstStyle/>
          <a:p>
            <a:pPr algn="l">
              <a:lnSpc>
                <a:spcPct val="100000"/>
              </a:lnSpc>
              <a:defRPr/>
            </a:pPr>
            <a:r>
              <a:rPr lang="sl-SI" sz="1600" i="1" dirty="0">
                <a:solidFill>
                  <a:schemeClr val="tx1">
                    <a:lumMod val="95000"/>
                  </a:schemeClr>
                </a:solidFill>
                <a:effectLst/>
              </a:rPr>
              <a:t>E</a:t>
            </a:r>
            <a:r>
              <a:rPr lang="sl-SI" sz="1600" i="1" baseline="-25000" dirty="0">
                <a:solidFill>
                  <a:schemeClr val="tx1">
                    <a:lumMod val="95000"/>
                  </a:schemeClr>
                </a:solidFill>
                <a:effectLst/>
              </a:rPr>
              <a:t>elektrik</a:t>
            </a:r>
            <a:r>
              <a:rPr lang="sl-SI" sz="1600" i="1" dirty="0">
                <a:solidFill>
                  <a:schemeClr val="tx1">
                    <a:lumMod val="95000"/>
                  </a:schemeClr>
                </a:solidFill>
                <a:effectLst/>
              </a:rPr>
              <a:t> - </a:t>
            </a:r>
            <a:r>
              <a:rPr lang="sl-SI" sz="1600" dirty="0">
                <a:solidFill>
                  <a:schemeClr val="tx1">
                    <a:lumMod val="95000"/>
                  </a:schemeClr>
                </a:solidFill>
                <a:effectLst/>
              </a:rPr>
              <a:t>električna energija koju generiše gorivna ćelija za vreme </a:t>
            </a:r>
            <a:r>
              <a:rPr lang="sl-SI" sz="1600" i="1" dirty="0">
                <a:solidFill>
                  <a:schemeClr val="tx1">
                    <a:lumMod val="95000"/>
                  </a:schemeClr>
                </a:solidFill>
                <a:effectLst/>
              </a:rPr>
              <a:t>t </a:t>
            </a:r>
            <a:r>
              <a:rPr lang="sl-SI" sz="1600" dirty="0">
                <a:solidFill>
                  <a:schemeClr val="tx1">
                    <a:lumMod val="95000"/>
                  </a:schemeClr>
                </a:solidFill>
                <a:effectLst/>
              </a:rPr>
              <a:t>(</a:t>
            </a:r>
            <a:r>
              <a:rPr lang="sl-SI" sz="1600" i="1" dirty="0">
                <a:solidFill>
                  <a:srgbClr val="FFFF00"/>
                </a:solidFill>
                <a:effectLst/>
              </a:rPr>
              <a:t>Ū</a:t>
            </a:r>
            <a:r>
              <a:rPr lang="sl-SI" sz="1600" dirty="0">
                <a:solidFill>
                  <a:srgbClr val="FFFF00"/>
                </a:solidFill>
                <a:effectLst/>
              </a:rPr>
              <a:t>, </a:t>
            </a:r>
            <a:r>
              <a:rPr lang="sl-SI" sz="1600" i="1" dirty="0">
                <a:solidFill>
                  <a:srgbClr val="FFFF00"/>
                </a:solidFill>
                <a:effectLst/>
              </a:rPr>
              <a:t>Ī </a:t>
            </a:r>
            <a:r>
              <a:rPr lang="sl-SI" sz="1600" i="1" dirty="0">
                <a:solidFill>
                  <a:schemeClr val="tx2"/>
                </a:solidFill>
                <a:effectLst/>
              </a:rPr>
              <a:t>–</a:t>
            </a:r>
            <a:r>
              <a:rPr lang="sl-SI" sz="1600" i="1" dirty="0">
                <a:solidFill>
                  <a:srgbClr val="FFFF00"/>
                </a:solidFill>
                <a:effectLst/>
              </a:rPr>
              <a:t> </a:t>
            </a:r>
            <a:r>
              <a:rPr lang="sl-SI" sz="1600" dirty="0">
                <a:solidFill>
                  <a:schemeClr val="tx2"/>
                </a:solidFill>
                <a:effectLst/>
              </a:rPr>
              <a:t>srednje vrednosti struje i napona u vremenu</a:t>
            </a:r>
            <a:r>
              <a:rPr lang="sl-SI" sz="1600" i="1" dirty="0">
                <a:solidFill>
                  <a:srgbClr val="FFFF00"/>
                </a:solidFill>
                <a:effectLst/>
              </a:rPr>
              <a:t> t</a:t>
            </a:r>
            <a:r>
              <a:rPr lang="sl-SI" sz="1600" dirty="0">
                <a:solidFill>
                  <a:schemeClr val="tx1">
                    <a:lumMod val="95000"/>
                  </a:schemeClr>
                </a:solidFill>
                <a:effectLst/>
              </a:rPr>
              <a:t> );</a:t>
            </a:r>
          </a:p>
          <a:p>
            <a:pPr algn="l">
              <a:lnSpc>
                <a:spcPct val="100000"/>
              </a:lnSpc>
              <a:defRPr/>
            </a:pPr>
            <a:endParaRPr lang="en-GB" sz="1600" b="1" dirty="0">
              <a:solidFill>
                <a:schemeClr val="tx1">
                  <a:lumMod val="95000"/>
                </a:schemeClr>
              </a:solidFill>
              <a:effectLst/>
            </a:endParaRPr>
          </a:p>
          <a:p>
            <a:pPr algn="l">
              <a:lnSpc>
                <a:spcPct val="100000"/>
              </a:lnSpc>
              <a:defRPr/>
            </a:pPr>
            <a:r>
              <a:rPr lang="sl-SI" sz="1600" i="1" dirty="0">
                <a:solidFill>
                  <a:schemeClr val="tx1">
                    <a:lumMod val="95000"/>
                  </a:schemeClr>
                </a:solidFill>
                <a:effectLst/>
              </a:rPr>
              <a:t>E</a:t>
            </a:r>
            <a:r>
              <a:rPr lang="sl-SI" sz="1600" i="1" baseline="-25000" dirty="0">
                <a:solidFill>
                  <a:schemeClr val="tx1">
                    <a:lumMod val="95000"/>
                  </a:schemeClr>
                </a:solidFill>
                <a:effectLst/>
              </a:rPr>
              <a:t>vodonik</a:t>
            </a:r>
            <a:r>
              <a:rPr lang="sl-SI" sz="1600" dirty="0">
                <a:solidFill>
                  <a:schemeClr val="tx1">
                    <a:lumMod val="95000"/>
                  </a:schemeClr>
                </a:solidFill>
                <a:effectLst/>
              </a:rPr>
              <a:t> </a:t>
            </a:r>
            <a:r>
              <a:rPr lang="en-GB" sz="1600" dirty="0">
                <a:solidFill>
                  <a:schemeClr val="tx1">
                    <a:lumMod val="95000"/>
                  </a:schemeClr>
                </a:solidFill>
                <a:effectLst/>
              </a:rPr>
              <a:t>-</a:t>
            </a:r>
            <a:r>
              <a:rPr lang="sl-SI" sz="1600" dirty="0">
                <a:solidFill>
                  <a:schemeClr val="tx1">
                    <a:lumMod val="95000"/>
                  </a:schemeClr>
                </a:solidFill>
                <a:effectLst/>
              </a:rPr>
              <a:t> energija sadržana u utrošenom vodoniku (računa se kao proizvod </a:t>
            </a:r>
            <a:r>
              <a:rPr lang="sl-SI" sz="1600" i="1" dirty="0">
                <a:solidFill>
                  <a:srgbClr val="FFFF00"/>
                </a:solidFill>
                <a:effectLst/>
              </a:rPr>
              <a:t>zapremine</a:t>
            </a:r>
            <a:r>
              <a:rPr lang="sl-SI" sz="1600" dirty="0">
                <a:solidFill>
                  <a:schemeClr val="tx1">
                    <a:lumMod val="95000"/>
                  </a:schemeClr>
                </a:solidFill>
                <a:effectLst/>
              </a:rPr>
              <a:t> vodonika </a:t>
            </a:r>
            <a:r>
              <a:rPr lang="sl-SI" sz="1600" i="1" dirty="0">
                <a:solidFill>
                  <a:schemeClr val="tx1">
                    <a:lumMod val="95000"/>
                  </a:schemeClr>
                </a:solidFill>
                <a:effectLst/>
              </a:rPr>
              <a:t>V</a:t>
            </a:r>
            <a:r>
              <a:rPr lang="sl-SI" sz="1600" baseline="-25000" dirty="0">
                <a:solidFill>
                  <a:schemeClr val="tx1">
                    <a:lumMod val="95000"/>
                  </a:schemeClr>
                </a:solidFill>
                <a:effectLst/>
              </a:rPr>
              <a:t>H2</a:t>
            </a:r>
            <a:r>
              <a:rPr lang="sl-SI" sz="1600" dirty="0">
                <a:solidFill>
                  <a:schemeClr val="tx1">
                    <a:lumMod val="95000"/>
                  </a:schemeClr>
                </a:solidFill>
                <a:effectLst/>
              </a:rPr>
              <a:t> (</a:t>
            </a:r>
            <a:r>
              <a:rPr lang="sl-SI" sz="1600" dirty="0">
                <a:solidFill>
                  <a:schemeClr val="tx2"/>
                </a:solidFill>
              </a:rPr>
              <a:t>m</a:t>
            </a:r>
            <a:r>
              <a:rPr lang="sl-SI" sz="1600" baseline="30000" dirty="0">
                <a:solidFill>
                  <a:schemeClr val="tx2"/>
                </a:solidFill>
              </a:rPr>
              <a:t>3</a:t>
            </a:r>
            <a:r>
              <a:rPr lang="sl-SI" sz="1600" baseline="30000" dirty="0"/>
              <a:t> </a:t>
            </a:r>
            <a:r>
              <a:rPr lang="sl-SI" sz="1600" dirty="0">
                <a:solidFill>
                  <a:schemeClr val="tx1">
                    <a:lumMod val="95000"/>
                  </a:schemeClr>
                </a:solidFill>
                <a:effectLst/>
              </a:rPr>
              <a:t>) utrošene za vreme </a:t>
            </a:r>
            <a:r>
              <a:rPr lang="sl-SI" sz="1600" i="1" dirty="0">
                <a:solidFill>
                  <a:schemeClr val="tx1">
                    <a:lumMod val="95000"/>
                  </a:schemeClr>
                </a:solidFill>
                <a:effectLst/>
              </a:rPr>
              <a:t>t</a:t>
            </a:r>
            <a:r>
              <a:rPr lang="sl-SI" sz="1600" dirty="0">
                <a:solidFill>
                  <a:schemeClr val="tx1">
                    <a:lumMod val="95000"/>
                  </a:schemeClr>
                </a:solidFill>
                <a:effectLst/>
              </a:rPr>
              <a:t> i </a:t>
            </a:r>
            <a:r>
              <a:rPr lang="sl-SI" sz="1600" i="1" dirty="0">
                <a:solidFill>
                  <a:srgbClr val="FFFF00"/>
                </a:solidFill>
                <a:effectLst/>
              </a:rPr>
              <a:t>donje toplotne vrednosti</a:t>
            </a:r>
            <a:r>
              <a:rPr lang="sl-SI" sz="1600" dirty="0">
                <a:solidFill>
                  <a:schemeClr val="tx1">
                    <a:lumMod val="95000"/>
                  </a:schemeClr>
                </a:solidFill>
                <a:effectLst/>
              </a:rPr>
              <a:t> vodonika </a:t>
            </a:r>
            <a:r>
              <a:rPr lang="sl-SI" sz="1600" i="1" dirty="0">
                <a:solidFill>
                  <a:schemeClr val="tx1">
                    <a:lumMod val="95000"/>
                  </a:schemeClr>
                </a:solidFill>
                <a:effectLst/>
              </a:rPr>
              <a:t>LHV</a:t>
            </a:r>
            <a:r>
              <a:rPr lang="sl-SI" sz="1600" baseline="-25000" dirty="0">
                <a:solidFill>
                  <a:schemeClr val="tx1">
                    <a:lumMod val="95000"/>
                  </a:schemeClr>
                </a:solidFill>
                <a:effectLst/>
              </a:rPr>
              <a:t>H2</a:t>
            </a:r>
            <a:r>
              <a:rPr lang="sl-SI" sz="1400" dirty="0"/>
              <a:t> </a:t>
            </a:r>
            <a:r>
              <a:rPr lang="sl-SI" sz="1400" dirty="0">
                <a:solidFill>
                  <a:schemeClr val="tx2"/>
                </a:solidFill>
              </a:rPr>
              <a:t> </a:t>
            </a:r>
            <a:r>
              <a:rPr lang="sl-SI" sz="1600" dirty="0">
                <a:solidFill>
                  <a:schemeClr val="tx2"/>
                </a:solidFill>
              </a:rPr>
              <a:t>(J/m</a:t>
            </a:r>
            <a:r>
              <a:rPr lang="sl-SI" sz="1600" baseline="30000" dirty="0">
                <a:solidFill>
                  <a:schemeClr val="tx2"/>
                </a:solidFill>
              </a:rPr>
              <a:t>3</a:t>
            </a:r>
            <a:r>
              <a:rPr lang="sl-SI" sz="1600" dirty="0">
                <a:solidFill>
                  <a:schemeClr val="tx2"/>
                </a:solidFill>
              </a:rPr>
              <a:t>)</a:t>
            </a:r>
          </a:p>
          <a:p>
            <a:pPr algn="l">
              <a:lnSpc>
                <a:spcPct val="100000"/>
              </a:lnSpc>
              <a:defRPr/>
            </a:pPr>
            <a:endParaRPr lang="en-GB" sz="1600" b="1" dirty="0">
              <a:solidFill>
                <a:schemeClr val="tx2"/>
              </a:solidFill>
            </a:endParaRPr>
          </a:p>
          <a:p>
            <a:pPr algn="l">
              <a:defRPr/>
            </a:pPr>
            <a:r>
              <a:rPr lang="sl-SI" sz="1800" dirty="0">
                <a:solidFill>
                  <a:schemeClr val="tx2">
                    <a:lumMod val="50000"/>
                  </a:schemeClr>
                </a:solidFill>
              </a:rPr>
              <a:t>Potrebno je, dakle, meriti </a:t>
            </a:r>
            <a:r>
              <a:rPr lang="sl-SI" sz="1800" u="sng" dirty="0">
                <a:solidFill>
                  <a:schemeClr val="tx2">
                    <a:lumMod val="50000"/>
                  </a:schemeClr>
                </a:solidFill>
              </a:rPr>
              <a:t>napon</a:t>
            </a:r>
            <a:r>
              <a:rPr lang="sl-SI" sz="1800" dirty="0">
                <a:solidFill>
                  <a:schemeClr val="tx2">
                    <a:lumMod val="50000"/>
                  </a:schemeClr>
                </a:solidFill>
              </a:rPr>
              <a:t> na ćeliji, </a:t>
            </a:r>
            <a:r>
              <a:rPr lang="sl-SI" sz="1800" u="sng" dirty="0">
                <a:solidFill>
                  <a:schemeClr val="tx2">
                    <a:lumMod val="50000"/>
                  </a:schemeClr>
                </a:solidFill>
              </a:rPr>
              <a:t>struju</a:t>
            </a:r>
            <a:r>
              <a:rPr lang="sl-SI" sz="1800" dirty="0">
                <a:solidFill>
                  <a:schemeClr val="tx2">
                    <a:lumMod val="50000"/>
                  </a:schemeClr>
                </a:solidFill>
              </a:rPr>
              <a:t>, </a:t>
            </a:r>
            <a:r>
              <a:rPr lang="sl-SI" sz="1800" u="sng" dirty="0">
                <a:solidFill>
                  <a:schemeClr val="tx2">
                    <a:lumMod val="50000"/>
                  </a:schemeClr>
                </a:solidFill>
              </a:rPr>
              <a:t>vreme</a:t>
            </a:r>
            <a:r>
              <a:rPr lang="sl-SI" sz="1800" dirty="0">
                <a:solidFill>
                  <a:schemeClr val="tx2">
                    <a:lumMod val="50000"/>
                  </a:schemeClr>
                </a:solidFill>
              </a:rPr>
              <a:t> rada i </a:t>
            </a:r>
            <a:r>
              <a:rPr lang="sl-SI" sz="1800" u="sng" dirty="0">
                <a:solidFill>
                  <a:schemeClr val="tx2">
                    <a:lumMod val="50000"/>
                  </a:schemeClr>
                </a:solidFill>
              </a:rPr>
              <a:t>utrošeni vodonik</a:t>
            </a:r>
            <a:r>
              <a:rPr lang="sl-SI" sz="1800" dirty="0">
                <a:solidFill>
                  <a:schemeClr val="tx2">
                    <a:lumMod val="50000"/>
                  </a:schemeClr>
                </a:solidFill>
              </a:rPr>
              <a:t>.</a:t>
            </a:r>
            <a:endParaRPr lang="en-GB" sz="1400" dirty="0">
              <a:solidFill>
                <a:schemeClr val="tx2">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7523E5EF-C4FA-4F40-BE63-F148E764B7E4}" type="slidenum">
              <a:rPr lang="en-US" sz="1200">
                <a:solidFill>
                  <a:srgbClr val="E1F470"/>
                </a:solidFill>
              </a:rPr>
              <a:pPr>
                <a:defRPr/>
              </a:pPr>
              <a:t>44</a:t>
            </a:fld>
            <a:endParaRPr lang="en-US" sz="1200" dirty="0">
              <a:solidFill>
                <a:srgbClr val="E1F470"/>
              </a:solidFill>
            </a:endParaRPr>
          </a:p>
        </p:txBody>
      </p:sp>
      <p:sp>
        <p:nvSpPr>
          <p:cNvPr id="231426" name="Rectangle 2"/>
          <p:cNvSpPr>
            <a:spLocks noGrp="1" noChangeArrowheads="1"/>
          </p:cNvSpPr>
          <p:nvPr>
            <p:ph type="title"/>
          </p:nvPr>
        </p:nvSpPr>
        <p:spPr>
          <a:xfrm>
            <a:off x="381000" y="533400"/>
            <a:ext cx="8763000" cy="1676400"/>
          </a:xfrm>
        </p:spPr>
        <p:txBody>
          <a:bodyPr/>
          <a:lstStyle/>
          <a:p>
            <a:pPr eaLnBrk="1" hangingPunct="1">
              <a:defRPr/>
            </a:pPr>
            <a:r>
              <a:rPr lang="sl-SI" sz="2600" dirty="0">
                <a:solidFill>
                  <a:srgbClr val="E1F470"/>
                </a:solidFill>
              </a:rPr>
              <a:t>U praksi, ukupna energetska efikasnost upotrebe gorivne ćelije u sistemima je niža od teorijski mogućne ili od efikasnosti nekih drugih sistema</a:t>
            </a:r>
            <a:r>
              <a:rPr lang="en-US" sz="2600" dirty="0">
                <a:solidFill>
                  <a:srgbClr val="E1F470"/>
                </a:solidFill>
              </a:rPr>
              <a:t> (</a:t>
            </a:r>
            <a:r>
              <a:rPr lang="en-US" sz="2600" dirty="0" err="1">
                <a:solidFill>
                  <a:srgbClr val="E1F470"/>
                </a:solidFill>
              </a:rPr>
              <a:t>npr</a:t>
            </a:r>
            <a:r>
              <a:rPr lang="en-US" sz="2600" dirty="0">
                <a:solidFill>
                  <a:srgbClr val="E1F470"/>
                </a:solidFill>
              </a:rPr>
              <a:t>. </a:t>
            </a:r>
            <a:r>
              <a:rPr lang="en-US" sz="2600" dirty="0" err="1">
                <a:solidFill>
                  <a:srgbClr val="E1F470"/>
                </a:solidFill>
              </a:rPr>
              <a:t>baterija</a:t>
            </a:r>
            <a:r>
              <a:rPr lang="en-US" sz="2600" dirty="0">
                <a:solidFill>
                  <a:srgbClr val="E1F470"/>
                </a:solidFill>
              </a:rPr>
              <a:t>)</a:t>
            </a:r>
            <a:r>
              <a:rPr lang="sl-SI" sz="2600" dirty="0">
                <a:solidFill>
                  <a:srgbClr val="E1F470"/>
                </a:solidFill>
              </a:rPr>
              <a:t>, zbog gubitaka</a:t>
            </a:r>
            <a:br>
              <a:rPr lang="sl-SI" sz="2800" dirty="0">
                <a:solidFill>
                  <a:srgbClr val="E1F470"/>
                </a:solidFill>
              </a:rPr>
            </a:br>
            <a:endParaRPr lang="en-US" sz="2800" dirty="0">
              <a:solidFill>
                <a:srgbClr val="DFE8F5"/>
              </a:solidFill>
              <a:effectLst/>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41991" name="Rectangle 7"/>
          <p:cNvSpPr>
            <a:spLocks noChangeArrowheads="1"/>
          </p:cNvSpPr>
          <p:nvPr/>
        </p:nvSpPr>
        <p:spPr bwMode="auto">
          <a:xfrm>
            <a:off x="0" y="0"/>
            <a:ext cx="184150" cy="554038"/>
          </a:xfrm>
          <a:prstGeom prst="rect">
            <a:avLst/>
          </a:prstGeom>
          <a:noFill/>
          <a:ln w="9525" cap="flat" cmpd="sng" algn="ctr">
            <a:noFill/>
            <a:prstDash val="solid"/>
            <a:miter lim="800000"/>
            <a:headEnd/>
            <a:tailEnd/>
          </a:ln>
          <a:effectLst/>
        </p:spPr>
        <p:txBody>
          <a:bodyPr wrap="none" anchor="ctr">
            <a:spAutoFit/>
          </a:bodyPr>
          <a:lstStyle/>
          <a:p>
            <a:pPr>
              <a:defRPr/>
            </a:pPr>
            <a:endParaRPr lang="en-GB"/>
          </a:p>
        </p:txBody>
      </p:sp>
      <p:sp>
        <p:nvSpPr>
          <p:cNvPr id="10" name="TextBox 9"/>
          <p:cNvSpPr txBox="1"/>
          <p:nvPr/>
        </p:nvSpPr>
        <p:spPr>
          <a:xfrm>
            <a:off x="1600200" y="2792409"/>
            <a:ext cx="7086599" cy="2160591"/>
          </a:xfrm>
          <a:prstGeom prst="rect">
            <a:avLst/>
          </a:prstGeom>
          <a:noFill/>
        </p:spPr>
        <p:txBody>
          <a:bodyPr wrap="square" rtlCol="0">
            <a:spAutoFit/>
          </a:bodyPr>
          <a:lstStyle/>
          <a:p>
            <a:pPr marL="457200" indent="-457200" algn="l">
              <a:buFont typeface="Arial" pitchFamily="34" charset="0"/>
              <a:buChar char="•"/>
            </a:pPr>
            <a:r>
              <a:rPr lang="sl-SI" dirty="0">
                <a:solidFill>
                  <a:schemeClr val="tx2">
                    <a:lumMod val="90000"/>
                  </a:schemeClr>
                </a:solidFill>
              </a:rPr>
              <a:t>pri dobijanju vodonika</a:t>
            </a:r>
          </a:p>
          <a:p>
            <a:pPr marL="457200" indent="-457200" algn="l">
              <a:buFont typeface="Arial" pitchFamily="34" charset="0"/>
              <a:buChar char="•"/>
            </a:pPr>
            <a:r>
              <a:rPr lang="sl-SI" dirty="0">
                <a:solidFill>
                  <a:schemeClr val="tx2">
                    <a:lumMod val="90000"/>
                  </a:schemeClr>
                </a:solidFill>
              </a:rPr>
              <a:t>skladištenju</a:t>
            </a:r>
          </a:p>
          <a:p>
            <a:pPr marL="457200" indent="-457200" algn="l">
              <a:buFont typeface="Arial" pitchFamily="34" charset="0"/>
              <a:buChar char="•"/>
            </a:pPr>
            <a:r>
              <a:rPr lang="sl-SI" dirty="0">
                <a:solidFill>
                  <a:schemeClr val="tx2">
                    <a:lumMod val="90000"/>
                  </a:schemeClr>
                </a:solidFill>
              </a:rPr>
              <a:t>zbog konstrukcionih ograničenja</a:t>
            </a:r>
          </a:p>
          <a:p>
            <a:pPr marL="457200" indent="-457200" algn="l">
              <a:buFont typeface="Arial" pitchFamily="34" charset="0"/>
              <a:buChar char="•"/>
            </a:pPr>
            <a:r>
              <a:rPr lang="sl-SI" dirty="0">
                <a:solidFill>
                  <a:schemeClr val="tx2">
                    <a:lumMod val="90000"/>
                  </a:schemeClr>
                </a:solidFill>
              </a:rPr>
              <a:t>itd.</a:t>
            </a:r>
            <a:endParaRPr lang="en-GB" dirty="0">
              <a:solidFill>
                <a:schemeClr val="tx2">
                  <a:lumMod val="9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7523E5EF-C4FA-4F40-BE63-F148E764B7E4}" type="slidenum">
              <a:rPr lang="en-US" sz="1200">
                <a:solidFill>
                  <a:srgbClr val="E1F470"/>
                </a:solidFill>
              </a:rPr>
              <a:pPr>
                <a:defRPr/>
              </a:pPr>
              <a:t>45</a:t>
            </a:fld>
            <a:endParaRPr lang="en-US" sz="1200" dirty="0">
              <a:solidFill>
                <a:srgbClr val="E1F470"/>
              </a:solidFill>
            </a:endParaRPr>
          </a:p>
        </p:txBody>
      </p:sp>
      <p:sp>
        <p:nvSpPr>
          <p:cNvPr id="231426" name="Rectangle 2"/>
          <p:cNvSpPr>
            <a:spLocks noGrp="1" noChangeArrowheads="1"/>
          </p:cNvSpPr>
          <p:nvPr>
            <p:ph type="title"/>
          </p:nvPr>
        </p:nvSpPr>
        <p:spPr>
          <a:xfrm>
            <a:off x="0" y="762000"/>
            <a:ext cx="9144000" cy="914400"/>
          </a:xfrm>
        </p:spPr>
        <p:txBody>
          <a:bodyPr/>
          <a:lstStyle/>
          <a:p>
            <a:pPr eaLnBrk="1" hangingPunct="1">
              <a:defRPr/>
            </a:pPr>
            <a:r>
              <a:rPr lang="sl-SI" sz="2800" b="1" dirty="0">
                <a:solidFill>
                  <a:srgbClr val="E1F470"/>
                </a:solidFill>
              </a:rPr>
              <a:t>Ipak,</a:t>
            </a:r>
            <a:br>
              <a:rPr lang="sl-SI" sz="2800" b="1" dirty="0">
                <a:solidFill>
                  <a:srgbClr val="E1F470"/>
                </a:solidFill>
              </a:rPr>
            </a:br>
            <a:endParaRPr lang="en-US" sz="2800" b="1" dirty="0">
              <a:solidFill>
                <a:srgbClr val="DFE8F5"/>
              </a:solidFill>
              <a:effectLst/>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41991" name="Rectangle 7"/>
          <p:cNvSpPr>
            <a:spLocks noChangeArrowheads="1"/>
          </p:cNvSpPr>
          <p:nvPr/>
        </p:nvSpPr>
        <p:spPr bwMode="auto">
          <a:xfrm>
            <a:off x="0" y="0"/>
            <a:ext cx="184150" cy="554038"/>
          </a:xfrm>
          <a:prstGeom prst="rect">
            <a:avLst/>
          </a:prstGeom>
          <a:noFill/>
          <a:ln w="9525" cap="flat" cmpd="sng" algn="ctr">
            <a:noFill/>
            <a:prstDash val="solid"/>
            <a:miter lim="800000"/>
            <a:headEnd/>
            <a:tailEnd/>
          </a:ln>
          <a:effectLst/>
        </p:spPr>
        <p:txBody>
          <a:bodyPr wrap="none" anchor="ctr">
            <a:spAutoFit/>
          </a:bodyPr>
          <a:lstStyle/>
          <a:p>
            <a:pPr>
              <a:defRPr/>
            </a:pPr>
            <a:endParaRPr lang="en-GB"/>
          </a:p>
        </p:txBody>
      </p:sp>
      <p:sp>
        <p:nvSpPr>
          <p:cNvPr id="10" name="TextBox 9"/>
          <p:cNvSpPr txBox="1"/>
          <p:nvPr/>
        </p:nvSpPr>
        <p:spPr>
          <a:xfrm>
            <a:off x="609600" y="1752600"/>
            <a:ext cx="7467600" cy="4081117"/>
          </a:xfrm>
          <a:prstGeom prst="rect">
            <a:avLst/>
          </a:prstGeom>
          <a:noFill/>
        </p:spPr>
        <p:txBody>
          <a:bodyPr wrap="square" rtlCol="0">
            <a:spAutoFit/>
          </a:bodyPr>
          <a:lstStyle/>
          <a:p>
            <a:pPr marL="457200" indent="-457200" algn="l">
              <a:buFont typeface="Arial" pitchFamily="34" charset="0"/>
              <a:buChar char="•"/>
            </a:pPr>
            <a:r>
              <a:rPr lang="sl-SI" dirty="0">
                <a:solidFill>
                  <a:schemeClr val="tx2">
                    <a:lumMod val="90000"/>
                  </a:schemeClr>
                </a:solidFill>
              </a:rPr>
              <a:t>u sistemima “vodonične energije” mogućnosti skladištenja su praktično neograničene (kod baterija to nije slučaj),</a:t>
            </a:r>
          </a:p>
          <a:p>
            <a:pPr marL="457200" indent="-457200" algn="l">
              <a:buFont typeface="Arial" pitchFamily="34" charset="0"/>
              <a:buChar char="•"/>
            </a:pPr>
            <a:endParaRPr lang="sl-SI" dirty="0">
              <a:solidFill>
                <a:schemeClr val="tx2">
                  <a:lumMod val="90000"/>
                </a:schemeClr>
              </a:solidFill>
            </a:endParaRPr>
          </a:p>
          <a:p>
            <a:pPr marL="457200" indent="-457200" algn="l">
              <a:buFont typeface="Arial" pitchFamily="34" charset="0"/>
              <a:buChar char="•"/>
            </a:pPr>
            <a:r>
              <a:rPr lang="sl-SI" dirty="0">
                <a:solidFill>
                  <a:schemeClr val="tx2">
                    <a:lumMod val="90000"/>
                  </a:schemeClr>
                </a:solidFill>
              </a:rPr>
              <a:t>oni su veoma pogodni kao autonomni sistemi,</a:t>
            </a:r>
          </a:p>
          <a:p>
            <a:pPr marL="457200" indent="-457200" algn="l">
              <a:buFont typeface="Arial" pitchFamily="34" charset="0"/>
              <a:buChar char="•"/>
            </a:pPr>
            <a:endParaRPr lang="sl-SI" dirty="0">
              <a:solidFill>
                <a:schemeClr val="tx2">
                  <a:lumMod val="90000"/>
                </a:schemeClr>
              </a:solidFill>
            </a:endParaRPr>
          </a:p>
          <a:p>
            <a:pPr marL="457200" indent="-457200" algn="l">
              <a:buFont typeface="Arial" pitchFamily="34" charset="0"/>
              <a:buChar char="•"/>
            </a:pPr>
            <a:r>
              <a:rPr lang="sl-SI" dirty="0">
                <a:solidFill>
                  <a:schemeClr val="tx2">
                    <a:lumMod val="90000"/>
                  </a:schemeClr>
                </a:solidFill>
              </a:rPr>
              <a:t>pogodni su za korišćenje viškova “jeftine” energije u periodima niske potrošnje.</a:t>
            </a:r>
            <a:endParaRPr lang="en-GB" dirty="0">
              <a:solidFill>
                <a:schemeClr val="tx2">
                  <a:lumMod val="9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62412F67-6A58-448A-91A9-A81AA80F6769}" type="slidenum">
              <a:rPr lang="en-US" sz="1200">
                <a:solidFill>
                  <a:srgbClr val="E1F470"/>
                </a:solidFill>
              </a:rPr>
              <a:pPr>
                <a:defRPr/>
              </a:pPr>
              <a:t>46</a:t>
            </a:fld>
            <a:endParaRPr lang="en-US" sz="1200"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18" name="Title 7"/>
          <p:cNvSpPr txBox="1">
            <a:spLocks/>
          </p:cNvSpPr>
          <p:nvPr/>
        </p:nvSpPr>
        <p:spPr bwMode="auto">
          <a:xfrm>
            <a:off x="457200" y="304800"/>
            <a:ext cx="8305800" cy="523875"/>
          </a:xfrm>
          <a:prstGeom prst="rect">
            <a:avLst/>
          </a:prstGeom>
          <a:noFill/>
          <a:ln w="9525">
            <a:noFill/>
            <a:miter lim="800000"/>
            <a:headEnd/>
            <a:tailEnd/>
          </a:ln>
          <a:effectLst/>
        </p:spPr>
        <p:txBody>
          <a:bodyPr anchor="ctr">
            <a:spAutoFit/>
          </a:bodyPr>
          <a:lstStyle/>
          <a:p>
            <a:pPr eaLnBrk="0" hangingPunct="0">
              <a:lnSpc>
                <a:spcPct val="100000"/>
              </a:lnSpc>
              <a:spcBef>
                <a:spcPct val="0"/>
              </a:spcBef>
              <a:buClrTx/>
              <a:buSzTx/>
              <a:buFontTx/>
              <a:buNone/>
              <a:defRPr/>
            </a:pPr>
            <a:r>
              <a:rPr lang="sl-SI" sz="2800" b="1" kern="0" dirty="0">
                <a:solidFill>
                  <a:srgbClr val="E1F470"/>
                </a:solidFill>
                <a:effectLst>
                  <a:outerShdw blurRad="38100" dist="38100" dir="2700000" algn="tl">
                    <a:srgbClr val="000000"/>
                  </a:outerShdw>
                </a:effectLst>
                <a:latin typeface="+mj-lt"/>
                <a:ea typeface="+mj-ea"/>
                <a:cs typeface="+mj-cs"/>
              </a:rPr>
              <a:t>Druge vrste gorivnih ćelija</a:t>
            </a:r>
            <a:endParaRPr lang="en-GB" sz="2800" b="1" kern="0" dirty="0">
              <a:solidFill>
                <a:srgbClr val="FFFF66"/>
              </a:solidFill>
              <a:effectLst>
                <a:outerShdw blurRad="38100" dist="38100" dir="2700000" algn="tl">
                  <a:srgbClr val="000000"/>
                </a:outerShdw>
              </a:effectLst>
              <a:latin typeface="+mj-lt"/>
              <a:ea typeface="+mj-ea"/>
              <a:cs typeface="+mj-cs"/>
            </a:endParaRPr>
          </a:p>
        </p:txBody>
      </p:sp>
      <p:pic>
        <p:nvPicPr>
          <p:cNvPr id="45062" name="Picture 2" descr="Diagram: How an Alkaline Fuel Cell (AFC) works. An AFC consists of an alkaline electrolyte, typically potassium hydroxide (KOH), sandwiched between an anode (negatively charged electrode) and a cathode (positively charged electrode). The processes that take place in the fuel cell are as follows: 1. Hydrogen fuel is channeled through field flow plates to the anode on one side of the fuel cell, while oxygen from the air is channeled to the cathode on the other side of the cell.  2. At the anode, a platinum catalyst causes the hydrogen to split into positive hydrogen ions (protons) and negatively charged electrons. 3. The positively charged hydrogen ions react with hydroxyl (OH-) ions in the electrolyte to form water. 4. The negatively charged electrons cannot flow through the electrolyte to reach the positively charged cathode, so they must flow through an external circuit, forming an electrical current. 5. At the cathode, the electrons combine with oxygen and water to form the hydroxyl ions that move across the electrolyte toward the anode to continue the process."/>
          <p:cNvPicPr>
            <a:picLocks noChangeAspect="1" noChangeArrowheads="1"/>
          </p:cNvPicPr>
          <p:nvPr/>
        </p:nvPicPr>
        <p:blipFill>
          <a:blip r:embed="rId3" cstate="print"/>
          <a:srcRect/>
          <a:stretch>
            <a:fillRect/>
          </a:stretch>
        </p:blipFill>
        <p:spPr bwMode="auto">
          <a:xfrm>
            <a:off x="511175" y="990600"/>
            <a:ext cx="2689225" cy="2848718"/>
          </a:xfrm>
          <a:prstGeom prst="rect">
            <a:avLst/>
          </a:prstGeom>
          <a:noFill/>
          <a:ln w="9525">
            <a:noFill/>
            <a:miter lim="800000"/>
            <a:headEnd/>
            <a:tailEnd/>
          </a:ln>
        </p:spPr>
      </p:pic>
      <p:sp>
        <p:nvSpPr>
          <p:cNvPr id="20" name="TextBox 19"/>
          <p:cNvSpPr txBox="1"/>
          <p:nvPr/>
        </p:nvSpPr>
        <p:spPr>
          <a:xfrm>
            <a:off x="3505200" y="1524000"/>
            <a:ext cx="4659313" cy="1816100"/>
          </a:xfrm>
          <a:prstGeom prst="rect">
            <a:avLst/>
          </a:prstGeom>
          <a:noFill/>
        </p:spPr>
        <p:txBody>
          <a:bodyPr wrap="none">
            <a:spAutoFit/>
          </a:bodyPr>
          <a:lstStyle/>
          <a:p>
            <a:pPr algn="l">
              <a:lnSpc>
                <a:spcPct val="100000"/>
              </a:lnSpc>
              <a:defRPr/>
            </a:pPr>
            <a:r>
              <a:rPr lang="sl-SI" sz="1600" dirty="0">
                <a:solidFill>
                  <a:schemeClr val="tx2"/>
                </a:solidFill>
              </a:rPr>
              <a:t>Tip: </a:t>
            </a:r>
            <a:r>
              <a:rPr lang="sl-SI" sz="1600" b="1" dirty="0">
                <a:solidFill>
                  <a:schemeClr val="tx2"/>
                </a:solidFill>
                <a:effectLst/>
              </a:rPr>
              <a:t>alkalna</a:t>
            </a:r>
          </a:p>
          <a:p>
            <a:pPr algn="l">
              <a:lnSpc>
                <a:spcPct val="100000"/>
              </a:lnSpc>
              <a:defRPr/>
            </a:pPr>
            <a:r>
              <a:rPr lang="sl-SI" sz="1600" dirty="0">
                <a:solidFill>
                  <a:schemeClr val="tx2"/>
                </a:solidFill>
              </a:rPr>
              <a:t>Elektrolit: </a:t>
            </a:r>
            <a:r>
              <a:rPr lang="sl-SI" sz="1600" b="1" dirty="0">
                <a:solidFill>
                  <a:schemeClr val="tx2"/>
                </a:solidFill>
                <a:effectLst/>
              </a:rPr>
              <a:t>vodeni rastvor KOH</a:t>
            </a:r>
          </a:p>
          <a:p>
            <a:pPr algn="l">
              <a:lnSpc>
                <a:spcPct val="100000"/>
              </a:lnSpc>
              <a:defRPr/>
            </a:pPr>
            <a:r>
              <a:rPr lang="sl-SI" sz="1600" dirty="0">
                <a:solidFill>
                  <a:schemeClr val="tx2"/>
                </a:solidFill>
              </a:rPr>
              <a:t>Gorivo: </a:t>
            </a:r>
            <a:r>
              <a:rPr lang="en-US" sz="1600" b="1" dirty="0">
                <a:solidFill>
                  <a:schemeClr val="tx2"/>
                </a:solidFill>
                <a:effectLst/>
              </a:rPr>
              <a:t>H</a:t>
            </a:r>
            <a:r>
              <a:rPr lang="en-US" sz="1600" b="1" baseline="-25000" dirty="0">
                <a:solidFill>
                  <a:schemeClr val="tx2"/>
                </a:solidFill>
                <a:effectLst/>
              </a:rPr>
              <a:t>2</a:t>
            </a:r>
            <a:endParaRPr lang="sl-SI" sz="1600" b="1" dirty="0">
              <a:solidFill>
                <a:schemeClr val="tx2"/>
              </a:solidFill>
              <a:effectLst/>
            </a:endParaRPr>
          </a:p>
          <a:p>
            <a:pPr algn="l">
              <a:lnSpc>
                <a:spcPct val="100000"/>
              </a:lnSpc>
              <a:defRPr/>
            </a:pPr>
            <a:r>
              <a:rPr lang="sl-SI" sz="1600" dirty="0">
                <a:solidFill>
                  <a:schemeClr val="tx2"/>
                </a:solidFill>
              </a:rPr>
              <a:t>Katalizator: </a:t>
            </a:r>
            <a:r>
              <a:rPr lang="sl-SI" sz="1600" b="1" dirty="0">
                <a:solidFill>
                  <a:schemeClr val="tx2"/>
                </a:solidFill>
                <a:effectLst/>
              </a:rPr>
              <a:t>neplemeniti elementi (može i Pt)</a:t>
            </a:r>
          </a:p>
          <a:p>
            <a:pPr algn="l">
              <a:lnSpc>
                <a:spcPct val="100000"/>
              </a:lnSpc>
              <a:defRPr/>
            </a:pPr>
            <a:r>
              <a:rPr lang="sl-SI" sz="1600" dirty="0">
                <a:solidFill>
                  <a:schemeClr val="tx2"/>
                </a:solidFill>
              </a:rPr>
              <a:t>Produkti: </a:t>
            </a:r>
            <a:r>
              <a:rPr lang="en-US" sz="1600" b="1" dirty="0">
                <a:solidFill>
                  <a:schemeClr val="tx2"/>
                </a:solidFill>
                <a:effectLst/>
              </a:rPr>
              <a:t>H</a:t>
            </a:r>
            <a:r>
              <a:rPr lang="en-US" sz="1600" b="1" baseline="-25000" dirty="0">
                <a:solidFill>
                  <a:schemeClr val="tx2"/>
                </a:solidFill>
                <a:effectLst/>
              </a:rPr>
              <a:t>2</a:t>
            </a:r>
            <a:r>
              <a:rPr lang="en-US" sz="1600" b="1" dirty="0">
                <a:solidFill>
                  <a:schemeClr val="tx2"/>
                </a:solidFill>
                <a:effectLst/>
              </a:rPr>
              <a:t>O</a:t>
            </a:r>
            <a:endParaRPr lang="sl-SI" sz="1600" b="1" dirty="0">
              <a:solidFill>
                <a:schemeClr val="tx2"/>
              </a:solidFill>
              <a:effectLst/>
            </a:endParaRPr>
          </a:p>
          <a:p>
            <a:pPr algn="l">
              <a:lnSpc>
                <a:spcPct val="100000"/>
              </a:lnSpc>
              <a:defRPr/>
            </a:pPr>
            <a:r>
              <a:rPr lang="sl-SI" sz="1600" dirty="0">
                <a:solidFill>
                  <a:schemeClr val="tx2"/>
                </a:solidFill>
              </a:rPr>
              <a:t>Radna temperatura: </a:t>
            </a:r>
            <a:r>
              <a:rPr lang="sl-SI" sz="1600" b="1" dirty="0">
                <a:solidFill>
                  <a:schemeClr val="tx2"/>
                </a:solidFill>
                <a:effectLst/>
              </a:rPr>
              <a:t>100-250 ili 30-70 </a:t>
            </a:r>
            <a:endParaRPr lang="en-GB" sz="1600" b="1" dirty="0">
              <a:solidFill>
                <a:schemeClr val="tx2"/>
              </a:solidFill>
              <a:effectLst/>
            </a:endParaRPr>
          </a:p>
        </p:txBody>
      </p:sp>
      <p:pic>
        <p:nvPicPr>
          <p:cNvPr id="45064" name="Picture 3" descr="Diagram: How a Phosphoric Acid Fuel Cell (PAFC) works. A PAFC consists of liquid phosphoric acid electrolyte sandwiched between an anode (negatively charged electrode) and a cathode (positively charged electrode). The processes that take place in the fuel cell are as follows: 1. Hydrogen fuel is channeled through field flow plates to the anode on one side of the fuel cell, while oxygen from the air is channeled to the cathode on the other side of the cell.  2. At the anode, a platinum catalyst causes the hydrogen to split into positive hydrogen ions (protons) and negatively charged electrons.  3. The phosphoric acid electrolyte allows only the positively charged ions to pass through it to the cathode.  The negatively charged electrons must travel along an external circuit to the cathode, creating an electrical current.  4. At the cathode, the electrons and positively charged hydrogen ions combine with oxygen to form water, which flows out of the cell."/>
          <p:cNvPicPr>
            <a:picLocks noChangeAspect="1" noChangeArrowheads="1"/>
          </p:cNvPicPr>
          <p:nvPr/>
        </p:nvPicPr>
        <p:blipFill>
          <a:blip r:embed="rId4" cstate="print"/>
          <a:srcRect/>
          <a:stretch>
            <a:fillRect/>
          </a:stretch>
        </p:blipFill>
        <p:spPr bwMode="auto">
          <a:xfrm>
            <a:off x="1057275" y="4114800"/>
            <a:ext cx="1533525" cy="2133600"/>
          </a:xfrm>
          <a:prstGeom prst="rect">
            <a:avLst/>
          </a:prstGeom>
          <a:noFill/>
          <a:ln w="9525">
            <a:noFill/>
            <a:miter lim="800000"/>
            <a:headEnd/>
            <a:tailEnd/>
          </a:ln>
        </p:spPr>
      </p:pic>
      <p:sp>
        <p:nvSpPr>
          <p:cNvPr id="22" name="TextBox 21"/>
          <p:cNvSpPr txBox="1"/>
          <p:nvPr/>
        </p:nvSpPr>
        <p:spPr>
          <a:xfrm>
            <a:off x="3124200" y="4038600"/>
            <a:ext cx="5141913" cy="1816100"/>
          </a:xfrm>
          <a:prstGeom prst="rect">
            <a:avLst/>
          </a:prstGeom>
          <a:noFill/>
        </p:spPr>
        <p:txBody>
          <a:bodyPr wrap="none">
            <a:spAutoFit/>
          </a:bodyPr>
          <a:lstStyle/>
          <a:p>
            <a:pPr algn="l">
              <a:lnSpc>
                <a:spcPct val="100000"/>
              </a:lnSpc>
              <a:defRPr/>
            </a:pPr>
            <a:r>
              <a:rPr lang="sl-SI" sz="1600" dirty="0">
                <a:solidFill>
                  <a:schemeClr val="tx2"/>
                </a:solidFill>
              </a:rPr>
              <a:t>Tip: </a:t>
            </a:r>
            <a:r>
              <a:rPr lang="sl-SI" sz="1600" b="1" dirty="0">
                <a:solidFill>
                  <a:schemeClr val="tx2"/>
                </a:solidFill>
                <a:effectLst/>
              </a:rPr>
              <a:t>GĆ sa fosfornom kiselinom</a:t>
            </a:r>
          </a:p>
          <a:p>
            <a:pPr algn="l">
              <a:lnSpc>
                <a:spcPct val="100000"/>
              </a:lnSpc>
              <a:defRPr/>
            </a:pPr>
            <a:r>
              <a:rPr lang="sl-SI" sz="1600" dirty="0">
                <a:solidFill>
                  <a:schemeClr val="tx2"/>
                </a:solidFill>
              </a:rPr>
              <a:t>Elektrolit: </a:t>
            </a:r>
            <a:r>
              <a:rPr lang="en-US" sz="1600" b="1" dirty="0">
                <a:solidFill>
                  <a:schemeClr val="tx2"/>
                </a:solidFill>
                <a:effectLst/>
              </a:rPr>
              <a:t>H</a:t>
            </a:r>
            <a:r>
              <a:rPr lang="en-US" sz="1600" b="1" baseline="-25000" dirty="0">
                <a:solidFill>
                  <a:schemeClr val="tx2"/>
                </a:solidFill>
                <a:effectLst/>
              </a:rPr>
              <a:t>3</a:t>
            </a:r>
            <a:r>
              <a:rPr lang="en-US" sz="1600" b="1" dirty="0">
                <a:solidFill>
                  <a:schemeClr val="tx2"/>
                </a:solidFill>
                <a:effectLst/>
              </a:rPr>
              <a:t>PO</a:t>
            </a:r>
            <a:r>
              <a:rPr lang="en-US" sz="1600" b="1" baseline="-25000" dirty="0">
                <a:solidFill>
                  <a:schemeClr val="tx2"/>
                </a:solidFill>
                <a:effectLst/>
              </a:rPr>
              <a:t>4</a:t>
            </a:r>
            <a:r>
              <a:rPr lang="sl-SI" sz="1600" b="1" dirty="0">
                <a:solidFill>
                  <a:schemeClr val="tx2"/>
                </a:solidFill>
                <a:effectLst/>
              </a:rPr>
              <a:t> u teflonskoj Si-karbidnoj matrici</a:t>
            </a:r>
          </a:p>
          <a:p>
            <a:pPr algn="l">
              <a:lnSpc>
                <a:spcPct val="100000"/>
              </a:lnSpc>
              <a:defRPr/>
            </a:pPr>
            <a:r>
              <a:rPr lang="sl-SI" sz="1600" dirty="0">
                <a:solidFill>
                  <a:schemeClr val="tx2"/>
                </a:solidFill>
              </a:rPr>
              <a:t>Gorivo: </a:t>
            </a:r>
            <a:r>
              <a:rPr lang="en-US" sz="1600" b="1" dirty="0">
                <a:solidFill>
                  <a:schemeClr val="tx2"/>
                </a:solidFill>
                <a:effectLst/>
              </a:rPr>
              <a:t>H</a:t>
            </a:r>
            <a:r>
              <a:rPr lang="en-US" sz="1600" b="1" baseline="-25000" dirty="0">
                <a:solidFill>
                  <a:schemeClr val="tx2"/>
                </a:solidFill>
                <a:effectLst/>
              </a:rPr>
              <a:t>2</a:t>
            </a:r>
            <a:endParaRPr lang="sl-SI" sz="1600" b="1" dirty="0">
              <a:solidFill>
                <a:schemeClr val="tx2"/>
              </a:solidFill>
              <a:effectLst/>
            </a:endParaRPr>
          </a:p>
          <a:p>
            <a:pPr algn="l">
              <a:lnSpc>
                <a:spcPct val="100000"/>
              </a:lnSpc>
              <a:defRPr/>
            </a:pPr>
            <a:r>
              <a:rPr lang="sl-SI" sz="1600" dirty="0">
                <a:solidFill>
                  <a:schemeClr val="tx2"/>
                </a:solidFill>
              </a:rPr>
              <a:t>Katalizator: </a:t>
            </a:r>
            <a:r>
              <a:rPr lang="sl-SI" sz="1600" b="1" dirty="0">
                <a:solidFill>
                  <a:schemeClr val="tx2"/>
                </a:solidFill>
                <a:effectLst/>
              </a:rPr>
              <a:t>Pt  na ugljeničnom papiru</a:t>
            </a:r>
          </a:p>
          <a:p>
            <a:pPr algn="l">
              <a:lnSpc>
                <a:spcPct val="100000"/>
              </a:lnSpc>
              <a:defRPr/>
            </a:pPr>
            <a:r>
              <a:rPr lang="sl-SI" sz="1600" dirty="0">
                <a:solidFill>
                  <a:schemeClr val="tx2"/>
                </a:solidFill>
              </a:rPr>
              <a:t>Produkti: </a:t>
            </a:r>
            <a:r>
              <a:rPr lang="en-US" sz="1600" b="1" dirty="0">
                <a:solidFill>
                  <a:schemeClr val="tx2"/>
                </a:solidFill>
                <a:effectLst/>
              </a:rPr>
              <a:t>H</a:t>
            </a:r>
            <a:r>
              <a:rPr lang="en-US" sz="1600" b="1" baseline="-25000" dirty="0">
                <a:solidFill>
                  <a:schemeClr val="tx2"/>
                </a:solidFill>
                <a:effectLst/>
              </a:rPr>
              <a:t>2</a:t>
            </a:r>
            <a:r>
              <a:rPr lang="en-US" sz="1600" b="1" dirty="0">
                <a:solidFill>
                  <a:schemeClr val="tx2"/>
                </a:solidFill>
                <a:effectLst/>
              </a:rPr>
              <a:t>O</a:t>
            </a:r>
            <a:endParaRPr lang="sl-SI" sz="1600" b="1" dirty="0">
              <a:solidFill>
                <a:schemeClr val="tx2"/>
              </a:solidFill>
              <a:effectLst/>
            </a:endParaRPr>
          </a:p>
          <a:p>
            <a:pPr algn="l">
              <a:lnSpc>
                <a:spcPct val="100000"/>
              </a:lnSpc>
              <a:defRPr/>
            </a:pPr>
            <a:r>
              <a:rPr lang="sl-SI" sz="1600" dirty="0">
                <a:solidFill>
                  <a:schemeClr val="tx2"/>
                </a:solidFill>
              </a:rPr>
              <a:t>Radna temperatura: </a:t>
            </a:r>
            <a:r>
              <a:rPr lang="sl-SI" sz="1600" b="1" dirty="0">
                <a:solidFill>
                  <a:schemeClr val="tx2"/>
                </a:solidFill>
                <a:effectLst/>
              </a:rPr>
              <a:t>150-200</a:t>
            </a:r>
            <a:endParaRPr lang="en-GB" sz="1600" b="1" dirty="0">
              <a:solidFill>
                <a:schemeClr val="tx2"/>
              </a:solidFill>
              <a:effectLst/>
            </a:endParaRP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322718F9-B2D5-4005-B783-48BCC7964055}" type="slidenum">
              <a:rPr lang="en-US" sz="1200">
                <a:solidFill>
                  <a:srgbClr val="E1F470"/>
                </a:solidFill>
              </a:rPr>
              <a:pPr>
                <a:defRPr/>
              </a:pPr>
              <a:t>47</a:t>
            </a:fld>
            <a:endParaRPr lang="en-US" sz="1200"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18" name="Title 7"/>
          <p:cNvSpPr txBox="1">
            <a:spLocks/>
          </p:cNvSpPr>
          <p:nvPr/>
        </p:nvSpPr>
        <p:spPr bwMode="auto">
          <a:xfrm>
            <a:off x="457200" y="533400"/>
            <a:ext cx="8305800" cy="523875"/>
          </a:xfrm>
          <a:prstGeom prst="rect">
            <a:avLst/>
          </a:prstGeom>
          <a:noFill/>
          <a:ln w="9525">
            <a:noFill/>
            <a:miter lim="800000"/>
            <a:headEnd/>
            <a:tailEnd/>
          </a:ln>
          <a:effectLst/>
        </p:spPr>
        <p:txBody>
          <a:bodyPr anchor="ctr">
            <a:spAutoFit/>
          </a:bodyPr>
          <a:lstStyle/>
          <a:p>
            <a:pPr eaLnBrk="0" hangingPunct="0">
              <a:lnSpc>
                <a:spcPct val="100000"/>
              </a:lnSpc>
              <a:spcBef>
                <a:spcPct val="0"/>
              </a:spcBef>
              <a:buClrTx/>
              <a:buSzTx/>
              <a:buFontTx/>
              <a:buNone/>
              <a:defRPr/>
            </a:pPr>
            <a:r>
              <a:rPr lang="sl-SI" sz="2800" b="1" kern="0" dirty="0">
                <a:solidFill>
                  <a:srgbClr val="FFFF66"/>
                </a:solidFill>
                <a:effectLst>
                  <a:outerShdw blurRad="38100" dist="38100" dir="2700000" algn="tl">
                    <a:srgbClr val="000000"/>
                  </a:outerShdw>
                </a:effectLst>
                <a:latin typeface="+mj-lt"/>
                <a:ea typeface="+mj-ea"/>
                <a:cs typeface="+mj-cs"/>
              </a:rPr>
              <a:t>...</a:t>
            </a:r>
            <a:endParaRPr lang="en-GB" sz="2800" b="1" kern="0" dirty="0">
              <a:solidFill>
                <a:srgbClr val="FFFF66"/>
              </a:solidFill>
              <a:effectLst>
                <a:outerShdw blurRad="38100" dist="38100" dir="2700000" algn="tl">
                  <a:srgbClr val="000000"/>
                </a:outerShdw>
              </a:effectLst>
              <a:latin typeface="+mj-lt"/>
              <a:ea typeface="+mj-ea"/>
              <a:cs typeface="+mj-cs"/>
            </a:endParaRPr>
          </a:p>
        </p:txBody>
      </p:sp>
      <p:sp>
        <p:nvSpPr>
          <p:cNvPr id="20" name="TextBox 19"/>
          <p:cNvSpPr txBox="1"/>
          <p:nvPr/>
        </p:nvSpPr>
        <p:spPr>
          <a:xfrm>
            <a:off x="3505200" y="1524000"/>
            <a:ext cx="4953000" cy="2111375"/>
          </a:xfrm>
          <a:prstGeom prst="rect">
            <a:avLst/>
          </a:prstGeom>
          <a:noFill/>
        </p:spPr>
        <p:txBody>
          <a:bodyPr wrap="none">
            <a:spAutoFit/>
          </a:bodyPr>
          <a:lstStyle/>
          <a:p>
            <a:pPr algn="l">
              <a:lnSpc>
                <a:spcPct val="100000"/>
              </a:lnSpc>
              <a:defRPr/>
            </a:pPr>
            <a:r>
              <a:rPr lang="sl-SI" sz="1600" dirty="0">
                <a:solidFill>
                  <a:schemeClr val="tx2"/>
                </a:solidFill>
              </a:rPr>
              <a:t>Tip: </a:t>
            </a:r>
            <a:r>
              <a:rPr lang="sl-SI" sz="1600" b="1" dirty="0">
                <a:solidFill>
                  <a:schemeClr val="tx2"/>
                </a:solidFill>
                <a:effectLst/>
              </a:rPr>
              <a:t>GĆ sa rastopom karbonata</a:t>
            </a:r>
          </a:p>
          <a:p>
            <a:pPr algn="l">
              <a:lnSpc>
                <a:spcPct val="100000"/>
              </a:lnSpc>
              <a:defRPr/>
            </a:pPr>
            <a:r>
              <a:rPr lang="sl-SI" sz="1600" dirty="0">
                <a:solidFill>
                  <a:schemeClr val="tx2"/>
                </a:solidFill>
              </a:rPr>
              <a:t>Elektrolit: </a:t>
            </a:r>
            <a:r>
              <a:rPr lang="sl-SI" sz="1600" b="1" dirty="0">
                <a:solidFill>
                  <a:schemeClr val="tx2"/>
                </a:solidFill>
                <a:effectLst/>
              </a:rPr>
              <a:t>karbonat dispegovan u </a:t>
            </a:r>
            <a:r>
              <a:rPr lang="en-US" sz="1600" b="1" dirty="0">
                <a:solidFill>
                  <a:schemeClr val="tx2"/>
                </a:solidFill>
                <a:effectLst/>
              </a:rPr>
              <a:t>LiAlO</a:t>
            </a:r>
            <a:r>
              <a:rPr lang="en-US" sz="1600" b="1" baseline="-25000" dirty="0">
                <a:solidFill>
                  <a:schemeClr val="tx2"/>
                </a:solidFill>
                <a:effectLst/>
              </a:rPr>
              <a:t>2</a:t>
            </a:r>
            <a:r>
              <a:rPr lang="sl-SI" sz="1600" b="1" dirty="0">
                <a:solidFill>
                  <a:schemeClr val="tx2"/>
                </a:solidFill>
                <a:effectLst/>
              </a:rPr>
              <a:t> matrici</a:t>
            </a:r>
          </a:p>
          <a:p>
            <a:pPr algn="l">
              <a:lnSpc>
                <a:spcPct val="100000"/>
              </a:lnSpc>
              <a:defRPr/>
            </a:pPr>
            <a:r>
              <a:rPr lang="sl-SI" sz="1600" dirty="0">
                <a:solidFill>
                  <a:schemeClr val="tx2"/>
                </a:solidFill>
              </a:rPr>
              <a:t>Gorivo: </a:t>
            </a:r>
            <a:r>
              <a:rPr lang="en-US" sz="1600" b="1" dirty="0">
                <a:solidFill>
                  <a:schemeClr val="tx2"/>
                </a:solidFill>
                <a:effectLst/>
              </a:rPr>
              <a:t>H</a:t>
            </a:r>
            <a:r>
              <a:rPr lang="en-US" sz="1600" b="1" baseline="-25000" dirty="0">
                <a:solidFill>
                  <a:schemeClr val="tx2"/>
                </a:solidFill>
                <a:effectLst/>
              </a:rPr>
              <a:t>2</a:t>
            </a:r>
            <a:endParaRPr lang="sl-SI" sz="1600" b="1" dirty="0">
              <a:solidFill>
                <a:schemeClr val="tx2"/>
              </a:solidFill>
              <a:effectLst/>
            </a:endParaRPr>
          </a:p>
          <a:p>
            <a:pPr algn="l">
              <a:lnSpc>
                <a:spcPct val="100000"/>
              </a:lnSpc>
              <a:defRPr/>
            </a:pPr>
            <a:r>
              <a:rPr lang="sl-SI" sz="1600" dirty="0">
                <a:solidFill>
                  <a:schemeClr val="tx2"/>
                </a:solidFill>
              </a:rPr>
              <a:t>Katalizator: </a:t>
            </a:r>
            <a:r>
              <a:rPr lang="sl-SI" sz="1600" b="1" dirty="0">
                <a:solidFill>
                  <a:schemeClr val="tx2"/>
                </a:solidFill>
                <a:effectLst/>
              </a:rPr>
              <a:t>neplemeniti elementi</a:t>
            </a:r>
          </a:p>
          <a:p>
            <a:pPr algn="l">
              <a:lnSpc>
                <a:spcPct val="100000"/>
              </a:lnSpc>
              <a:defRPr/>
            </a:pPr>
            <a:r>
              <a:rPr lang="sl-SI" sz="1600" dirty="0">
                <a:solidFill>
                  <a:schemeClr val="tx2"/>
                </a:solidFill>
              </a:rPr>
              <a:t>Produkti: </a:t>
            </a:r>
            <a:r>
              <a:rPr lang="en-US" sz="1600" b="1" dirty="0">
                <a:solidFill>
                  <a:schemeClr val="tx2"/>
                </a:solidFill>
                <a:effectLst/>
              </a:rPr>
              <a:t>H</a:t>
            </a:r>
            <a:r>
              <a:rPr lang="en-US" sz="1600" b="1" baseline="-25000" dirty="0">
                <a:solidFill>
                  <a:schemeClr val="tx2"/>
                </a:solidFill>
                <a:effectLst/>
              </a:rPr>
              <a:t>2</a:t>
            </a:r>
            <a:r>
              <a:rPr lang="en-US" sz="1600" b="1" dirty="0">
                <a:solidFill>
                  <a:schemeClr val="tx2"/>
                </a:solidFill>
                <a:effectLst/>
              </a:rPr>
              <a:t>O</a:t>
            </a:r>
            <a:endParaRPr lang="sl-SI" sz="1600" b="1" dirty="0">
              <a:solidFill>
                <a:schemeClr val="tx2"/>
              </a:solidFill>
              <a:effectLst/>
            </a:endParaRPr>
          </a:p>
          <a:p>
            <a:pPr algn="l">
              <a:lnSpc>
                <a:spcPct val="100000"/>
              </a:lnSpc>
              <a:defRPr/>
            </a:pPr>
            <a:r>
              <a:rPr lang="sl-SI" sz="1600" dirty="0">
                <a:solidFill>
                  <a:schemeClr val="tx2"/>
                </a:solidFill>
              </a:rPr>
              <a:t>Radna temperatura: </a:t>
            </a:r>
            <a:r>
              <a:rPr lang="sl-SI" sz="1600" b="1" u="sng" dirty="0">
                <a:solidFill>
                  <a:schemeClr val="tx2"/>
                </a:solidFill>
                <a:effectLst/>
              </a:rPr>
              <a:t>650 ⁰C</a:t>
            </a:r>
            <a:endParaRPr lang="en-GB" sz="1600" b="1" u="sng" dirty="0">
              <a:solidFill>
                <a:schemeClr val="tx2"/>
              </a:solidFill>
              <a:effectLst/>
            </a:endParaRPr>
          </a:p>
          <a:p>
            <a:pPr algn="l">
              <a:lnSpc>
                <a:spcPct val="100000"/>
              </a:lnSpc>
              <a:defRPr/>
            </a:pPr>
            <a:r>
              <a:rPr lang="sl-SI" sz="1600" dirty="0">
                <a:solidFill>
                  <a:schemeClr val="tx2"/>
                </a:solidFill>
              </a:rPr>
              <a:t> </a:t>
            </a:r>
            <a:r>
              <a:rPr lang="sl-SI" sz="1600" b="1" dirty="0">
                <a:solidFill>
                  <a:schemeClr val="tx2"/>
                </a:solidFill>
                <a:effectLst/>
              </a:rPr>
              <a:t> </a:t>
            </a:r>
            <a:endParaRPr lang="en-GB" sz="1600" b="1" dirty="0">
              <a:solidFill>
                <a:schemeClr val="tx2"/>
              </a:solidFill>
              <a:effectLst/>
            </a:endParaRPr>
          </a:p>
        </p:txBody>
      </p:sp>
      <p:sp>
        <p:nvSpPr>
          <p:cNvPr id="22" name="TextBox 21"/>
          <p:cNvSpPr txBox="1"/>
          <p:nvPr/>
        </p:nvSpPr>
        <p:spPr>
          <a:xfrm>
            <a:off x="3124200" y="4038600"/>
            <a:ext cx="5507038" cy="1816100"/>
          </a:xfrm>
          <a:prstGeom prst="rect">
            <a:avLst/>
          </a:prstGeom>
          <a:noFill/>
        </p:spPr>
        <p:txBody>
          <a:bodyPr wrap="none">
            <a:spAutoFit/>
          </a:bodyPr>
          <a:lstStyle/>
          <a:p>
            <a:pPr algn="l">
              <a:lnSpc>
                <a:spcPct val="100000"/>
              </a:lnSpc>
              <a:defRPr/>
            </a:pPr>
            <a:r>
              <a:rPr lang="sl-SI" sz="1600" dirty="0">
                <a:solidFill>
                  <a:schemeClr val="tx2"/>
                </a:solidFill>
              </a:rPr>
              <a:t>Tip: </a:t>
            </a:r>
            <a:r>
              <a:rPr lang="sl-SI" sz="1600" b="1" dirty="0">
                <a:solidFill>
                  <a:schemeClr val="tx2"/>
                </a:solidFill>
                <a:effectLst/>
              </a:rPr>
              <a:t>GĆ sa čvrstim oksidima</a:t>
            </a:r>
          </a:p>
          <a:p>
            <a:pPr algn="l">
              <a:lnSpc>
                <a:spcPct val="100000"/>
              </a:lnSpc>
              <a:defRPr/>
            </a:pPr>
            <a:r>
              <a:rPr lang="sl-SI" sz="1600" dirty="0">
                <a:solidFill>
                  <a:schemeClr val="tx2"/>
                </a:solidFill>
              </a:rPr>
              <a:t>Elektrolit: </a:t>
            </a:r>
            <a:r>
              <a:rPr lang="sl-SI" sz="1400" b="1" dirty="0">
                <a:solidFill>
                  <a:schemeClr val="tx2"/>
                </a:solidFill>
                <a:effectLst/>
              </a:rPr>
              <a:t>Itrijumom stabilizovana cirkonijumska keramika</a:t>
            </a:r>
          </a:p>
          <a:p>
            <a:pPr algn="l">
              <a:lnSpc>
                <a:spcPct val="100000"/>
              </a:lnSpc>
              <a:defRPr/>
            </a:pPr>
            <a:r>
              <a:rPr lang="sl-SI" sz="1600" dirty="0">
                <a:solidFill>
                  <a:schemeClr val="tx2"/>
                </a:solidFill>
              </a:rPr>
              <a:t>Gorivo: </a:t>
            </a:r>
            <a:r>
              <a:rPr lang="en-US" sz="1600" b="1" dirty="0">
                <a:solidFill>
                  <a:schemeClr val="tx2"/>
                </a:solidFill>
                <a:effectLst/>
              </a:rPr>
              <a:t>H</a:t>
            </a:r>
            <a:r>
              <a:rPr lang="en-US" sz="1600" b="1" baseline="-25000" dirty="0">
                <a:solidFill>
                  <a:schemeClr val="tx2"/>
                </a:solidFill>
                <a:effectLst/>
              </a:rPr>
              <a:t>2</a:t>
            </a:r>
            <a:endParaRPr lang="sl-SI" sz="1600" b="1" dirty="0">
              <a:solidFill>
                <a:schemeClr val="tx2"/>
              </a:solidFill>
              <a:effectLst/>
            </a:endParaRPr>
          </a:p>
          <a:p>
            <a:pPr algn="l">
              <a:lnSpc>
                <a:spcPct val="100000"/>
              </a:lnSpc>
              <a:defRPr/>
            </a:pPr>
            <a:r>
              <a:rPr lang="sl-SI" sz="1600" dirty="0">
                <a:solidFill>
                  <a:schemeClr val="tx2"/>
                </a:solidFill>
              </a:rPr>
              <a:t>Katalizator: </a:t>
            </a:r>
            <a:r>
              <a:rPr lang="sl-SI" sz="1600" b="1" dirty="0">
                <a:solidFill>
                  <a:schemeClr val="tx2"/>
                </a:solidFill>
                <a:effectLst/>
              </a:rPr>
              <a:t>neplemeniti elementi </a:t>
            </a:r>
          </a:p>
          <a:p>
            <a:pPr algn="l">
              <a:lnSpc>
                <a:spcPct val="100000"/>
              </a:lnSpc>
              <a:defRPr/>
            </a:pPr>
            <a:r>
              <a:rPr lang="sl-SI" sz="1600" dirty="0">
                <a:solidFill>
                  <a:schemeClr val="tx2"/>
                </a:solidFill>
              </a:rPr>
              <a:t>Produkti: </a:t>
            </a:r>
            <a:r>
              <a:rPr lang="en-US" sz="1600" b="1" dirty="0">
                <a:solidFill>
                  <a:schemeClr val="tx2"/>
                </a:solidFill>
                <a:effectLst/>
              </a:rPr>
              <a:t>H</a:t>
            </a:r>
            <a:r>
              <a:rPr lang="en-US" sz="1600" b="1" baseline="-25000" dirty="0">
                <a:solidFill>
                  <a:schemeClr val="tx2"/>
                </a:solidFill>
                <a:effectLst/>
              </a:rPr>
              <a:t>2</a:t>
            </a:r>
            <a:r>
              <a:rPr lang="en-US" sz="1600" b="1" dirty="0">
                <a:solidFill>
                  <a:schemeClr val="tx2"/>
                </a:solidFill>
                <a:effectLst/>
              </a:rPr>
              <a:t>O</a:t>
            </a:r>
            <a:endParaRPr lang="sl-SI" sz="1600" b="1" dirty="0">
              <a:solidFill>
                <a:schemeClr val="tx2"/>
              </a:solidFill>
              <a:effectLst/>
            </a:endParaRPr>
          </a:p>
          <a:p>
            <a:pPr algn="l">
              <a:lnSpc>
                <a:spcPct val="100000"/>
              </a:lnSpc>
              <a:defRPr/>
            </a:pPr>
            <a:r>
              <a:rPr lang="sl-SI" sz="1600" dirty="0">
                <a:solidFill>
                  <a:schemeClr val="tx2"/>
                </a:solidFill>
              </a:rPr>
              <a:t>Radna temperatura: </a:t>
            </a:r>
            <a:r>
              <a:rPr lang="sl-SI" sz="1600" b="1" u="sng" dirty="0">
                <a:solidFill>
                  <a:schemeClr val="tx2"/>
                </a:solidFill>
                <a:effectLst/>
              </a:rPr>
              <a:t>1000 ⁰C</a:t>
            </a:r>
            <a:endParaRPr lang="en-GB" sz="1600" b="1" dirty="0">
              <a:solidFill>
                <a:schemeClr val="tx2"/>
              </a:solidFill>
              <a:effectLst/>
            </a:endParaRPr>
          </a:p>
        </p:txBody>
      </p:sp>
      <p:pic>
        <p:nvPicPr>
          <p:cNvPr id="46088" name="Picture 2" descr="Diagram: How a Molten Carbonate Fuel Cell (MCFC) works. A MCFC consists of an electrolyte, typically a molten carbonate salt mixture suspended in a ceramic matrix, sandwiched between an anode (negatively charged electrode) and a cathode (positively charged electrode). The processes that take place in the fuel cell are as follows:  1. Hydrogen fuel is channeled through field flow plates to the anode on one side of the fuel cell, while oxygen from the air, carbon dioxide, and electricity (electrons from the fuel cell circuit) are channeled to the cathode on the other side of the cell. 2. At the cathode, the oxygen, carbon dioxide, and electrons react to form positively charged oxygen ions and negatively charged carbonate ions. 3. The carbonate ions move through the electrolyte to the anode. 4. At the anode, a catalyst causes the hydrogen combine with the carbonate ions, forming water and carbon dioxide and releasing electrons. 5. The electrolyte does not allow the electrons to pass through it to the cathode, forcing them to flow through an external circuit to the cathode. This flow of electrons forms an electrical current. 6. The carbon dioxide formed at the anode is often recycled back to the cathode."/>
          <p:cNvPicPr>
            <a:picLocks noChangeAspect="1" noChangeArrowheads="1"/>
          </p:cNvPicPr>
          <p:nvPr/>
        </p:nvPicPr>
        <p:blipFill>
          <a:blip r:embed="rId3" cstate="print"/>
          <a:srcRect/>
          <a:stretch>
            <a:fillRect/>
          </a:stretch>
        </p:blipFill>
        <p:spPr bwMode="auto">
          <a:xfrm>
            <a:off x="762000" y="1524000"/>
            <a:ext cx="1771650" cy="1981200"/>
          </a:xfrm>
          <a:prstGeom prst="rect">
            <a:avLst/>
          </a:prstGeom>
          <a:noFill/>
          <a:ln w="9525">
            <a:noFill/>
            <a:miter lim="800000"/>
            <a:headEnd/>
            <a:tailEnd/>
          </a:ln>
        </p:spPr>
      </p:pic>
      <p:pic>
        <p:nvPicPr>
          <p:cNvPr id="46089" name="Picture 3" descr="Diagram: How a Solid Oxide Fuel Cell (SOFC) works. An AFC consists of a non-porous metal oxide electrolyte (typically zirconium oxide) sandwiched between an anode (negatively charged electrode) and a cathode (positively charged electrode). The processes that take place in the fuel cell are as follows: 1. Hydrogen fuel is channeled through field flow plates to the anode on one side of the fuel cell, while oxygen from the air is channeled to the cathode on the other side of the cell.  2. At the cathode, a catalyst causes electrons from the electrical circuit to combine with oxygen to create negatively charged oxygen ions. 3. The negatively charged oxygen ions flow through the electrolyte to the anode. 4. At the anode, the catalyst causes the hydrogen to react with the oxygen ions forming water and free electrons. 5. The negatively charged electrons cannot flow through the electrolyte to reach the positively charged cathode, so they must flow through an external circuit, forming an electrical current. 6. At the cathode, the electrons combine with oxygen to create negatively charged oxygen ions, and the process repeats."/>
          <p:cNvPicPr>
            <a:picLocks noChangeAspect="1" noChangeArrowheads="1"/>
          </p:cNvPicPr>
          <p:nvPr/>
        </p:nvPicPr>
        <p:blipFill>
          <a:blip r:embed="rId4" cstate="print"/>
          <a:srcRect/>
          <a:stretch>
            <a:fillRect/>
          </a:stretch>
        </p:blipFill>
        <p:spPr bwMode="auto">
          <a:xfrm>
            <a:off x="762000" y="3810000"/>
            <a:ext cx="1809750" cy="22891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041BBDB5-977B-4FA2-9F59-5F0AA9FF0AE9}" type="slidenum">
              <a:rPr lang="en-US" sz="1200">
                <a:solidFill>
                  <a:srgbClr val="E1F470"/>
                </a:solidFill>
              </a:rPr>
              <a:pPr>
                <a:defRPr/>
              </a:pPr>
              <a:t>48</a:t>
            </a:fld>
            <a:endParaRPr lang="en-US" sz="1200"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18" name="Title 7"/>
          <p:cNvSpPr txBox="1">
            <a:spLocks/>
          </p:cNvSpPr>
          <p:nvPr/>
        </p:nvSpPr>
        <p:spPr bwMode="auto">
          <a:xfrm>
            <a:off x="457200" y="533400"/>
            <a:ext cx="8305800" cy="892552"/>
          </a:xfrm>
          <a:prstGeom prst="rect">
            <a:avLst/>
          </a:prstGeom>
          <a:noFill/>
          <a:ln w="9525">
            <a:noFill/>
            <a:miter lim="800000"/>
            <a:headEnd/>
            <a:tailEnd/>
          </a:ln>
          <a:effectLst/>
        </p:spPr>
        <p:txBody>
          <a:bodyPr anchor="ctr">
            <a:spAutoFit/>
          </a:bodyPr>
          <a:lstStyle/>
          <a:p>
            <a:pPr eaLnBrk="0" hangingPunct="0">
              <a:lnSpc>
                <a:spcPct val="100000"/>
              </a:lnSpc>
              <a:spcBef>
                <a:spcPct val="0"/>
              </a:spcBef>
              <a:buClrTx/>
              <a:buSzTx/>
              <a:buFontTx/>
              <a:buNone/>
              <a:defRPr/>
            </a:pPr>
            <a:r>
              <a:rPr lang="sl-SI" sz="2800" b="1" kern="0" dirty="0">
                <a:solidFill>
                  <a:srgbClr val="E1F470"/>
                </a:solidFill>
                <a:effectLst>
                  <a:outerShdw blurRad="38100" dist="38100" dir="2700000" algn="tl">
                    <a:srgbClr val="000000"/>
                  </a:outerShdw>
                </a:effectLst>
                <a:latin typeface="+mj-lt"/>
                <a:ea typeface="+mj-ea"/>
                <a:cs typeface="+mj-cs"/>
              </a:rPr>
              <a:t>Tipičan izgled GĆ veće snage</a:t>
            </a:r>
            <a:endParaRPr lang="en-GB" sz="2800" b="1" kern="0" dirty="0">
              <a:solidFill>
                <a:srgbClr val="E1F470"/>
              </a:solidFill>
              <a:effectLst>
                <a:outerShdw blurRad="38100" dist="38100" dir="2700000" algn="tl">
                  <a:srgbClr val="000000"/>
                </a:outerShdw>
              </a:effectLst>
              <a:latin typeface="+mj-lt"/>
              <a:ea typeface="+mj-ea"/>
              <a:cs typeface="+mj-cs"/>
            </a:endParaRPr>
          </a:p>
          <a:p>
            <a:pPr eaLnBrk="0" hangingPunct="0">
              <a:lnSpc>
                <a:spcPct val="100000"/>
              </a:lnSpc>
              <a:spcBef>
                <a:spcPct val="0"/>
              </a:spcBef>
              <a:buClrTx/>
              <a:buSzTx/>
              <a:buFontTx/>
              <a:buNone/>
              <a:defRPr/>
            </a:pPr>
            <a:r>
              <a:rPr lang="en-GB" b="1" kern="0" dirty="0">
                <a:solidFill>
                  <a:srgbClr val="E1F470"/>
                </a:solidFill>
                <a:effectLst/>
                <a:latin typeface="+mj-lt"/>
                <a:ea typeface="+mj-ea"/>
                <a:cs typeface="+mj-cs"/>
              </a:rPr>
              <a:t>(150 W)</a:t>
            </a:r>
          </a:p>
        </p:txBody>
      </p:sp>
      <p:pic>
        <p:nvPicPr>
          <p:cNvPr id="47110" name="Picture 3" descr="E:\Fakultet\Doktorske studije\Predavanja_doktorske\Vodonicna energija\Slike, video\150W_FC.jpg"/>
          <p:cNvPicPr>
            <a:picLocks noChangeAspect="1" noChangeArrowheads="1"/>
          </p:cNvPicPr>
          <p:nvPr/>
        </p:nvPicPr>
        <p:blipFill>
          <a:blip r:embed="rId3" cstate="print"/>
          <a:srcRect/>
          <a:stretch>
            <a:fillRect/>
          </a:stretch>
        </p:blipFill>
        <p:spPr bwMode="auto">
          <a:xfrm>
            <a:off x="2667000" y="1905000"/>
            <a:ext cx="3975100" cy="431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B5C00614-D9C4-41B6-BAB6-D9AE396253E1}" type="slidenum">
              <a:rPr lang="en-US" sz="1200">
                <a:solidFill>
                  <a:srgbClr val="E1F470"/>
                </a:solidFill>
              </a:rPr>
              <a:pPr>
                <a:defRPr/>
              </a:pPr>
              <a:t>49</a:t>
            </a:fld>
            <a:endParaRPr lang="en-US" sz="1200"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5" name="Title 1"/>
          <p:cNvSpPr>
            <a:spLocks noGrp="1"/>
          </p:cNvSpPr>
          <p:nvPr>
            <p:ph type="title"/>
          </p:nvPr>
        </p:nvSpPr>
        <p:spPr>
          <a:xfrm>
            <a:off x="457200" y="685800"/>
            <a:ext cx="8229600" cy="457200"/>
          </a:xfrm>
        </p:spPr>
        <p:txBody>
          <a:bodyPr/>
          <a:lstStyle/>
          <a:p>
            <a:r>
              <a:rPr lang="sl-SI" sz="2800" b="1" dirty="0">
                <a:solidFill>
                  <a:srgbClr val="E1F470"/>
                </a:solidFill>
              </a:rPr>
              <a:t>Glavni pravci razvoja gorivnih ćelija</a:t>
            </a:r>
            <a:endParaRPr lang="en-GB" sz="2800" b="1" dirty="0">
              <a:solidFill>
                <a:srgbClr val="E1F470"/>
              </a:solidFill>
            </a:endParaRPr>
          </a:p>
        </p:txBody>
      </p:sp>
      <p:sp>
        <p:nvSpPr>
          <p:cNvPr id="6" name="Content Placeholder 2"/>
          <p:cNvSpPr>
            <a:spLocks noGrp="1"/>
          </p:cNvSpPr>
          <p:nvPr>
            <p:ph idx="1"/>
          </p:nvPr>
        </p:nvSpPr>
        <p:spPr>
          <a:xfrm>
            <a:off x="533400" y="1600200"/>
            <a:ext cx="8229600" cy="4114800"/>
          </a:xfrm>
        </p:spPr>
        <p:txBody>
          <a:bodyPr/>
          <a:lstStyle/>
          <a:p>
            <a:r>
              <a:rPr lang="sl-SI" sz="2400" dirty="0">
                <a:effectLst/>
              </a:rPr>
              <a:t>Razvoj katalizatora, posebno u cilju supstituisanja Pt uz održavanje efikasnosti;</a:t>
            </a:r>
          </a:p>
          <a:p>
            <a:endParaRPr lang="sl-SI" sz="2400" dirty="0">
              <a:effectLst/>
            </a:endParaRPr>
          </a:p>
          <a:p>
            <a:r>
              <a:rPr lang="sl-SI" sz="2400" dirty="0">
                <a:effectLst/>
              </a:rPr>
              <a:t>Razvoj PEM, posebno za rad sa neplatinskim katalizatorima i na višim temperaturama;</a:t>
            </a:r>
          </a:p>
          <a:p>
            <a:endParaRPr lang="sl-SI" sz="2400" dirty="0">
              <a:effectLst/>
            </a:endParaRPr>
          </a:p>
          <a:p>
            <a:r>
              <a:rPr lang="sl-SI" sz="2400" dirty="0">
                <a:effectLst/>
              </a:rPr>
              <a:t>Inženjering, konstrukcione inovacije, upravljanje oslobođenom toplotom i vodom;</a:t>
            </a:r>
          </a:p>
          <a:p>
            <a:endParaRPr lang="sl-SI" sz="2400" dirty="0">
              <a:effectLst/>
            </a:endParaRPr>
          </a:p>
          <a:p>
            <a:r>
              <a:rPr lang="sl-SI" sz="2400" dirty="0">
                <a:effectLst/>
              </a:rPr>
              <a:t>Izotopski aspekti.</a:t>
            </a:r>
            <a:endParaRPr lang="en-GB" sz="2400" dirty="0">
              <a:effectLst/>
            </a:endParaRP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546B8158-C932-4549-9B94-5A0C4609552F}" type="slidenum">
              <a:rPr lang="en-US" sz="1200">
                <a:solidFill>
                  <a:srgbClr val="E1F470"/>
                </a:solidFill>
              </a:rPr>
              <a:pPr>
                <a:defRPr/>
              </a:pPr>
              <a:t>5</a:t>
            </a:fld>
            <a:endParaRPr lang="en-US" sz="1200" dirty="0">
              <a:solidFill>
                <a:srgbClr val="E1F470"/>
              </a:solidFill>
            </a:endParaRPr>
          </a:p>
        </p:txBody>
      </p:sp>
      <p:sp>
        <p:nvSpPr>
          <p:cNvPr id="231426" name="Rectangle 2"/>
          <p:cNvSpPr>
            <a:spLocks noGrp="1" noChangeArrowheads="1"/>
          </p:cNvSpPr>
          <p:nvPr>
            <p:ph type="title"/>
          </p:nvPr>
        </p:nvSpPr>
        <p:spPr>
          <a:xfrm>
            <a:off x="381000" y="609600"/>
            <a:ext cx="8229600" cy="457200"/>
          </a:xfrm>
        </p:spPr>
        <p:txBody>
          <a:bodyPr/>
          <a:lstStyle/>
          <a:p>
            <a:pPr eaLnBrk="1" hangingPunct="1">
              <a:defRPr/>
            </a:pPr>
            <a:r>
              <a:rPr lang="sl-SI" sz="3000" b="1" dirty="0">
                <a:solidFill>
                  <a:srgbClr val="E1F470"/>
                </a:solidFill>
              </a:rPr>
              <a:t>Nalaženje vodonika u prirodi</a:t>
            </a:r>
            <a:endParaRPr lang="en-US" sz="3000" b="1"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13" name="Rectangle 12"/>
          <p:cNvSpPr/>
          <p:nvPr/>
        </p:nvSpPr>
        <p:spPr>
          <a:xfrm>
            <a:off x="609600" y="1447800"/>
            <a:ext cx="8153400" cy="4378443"/>
          </a:xfrm>
          <a:prstGeom prst="rect">
            <a:avLst/>
          </a:prstGeom>
        </p:spPr>
        <p:txBody>
          <a:bodyPr>
            <a:spAutoFit/>
          </a:bodyPr>
          <a:lstStyle/>
          <a:p>
            <a:pPr algn="l">
              <a:defRPr/>
            </a:pPr>
            <a:r>
              <a:rPr lang="vi-VN" sz="2000" b="1" dirty="0">
                <a:solidFill>
                  <a:srgbClr val="D9FFFF"/>
                </a:solidFill>
                <a:effectLst/>
              </a:rPr>
              <a:t>Vodonik se u prirodi sreće</a:t>
            </a:r>
            <a:r>
              <a:rPr lang="sl-SI" sz="2000" b="1" dirty="0">
                <a:solidFill>
                  <a:srgbClr val="D9FFFF"/>
                </a:solidFill>
                <a:effectLst/>
              </a:rPr>
              <a:t>:</a:t>
            </a:r>
            <a:r>
              <a:rPr lang="vi-VN" sz="2000" b="1" dirty="0">
                <a:solidFill>
                  <a:srgbClr val="D9FFFF"/>
                </a:solidFill>
                <a:effectLst/>
              </a:rPr>
              <a:t> </a:t>
            </a:r>
            <a:endParaRPr lang="sl-SI" sz="2000" b="1" dirty="0">
              <a:solidFill>
                <a:srgbClr val="D9FFFF"/>
              </a:solidFill>
              <a:effectLst/>
            </a:endParaRPr>
          </a:p>
          <a:p>
            <a:pPr algn="l">
              <a:spcBef>
                <a:spcPts val="0"/>
              </a:spcBef>
              <a:defRPr/>
            </a:pPr>
            <a:endParaRPr lang="sl-SI" sz="2000" b="1" dirty="0">
              <a:solidFill>
                <a:srgbClr val="D9FFFF"/>
              </a:solidFill>
              <a:effectLst/>
            </a:endParaRPr>
          </a:p>
          <a:p>
            <a:pPr marL="625475" lvl="1" indent="-400050" algn="l">
              <a:lnSpc>
                <a:spcPct val="100000"/>
              </a:lnSpc>
              <a:spcBef>
                <a:spcPts val="0"/>
              </a:spcBef>
              <a:spcAft>
                <a:spcPts val="1200"/>
              </a:spcAft>
              <a:buSzPct val="80000"/>
              <a:buBlip>
                <a:blip r:embed="rId3"/>
              </a:buBlip>
              <a:defRPr/>
            </a:pPr>
            <a:r>
              <a:rPr lang="sl-SI" sz="1800" b="1" dirty="0">
                <a:solidFill>
                  <a:srgbClr val="D9FFFF"/>
                </a:solidFill>
                <a:effectLst/>
              </a:rPr>
              <a:t>Veoma malo</a:t>
            </a:r>
            <a:r>
              <a:rPr lang="vi-VN" sz="1800" b="1" dirty="0">
                <a:solidFill>
                  <a:srgbClr val="D9FFFF"/>
                </a:solidFill>
                <a:effectLst/>
              </a:rPr>
              <a:t> kao slobodan </a:t>
            </a:r>
            <a:r>
              <a:rPr lang="vi-VN" sz="1800" dirty="0">
                <a:solidFill>
                  <a:srgbClr val="D9FFFF"/>
                </a:solidFill>
                <a:effectLst/>
              </a:rPr>
              <a:t>(u gornjim slojevima atmosfere</a:t>
            </a:r>
            <a:r>
              <a:rPr lang="en-US" sz="1800" dirty="0"/>
              <a:t> </a:t>
            </a:r>
            <a:r>
              <a:rPr lang="sl-SI" sz="1600" dirty="0"/>
              <a:t>- </a:t>
            </a:r>
            <a:r>
              <a:rPr lang="en-US" sz="1600" dirty="0" err="1"/>
              <a:t>dominira</a:t>
            </a:r>
            <a:r>
              <a:rPr lang="en-US" sz="1600" dirty="0"/>
              <a:t> </a:t>
            </a:r>
            <a:r>
              <a:rPr lang="en-US" sz="1600" dirty="0" err="1"/>
              <a:t>na</a:t>
            </a:r>
            <a:r>
              <a:rPr lang="en-US" sz="1600" dirty="0"/>
              <a:t> </a:t>
            </a:r>
            <a:r>
              <a:rPr lang="en-US" sz="1600" dirty="0" err="1"/>
              <a:t>visinama</a:t>
            </a:r>
            <a:r>
              <a:rPr lang="en-US" sz="1600" dirty="0"/>
              <a:t> </a:t>
            </a:r>
            <a:r>
              <a:rPr lang="en-US" sz="1600" dirty="0" err="1"/>
              <a:t>iznad</a:t>
            </a:r>
            <a:r>
              <a:rPr lang="en-US" sz="1600" dirty="0"/>
              <a:t> 100 km. </a:t>
            </a:r>
            <a:r>
              <a:rPr lang="en-US" sz="1600" dirty="0" err="1"/>
              <a:t>Usled</a:t>
            </a:r>
            <a:r>
              <a:rPr lang="en-US" sz="1600" dirty="0"/>
              <a:t> </a:t>
            </a:r>
            <a:r>
              <a:rPr lang="en-US" sz="1600" dirty="0" err="1"/>
              <a:t>takve</a:t>
            </a:r>
            <a:r>
              <a:rPr lang="en-US" sz="1600" dirty="0"/>
              <a:t> </a:t>
            </a:r>
            <a:r>
              <a:rPr lang="en-US" sz="1600" dirty="0" err="1"/>
              <a:t>raspodele</a:t>
            </a:r>
            <a:r>
              <a:rPr lang="en-US" sz="1600" dirty="0"/>
              <a:t>, </a:t>
            </a:r>
            <a:r>
              <a:rPr lang="en-US" sz="1600" dirty="0" err="1"/>
              <a:t>Zemljina</a:t>
            </a:r>
            <a:r>
              <a:rPr lang="en-US" sz="1600" dirty="0"/>
              <a:t> </a:t>
            </a:r>
            <a:r>
              <a:rPr lang="en-US" sz="1600" dirty="0" err="1"/>
              <a:t>atmosfera</a:t>
            </a:r>
            <a:r>
              <a:rPr lang="en-US" sz="1600" dirty="0"/>
              <a:t> </a:t>
            </a:r>
            <a:r>
              <a:rPr lang="en-US" sz="1600" dirty="0" err="1"/>
              <a:t>nije</a:t>
            </a:r>
            <a:r>
              <a:rPr lang="en-US" sz="1600" dirty="0"/>
              <a:t> </a:t>
            </a:r>
            <a:r>
              <a:rPr lang="en-US" sz="1600" dirty="0" err="1"/>
              <a:t>pogodan</a:t>
            </a:r>
            <a:r>
              <a:rPr lang="en-US" sz="1600" dirty="0"/>
              <a:t> </a:t>
            </a:r>
            <a:r>
              <a:rPr lang="en-US" sz="1600" dirty="0" err="1"/>
              <a:t>izvor</a:t>
            </a:r>
            <a:r>
              <a:rPr lang="en-US" sz="1600" dirty="0"/>
              <a:t> </a:t>
            </a:r>
            <a:r>
              <a:rPr lang="en-US" sz="1600" dirty="0" err="1"/>
              <a:t>vodonika</a:t>
            </a:r>
            <a:r>
              <a:rPr lang="sl-SI" sz="1600" dirty="0"/>
              <a:t>;</a:t>
            </a:r>
            <a:r>
              <a:rPr lang="vi-VN" sz="1800" dirty="0">
                <a:solidFill>
                  <a:srgbClr val="D9FFFF"/>
                </a:solidFill>
                <a:effectLst/>
              </a:rPr>
              <a:t> </a:t>
            </a:r>
            <a:r>
              <a:rPr lang="sl-SI" sz="1800" dirty="0">
                <a:solidFill>
                  <a:srgbClr val="D9FFFF"/>
                </a:solidFill>
                <a:effectLst/>
              </a:rPr>
              <a:t>0,00005 zapr.%, </a:t>
            </a:r>
            <a:r>
              <a:rPr lang="vi-VN" sz="1800" dirty="0">
                <a:solidFill>
                  <a:srgbClr val="D9FFFF"/>
                </a:solidFill>
                <a:effectLst/>
              </a:rPr>
              <a:t>u vulkanskim gasovima, u gasovima koji prate naftu)</a:t>
            </a:r>
            <a:r>
              <a:rPr lang="sl-SI" sz="1800" dirty="0">
                <a:solidFill>
                  <a:srgbClr val="D9FFFF"/>
                </a:solidFill>
                <a:effectLst/>
              </a:rPr>
              <a:t>.</a:t>
            </a:r>
          </a:p>
          <a:p>
            <a:pPr marL="625475" lvl="1" indent="-400050" algn="l">
              <a:lnSpc>
                <a:spcPct val="100000"/>
              </a:lnSpc>
              <a:spcBef>
                <a:spcPts val="0"/>
              </a:spcBef>
              <a:spcAft>
                <a:spcPts val="1200"/>
              </a:spcAft>
              <a:buSzPct val="80000"/>
              <a:buBlip>
                <a:blip r:embed="rId3"/>
              </a:buBlip>
              <a:defRPr/>
            </a:pPr>
            <a:r>
              <a:rPr lang="sl-SI" sz="1800" b="1" dirty="0">
                <a:solidFill>
                  <a:srgbClr val="D9FFFF"/>
                </a:solidFill>
                <a:effectLst/>
              </a:rPr>
              <a:t>V</a:t>
            </a:r>
            <a:r>
              <a:rPr lang="vi-VN" sz="1800" b="1" dirty="0">
                <a:solidFill>
                  <a:srgbClr val="D9FFFF"/>
                </a:solidFill>
                <a:effectLst/>
              </a:rPr>
              <a:t>iše u formi svojih jedinjenja </a:t>
            </a:r>
            <a:r>
              <a:rPr lang="sl-SI" sz="1800" dirty="0">
                <a:solidFill>
                  <a:srgbClr val="D9FFFF"/>
                </a:solidFill>
                <a:effectLst/>
              </a:rPr>
              <a:t>(</a:t>
            </a:r>
            <a:r>
              <a:rPr lang="vi-VN" sz="1800" dirty="0">
                <a:solidFill>
                  <a:srgbClr val="D9FFFF"/>
                </a:solidFill>
                <a:effectLst/>
              </a:rPr>
              <a:t>najviše zastupljen u vodi</a:t>
            </a:r>
            <a:r>
              <a:rPr lang="sl-SI" sz="1800" dirty="0">
                <a:solidFill>
                  <a:srgbClr val="D9FFFF"/>
                </a:solidFill>
                <a:effectLst/>
              </a:rPr>
              <a:t>, maseni udeo 11,1 %, </a:t>
            </a:r>
            <a:r>
              <a:rPr lang="vi-VN" sz="1800" dirty="0">
                <a:solidFill>
                  <a:srgbClr val="D9FFFF"/>
                </a:solidFill>
                <a:effectLst/>
              </a:rPr>
              <a:t>u nafti 11-14, a u prirodnim i naftno-rafinerijskim gasovima 20-80</a:t>
            </a:r>
            <a:r>
              <a:rPr lang="sl-SI" sz="1800" dirty="0">
                <a:solidFill>
                  <a:srgbClr val="D9FFFF"/>
                </a:solidFill>
                <a:effectLst/>
              </a:rPr>
              <a:t>).</a:t>
            </a:r>
            <a:endParaRPr lang="en-US" sz="1800" dirty="0">
              <a:solidFill>
                <a:srgbClr val="D9FFFF"/>
              </a:solidFill>
              <a:effectLst/>
            </a:endParaRPr>
          </a:p>
          <a:p>
            <a:pPr marL="625475" lvl="1" indent="-400050" algn="l">
              <a:lnSpc>
                <a:spcPct val="100000"/>
              </a:lnSpc>
              <a:spcBef>
                <a:spcPts val="0"/>
              </a:spcBef>
              <a:spcAft>
                <a:spcPts val="600"/>
              </a:spcAft>
              <a:buSzPct val="80000"/>
              <a:buFont typeface="Wingdings" pitchFamily="2" charset="2"/>
              <a:buBlip>
                <a:blip r:embed="rId3"/>
              </a:buBlip>
              <a:defRPr/>
            </a:pPr>
            <a:r>
              <a:rPr lang="sl-SI" sz="1800" b="1" dirty="0">
                <a:solidFill>
                  <a:srgbClr val="D9FFFF"/>
                </a:solidFill>
                <a:effectLst/>
              </a:rPr>
              <a:t>Zato se on mora proizvoditi:</a:t>
            </a:r>
          </a:p>
          <a:p>
            <a:pPr marL="1257300" lvl="2" indent="-400050" algn="l">
              <a:lnSpc>
                <a:spcPct val="100000"/>
              </a:lnSpc>
              <a:spcBef>
                <a:spcPts val="0"/>
              </a:spcBef>
              <a:buSzPct val="60000"/>
              <a:buBlip>
                <a:blip r:embed="rId3"/>
              </a:buBlip>
              <a:defRPr/>
            </a:pPr>
            <a:r>
              <a:rPr lang="sl-SI" sz="1800" dirty="0">
                <a:solidFill>
                  <a:srgbClr val="D9FFFF"/>
                </a:solidFill>
                <a:effectLst/>
              </a:rPr>
              <a:t>Proizvodi se iz drugih materijala</a:t>
            </a:r>
            <a:r>
              <a:rPr lang="en-US" sz="1800" dirty="0">
                <a:solidFill>
                  <a:srgbClr val="D9FFFF"/>
                </a:solidFill>
                <a:effectLst/>
              </a:rPr>
              <a:t> (</a:t>
            </a:r>
            <a:r>
              <a:rPr lang="en-US" sz="1800" dirty="0">
                <a:solidFill>
                  <a:schemeClr val="accent1">
                    <a:lumMod val="60000"/>
                    <a:lumOff val="40000"/>
                  </a:schemeClr>
                </a:solidFill>
                <a:effectLst/>
              </a:rPr>
              <a:t>o</a:t>
            </a:r>
            <a:r>
              <a:rPr lang="sr-Latn-RS" sz="1800" dirty="0">
                <a:solidFill>
                  <a:schemeClr val="accent1">
                    <a:lumMod val="60000"/>
                    <a:lumOff val="40000"/>
                  </a:schemeClr>
                </a:solidFill>
                <a:effectLst/>
              </a:rPr>
              <a:t>bično iz vode</a:t>
            </a:r>
            <a:r>
              <a:rPr lang="sr-Latn-RS" sz="1800" dirty="0">
                <a:solidFill>
                  <a:srgbClr val="D9FFFF"/>
                </a:solidFill>
                <a:effectLst/>
              </a:rPr>
              <a:t>)</a:t>
            </a:r>
            <a:r>
              <a:rPr lang="sl-SI" sz="1800" dirty="0">
                <a:solidFill>
                  <a:srgbClr val="D9FFFF"/>
                </a:solidFill>
                <a:effectLst/>
              </a:rPr>
              <a:t> i uz korišćenje energije iz drugih (</a:t>
            </a:r>
            <a:r>
              <a:rPr lang="sl-SI" sz="1800" dirty="0">
                <a:solidFill>
                  <a:schemeClr val="tx2">
                    <a:lumMod val="75000"/>
                  </a:schemeClr>
                </a:solidFill>
                <a:effectLst/>
              </a:rPr>
              <a:t>primarnih</a:t>
            </a:r>
            <a:r>
              <a:rPr lang="sl-SI" sz="1800" dirty="0">
                <a:solidFill>
                  <a:srgbClr val="D9FFFF"/>
                </a:solidFill>
                <a:effectLst/>
              </a:rPr>
              <a:t>) izvora.</a:t>
            </a:r>
          </a:p>
          <a:p>
            <a:pPr marL="800100" lvl="1" indent="-400050" algn="l">
              <a:spcBef>
                <a:spcPts val="600"/>
              </a:spcBef>
              <a:buSzPct val="80000"/>
              <a:buFont typeface="Wingdings" pitchFamily="2" charset="2"/>
              <a:buBlip>
                <a:blip r:embed="rId3"/>
              </a:buBlip>
              <a:defRPr/>
            </a:pPr>
            <a:endParaRPr lang="sl-SI" sz="1400" dirty="0"/>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B5C00614-D9C4-41B6-BAB6-D9AE396253E1}" type="slidenum">
              <a:rPr lang="en-US" sz="1200">
                <a:solidFill>
                  <a:srgbClr val="E1F470"/>
                </a:solidFill>
              </a:rPr>
              <a:pPr>
                <a:defRPr/>
              </a:pPr>
              <a:t>50</a:t>
            </a:fld>
            <a:endParaRPr lang="en-US" sz="1200"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5" name="Title 1"/>
          <p:cNvSpPr>
            <a:spLocks noGrp="1"/>
          </p:cNvSpPr>
          <p:nvPr>
            <p:ph type="title"/>
          </p:nvPr>
        </p:nvSpPr>
        <p:spPr>
          <a:xfrm>
            <a:off x="0" y="1676400"/>
            <a:ext cx="9144000" cy="2895600"/>
          </a:xfrm>
          <a:solidFill>
            <a:srgbClr val="FFFF2F">
              <a:alpha val="90000"/>
            </a:srgbClr>
          </a:solidFill>
        </p:spPr>
        <p:txBody>
          <a:bodyPr/>
          <a:lstStyle/>
          <a:p>
            <a:pPr>
              <a:lnSpc>
                <a:spcPct val="150000"/>
              </a:lnSpc>
            </a:pPr>
            <a:r>
              <a:rPr lang="en-GB" sz="2800" b="1" dirty="0">
                <a:solidFill>
                  <a:srgbClr val="4382C1"/>
                </a:solidFill>
              </a:rPr>
              <a:t>ZAPRAVO, </a:t>
            </a:r>
            <a:br>
              <a:rPr lang="en-GB" sz="2800" b="1" dirty="0">
                <a:solidFill>
                  <a:srgbClr val="4382C1"/>
                </a:solidFill>
              </a:rPr>
            </a:br>
            <a:r>
              <a:rPr lang="en-GB" sz="2800" b="1" dirty="0">
                <a:solidFill>
                  <a:srgbClr val="4382C1"/>
                </a:solidFill>
              </a:rPr>
              <a:t>PUNA EFIKASNOST UPOTREBE GORIVNIH </a:t>
            </a:r>
            <a:r>
              <a:rPr lang="sl-SI" sz="2800" b="1" dirty="0">
                <a:solidFill>
                  <a:srgbClr val="4382C1"/>
                </a:solidFill>
              </a:rPr>
              <a:t>ĆELIJA</a:t>
            </a:r>
            <a:r>
              <a:rPr lang="en-GB" sz="2800" b="1" dirty="0">
                <a:solidFill>
                  <a:srgbClr val="4382C1"/>
                </a:solidFill>
              </a:rPr>
              <a:t> U PRAKSI OSTVARUJE SE KROZ ADEKVATNE ENERGETSKE KONCEPTE</a:t>
            </a: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7C677AE0-C07C-4ADE-9ED0-67C585E02B78}" type="slidenum">
              <a:rPr lang="en-US" sz="1200">
                <a:solidFill>
                  <a:srgbClr val="E1F470"/>
                </a:solidFill>
              </a:rPr>
              <a:pPr>
                <a:defRPr/>
              </a:pPr>
              <a:t>51</a:t>
            </a:fld>
            <a:endParaRPr lang="en-US" sz="1200"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18" name="Title 7"/>
          <p:cNvSpPr txBox="1">
            <a:spLocks/>
          </p:cNvSpPr>
          <p:nvPr/>
        </p:nvSpPr>
        <p:spPr bwMode="auto">
          <a:xfrm>
            <a:off x="457200" y="533400"/>
            <a:ext cx="8305800" cy="523875"/>
          </a:xfrm>
          <a:prstGeom prst="rect">
            <a:avLst/>
          </a:prstGeom>
          <a:noFill/>
          <a:ln w="9525">
            <a:noFill/>
            <a:miter lim="800000"/>
            <a:headEnd/>
            <a:tailEnd/>
          </a:ln>
          <a:effectLst/>
        </p:spPr>
        <p:txBody>
          <a:bodyPr anchor="ctr">
            <a:spAutoFit/>
          </a:bodyPr>
          <a:lstStyle/>
          <a:p>
            <a:pPr eaLnBrk="0" hangingPunct="0">
              <a:lnSpc>
                <a:spcPct val="100000"/>
              </a:lnSpc>
              <a:spcBef>
                <a:spcPct val="0"/>
              </a:spcBef>
              <a:buClrTx/>
              <a:buSzTx/>
              <a:buFontTx/>
              <a:buNone/>
              <a:defRPr/>
            </a:pPr>
            <a:r>
              <a:rPr lang="sl-SI" sz="2800" b="1" kern="0" dirty="0">
                <a:solidFill>
                  <a:srgbClr val="E1F470"/>
                </a:solidFill>
                <a:effectLst>
                  <a:outerShdw blurRad="38100" dist="38100" dir="2700000" algn="tl">
                    <a:srgbClr val="000000"/>
                  </a:outerShdw>
                </a:effectLst>
                <a:latin typeface="+mj-lt"/>
                <a:ea typeface="+mj-ea"/>
                <a:cs typeface="+mj-cs"/>
              </a:rPr>
              <a:t>Jedan koncept vodonične energije - izotopski</a:t>
            </a:r>
            <a:endParaRPr lang="en-GB" sz="2800" b="1" kern="0" dirty="0">
              <a:solidFill>
                <a:srgbClr val="E1F470"/>
              </a:solidFill>
              <a:effectLst>
                <a:outerShdw blurRad="38100" dist="38100" dir="2700000" algn="tl">
                  <a:srgbClr val="000000"/>
                </a:outerShdw>
              </a:effectLst>
              <a:latin typeface="+mj-lt"/>
              <a:ea typeface="+mj-ea"/>
              <a:cs typeface="+mj-cs"/>
            </a:endParaRPr>
          </a:p>
        </p:txBody>
      </p:sp>
      <p:sp>
        <p:nvSpPr>
          <p:cNvPr id="12" name="TextBox 11"/>
          <p:cNvSpPr txBox="1"/>
          <p:nvPr/>
        </p:nvSpPr>
        <p:spPr>
          <a:xfrm>
            <a:off x="381000" y="1524000"/>
            <a:ext cx="525850" cy="3339056"/>
          </a:xfrm>
          <a:prstGeom prst="rect">
            <a:avLst/>
          </a:prstGeom>
          <a:noFill/>
        </p:spPr>
        <p:txBody>
          <a:bodyPr vert="vert270" wrap="none">
            <a:spAutoFit/>
          </a:bodyPr>
          <a:lstStyle/>
          <a:p>
            <a:pPr>
              <a:defRPr/>
            </a:pPr>
            <a:r>
              <a:rPr lang="sl-SI" sz="2000" dirty="0">
                <a:solidFill>
                  <a:schemeClr val="tx1"/>
                </a:solidFill>
                <a:effectLst/>
              </a:rPr>
              <a:t>Sistem reverzibilne elektrane</a:t>
            </a:r>
            <a:endParaRPr lang="en-GB" sz="2000" dirty="0">
              <a:solidFill>
                <a:schemeClr val="tx1"/>
              </a:solidFill>
              <a:effectLst/>
            </a:endParaRPr>
          </a:p>
        </p:txBody>
      </p:sp>
      <p:pic>
        <p:nvPicPr>
          <p:cNvPr id="49159" name="Picture 7"/>
          <p:cNvPicPr>
            <a:picLocks noChangeAspect="1" noChangeArrowheads="1"/>
          </p:cNvPicPr>
          <p:nvPr/>
        </p:nvPicPr>
        <p:blipFill>
          <a:blip r:embed="rId3" cstate="print"/>
          <a:srcRect/>
          <a:stretch>
            <a:fillRect/>
          </a:stretch>
        </p:blipFill>
        <p:spPr bwMode="auto">
          <a:xfrm>
            <a:off x="1447800" y="1600200"/>
            <a:ext cx="7010400" cy="4452938"/>
          </a:xfrm>
          <a:prstGeom prst="rect">
            <a:avLst/>
          </a:prstGeom>
          <a:solidFill>
            <a:srgbClr val="F2F8CC">
              <a:alpha val="74901"/>
            </a:srgbClr>
          </a:solidFill>
          <a:ln w="9525" algn="ctr">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169B93A6-D34F-40CE-835D-4D220223FFE2}" type="slidenum">
              <a:rPr lang="en-US" sz="1200">
                <a:solidFill>
                  <a:srgbClr val="E1F470"/>
                </a:solidFill>
              </a:rPr>
              <a:pPr>
                <a:defRPr/>
              </a:pPr>
              <a:t>52</a:t>
            </a:fld>
            <a:endParaRPr lang="en-US" sz="1200"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18" name="Title 7"/>
          <p:cNvSpPr txBox="1">
            <a:spLocks/>
          </p:cNvSpPr>
          <p:nvPr/>
        </p:nvSpPr>
        <p:spPr bwMode="auto">
          <a:xfrm>
            <a:off x="457200" y="533400"/>
            <a:ext cx="8305800" cy="554038"/>
          </a:xfrm>
          <a:prstGeom prst="rect">
            <a:avLst/>
          </a:prstGeom>
          <a:noFill/>
          <a:ln w="9525">
            <a:noFill/>
            <a:miter lim="800000"/>
            <a:headEnd/>
            <a:tailEnd/>
          </a:ln>
          <a:effectLst/>
        </p:spPr>
        <p:txBody>
          <a:bodyPr anchor="ctr">
            <a:spAutoFit/>
          </a:bodyPr>
          <a:lstStyle/>
          <a:p>
            <a:pPr eaLnBrk="0" hangingPunct="0">
              <a:lnSpc>
                <a:spcPct val="100000"/>
              </a:lnSpc>
              <a:spcBef>
                <a:spcPct val="0"/>
              </a:spcBef>
              <a:buClrTx/>
              <a:buSzTx/>
              <a:buFontTx/>
              <a:buNone/>
              <a:defRPr/>
            </a:pPr>
            <a:r>
              <a:rPr lang="sl-SI" sz="3000" b="1" kern="0" dirty="0">
                <a:solidFill>
                  <a:schemeClr val="bg2">
                    <a:lumMod val="60000"/>
                    <a:lumOff val="40000"/>
                  </a:schemeClr>
                </a:solidFill>
                <a:effectLst>
                  <a:outerShdw blurRad="38100" dist="38100" dir="2700000" algn="tl">
                    <a:srgbClr val="000000"/>
                  </a:outerShdw>
                </a:effectLst>
                <a:latin typeface="+mj-lt"/>
                <a:ea typeface="+mj-ea"/>
                <a:cs typeface="+mj-cs"/>
              </a:rPr>
              <a:t>V. </a:t>
            </a:r>
            <a:r>
              <a:rPr lang="sl-SI" sz="3000" b="1" kern="0" dirty="0">
                <a:solidFill>
                  <a:srgbClr val="E1F470"/>
                </a:solidFill>
                <a:effectLst>
                  <a:outerShdw blurRad="38100" dist="38100" dir="2700000" algn="tl">
                    <a:srgbClr val="000000"/>
                  </a:outerShdw>
                </a:effectLst>
                <a:latin typeface="+mj-lt"/>
                <a:ea typeface="+mj-ea"/>
                <a:cs typeface="+mj-cs"/>
              </a:rPr>
              <a:t>IZOTOPI VODONIKA</a:t>
            </a:r>
            <a:endParaRPr lang="en-GB" sz="3000" b="1" kern="0" dirty="0">
              <a:solidFill>
                <a:srgbClr val="E1F470"/>
              </a:solidFill>
              <a:effectLst>
                <a:outerShdw blurRad="38100" dist="38100" dir="2700000" algn="tl">
                  <a:srgbClr val="000000"/>
                </a:outerShdw>
              </a:effectLst>
              <a:latin typeface="+mj-lt"/>
              <a:ea typeface="+mj-ea"/>
              <a:cs typeface="+mj-cs"/>
            </a:endParaRPr>
          </a:p>
        </p:txBody>
      </p:sp>
      <p:graphicFrame>
        <p:nvGraphicFramePr>
          <p:cNvPr id="4098" name="Object 2"/>
          <p:cNvGraphicFramePr>
            <a:graphicFrameLocks noChangeAspect="1"/>
          </p:cNvGraphicFramePr>
          <p:nvPr/>
        </p:nvGraphicFramePr>
        <p:xfrm>
          <a:off x="304800" y="1600200"/>
          <a:ext cx="928688" cy="4343400"/>
        </p:xfrm>
        <a:graphic>
          <a:graphicData uri="http://schemas.openxmlformats.org/presentationml/2006/ole">
            <mc:AlternateContent xmlns:mc="http://schemas.openxmlformats.org/markup-compatibility/2006">
              <mc:Choice xmlns:v="urn:schemas-microsoft-com:vml" Requires="v">
                <p:oleObj spid="_x0000_s134179" name="CorelDRAW" r:id="rId4" imgW="1370160" imgH="6410880" progId="CorelDraw.Graphic.13">
                  <p:embed/>
                </p:oleObj>
              </mc:Choice>
              <mc:Fallback>
                <p:oleObj name="CorelDRAW" r:id="rId4" imgW="1370160" imgH="6410880" progId="CorelDraw.Graphic.1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600200"/>
                        <a:ext cx="928688"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a:spLocks noChangeArrowheads="1"/>
          </p:cNvSpPr>
          <p:nvPr/>
        </p:nvSpPr>
        <p:spPr bwMode="auto">
          <a:xfrm>
            <a:off x="1524000" y="1447800"/>
            <a:ext cx="7620000" cy="4724400"/>
          </a:xfrm>
          <a:prstGeom prst="rect">
            <a:avLst/>
          </a:prstGeom>
          <a:noFill/>
          <a:ln w="9525">
            <a:noFill/>
            <a:miter lim="800000"/>
            <a:headEnd/>
            <a:tailEnd/>
          </a:ln>
          <a:effectLst/>
        </p:spPr>
        <p:txBody>
          <a:bodyPr/>
          <a:lstStyle/>
          <a:p>
            <a:pPr marL="342900" indent="-342900" algn="l">
              <a:lnSpc>
                <a:spcPts val="600"/>
              </a:lnSpc>
              <a:defRPr/>
            </a:pPr>
            <a:endParaRPr lang="en-US" sz="1600" dirty="0">
              <a:solidFill>
                <a:schemeClr val="accent2"/>
              </a:solidFill>
              <a:effectLst>
                <a:outerShdw blurRad="38100" dist="38100" dir="2700000" algn="tl">
                  <a:srgbClr val="000000"/>
                </a:outerShdw>
              </a:effectLst>
            </a:endParaRPr>
          </a:p>
          <a:p>
            <a:pPr marL="342900" indent="-342900" algn="l">
              <a:lnSpc>
                <a:spcPts val="1800"/>
              </a:lnSpc>
              <a:defRPr/>
            </a:pPr>
            <a:r>
              <a:rPr lang="sl-SI" sz="1600" dirty="0">
                <a:solidFill>
                  <a:schemeClr val="tx1"/>
                </a:solidFill>
                <a:effectLst>
                  <a:outerShdw blurRad="38100" dist="38100" dir="2700000" algn="tl">
                    <a:srgbClr val="000000"/>
                  </a:outerShdw>
                </a:effectLst>
              </a:rPr>
              <a:t>Obilnost</a:t>
            </a:r>
            <a:r>
              <a:rPr lang="en-US" sz="1600" dirty="0">
                <a:solidFill>
                  <a:schemeClr val="tx1"/>
                </a:solidFill>
                <a:effectLst>
                  <a:outerShdw blurRad="38100" dist="38100" dir="2700000" algn="tl">
                    <a:srgbClr val="000000"/>
                  </a:outerShdw>
                </a:effectLst>
              </a:rPr>
              <a:t>:</a:t>
            </a:r>
            <a:r>
              <a:rPr lang="en-US" sz="1600" b="1" dirty="0">
                <a:solidFill>
                  <a:schemeClr val="tx1"/>
                </a:solidFill>
                <a:effectLst>
                  <a:outerShdw blurRad="38100" dist="38100" dir="2700000" algn="tl">
                    <a:srgbClr val="000000"/>
                  </a:outerShdw>
                </a:effectLst>
              </a:rPr>
              <a:t> </a:t>
            </a:r>
            <a:r>
              <a:rPr lang="en-US" sz="1600" b="1" dirty="0">
                <a:solidFill>
                  <a:schemeClr val="tx1"/>
                </a:solidFill>
                <a:effectLst/>
              </a:rPr>
              <a:t>99.985</a:t>
            </a:r>
            <a:r>
              <a:rPr lang="sl-SI" sz="1600" b="1" dirty="0">
                <a:solidFill>
                  <a:schemeClr val="tx1"/>
                </a:solidFill>
                <a:effectLst/>
              </a:rPr>
              <a:t> </a:t>
            </a:r>
            <a:r>
              <a:rPr lang="en-US" sz="1600" b="1" dirty="0">
                <a:solidFill>
                  <a:schemeClr val="tx1"/>
                </a:solidFill>
                <a:effectLst/>
              </a:rPr>
              <a:t>%</a:t>
            </a:r>
          </a:p>
          <a:p>
            <a:pPr marL="342900" indent="-342900" algn="l">
              <a:lnSpc>
                <a:spcPts val="1800"/>
              </a:lnSpc>
              <a:defRPr/>
            </a:pPr>
            <a:r>
              <a:rPr lang="sl-SI" sz="1600" dirty="0">
                <a:solidFill>
                  <a:schemeClr val="tx1"/>
                </a:solidFill>
                <a:effectLst>
                  <a:outerShdw blurRad="38100" dist="38100" dir="2700000" algn="tl">
                    <a:srgbClr val="000000"/>
                  </a:outerShdw>
                </a:effectLst>
              </a:rPr>
              <a:t>Sirovine za proizvodnju</a:t>
            </a:r>
            <a:r>
              <a:rPr lang="en-US" sz="1600" dirty="0">
                <a:solidFill>
                  <a:schemeClr val="tx1"/>
                </a:solidFill>
                <a:effectLst>
                  <a:outerShdw blurRad="38100" dist="38100" dir="2700000" algn="tl">
                    <a:srgbClr val="000000"/>
                  </a:outerShdw>
                </a:effectLst>
              </a:rPr>
              <a:t>:</a:t>
            </a:r>
            <a:r>
              <a:rPr lang="en-US" sz="1600" b="1" dirty="0">
                <a:solidFill>
                  <a:schemeClr val="tx1"/>
                </a:solidFill>
                <a:effectLst>
                  <a:outerShdw blurRad="38100" dist="38100" dir="2700000" algn="tl">
                    <a:srgbClr val="000000"/>
                  </a:outerShdw>
                </a:effectLst>
              </a:rPr>
              <a:t> </a:t>
            </a:r>
            <a:r>
              <a:rPr lang="sl-SI" sz="1600" b="1" dirty="0">
                <a:solidFill>
                  <a:schemeClr val="tx1"/>
                </a:solidFill>
                <a:effectLst/>
              </a:rPr>
              <a:t>razne</a:t>
            </a:r>
            <a:endParaRPr lang="en-US" sz="1600" b="1" dirty="0">
              <a:solidFill>
                <a:schemeClr val="tx1"/>
              </a:solidFill>
              <a:effectLst/>
            </a:endParaRPr>
          </a:p>
          <a:p>
            <a:pPr marL="342900" indent="-342900" algn="l">
              <a:lnSpc>
                <a:spcPts val="1800"/>
              </a:lnSpc>
              <a:defRPr/>
            </a:pPr>
            <a:r>
              <a:rPr lang="en-US" sz="1600" dirty="0">
                <a:solidFill>
                  <a:schemeClr val="tx1"/>
                </a:solidFill>
                <a:effectLst>
                  <a:outerShdw blurRad="38100" dist="38100" dir="2700000" algn="tl">
                    <a:srgbClr val="000000"/>
                  </a:outerShdw>
                </a:effectLst>
              </a:rPr>
              <a:t>U</a:t>
            </a:r>
            <a:r>
              <a:rPr lang="sl-SI" sz="1600" dirty="0">
                <a:solidFill>
                  <a:schemeClr val="tx1"/>
                </a:solidFill>
                <a:effectLst>
                  <a:outerShdw blurRad="38100" dist="38100" dir="2700000" algn="tl">
                    <a:srgbClr val="000000"/>
                  </a:outerShdw>
                </a:effectLst>
              </a:rPr>
              <a:t>potreba</a:t>
            </a:r>
            <a:r>
              <a:rPr lang="en-US" sz="1600" dirty="0">
                <a:solidFill>
                  <a:schemeClr val="tx1"/>
                </a:solidFill>
                <a:effectLst>
                  <a:outerShdw blurRad="38100" dist="38100" dir="2700000" algn="tl">
                    <a:srgbClr val="000000"/>
                  </a:outerShdw>
                </a:effectLst>
              </a:rPr>
              <a:t>:</a:t>
            </a:r>
            <a:r>
              <a:rPr lang="en-US" sz="1600" b="1" dirty="0">
                <a:solidFill>
                  <a:schemeClr val="tx1"/>
                </a:solidFill>
                <a:effectLst>
                  <a:outerShdw blurRad="38100" dist="38100" dir="2700000" algn="tl">
                    <a:srgbClr val="000000"/>
                  </a:outerShdw>
                </a:effectLst>
              </a:rPr>
              <a:t> </a:t>
            </a:r>
            <a:r>
              <a:rPr lang="sl-SI" sz="1600" b="1" dirty="0">
                <a:solidFill>
                  <a:schemeClr val="tx1"/>
                </a:solidFill>
                <a:effectLst/>
              </a:rPr>
              <a:t>gorivo</a:t>
            </a:r>
            <a:r>
              <a:rPr lang="en-US" sz="1600" b="1" dirty="0">
                <a:solidFill>
                  <a:schemeClr val="tx1"/>
                </a:solidFill>
                <a:effectLst/>
              </a:rPr>
              <a:t>, </a:t>
            </a:r>
            <a:r>
              <a:rPr lang="sl-SI" sz="1600" b="1" dirty="0">
                <a:solidFill>
                  <a:schemeClr val="tx1"/>
                </a:solidFill>
                <a:effectLst/>
              </a:rPr>
              <a:t>nosilac </a:t>
            </a:r>
            <a:r>
              <a:rPr lang="en-US" sz="1600" b="1" dirty="0" err="1">
                <a:solidFill>
                  <a:schemeClr val="tx1"/>
                </a:solidFill>
                <a:effectLst/>
              </a:rPr>
              <a:t>energ</a:t>
            </a:r>
            <a:r>
              <a:rPr lang="sl-SI" sz="1600" b="1" dirty="0">
                <a:solidFill>
                  <a:schemeClr val="tx1"/>
                </a:solidFill>
                <a:effectLst/>
              </a:rPr>
              <a:t>ije</a:t>
            </a:r>
            <a:r>
              <a:rPr lang="en-US" sz="1600" b="1" dirty="0">
                <a:solidFill>
                  <a:schemeClr val="tx1"/>
                </a:solidFill>
                <a:effectLst/>
              </a:rPr>
              <a:t>, </a:t>
            </a:r>
            <a:r>
              <a:rPr lang="sl-SI" sz="1600" b="1" dirty="0">
                <a:solidFill>
                  <a:schemeClr val="tx1"/>
                </a:solidFill>
                <a:effectLst/>
              </a:rPr>
              <a:t>hemikalija</a:t>
            </a:r>
            <a:r>
              <a:rPr lang="en-US" sz="1600" b="1" dirty="0">
                <a:solidFill>
                  <a:schemeClr val="tx1"/>
                </a:solidFill>
                <a:effectLst/>
              </a:rPr>
              <a:t> ...</a:t>
            </a:r>
          </a:p>
          <a:p>
            <a:pPr marL="342900" indent="-342900" algn="l">
              <a:lnSpc>
                <a:spcPts val="1200"/>
              </a:lnSpc>
              <a:defRPr/>
            </a:pPr>
            <a:endParaRPr lang="en-US" sz="1600" b="1" dirty="0">
              <a:effectLst>
                <a:outerShdw blurRad="38100" dist="38100" dir="2700000" algn="tl">
                  <a:srgbClr val="000000"/>
                </a:outerShdw>
              </a:effectLst>
            </a:endParaRPr>
          </a:p>
          <a:p>
            <a:pPr marL="342900" indent="-342900" algn="l">
              <a:lnSpc>
                <a:spcPts val="1000"/>
              </a:lnSpc>
              <a:defRPr/>
            </a:pPr>
            <a:endParaRPr lang="en-US" sz="1600" dirty="0">
              <a:solidFill>
                <a:schemeClr val="accent2"/>
              </a:solidFill>
              <a:effectLst>
                <a:outerShdw blurRad="38100" dist="38100" dir="2700000" algn="tl">
                  <a:srgbClr val="000000"/>
                </a:outerShdw>
              </a:effectLst>
            </a:endParaRPr>
          </a:p>
          <a:p>
            <a:pPr marL="342900" indent="-342900" algn="l">
              <a:lnSpc>
                <a:spcPts val="1000"/>
              </a:lnSpc>
              <a:defRPr/>
            </a:pPr>
            <a:endParaRPr lang="sl-SI" sz="1600" dirty="0">
              <a:effectLst>
                <a:outerShdw blurRad="38100" dist="38100" dir="2700000" algn="tl">
                  <a:srgbClr val="000000"/>
                </a:outerShdw>
              </a:effectLst>
            </a:endParaRPr>
          </a:p>
          <a:p>
            <a:pPr marL="342900" indent="-342900" algn="l">
              <a:lnSpc>
                <a:spcPts val="1000"/>
              </a:lnSpc>
              <a:defRPr/>
            </a:pPr>
            <a:endParaRPr lang="en-US" sz="1600" dirty="0">
              <a:effectLst>
                <a:outerShdw blurRad="38100" dist="38100" dir="2700000" algn="tl">
                  <a:srgbClr val="000000"/>
                </a:outerShdw>
              </a:effectLst>
            </a:endParaRPr>
          </a:p>
          <a:p>
            <a:pPr marL="342900" indent="-342900" algn="l">
              <a:lnSpc>
                <a:spcPts val="1800"/>
              </a:lnSpc>
              <a:defRPr/>
            </a:pPr>
            <a:r>
              <a:rPr lang="sl-SI" sz="1600" dirty="0">
                <a:solidFill>
                  <a:schemeClr val="tx1"/>
                </a:solidFill>
                <a:effectLst>
                  <a:outerShdw blurRad="38100" dist="38100" dir="2700000" algn="tl">
                    <a:srgbClr val="000000"/>
                  </a:outerShdw>
                </a:effectLst>
              </a:rPr>
              <a:t>Obilnost</a:t>
            </a:r>
            <a:r>
              <a:rPr lang="en-US" sz="1600" dirty="0">
                <a:solidFill>
                  <a:schemeClr val="tx1"/>
                </a:solidFill>
                <a:effectLst>
                  <a:outerShdw blurRad="38100" dist="38100" dir="2700000" algn="tl">
                    <a:srgbClr val="000000"/>
                  </a:outerShdw>
                </a:effectLst>
              </a:rPr>
              <a:t>:</a:t>
            </a:r>
            <a:r>
              <a:rPr lang="en-US" sz="1600" b="1" dirty="0">
                <a:solidFill>
                  <a:schemeClr val="tx1"/>
                </a:solidFill>
                <a:effectLst>
                  <a:outerShdw blurRad="38100" dist="38100" dir="2700000" algn="tl">
                    <a:srgbClr val="000000"/>
                  </a:outerShdw>
                </a:effectLst>
              </a:rPr>
              <a:t> </a:t>
            </a:r>
            <a:r>
              <a:rPr lang="en-US" sz="1600" b="1" dirty="0">
                <a:solidFill>
                  <a:schemeClr val="tx1"/>
                </a:solidFill>
                <a:effectLst/>
              </a:rPr>
              <a:t>0.015</a:t>
            </a:r>
            <a:r>
              <a:rPr lang="sl-SI" sz="1600" b="1" dirty="0">
                <a:solidFill>
                  <a:schemeClr val="tx1"/>
                </a:solidFill>
                <a:effectLst/>
              </a:rPr>
              <a:t> </a:t>
            </a:r>
            <a:r>
              <a:rPr lang="en-US" sz="1600" b="1" dirty="0">
                <a:solidFill>
                  <a:schemeClr val="tx1"/>
                </a:solidFill>
                <a:effectLst/>
              </a:rPr>
              <a:t>%;</a:t>
            </a:r>
            <a:r>
              <a:rPr lang="en-US" sz="1600" dirty="0">
                <a:solidFill>
                  <a:schemeClr val="tx1"/>
                </a:solidFill>
                <a:effectLst/>
              </a:rPr>
              <a:t> </a:t>
            </a:r>
            <a:r>
              <a:rPr lang="sl-SI" sz="1600" dirty="0">
                <a:solidFill>
                  <a:schemeClr val="tx1"/>
                </a:solidFill>
                <a:effectLst>
                  <a:outerShdw blurRad="38100" dist="38100" dir="2700000" algn="tl">
                    <a:srgbClr val="000000"/>
                  </a:outerShdw>
                </a:effectLst>
              </a:rPr>
              <a:t>Sirovine za proizvodnju</a:t>
            </a:r>
            <a:r>
              <a:rPr lang="en-US" sz="1600" dirty="0">
                <a:solidFill>
                  <a:schemeClr val="tx1"/>
                </a:solidFill>
                <a:effectLst>
                  <a:outerShdw blurRad="38100" dist="38100" dir="2700000" algn="tl">
                    <a:srgbClr val="000000"/>
                  </a:outerShdw>
                </a:effectLst>
              </a:rPr>
              <a:t>:</a:t>
            </a:r>
            <a:r>
              <a:rPr lang="en-US" sz="1600" b="1" dirty="0">
                <a:solidFill>
                  <a:schemeClr val="tx1"/>
                </a:solidFill>
                <a:effectLst>
                  <a:outerShdw blurRad="38100" dist="38100" dir="2700000" algn="tl">
                    <a:srgbClr val="000000"/>
                  </a:outerShdw>
                </a:effectLst>
              </a:rPr>
              <a:t> </a:t>
            </a:r>
            <a:r>
              <a:rPr lang="sl-SI" sz="1600" b="1" dirty="0">
                <a:solidFill>
                  <a:schemeClr val="tx1"/>
                </a:solidFill>
                <a:effectLst/>
              </a:rPr>
              <a:t>voda</a:t>
            </a:r>
            <a:endParaRPr lang="en-US" sz="1600" b="1" dirty="0">
              <a:solidFill>
                <a:schemeClr val="tx1"/>
              </a:solidFill>
              <a:effectLst/>
            </a:endParaRPr>
          </a:p>
          <a:p>
            <a:pPr marL="342900" indent="-342900" algn="l">
              <a:lnSpc>
                <a:spcPts val="1800"/>
              </a:lnSpc>
              <a:defRPr/>
            </a:pPr>
            <a:r>
              <a:rPr lang="en-US" sz="1600" dirty="0">
                <a:solidFill>
                  <a:schemeClr val="tx1"/>
                </a:solidFill>
                <a:effectLst>
                  <a:outerShdw blurRad="38100" dist="38100" dir="2700000" algn="tl">
                    <a:srgbClr val="000000"/>
                  </a:outerShdw>
                </a:effectLst>
              </a:rPr>
              <a:t>Pro</a:t>
            </a:r>
            <a:r>
              <a:rPr lang="sl-SI" sz="1600" dirty="0">
                <a:solidFill>
                  <a:schemeClr val="tx1"/>
                </a:solidFill>
                <a:effectLst>
                  <a:outerShdw blurRad="38100" dist="38100" dir="2700000" algn="tl">
                    <a:srgbClr val="000000"/>
                  </a:outerShdw>
                </a:effectLst>
              </a:rPr>
              <a:t>izvodnja</a:t>
            </a:r>
            <a:r>
              <a:rPr lang="en-US" sz="1600" dirty="0">
                <a:solidFill>
                  <a:schemeClr val="tx1"/>
                </a:solidFill>
                <a:effectLst>
                  <a:outerShdw blurRad="38100" dist="38100" dir="2700000" algn="tl">
                    <a:srgbClr val="000000"/>
                  </a:outerShdw>
                </a:effectLst>
              </a:rPr>
              <a:t>: </a:t>
            </a:r>
            <a:r>
              <a:rPr lang="sl-SI" sz="1600" b="1" dirty="0">
                <a:solidFill>
                  <a:schemeClr val="tx1"/>
                </a:solidFill>
                <a:effectLst/>
              </a:rPr>
              <a:t>različite</a:t>
            </a:r>
            <a:r>
              <a:rPr lang="en-US" sz="1600" b="1" dirty="0">
                <a:solidFill>
                  <a:schemeClr val="tx1"/>
                </a:solidFill>
                <a:effectLst/>
              </a:rPr>
              <a:t> </a:t>
            </a:r>
            <a:r>
              <a:rPr lang="en-US" sz="1600" b="1" dirty="0" err="1">
                <a:solidFill>
                  <a:schemeClr val="tx1"/>
                </a:solidFill>
                <a:effectLst/>
              </a:rPr>
              <a:t>metod</a:t>
            </a:r>
            <a:r>
              <a:rPr lang="sl-SI" sz="1600" b="1" dirty="0">
                <a:solidFill>
                  <a:schemeClr val="tx1"/>
                </a:solidFill>
                <a:effectLst/>
              </a:rPr>
              <a:t>e</a:t>
            </a:r>
            <a:r>
              <a:rPr lang="en-US" sz="1600" b="1" dirty="0">
                <a:solidFill>
                  <a:schemeClr val="tx1"/>
                </a:solidFill>
                <a:effectLst/>
              </a:rPr>
              <a:t> – hem. </a:t>
            </a:r>
            <a:r>
              <a:rPr lang="sl-SI" sz="1600" b="1" dirty="0">
                <a:solidFill>
                  <a:schemeClr val="tx1"/>
                </a:solidFill>
                <a:effectLst/>
              </a:rPr>
              <a:t>izmena</a:t>
            </a:r>
            <a:r>
              <a:rPr lang="en-US" sz="1600" b="1" dirty="0">
                <a:solidFill>
                  <a:schemeClr val="tx1"/>
                </a:solidFill>
                <a:effectLst/>
              </a:rPr>
              <a:t>,  d</a:t>
            </a:r>
            <a:r>
              <a:rPr lang="sl-SI" sz="1600" b="1" dirty="0">
                <a:solidFill>
                  <a:schemeClr val="tx1"/>
                </a:solidFill>
                <a:effectLst/>
              </a:rPr>
              <a:t>estilacija</a:t>
            </a:r>
            <a:r>
              <a:rPr lang="en-US" sz="1600" b="1" dirty="0">
                <a:solidFill>
                  <a:schemeClr val="tx1"/>
                </a:solidFill>
                <a:effectLst/>
              </a:rPr>
              <a:t>, </a:t>
            </a:r>
            <a:r>
              <a:rPr lang="en-US" sz="1600" b="1" dirty="0" err="1">
                <a:solidFill>
                  <a:schemeClr val="tx1"/>
                </a:solidFill>
                <a:effectLst/>
              </a:rPr>
              <a:t>ele</a:t>
            </a:r>
            <a:r>
              <a:rPr lang="sl-SI" sz="1600" b="1" dirty="0">
                <a:solidFill>
                  <a:schemeClr val="tx1"/>
                </a:solidFill>
                <a:effectLst/>
              </a:rPr>
              <a:t>ktroliza</a:t>
            </a:r>
            <a:endParaRPr lang="en-US" sz="1600" b="1" dirty="0">
              <a:solidFill>
                <a:schemeClr val="tx1"/>
              </a:solidFill>
              <a:effectLst/>
            </a:endParaRPr>
          </a:p>
          <a:p>
            <a:pPr marL="342900" indent="-342900" algn="l">
              <a:lnSpc>
                <a:spcPts val="1800"/>
              </a:lnSpc>
              <a:defRPr/>
            </a:pPr>
            <a:r>
              <a:rPr lang="en-US" sz="1600" dirty="0">
                <a:solidFill>
                  <a:schemeClr val="tx1"/>
                </a:solidFill>
                <a:effectLst>
                  <a:outerShdw blurRad="38100" dist="38100" dir="2700000" algn="tl">
                    <a:srgbClr val="000000"/>
                  </a:outerShdw>
                </a:effectLst>
              </a:rPr>
              <a:t>U</a:t>
            </a:r>
            <a:r>
              <a:rPr lang="sl-SI" sz="1600" dirty="0">
                <a:solidFill>
                  <a:schemeClr val="tx1"/>
                </a:solidFill>
                <a:effectLst>
                  <a:outerShdw blurRad="38100" dist="38100" dir="2700000" algn="tl">
                    <a:srgbClr val="000000"/>
                  </a:outerShdw>
                </a:effectLst>
              </a:rPr>
              <a:t>potreba</a:t>
            </a:r>
            <a:r>
              <a:rPr lang="en-US" sz="1600" dirty="0">
                <a:solidFill>
                  <a:schemeClr val="tx1"/>
                </a:solidFill>
                <a:effectLst>
                  <a:outerShdw blurRad="38100" dist="38100" dir="2700000" algn="tl">
                    <a:srgbClr val="000000"/>
                  </a:outerShdw>
                </a:effectLst>
              </a:rPr>
              <a:t>:</a:t>
            </a:r>
            <a:r>
              <a:rPr lang="en-US" sz="1600" b="1" dirty="0">
                <a:solidFill>
                  <a:schemeClr val="tx1"/>
                </a:solidFill>
                <a:effectLst>
                  <a:outerShdw blurRad="38100" dist="38100" dir="2700000" algn="tl">
                    <a:srgbClr val="000000"/>
                  </a:outerShdw>
                </a:effectLst>
              </a:rPr>
              <a:t> </a:t>
            </a:r>
            <a:r>
              <a:rPr lang="sl-SI" sz="1600" b="1" dirty="0">
                <a:solidFill>
                  <a:schemeClr val="tx1"/>
                </a:solidFill>
                <a:effectLst/>
              </a:rPr>
              <a:t>mo</a:t>
            </a:r>
            <a:r>
              <a:rPr lang="en-US" sz="1600" b="1" dirty="0" err="1">
                <a:solidFill>
                  <a:schemeClr val="tx1"/>
                </a:solidFill>
                <a:effectLst/>
              </a:rPr>
              <a:t>derator</a:t>
            </a:r>
            <a:r>
              <a:rPr lang="en-US" sz="1600" b="1" dirty="0">
                <a:solidFill>
                  <a:schemeClr val="tx1"/>
                </a:solidFill>
                <a:effectLst/>
              </a:rPr>
              <a:t> </a:t>
            </a:r>
            <a:r>
              <a:rPr lang="sl-SI" sz="1600" b="1" dirty="0">
                <a:solidFill>
                  <a:schemeClr val="tx1"/>
                </a:solidFill>
                <a:effectLst/>
              </a:rPr>
              <a:t>neutrona u</a:t>
            </a:r>
            <a:r>
              <a:rPr lang="en-US" sz="1600" b="1" dirty="0">
                <a:solidFill>
                  <a:schemeClr val="tx1"/>
                </a:solidFill>
                <a:effectLst/>
              </a:rPr>
              <a:t> nu</a:t>
            </a:r>
            <a:r>
              <a:rPr lang="sl-SI" sz="1600" b="1" dirty="0">
                <a:solidFill>
                  <a:schemeClr val="tx1"/>
                </a:solidFill>
                <a:effectLst/>
              </a:rPr>
              <a:t>k</a:t>
            </a:r>
            <a:r>
              <a:rPr lang="en-US" sz="1600" b="1" dirty="0" err="1">
                <a:solidFill>
                  <a:schemeClr val="tx1"/>
                </a:solidFill>
                <a:effectLst/>
              </a:rPr>
              <a:t>lear</a:t>
            </a:r>
            <a:r>
              <a:rPr lang="sl-SI" sz="1600" b="1" dirty="0">
                <a:solidFill>
                  <a:schemeClr val="tx1"/>
                </a:solidFill>
                <a:effectLst/>
              </a:rPr>
              <a:t>nim</a:t>
            </a:r>
            <a:r>
              <a:rPr lang="en-US" sz="1600" b="1" dirty="0">
                <a:solidFill>
                  <a:schemeClr val="tx1"/>
                </a:solidFill>
                <a:effectLst/>
              </a:rPr>
              <a:t> </a:t>
            </a:r>
            <a:r>
              <a:rPr lang="en-US" sz="1600" b="1" dirty="0" err="1">
                <a:solidFill>
                  <a:schemeClr val="tx1"/>
                </a:solidFill>
                <a:effectLst/>
              </a:rPr>
              <a:t>fision</a:t>
            </a:r>
            <a:r>
              <a:rPr lang="sl-SI" sz="1600" b="1" dirty="0">
                <a:solidFill>
                  <a:schemeClr val="tx1"/>
                </a:solidFill>
                <a:effectLst/>
              </a:rPr>
              <a:t>im</a:t>
            </a:r>
            <a:r>
              <a:rPr lang="en-US" sz="1600" b="1" dirty="0">
                <a:solidFill>
                  <a:schemeClr val="tx1"/>
                </a:solidFill>
                <a:effectLst/>
              </a:rPr>
              <a:t> </a:t>
            </a:r>
            <a:r>
              <a:rPr lang="en-US" sz="1600" b="1" dirty="0" err="1">
                <a:solidFill>
                  <a:schemeClr val="tx1"/>
                </a:solidFill>
                <a:effectLst/>
              </a:rPr>
              <a:t>rea</a:t>
            </a:r>
            <a:r>
              <a:rPr lang="sl-SI" sz="1600" b="1" dirty="0">
                <a:solidFill>
                  <a:schemeClr val="tx1"/>
                </a:solidFill>
                <a:effectLst/>
              </a:rPr>
              <a:t>k</a:t>
            </a:r>
            <a:r>
              <a:rPr lang="en-US" sz="1600" b="1" dirty="0">
                <a:solidFill>
                  <a:schemeClr val="tx1"/>
                </a:solidFill>
                <a:effectLst/>
              </a:rPr>
              <a:t>tor</a:t>
            </a:r>
            <a:r>
              <a:rPr lang="sl-SI" sz="1600" b="1" dirty="0">
                <a:solidFill>
                  <a:schemeClr val="tx1"/>
                </a:solidFill>
                <a:effectLst/>
              </a:rPr>
              <a:t>ima</a:t>
            </a:r>
            <a:r>
              <a:rPr lang="en-US" sz="1600" b="1" dirty="0">
                <a:solidFill>
                  <a:schemeClr val="tx1"/>
                </a:solidFill>
                <a:effectLst/>
              </a:rPr>
              <a:t> </a:t>
            </a:r>
            <a:endParaRPr lang="sl-SI" sz="1600" b="1" dirty="0">
              <a:solidFill>
                <a:schemeClr val="tx1"/>
              </a:solidFill>
              <a:effectLst/>
            </a:endParaRPr>
          </a:p>
          <a:p>
            <a:pPr marL="342900" indent="-342900" algn="l">
              <a:lnSpc>
                <a:spcPts val="1800"/>
              </a:lnSpc>
              <a:defRPr/>
            </a:pPr>
            <a:r>
              <a:rPr lang="sl-SI" sz="1600" b="1" dirty="0">
                <a:solidFill>
                  <a:schemeClr val="tx1"/>
                </a:solidFill>
                <a:effectLst/>
              </a:rPr>
              <a:t>						</a:t>
            </a:r>
            <a:r>
              <a:rPr lang="en-US" sz="1600" b="1" dirty="0">
                <a:solidFill>
                  <a:schemeClr val="tx1"/>
                </a:solidFill>
                <a:effectLst/>
              </a:rPr>
              <a:t>PHWR</a:t>
            </a:r>
            <a:r>
              <a:rPr lang="sl-SI" sz="1600" b="1" dirty="0">
                <a:solidFill>
                  <a:schemeClr val="tx1"/>
                </a:solidFill>
                <a:effectLst/>
              </a:rPr>
              <a:t> tipa </a:t>
            </a:r>
            <a:r>
              <a:rPr lang="en-US" sz="1600" b="1" dirty="0">
                <a:solidFill>
                  <a:schemeClr val="tx1"/>
                </a:solidFill>
                <a:effectLst/>
              </a:rPr>
              <a:t>(D</a:t>
            </a:r>
            <a:r>
              <a:rPr lang="en-US" sz="1600" b="1" baseline="-25000" dirty="0">
                <a:solidFill>
                  <a:schemeClr val="tx1"/>
                </a:solidFill>
                <a:effectLst/>
              </a:rPr>
              <a:t>2</a:t>
            </a:r>
            <a:r>
              <a:rPr lang="en-US" sz="1600" b="1" dirty="0">
                <a:solidFill>
                  <a:schemeClr val="tx1"/>
                </a:solidFill>
                <a:effectLst/>
              </a:rPr>
              <a:t>O)</a:t>
            </a:r>
            <a:r>
              <a:rPr lang="sl-SI" sz="1600" b="1" dirty="0">
                <a:solidFill>
                  <a:schemeClr val="tx1"/>
                </a:solidFill>
                <a:effectLst/>
              </a:rPr>
              <a:t>.</a:t>
            </a:r>
          </a:p>
          <a:p>
            <a:pPr marL="342900" indent="-342900" algn="l">
              <a:lnSpc>
                <a:spcPts val="1800"/>
              </a:lnSpc>
              <a:defRPr/>
            </a:pPr>
            <a:r>
              <a:rPr lang="sl-SI" sz="1600" b="1" dirty="0">
                <a:solidFill>
                  <a:schemeClr val="tx1"/>
                </a:solidFill>
                <a:effectLst/>
              </a:rPr>
              <a:t>mogućno</a:t>
            </a:r>
            <a:r>
              <a:rPr lang="en-US" sz="1600" b="1" dirty="0">
                <a:solidFill>
                  <a:schemeClr val="tx1"/>
                </a:solidFill>
                <a:effectLst/>
              </a:rPr>
              <a:t> – </a:t>
            </a:r>
            <a:r>
              <a:rPr lang="sl-SI" sz="1600" b="1" dirty="0">
                <a:solidFill>
                  <a:schemeClr val="tx1"/>
                </a:solidFill>
                <a:effectLst/>
              </a:rPr>
              <a:t>k</a:t>
            </a:r>
            <a:r>
              <a:rPr lang="en-US" sz="1600" b="1" dirty="0" err="1">
                <a:solidFill>
                  <a:schemeClr val="tx1"/>
                </a:solidFill>
                <a:effectLst/>
              </a:rPr>
              <a:t>omponent</a:t>
            </a:r>
            <a:r>
              <a:rPr lang="sl-SI" sz="1600" b="1" dirty="0">
                <a:solidFill>
                  <a:schemeClr val="tx1"/>
                </a:solidFill>
                <a:effectLst/>
              </a:rPr>
              <a:t>a goriva</a:t>
            </a:r>
            <a:r>
              <a:rPr lang="en-US" sz="1600" b="1" dirty="0">
                <a:solidFill>
                  <a:schemeClr val="tx1"/>
                </a:solidFill>
                <a:effectLst/>
              </a:rPr>
              <a:t> </a:t>
            </a:r>
            <a:r>
              <a:rPr lang="sl-SI" sz="1600" b="1" dirty="0">
                <a:solidFill>
                  <a:schemeClr val="tx1"/>
                </a:solidFill>
                <a:effectLst/>
              </a:rPr>
              <a:t>u</a:t>
            </a:r>
            <a:r>
              <a:rPr lang="en-US" sz="1600" b="1" dirty="0">
                <a:solidFill>
                  <a:schemeClr val="tx1"/>
                </a:solidFill>
                <a:effectLst/>
              </a:rPr>
              <a:t> fu</a:t>
            </a:r>
            <a:r>
              <a:rPr lang="sl-SI" sz="1600" b="1" dirty="0">
                <a:solidFill>
                  <a:schemeClr val="tx1"/>
                </a:solidFill>
                <a:effectLst/>
              </a:rPr>
              <a:t>z</a:t>
            </a:r>
            <a:r>
              <a:rPr lang="en-US" sz="1600" b="1" dirty="0">
                <a:solidFill>
                  <a:schemeClr val="tx1"/>
                </a:solidFill>
                <a:effectLst/>
              </a:rPr>
              <a:t>ion</a:t>
            </a:r>
            <a:r>
              <a:rPr lang="sl-SI" sz="1600" b="1" dirty="0">
                <a:solidFill>
                  <a:schemeClr val="tx1"/>
                </a:solidFill>
                <a:effectLst/>
              </a:rPr>
              <a:t>im</a:t>
            </a:r>
            <a:r>
              <a:rPr lang="en-US" sz="1600" b="1" dirty="0">
                <a:solidFill>
                  <a:schemeClr val="tx1"/>
                </a:solidFill>
                <a:effectLst/>
              </a:rPr>
              <a:t> </a:t>
            </a:r>
            <a:r>
              <a:rPr lang="sl-SI" sz="1600" b="1" dirty="0">
                <a:solidFill>
                  <a:schemeClr val="tx1"/>
                </a:solidFill>
                <a:effectLst/>
              </a:rPr>
              <a:t>t</a:t>
            </a:r>
            <a:r>
              <a:rPr lang="en-US" sz="1600" b="1" dirty="0" err="1">
                <a:solidFill>
                  <a:schemeClr val="tx1"/>
                </a:solidFill>
                <a:effectLst/>
              </a:rPr>
              <a:t>ermonu</a:t>
            </a:r>
            <a:r>
              <a:rPr lang="sl-SI" sz="1600" b="1" dirty="0">
                <a:solidFill>
                  <a:schemeClr val="tx1"/>
                </a:solidFill>
                <a:effectLst/>
              </a:rPr>
              <a:t>k</a:t>
            </a:r>
            <a:r>
              <a:rPr lang="en-US" sz="1600" b="1" dirty="0" err="1">
                <a:solidFill>
                  <a:schemeClr val="tx1"/>
                </a:solidFill>
                <a:effectLst/>
              </a:rPr>
              <a:t>lear</a:t>
            </a:r>
            <a:r>
              <a:rPr lang="sl-SI" sz="1600" b="1" dirty="0">
                <a:solidFill>
                  <a:schemeClr val="tx1"/>
                </a:solidFill>
                <a:effectLst/>
              </a:rPr>
              <a:t>nim</a:t>
            </a:r>
            <a:r>
              <a:rPr lang="en-US" sz="1600" b="1" dirty="0">
                <a:solidFill>
                  <a:schemeClr val="tx1"/>
                </a:solidFill>
                <a:effectLst/>
              </a:rPr>
              <a:t> </a:t>
            </a:r>
            <a:r>
              <a:rPr lang="en-US" sz="1600" b="1" dirty="0" err="1">
                <a:solidFill>
                  <a:schemeClr val="tx1"/>
                </a:solidFill>
                <a:effectLst/>
              </a:rPr>
              <a:t>rea</a:t>
            </a:r>
            <a:r>
              <a:rPr lang="sl-SI" sz="1600" b="1" dirty="0">
                <a:solidFill>
                  <a:schemeClr val="tx1"/>
                </a:solidFill>
                <a:effectLst/>
              </a:rPr>
              <a:t>k</a:t>
            </a:r>
            <a:r>
              <a:rPr lang="en-US" sz="1600" b="1" dirty="0">
                <a:solidFill>
                  <a:schemeClr val="tx1"/>
                </a:solidFill>
                <a:effectLst/>
              </a:rPr>
              <a:t>tor</a:t>
            </a:r>
            <a:r>
              <a:rPr lang="sl-SI" sz="1600" b="1" dirty="0">
                <a:solidFill>
                  <a:schemeClr val="tx1"/>
                </a:solidFill>
                <a:effectLst/>
              </a:rPr>
              <a:t>ima</a:t>
            </a:r>
            <a:r>
              <a:rPr lang="en-US" sz="1600" b="1" dirty="0">
                <a:solidFill>
                  <a:schemeClr val="tx1"/>
                </a:solidFill>
                <a:effectLst/>
              </a:rPr>
              <a:t>.</a:t>
            </a:r>
          </a:p>
          <a:p>
            <a:pPr marL="342900" indent="-342900" algn="l">
              <a:lnSpc>
                <a:spcPts val="1200"/>
              </a:lnSpc>
              <a:defRPr/>
            </a:pPr>
            <a:endParaRPr lang="en-US" sz="1600" dirty="0">
              <a:effectLst>
                <a:outerShdw blurRad="38100" dist="38100" dir="2700000" algn="tl">
                  <a:srgbClr val="000000"/>
                </a:outerShdw>
              </a:effectLst>
            </a:endParaRPr>
          </a:p>
          <a:p>
            <a:pPr marL="342900" indent="-342900" algn="l">
              <a:lnSpc>
                <a:spcPts val="1200"/>
              </a:lnSpc>
              <a:defRPr/>
            </a:pPr>
            <a:endParaRPr lang="en-US" sz="1600" dirty="0">
              <a:solidFill>
                <a:schemeClr val="accent2"/>
              </a:solidFill>
              <a:effectLst>
                <a:outerShdw blurRad="38100" dist="38100" dir="2700000" algn="tl">
                  <a:srgbClr val="000000"/>
                </a:outerShdw>
              </a:effectLst>
            </a:endParaRPr>
          </a:p>
          <a:p>
            <a:pPr marL="342900" indent="-342900" algn="l">
              <a:lnSpc>
                <a:spcPts val="1800"/>
              </a:lnSpc>
              <a:defRPr/>
            </a:pPr>
            <a:r>
              <a:rPr lang="sl-SI" sz="1600" dirty="0">
                <a:solidFill>
                  <a:schemeClr val="tx1"/>
                </a:solidFill>
                <a:effectLst>
                  <a:outerShdw blurRad="38100" dist="38100" dir="2700000" algn="tl">
                    <a:srgbClr val="000000"/>
                  </a:outerShdw>
                </a:effectLst>
              </a:rPr>
              <a:t>Obilnost</a:t>
            </a:r>
            <a:r>
              <a:rPr lang="en-US" sz="1600" dirty="0">
                <a:solidFill>
                  <a:schemeClr val="tx1"/>
                </a:solidFill>
                <a:effectLst>
                  <a:outerShdw blurRad="38100" dist="38100" dir="2700000" algn="tl">
                    <a:srgbClr val="000000"/>
                  </a:outerShdw>
                </a:effectLst>
              </a:rPr>
              <a:t>:</a:t>
            </a:r>
            <a:r>
              <a:rPr lang="en-US" sz="1600" b="1" dirty="0">
                <a:solidFill>
                  <a:schemeClr val="tx1"/>
                </a:solidFill>
                <a:effectLst>
                  <a:outerShdw blurRad="38100" dist="38100" dir="2700000" algn="tl">
                    <a:srgbClr val="000000"/>
                  </a:outerShdw>
                </a:effectLst>
              </a:rPr>
              <a:t> </a:t>
            </a:r>
            <a:r>
              <a:rPr lang="sl-SI" sz="1600" b="1" dirty="0">
                <a:solidFill>
                  <a:schemeClr val="tx1"/>
                </a:solidFill>
                <a:effectLst/>
              </a:rPr>
              <a:t>Kosmogeni </a:t>
            </a:r>
            <a:r>
              <a:rPr lang="en-US" sz="1600" b="1" dirty="0">
                <a:solidFill>
                  <a:schemeClr val="tx1"/>
                </a:solidFill>
                <a:effectLst/>
              </a:rPr>
              <a:t>(radio)i</a:t>
            </a:r>
            <a:r>
              <a:rPr lang="sl-SI" sz="1600" b="1" dirty="0">
                <a:solidFill>
                  <a:schemeClr val="tx1"/>
                </a:solidFill>
                <a:effectLst/>
              </a:rPr>
              <a:t>z</a:t>
            </a:r>
            <a:r>
              <a:rPr lang="en-US" sz="1600" b="1" dirty="0" err="1">
                <a:solidFill>
                  <a:schemeClr val="tx1"/>
                </a:solidFill>
                <a:effectLst/>
              </a:rPr>
              <a:t>otop</a:t>
            </a:r>
            <a:r>
              <a:rPr lang="en-US" sz="1600" b="1" dirty="0">
                <a:solidFill>
                  <a:schemeClr val="tx1"/>
                </a:solidFill>
                <a:effectLst/>
              </a:rPr>
              <a:t> T : H = 1 : 10</a:t>
            </a:r>
            <a:r>
              <a:rPr lang="en-US" sz="1600" b="1" baseline="30000" dirty="0">
                <a:solidFill>
                  <a:schemeClr val="tx1"/>
                </a:solidFill>
                <a:effectLst/>
              </a:rPr>
              <a:t>18 </a:t>
            </a:r>
            <a:r>
              <a:rPr lang="sl-SI" sz="1600" b="1" dirty="0">
                <a:solidFill>
                  <a:schemeClr val="tx1"/>
                </a:solidFill>
                <a:effectLst/>
              </a:rPr>
              <a:t>,Ukupna količina </a:t>
            </a:r>
            <a:r>
              <a:rPr lang="en-US" sz="1600" b="1" dirty="0">
                <a:solidFill>
                  <a:schemeClr val="tx1"/>
                </a:solidFill>
                <a:effectLst/>
              </a:rPr>
              <a:t>T </a:t>
            </a:r>
            <a:r>
              <a:rPr lang="sl-SI" sz="1600" b="1" dirty="0">
                <a:solidFill>
                  <a:schemeClr val="tx1"/>
                </a:solidFill>
                <a:effectLst/>
              </a:rPr>
              <a:t>na 							Zemlji</a:t>
            </a:r>
            <a:r>
              <a:rPr lang="en-US" sz="1600" b="1" dirty="0">
                <a:solidFill>
                  <a:schemeClr val="tx1"/>
                </a:solidFill>
                <a:effectLst/>
              </a:rPr>
              <a:t> – 3</a:t>
            </a:r>
            <a:r>
              <a:rPr lang="sl-SI" sz="1600" b="1" dirty="0">
                <a:solidFill>
                  <a:schemeClr val="tx1"/>
                </a:solidFill>
                <a:effectLst/>
              </a:rPr>
              <a:t>,</a:t>
            </a:r>
            <a:r>
              <a:rPr lang="en-US" sz="1600" b="1" dirty="0">
                <a:solidFill>
                  <a:schemeClr val="tx1"/>
                </a:solidFill>
                <a:effectLst/>
              </a:rPr>
              <a:t>5 kg.</a:t>
            </a:r>
          </a:p>
          <a:p>
            <a:pPr marL="342900" indent="-342900" algn="l">
              <a:lnSpc>
                <a:spcPts val="1800"/>
              </a:lnSpc>
              <a:defRPr/>
            </a:pPr>
            <a:r>
              <a:rPr lang="en-US" sz="1600" dirty="0">
                <a:solidFill>
                  <a:schemeClr val="tx1"/>
                </a:solidFill>
                <a:effectLst>
                  <a:outerShdw blurRad="38100" dist="38100" dir="2700000" algn="tl">
                    <a:srgbClr val="000000"/>
                  </a:outerShdw>
                </a:effectLst>
              </a:rPr>
              <a:t>Pro</a:t>
            </a:r>
            <a:r>
              <a:rPr lang="sl-SI" sz="1600" dirty="0">
                <a:solidFill>
                  <a:schemeClr val="tx1"/>
                </a:solidFill>
                <a:effectLst>
                  <a:outerShdw blurRad="38100" dist="38100" dir="2700000" algn="tl">
                    <a:srgbClr val="000000"/>
                  </a:outerShdw>
                </a:effectLst>
              </a:rPr>
              <a:t>izvodnja</a:t>
            </a:r>
            <a:r>
              <a:rPr lang="en-US" sz="1600" dirty="0">
                <a:solidFill>
                  <a:schemeClr val="tx1"/>
                </a:solidFill>
                <a:effectLst>
                  <a:outerShdw blurRad="38100" dist="38100" dir="2700000" algn="tl">
                    <a:srgbClr val="000000"/>
                  </a:outerShdw>
                </a:effectLst>
              </a:rPr>
              <a:t>: </a:t>
            </a:r>
            <a:r>
              <a:rPr lang="sl-SI" sz="1600" b="1" dirty="0">
                <a:solidFill>
                  <a:schemeClr val="tx1"/>
                </a:solidFill>
                <a:effectLst/>
              </a:rPr>
              <a:t>iz </a:t>
            </a:r>
            <a:r>
              <a:rPr lang="en-US" sz="1600" b="1" dirty="0">
                <a:solidFill>
                  <a:schemeClr val="tx1"/>
                </a:solidFill>
                <a:effectLst/>
              </a:rPr>
              <a:t>Li (nu</a:t>
            </a:r>
            <a:r>
              <a:rPr lang="sl-SI" sz="1600" b="1" dirty="0">
                <a:solidFill>
                  <a:schemeClr val="tx1"/>
                </a:solidFill>
                <a:effectLst/>
              </a:rPr>
              <a:t>k</a:t>
            </a:r>
            <a:r>
              <a:rPr lang="en-US" sz="1600" b="1" dirty="0" err="1">
                <a:solidFill>
                  <a:schemeClr val="tx1"/>
                </a:solidFill>
                <a:effectLst/>
              </a:rPr>
              <a:t>lear</a:t>
            </a:r>
            <a:r>
              <a:rPr lang="sl-SI" sz="1600" b="1" dirty="0">
                <a:solidFill>
                  <a:schemeClr val="tx1"/>
                </a:solidFill>
                <a:effectLst/>
              </a:rPr>
              <a:t>ne</a:t>
            </a:r>
            <a:r>
              <a:rPr lang="en-US" sz="1600" b="1" dirty="0">
                <a:solidFill>
                  <a:schemeClr val="tx1"/>
                </a:solidFill>
                <a:effectLst/>
              </a:rPr>
              <a:t> </a:t>
            </a:r>
            <a:r>
              <a:rPr lang="en-US" sz="1600" b="1" dirty="0" err="1">
                <a:solidFill>
                  <a:schemeClr val="tx1"/>
                </a:solidFill>
                <a:effectLst/>
              </a:rPr>
              <a:t>rea</a:t>
            </a:r>
            <a:r>
              <a:rPr lang="sl-SI" sz="1600" b="1" dirty="0">
                <a:solidFill>
                  <a:schemeClr val="tx1"/>
                </a:solidFill>
                <a:effectLst/>
              </a:rPr>
              <a:t>kcije)</a:t>
            </a:r>
            <a:r>
              <a:rPr lang="en-US" sz="1600" b="1" dirty="0">
                <a:solidFill>
                  <a:schemeClr val="tx1"/>
                </a:solidFill>
                <a:effectLst/>
              </a:rPr>
              <a:t>.</a:t>
            </a:r>
          </a:p>
          <a:p>
            <a:pPr marL="342900" indent="-342900" algn="l">
              <a:lnSpc>
                <a:spcPts val="1800"/>
              </a:lnSpc>
              <a:defRPr/>
            </a:pPr>
            <a:r>
              <a:rPr lang="en-US" sz="1600" dirty="0">
                <a:solidFill>
                  <a:schemeClr val="tx1"/>
                </a:solidFill>
                <a:effectLst>
                  <a:outerShdw blurRad="38100" dist="38100" dir="2700000" algn="tl">
                    <a:srgbClr val="000000"/>
                  </a:outerShdw>
                </a:effectLst>
              </a:rPr>
              <a:t>U</a:t>
            </a:r>
            <a:r>
              <a:rPr lang="sl-SI" sz="1600" dirty="0">
                <a:solidFill>
                  <a:schemeClr val="tx1"/>
                </a:solidFill>
                <a:effectLst>
                  <a:outerShdw blurRad="38100" dist="38100" dir="2700000" algn="tl">
                    <a:srgbClr val="000000"/>
                  </a:outerShdw>
                </a:effectLst>
              </a:rPr>
              <a:t>potreba</a:t>
            </a:r>
            <a:r>
              <a:rPr lang="en-US" sz="1600" dirty="0">
                <a:solidFill>
                  <a:schemeClr val="tx1"/>
                </a:solidFill>
                <a:effectLst>
                  <a:outerShdw blurRad="38100" dist="38100" dir="2700000" algn="tl">
                    <a:srgbClr val="000000"/>
                  </a:outerShdw>
                </a:effectLst>
              </a:rPr>
              <a:t>:</a:t>
            </a:r>
            <a:r>
              <a:rPr lang="en-US" sz="1600" b="1" dirty="0">
                <a:solidFill>
                  <a:schemeClr val="tx1"/>
                </a:solidFill>
                <a:effectLst>
                  <a:outerShdw blurRad="38100" dist="38100" dir="2700000" algn="tl">
                    <a:srgbClr val="000000"/>
                  </a:outerShdw>
                </a:effectLst>
              </a:rPr>
              <a:t> </a:t>
            </a:r>
            <a:r>
              <a:rPr lang="sl-SI" sz="1600" b="1" dirty="0">
                <a:solidFill>
                  <a:schemeClr val="tx1"/>
                </a:solidFill>
                <a:effectLst/>
              </a:rPr>
              <a:t>k</a:t>
            </a:r>
            <a:r>
              <a:rPr lang="en-US" sz="1600" b="1" dirty="0" err="1">
                <a:solidFill>
                  <a:schemeClr val="tx1"/>
                </a:solidFill>
                <a:effectLst/>
              </a:rPr>
              <a:t>omponent</a:t>
            </a:r>
            <a:r>
              <a:rPr lang="sl-SI" sz="1600" b="1" dirty="0">
                <a:solidFill>
                  <a:schemeClr val="tx1"/>
                </a:solidFill>
                <a:effectLst/>
              </a:rPr>
              <a:t>a goriva</a:t>
            </a:r>
            <a:r>
              <a:rPr lang="en-US" sz="1600" b="1" dirty="0">
                <a:solidFill>
                  <a:schemeClr val="tx1"/>
                </a:solidFill>
                <a:effectLst/>
              </a:rPr>
              <a:t> </a:t>
            </a:r>
            <a:r>
              <a:rPr lang="sl-SI" sz="1600" b="1" dirty="0">
                <a:solidFill>
                  <a:schemeClr val="tx1"/>
                </a:solidFill>
                <a:effectLst/>
              </a:rPr>
              <a:t>u</a:t>
            </a:r>
            <a:r>
              <a:rPr lang="en-US" sz="1600" b="1" dirty="0">
                <a:solidFill>
                  <a:schemeClr val="tx1"/>
                </a:solidFill>
                <a:effectLst/>
              </a:rPr>
              <a:t> fu</a:t>
            </a:r>
            <a:r>
              <a:rPr lang="sl-SI" sz="1600" b="1" dirty="0">
                <a:solidFill>
                  <a:schemeClr val="tx1"/>
                </a:solidFill>
                <a:effectLst/>
              </a:rPr>
              <a:t>z</a:t>
            </a:r>
            <a:r>
              <a:rPr lang="en-US" sz="1600" b="1" dirty="0">
                <a:solidFill>
                  <a:schemeClr val="tx1"/>
                </a:solidFill>
                <a:effectLst/>
              </a:rPr>
              <a:t>ion</a:t>
            </a:r>
            <a:r>
              <a:rPr lang="sl-SI" sz="1600" b="1" dirty="0">
                <a:solidFill>
                  <a:schemeClr val="tx1"/>
                </a:solidFill>
                <a:effectLst/>
              </a:rPr>
              <a:t>im</a:t>
            </a:r>
            <a:r>
              <a:rPr lang="en-US" sz="1600" b="1" dirty="0">
                <a:solidFill>
                  <a:schemeClr val="tx1"/>
                </a:solidFill>
                <a:effectLst/>
              </a:rPr>
              <a:t> </a:t>
            </a:r>
            <a:r>
              <a:rPr lang="sl-SI" sz="1600" b="1" dirty="0">
                <a:solidFill>
                  <a:schemeClr val="tx1"/>
                </a:solidFill>
                <a:effectLst/>
              </a:rPr>
              <a:t>t</a:t>
            </a:r>
            <a:r>
              <a:rPr lang="en-US" sz="1600" b="1" dirty="0" err="1">
                <a:solidFill>
                  <a:schemeClr val="tx1"/>
                </a:solidFill>
                <a:effectLst/>
              </a:rPr>
              <a:t>ermonu</a:t>
            </a:r>
            <a:r>
              <a:rPr lang="sl-SI" sz="1600" b="1" dirty="0">
                <a:solidFill>
                  <a:schemeClr val="tx1"/>
                </a:solidFill>
                <a:effectLst/>
              </a:rPr>
              <a:t>k</a:t>
            </a:r>
            <a:r>
              <a:rPr lang="en-US" sz="1600" b="1" dirty="0" err="1">
                <a:solidFill>
                  <a:schemeClr val="tx1"/>
                </a:solidFill>
                <a:effectLst/>
              </a:rPr>
              <a:t>lear</a:t>
            </a:r>
            <a:r>
              <a:rPr lang="sl-SI" sz="1600" b="1" dirty="0">
                <a:solidFill>
                  <a:schemeClr val="tx1"/>
                </a:solidFill>
                <a:effectLst/>
              </a:rPr>
              <a:t>nim</a:t>
            </a:r>
            <a:r>
              <a:rPr lang="en-US" sz="1600" b="1" dirty="0">
                <a:solidFill>
                  <a:schemeClr val="tx1"/>
                </a:solidFill>
                <a:effectLst/>
              </a:rPr>
              <a:t> </a:t>
            </a:r>
            <a:r>
              <a:rPr lang="en-US" sz="1600" b="1" dirty="0" err="1">
                <a:solidFill>
                  <a:schemeClr val="tx1"/>
                </a:solidFill>
                <a:effectLst/>
              </a:rPr>
              <a:t>rea</a:t>
            </a:r>
            <a:r>
              <a:rPr lang="sl-SI" sz="1600" b="1" dirty="0">
                <a:solidFill>
                  <a:schemeClr val="tx1"/>
                </a:solidFill>
                <a:effectLst/>
              </a:rPr>
              <a:t>k</a:t>
            </a:r>
            <a:r>
              <a:rPr lang="en-US" sz="1600" b="1" dirty="0">
                <a:solidFill>
                  <a:schemeClr val="tx1"/>
                </a:solidFill>
                <a:effectLst/>
              </a:rPr>
              <a:t>tor</a:t>
            </a:r>
            <a:r>
              <a:rPr lang="sl-SI" sz="1600" b="1" dirty="0">
                <a:solidFill>
                  <a:schemeClr val="tx1"/>
                </a:solidFill>
                <a:effectLst/>
              </a:rPr>
              <a:t>ima</a:t>
            </a:r>
            <a:r>
              <a:rPr lang="en-US" sz="1600" b="1"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0D676150-9C72-4123-A48E-8AC932B25DB0}" type="slidenum">
              <a:rPr lang="en-US" sz="1200">
                <a:solidFill>
                  <a:srgbClr val="E1F470"/>
                </a:solidFill>
              </a:rPr>
              <a:pPr>
                <a:defRPr/>
              </a:pPr>
              <a:t>53</a:t>
            </a:fld>
            <a:endParaRPr lang="en-US" sz="1200"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18" name="Title 7"/>
          <p:cNvSpPr txBox="1">
            <a:spLocks/>
          </p:cNvSpPr>
          <p:nvPr/>
        </p:nvSpPr>
        <p:spPr bwMode="auto">
          <a:xfrm>
            <a:off x="304800" y="1981200"/>
            <a:ext cx="8458200" cy="2892425"/>
          </a:xfrm>
          <a:prstGeom prst="rect">
            <a:avLst/>
          </a:prstGeom>
          <a:noFill/>
          <a:ln w="9525">
            <a:noFill/>
            <a:miter lim="800000"/>
            <a:headEnd/>
            <a:tailEnd/>
          </a:ln>
          <a:effectLst/>
        </p:spPr>
        <p:txBody>
          <a:bodyPr anchor="ctr">
            <a:spAutoFit/>
          </a:bodyPr>
          <a:lstStyle/>
          <a:p>
            <a:pPr eaLnBrk="0" hangingPunct="0">
              <a:lnSpc>
                <a:spcPct val="100000"/>
              </a:lnSpc>
              <a:spcBef>
                <a:spcPct val="0"/>
              </a:spcBef>
              <a:buClrTx/>
              <a:buSzTx/>
              <a:buFontTx/>
              <a:buNone/>
              <a:defRPr/>
            </a:pPr>
            <a:r>
              <a:rPr lang="sl-SI" sz="2600" b="1" kern="0" dirty="0">
                <a:solidFill>
                  <a:schemeClr val="tx1"/>
                </a:solidFill>
                <a:latin typeface="+mj-lt"/>
                <a:ea typeface="+mj-ea"/>
                <a:cs typeface="+mj-cs"/>
              </a:rPr>
              <a:t>Koncept predstavlja kombinaciju manipulacije energijom u (elektro)energetskom sistemu uz pomoć vodonika kao medijuma, a uz korišćenje elektrolize vode,</a:t>
            </a:r>
          </a:p>
          <a:p>
            <a:pPr eaLnBrk="0" hangingPunct="0">
              <a:lnSpc>
                <a:spcPct val="100000"/>
              </a:lnSpc>
              <a:spcBef>
                <a:spcPct val="0"/>
              </a:spcBef>
              <a:buClrTx/>
              <a:buSzTx/>
              <a:buFontTx/>
              <a:buNone/>
              <a:defRPr/>
            </a:pPr>
            <a:r>
              <a:rPr lang="sl-SI" sz="2600" b="1" kern="0" dirty="0">
                <a:solidFill>
                  <a:schemeClr val="tx1"/>
                </a:solidFill>
                <a:latin typeface="+mj-lt"/>
                <a:ea typeface="+mj-ea"/>
                <a:cs typeface="+mj-cs"/>
              </a:rPr>
              <a:t> i uzgredne proizvodnje teške vode (D</a:t>
            </a:r>
            <a:r>
              <a:rPr lang="sl-SI" sz="2600" b="1" kern="0" baseline="-25000" dirty="0">
                <a:solidFill>
                  <a:schemeClr val="tx1"/>
                </a:solidFill>
                <a:latin typeface="+mj-lt"/>
                <a:ea typeface="+mj-ea"/>
                <a:cs typeface="+mj-cs"/>
              </a:rPr>
              <a:t>2</a:t>
            </a:r>
            <a:r>
              <a:rPr lang="sl-SI" sz="2600" b="1" kern="0" dirty="0">
                <a:solidFill>
                  <a:schemeClr val="tx1"/>
                </a:solidFill>
                <a:latin typeface="+mj-lt"/>
                <a:ea typeface="+mj-ea"/>
                <a:cs typeface="+mj-cs"/>
              </a:rPr>
              <a:t>O) </a:t>
            </a:r>
          </a:p>
          <a:p>
            <a:pPr eaLnBrk="0" hangingPunct="0">
              <a:lnSpc>
                <a:spcPct val="100000"/>
              </a:lnSpc>
              <a:spcBef>
                <a:spcPct val="0"/>
              </a:spcBef>
              <a:buClrTx/>
              <a:buSzTx/>
              <a:buFontTx/>
              <a:buNone/>
              <a:defRPr/>
            </a:pPr>
            <a:endParaRPr lang="sl-SI" sz="2600" b="1" kern="0" dirty="0">
              <a:solidFill>
                <a:schemeClr val="tx1"/>
              </a:solidFill>
              <a:latin typeface="+mj-lt"/>
              <a:ea typeface="+mj-ea"/>
              <a:cs typeface="+mj-cs"/>
            </a:endParaRPr>
          </a:p>
          <a:p>
            <a:pPr eaLnBrk="0" hangingPunct="0">
              <a:lnSpc>
                <a:spcPct val="100000"/>
              </a:lnSpc>
              <a:spcBef>
                <a:spcPct val="0"/>
              </a:spcBef>
              <a:buClrTx/>
              <a:buSzTx/>
              <a:buFontTx/>
              <a:buNone/>
              <a:defRPr/>
            </a:pPr>
            <a:r>
              <a:rPr lang="sl-SI" sz="2600" b="1" kern="0" dirty="0">
                <a:solidFill>
                  <a:schemeClr val="tx1"/>
                </a:solidFill>
                <a:latin typeface="+mj-lt"/>
                <a:ea typeface="+mj-ea"/>
                <a:cs typeface="+mj-cs"/>
              </a:rPr>
              <a:t>jer ...</a:t>
            </a:r>
            <a:endParaRPr lang="en-GB" sz="2600" b="1" kern="0" dirty="0">
              <a:solidFill>
                <a:schemeClr val="tx1"/>
              </a:solidFill>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9E90F0A5-AD44-4D25-8F27-E51AACC8B717}" type="slidenum">
              <a:rPr lang="en-US" sz="1200">
                <a:solidFill>
                  <a:srgbClr val="E1F470"/>
                </a:solidFill>
              </a:rPr>
              <a:pPr>
                <a:defRPr/>
              </a:pPr>
              <a:t>54</a:t>
            </a:fld>
            <a:endParaRPr lang="en-US" sz="1200"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6" name="Rectangle 2"/>
          <p:cNvSpPr>
            <a:spLocks noGrp="1" noChangeArrowheads="1"/>
          </p:cNvSpPr>
          <p:nvPr>
            <p:ph type="title"/>
          </p:nvPr>
        </p:nvSpPr>
        <p:spPr>
          <a:xfrm>
            <a:off x="457200" y="457200"/>
            <a:ext cx="8229600" cy="762000"/>
          </a:xfrm>
        </p:spPr>
        <p:txBody>
          <a:bodyPr/>
          <a:lstStyle/>
          <a:p>
            <a:pPr>
              <a:defRPr/>
            </a:pPr>
            <a:r>
              <a:rPr lang="en-US" sz="2800" b="1" dirty="0" err="1">
                <a:solidFill>
                  <a:srgbClr val="E1F470"/>
                </a:solidFill>
              </a:rPr>
              <a:t>Koeficijenti</a:t>
            </a:r>
            <a:r>
              <a:rPr lang="en-US" sz="2800" b="1" dirty="0">
                <a:solidFill>
                  <a:srgbClr val="E1F470"/>
                </a:solidFill>
              </a:rPr>
              <a:t> e</a:t>
            </a:r>
            <a:r>
              <a:rPr lang="sl-SI" sz="2800" b="1" dirty="0">
                <a:solidFill>
                  <a:srgbClr val="E1F470"/>
                </a:solidFill>
              </a:rPr>
              <a:t>fikasnost</a:t>
            </a:r>
            <a:r>
              <a:rPr lang="en-GB" sz="2800" b="1" dirty="0">
                <a:solidFill>
                  <a:srgbClr val="E1F470"/>
                </a:solidFill>
              </a:rPr>
              <a:t>i</a:t>
            </a:r>
            <a:r>
              <a:rPr lang="sl-SI" sz="2800" b="1" dirty="0">
                <a:solidFill>
                  <a:srgbClr val="E1F470"/>
                </a:solidFill>
              </a:rPr>
              <a:t> </a:t>
            </a:r>
            <a:r>
              <a:rPr lang="sl-SI" sz="2800" b="1" dirty="0">
                <a:solidFill>
                  <a:srgbClr val="E1F470"/>
                </a:solidFill>
                <a:hlinkClick r:id="rId4" action="ppaction://hlinkpres?slideindex=1&amp;slidetitle="/>
              </a:rPr>
              <a:t>transfera energije</a:t>
            </a:r>
            <a:endParaRPr lang="en-US" sz="2800" b="1" dirty="0">
              <a:solidFill>
                <a:srgbClr val="E1F470"/>
              </a:solidFill>
            </a:endParaRPr>
          </a:p>
        </p:txBody>
      </p:sp>
      <p:sp>
        <p:nvSpPr>
          <p:cNvPr id="10" name="Rectangle 3"/>
          <p:cNvSpPr txBox="1">
            <a:spLocks noChangeArrowheads="1"/>
          </p:cNvSpPr>
          <p:nvPr/>
        </p:nvSpPr>
        <p:spPr bwMode="auto">
          <a:xfrm>
            <a:off x="533400" y="3276600"/>
            <a:ext cx="5943600" cy="762000"/>
          </a:xfrm>
          <a:prstGeom prst="rect">
            <a:avLst/>
          </a:prstGeom>
          <a:noFill/>
          <a:ln w="9525">
            <a:noFill/>
            <a:miter lim="800000"/>
            <a:headEnd/>
            <a:tailEnd/>
          </a:ln>
          <a:effectLst/>
        </p:spPr>
        <p:txBody>
          <a:bodyPr/>
          <a:lstStyle/>
          <a:p>
            <a:pPr marL="324000" indent="-324000" algn="l" eaLnBrk="0" hangingPunct="0">
              <a:lnSpc>
                <a:spcPct val="100000"/>
              </a:lnSpc>
              <a:buSzPct val="100000"/>
              <a:buFont typeface="Wingdings" pitchFamily="2" charset="2"/>
              <a:buChar char="§"/>
              <a:defRPr/>
            </a:pPr>
            <a:r>
              <a:rPr lang="en-US" sz="2000" kern="0" dirty="0">
                <a:solidFill>
                  <a:schemeClr val="tx1"/>
                </a:solidFill>
                <a:effectLst/>
                <a:latin typeface="+mn-lt"/>
              </a:rPr>
              <a:t>II (</a:t>
            </a:r>
            <a:r>
              <a:rPr lang="sl-SI" sz="2000" kern="0" dirty="0">
                <a:solidFill>
                  <a:schemeClr val="tx1"/>
                </a:solidFill>
                <a:effectLst/>
                <a:latin typeface="+mn-lt"/>
              </a:rPr>
              <a:t>gorivna ćelija</a:t>
            </a:r>
            <a:r>
              <a:rPr lang="en-US" sz="2000" kern="0" dirty="0">
                <a:solidFill>
                  <a:schemeClr val="tx1"/>
                </a:solidFill>
                <a:effectLst/>
                <a:latin typeface="+mn-lt"/>
              </a:rPr>
              <a:t>) – </a:t>
            </a:r>
            <a:r>
              <a:rPr lang="en-US" sz="2000" kern="0" dirty="0" err="1">
                <a:solidFill>
                  <a:schemeClr val="tx1"/>
                </a:solidFill>
                <a:effectLst/>
                <a:latin typeface="+mn-lt"/>
              </a:rPr>
              <a:t>Energ</a:t>
            </a:r>
            <a:r>
              <a:rPr lang="sl-SI" sz="2000" kern="0" dirty="0">
                <a:solidFill>
                  <a:schemeClr val="tx1"/>
                </a:solidFill>
                <a:effectLst/>
                <a:latin typeface="+mn-lt"/>
              </a:rPr>
              <a:t>ija</a:t>
            </a:r>
            <a:r>
              <a:rPr lang="en-US" sz="2000" kern="0" dirty="0">
                <a:solidFill>
                  <a:schemeClr val="tx1"/>
                </a:solidFill>
                <a:effectLst/>
                <a:latin typeface="+mn-lt"/>
              </a:rPr>
              <a:t> (</a:t>
            </a:r>
            <a:r>
              <a:rPr lang="en-US" sz="2000" kern="0" dirty="0" err="1">
                <a:solidFill>
                  <a:schemeClr val="tx1"/>
                </a:solidFill>
                <a:effectLst/>
                <a:latin typeface="+mn-lt"/>
              </a:rPr>
              <a:t>ele</a:t>
            </a:r>
            <a:r>
              <a:rPr lang="sl-SI" sz="2000" kern="0" dirty="0">
                <a:solidFill>
                  <a:schemeClr val="tx1"/>
                </a:solidFill>
                <a:effectLst/>
                <a:latin typeface="+mn-lt"/>
              </a:rPr>
              <a:t>ktrična</a:t>
            </a:r>
            <a:r>
              <a:rPr lang="en-US" sz="2000" kern="0" dirty="0">
                <a:solidFill>
                  <a:schemeClr val="tx1"/>
                </a:solidFill>
                <a:effectLst/>
                <a:latin typeface="+mn-lt"/>
              </a:rPr>
              <a:t>) </a:t>
            </a:r>
            <a:r>
              <a:rPr lang="sl-SI" sz="2000" kern="0" dirty="0">
                <a:solidFill>
                  <a:schemeClr val="tx1"/>
                </a:solidFill>
                <a:effectLst/>
                <a:latin typeface="+mn-lt"/>
              </a:rPr>
              <a:t>dobijena po jedinici mase potrošenog vodonika</a:t>
            </a:r>
            <a:endParaRPr lang="en-US" sz="2000" kern="0" dirty="0">
              <a:solidFill>
                <a:schemeClr val="tx1"/>
              </a:solidFill>
              <a:effectLst/>
              <a:latin typeface="+mn-lt"/>
            </a:endParaRPr>
          </a:p>
        </p:txBody>
      </p:sp>
      <p:graphicFrame>
        <p:nvGraphicFramePr>
          <p:cNvPr id="5122" name="Object 2"/>
          <p:cNvGraphicFramePr>
            <a:graphicFrameLocks noChangeAspect="1"/>
          </p:cNvGraphicFramePr>
          <p:nvPr/>
        </p:nvGraphicFramePr>
        <p:xfrm>
          <a:off x="6858000" y="1752600"/>
          <a:ext cx="1219200" cy="960438"/>
        </p:xfrm>
        <a:graphic>
          <a:graphicData uri="http://schemas.openxmlformats.org/presentationml/2006/ole">
            <mc:AlternateContent xmlns:mc="http://schemas.openxmlformats.org/markup-compatibility/2006">
              <mc:Choice xmlns:v="urn:schemas-microsoft-com:vml" Requires="v">
                <p:oleObj spid="_x0000_s135269" name="Equation" r:id="rId5" imgW="583920" imgH="457200" progId="Equation.DSMT4">
                  <p:embed/>
                </p:oleObj>
              </mc:Choice>
              <mc:Fallback>
                <p:oleObj name="Equation" r:id="rId5" imgW="583920" imgH="45720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1752600"/>
                        <a:ext cx="1219200" cy="960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3"/>
          <p:cNvGraphicFramePr>
            <a:graphicFrameLocks noChangeAspect="1"/>
          </p:cNvGraphicFramePr>
          <p:nvPr/>
        </p:nvGraphicFramePr>
        <p:xfrm>
          <a:off x="6934200" y="3200400"/>
          <a:ext cx="1295400" cy="971550"/>
        </p:xfrm>
        <a:graphic>
          <a:graphicData uri="http://schemas.openxmlformats.org/presentationml/2006/ole">
            <mc:AlternateContent xmlns:mc="http://schemas.openxmlformats.org/markup-compatibility/2006">
              <mc:Choice xmlns:v="urn:schemas-microsoft-com:vml" Requires="v">
                <p:oleObj spid="_x0000_s135270" name="Equation" r:id="rId7" imgW="609480" imgH="457200" progId="Equation.DSMT4">
                  <p:embed/>
                </p:oleObj>
              </mc:Choice>
              <mc:Fallback>
                <p:oleObj name="Equation" r:id="rId7" imgW="609480" imgH="45720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3200400"/>
                        <a:ext cx="1295400" cy="97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4"/>
          <p:cNvGraphicFramePr>
            <a:graphicFrameLocks noChangeAspect="1"/>
          </p:cNvGraphicFramePr>
          <p:nvPr/>
        </p:nvGraphicFramePr>
        <p:xfrm>
          <a:off x="3429000" y="4572000"/>
          <a:ext cx="2362200" cy="1209675"/>
        </p:xfrm>
        <a:graphic>
          <a:graphicData uri="http://schemas.openxmlformats.org/presentationml/2006/ole">
            <mc:AlternateContent xmlns:mc="http://schemas.openxmlformats.org/markup-compatibility/2006">
              <mc:Choice xmlns:v="urn:schemas-microsoft-com:vml" Requires="v">
                <p:oleObj spid="_x0000_s135271" name="Equation" r:id="rId9" imgW="838080" imgH="431640" progId="Equation.DSMT4">
                  <p:embed/>
                </p:oleObj>
              </mc:Choice>
              <mc:Fallback>
                <p:oleObj name="Equation" r:id="rId9" imgW="838080" imgH="43164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9000" y="4572000"/>
                        <a:ext cx="2362200" cy="1209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p:nvPr/>
        </p:nvSpPr>
        <p:spPr>
          <a:xfrm>
            <a:off x="609600" y="1828800"/>
            <a:ext cx="5562600" cy="707886"/>
          </a:xfrm>
          <a:prstGeom prst="rect">
            <a:avLst/>
          </a:prstGeom>
        </p:spPr>
        <p:txBody>
          <a:bodyPr wrap="square">
            <a:spAutoFit/>
          </a:bodyPr>
          <a:lstStyle/>
          <a:p>
            <a:pPr marL="342900" indent="-342900" algn="l" eaLnBrk="0" hangingPunct="0">
              <a:lnSpc>
                <a:spcPct val="100000"/>
              </a:lnSpc>
              <a:buSzPct val="55000"/>
              <a:buFont typeface="Wingdings" pitchFamily="2" charset="2"/>
              <a:buChar char="n"/>
              <a:defRPr/>
            </a:pPr>
            <a:r>
              <a:rPr lang="en-US" sz="2000" kern="0" dirty="0">
                <a:solidFill>
                  <a:schemeClr val="tx1"/>
                </a:solidFill>
                <a:effectLst/>
              </a:rPr>
              <a:t>I (</a:t>
            </a:r>
            <a:r>
              <a:rPr lang="en-US" sz="2000" kern="0" dirty="0" err="1">
                <a:solidFill>
                  <a:schemeClr val="tx1"/>
                </a:solidFill>
                <a:effectLst/>
              </a:rPr>
              <a:t>ele</a:t>
            </a:r>
            <a:r>
              <a:rPr lang="sl-SI" sz="2000" kern="0" dirty="0">
                <a:solidFill>
                  <a:schemeClr val="tx1"/>
                </a:solidFill>
                <a:effectLst/>
              </a:rPr>
              <a:t>k</a:t>
            </a:r>
            <a:r>
              <a:rPr lang="en-US" sz="2000" kern="0" dirty="0" err="1">
                <a:solidFill>
                  <a:schemeClr val="tx1"/>
                </a:solidFill>
                <a:effectLst/>
              </a:rPr>
              <a:t>trol</a:t>
            </a:r>
            <a:r>
              <a:rPr lang="sl-SI" sz="2000" kern="0" dirty="0">
                <a:solidFill>
                  <a:schemeClr val="tx1"/>
                </a:solidFill>
                <a:effectLst/>
              </a:rPr>
              <a:t>iza</a:t>
            </a:r>
            <a:r>
              <a:rPr lang="en-US" sz="2000" kern="0" dirty="0">
                <a:solidFill>
                  <a:schemeClr val="tx1"/>
                </a:solidFill>
                <a:effectLst/>
              </a:rPr>
              <a:t>) – Ma</a:t>
            </a:r>
            <a:r>
              <a:rPr lang="sl-SI" sz="2000" kern="0" dirty="0">
                <a:solidFill>
                  <a:schemeClr val="tx1"/>
                </a:solidFill>
                <a:effectLst/>
              </a:rPr>
              <a:t>sa oslobođenog vodonika za datu količinu utrošene energije</a:t>
            </a:r>
            <a:endParaRPr lang="en-US" sz="2000" kern="0" dirty="0">
              <a:solidFill>
                <a:schemeClr val="tx1"/>
              </a:solidFill>
              <a:effectLst/>
            </a:endParaRP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8DA4D3DD-CDEF-415A-8C83-79C8B2D8A67E}" type="slidenum">
              <a:rPr lang="en-US" sz="1200">
                <a:solidFill>
                  <a:srgbClr val="E1F470"/>
                </a:solidFill>
              </a:rPr>
              <a:pPr>
                <a:defRPr/>
              </a:pPr>
              <a:t>55</a:t>
            </a:fld>
            <a:endParaRPr lang="en-US" sz="1200"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18" name="Title 7"/>
          <p:cNvSpPr txBox="1">
            <a:spLocks/>
          </p:cNvSpPr>
          <p:nvPr/>
        </p:nvSpPr>
        <p:spPr bwMode="auto">
          <a:xfrm>
            <a:off x="457200" y="619125"/>
            <a:ext cx="8305800" cy="523875"/>
          </a:xfrm>
          <a:prstGeom prst="rect">
            <a:avLst/>
          </a:prstGeom>
          <a:noFill/>
          <a:ln w="9525">
            <a:noFill/>
            <a:miter lim="800000"/>
            <a:headEnd/>
            <a:tailEnd/>
          </a:ln>
          <a:effectLst/>
        </p:spPr>
        <p:txBody>
          <a:bodyPr anchor="ctr">
            <a:spAutoFit/>
          </a:bodyPr>
          <a:lstStyle/>
          <a:p>
            <a:pPr eaLnBrk="0" hangingPunct="0">
              <a:lnSpc>
                <a:spcPct val="100000"/>
              </a:lnSpc>
              <a:spcBef>
                <a:spcPct val="0"/>
              </a:spcBef>
              <a:buClrTx/>
              <a:buSzTx/>
              <a:buFontTx/>
              <a:buNone/>
              <a:defRPr/>
            </a:pPr>
            <a:r>
              <a:rPr lang="sl-SI" sz="2800" b="1" kern="0" dirty="0">
                <a:solidFill>
                  <a:srgbClr val="E1F470"/>
                </a:solidFill>
                <a:effectLst>
                  <a:outerShdw blurRad="38100" dist="38100" dir="2700000" algn="tl">
                    <a:srgbClr val="000000"/>
                  </a:outerShdw>
                </a:effectLst>
                <a:latin typeface="+mj-lt"/>
                <a:ea typeface="+mj-ea"/>
                <a:cs typeface="+mj-cs"/>
              </a:rPr>
              <a:t>Izotopska </a:t>
            </a:r>
            <a:r>
              <a:rPr lang="sl-SI" sz="2800" b="1" kern="0" dirty="0">
                <a:solidFill>
                  <a:srgbClr val="E1F470"/>
                </a:solidFill>
                <a:effectLst>
                  <a:outerShdw blurRad="38100" dist="38100" dir="2700000" algn="tl">
                    <a:srgbClr val="000000"/>
                  </a:outerShdw>
                </a:effectLst>
                <a:latin typeface="+mj-lt"/>
                <a:ea typeface="+mj-ea"/>
                <a:cs typeface="+mj-cs"/>
                <a:hlinkClick r:id="rId4" action="ppaction://hlinkpres?slideindex=1&amp;slidetitle="/>
              </a:rPr>
              <a:t>separaciona jedinica </a:t>
            </a:r>
            <a:r>
              <a:rPr lang="sl-SI" sz="2800" b="1" kern="0" dirty="0">
                <a:solidFill>
                  <a:srgbClr val="E1F470"/>
                </a:solidFill>
                <a:effectLst>
                  <a:outerShdw blurRad="38100" dist="38100" dir="2700000" algn="tl">
                    <a:srgbClr val="000000"/>
                  </a:outerShdw>
                </a:effectLst>
                <a:latin typeface="+mj-lt"/>
                <a:ea typeface="+mj-ea"/>
                <a:cs typeface="+mj-cs"/>
              </a:rPr>
              <a:t>- </a:t>
            </a:r>
            <a:r>
              <a:rPr lang="sl-SI" sz="2800" b="1" kern="0" dirty="0">
                <a:solidFill>
                  <a:srgbClr val="E1F470"/>
                </a:solidFill>
                <a:effectLst/>
                <a:latin typeface="+mj-lt"/>
                <a:ea typeface="+mj-ea"/>
                <a:cs typeface="+mj-cs"/>
              </a:rPr>
              <a:t>princip</a:t>
            </a:r>
            <a:endParaRPr lang="en-GB" sz="2800" b="1" kern="0" dirty="0">
              <a:solidFill>
                <a:srgbClr val="E1F470"/>
              </a:solidFill>
              <a:effectLst/>
              <a:latin typeface="+mj-lt"/>
              <a:ea typeface="+mj-ea"/>
              <a:cs typeface="+mj-cs"/>
            </a:endParaRPr>
          </a:p>
        </p:txBody>
      </p:sp>
      <p:pic>
        <p:nvPicPr>
          <p:cNvPr id="92166" name="Picture 6"/>
          <p:cNvPicPr>
            <a:picLocks noChangeAspect="1" noChangeArrowheads="1"/>
          </p:cNvPicPr>
          <p:nvPr/>
        </p:nvPicPr>
        <p:blipFill>
          <a:blip r:embed="rId5" cstate="print"/>
          <a:srcRect/>
          <a:stretch>
            <a:fillRect/>
          </a:stretch>
        </p:blipFill>
        <p:spPr bwMode="auto">
          <a:xfrm>
            <a:off x="685800" y="2133600"/>
            <a:ext cx="3699748" cy="2243138"/>
          </a:xfrm>
          <a:prstGeom prst="rect">
            <a:avLst/>
          </a:prstGeom>
          <a:solidFill>
            <a:schemeClr val="tx1">
              <a:alpha val="35000"/>
            </a:schemeClr>
          </a:solidFill>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6146" name="Object 9"/>
          <p:cNvGraphicFramePr>
            <a:graphicFrameLocks noChangeAspect="1"/>
          </p:cNvGraphicFramePr>
          <p:nvPr/>
        </p:nvGraphicFramePr>
        <p:xfrm>
          <a:off x="4876800" y="2819400"/>
          <a:ext cx="3983038" cy="749300"/>
        </p:xfrm>
        <a:graphic>
          <a:graphicData uri="http://schemas.openxmlformats.org/presentationml/2006/ole">
            <mc:AlternateContent xmlns:mc="http://schemas.openxmlformats.org/markup-compatibility/2006">
              <mc:Choice xmlns:v="urn:schemas-microsoft-com:vml" Requires="v">
                <p:oleObj spid="_x0000_s136227" name="Equation" r:id="rId6" imgW="2768400" imgH="520560" progId="Equation.DSMT4">
                  <p:embed/>
                </p:oleObj>
              </mc:Choice>
              <mc:Fallback>
                <p:oleObj name="Equation" r:id="rId6" imgW="2768400" imgH="520560"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2819400"/>
                        <a:ext cx="3983038" cy="749300"/>
                      </a:xfrm>
                      <a:prstGeom prst="rect">
                        <a:avLst/>
                      </a:prstGeom>
                      <a:solidFill>
                        <a:schemeClr val="tx2">
                          <a:alpha val="14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ctangle 17"/>
          <p:cNvSpPr>
            <a:spLocks noChangeArrowheads="1"/>
          </p:cNvSpPr>
          <p:nvPr/>
        </p:nvSpPr>
        <p:spPr bwMode="auto">
          <a:xfrm>
            <a:off x="5029200" y="4419600"/>
            <a:ext cx="3757613" cy="603250"/>
          </a:xfrm>
          <a:prstGeom prst="rect">
            <a:avLst/>
          </a:prstGeom>
          <a:noFill/>
          <a:ln w="9525" algn="ctr">
            <a:noFill/>
            <a:miter lim="800000"/>
            <a:headEnd/>
            <a:tailEnd/>
          </a:ln>
        </p:spPr>
        <p:txBody>
          <a:bodyPr wrap="none">
            <a:spAutoFit/>
          </a:bodyPr>
          <a:lstStyle/>
          <a:p>
            <a:pPr algn="l">
              <a:lnSpc>
                <a:spcPts val="1800"/>
              </a:lnSpc>
              <a:buClrTx/>
              <a:buSzTx/>
              <a:buFontTx/>
              <a:buNone/>
            </a:pPr>
            <a:r>
              <a:rPr lang="en-US" i="1">
                <a:solidFill>
                  <a:srgbClr val="F2F2F2"/>
                </a:solidFill>
                <a:effectLst/>
                <a:latin typeface="Times New Roman" pitchFamily="18" charset="0"/>
              </a:rPr>
              <a:t>x</a:t>
            </a:r>
            <a:r>
              <a:rPr lang="en-US">
                <a:solidFill>
                  <a:srgbClr val="F2F2F2"/>
                </a:solidFill>
                <a:effectLst/>
                <a:latin typeface="Times New Roman" pitchFamily="18" charset="0"/>
              </a:rPr>
              <a:t> </a:t>
            </a:r>
            <a:r>
              <a:rPr lang="en-US" sz="1600">
                <a:solidFill>
                  <a:srgbClr val="F2F2F2"/>
                </a:solidFill>
                <a:effectLst/>
                <a:latin typeface="Times New Roman" pitchFamily="18" charset="0"/>
              </a:rPr>
              <a:t>- </a:t>
            </a:r>
            <a:r>
              <a:rPr lang="sl-SI" sz="1600">
                <a:solidFill>
                  <a:srgbClr val="F2F2F2"/>
                </a:solidFill>
                <a:effectLst/>
                <a:cs typeface="Tahoma" pitchFamily="34" charset="0"/>
              </a:rPr>
              <a:t>m</a:t>
            </a:r>
            <a:r>
              <a:rPr lang="en-US" sz="1600">
                <a:solidFill>
                  <a:srgbClr val="F2F2F2"/>
                </a:solidFill>
                <a:effectLst/>
                <a:cs typeface="Tahoma" pitchFamily="34" charset="0"/>
              </a:rPr>
              <a:t>ol</a:t>
            </a:r>
            <a:r>
              <a:rPr lang="sl-SI" sz="1600">
                <a:solidFill>
                  <a:srgbClr val="F2F2F2"/>
                </a:solidFill>
                <a:effectLst/>
                <a:cs typeface="Tahoma" pitchFamily="34" charset="0"/>
              </a:rPr>
              <a:t>ska</a:t>
            </a:r>
            <a:r>
              <a:rPr lang="en-US" sz="1600">
                <a:solidFill>
                  <a:srgbClr val="F2F2F2"/>
                </a:solidFill>
                <a:effectLst/>
                <a:cs typeface="Tahoma" pitchFamily="34" charset="0"/>
              </a:rPr>
              <a:t> fra</a:t>
            </a:r>
            <a:r>
              <a:rPr lang="sl-SI" sz="1600">
                <a:solidFill>
                  <a:srgbClr val="F2F2F2"/>
                </a:solidFill>
                <a:effectLst/>
                <a:cs typeface="Tahoma" pitchFamily="34" charset="0"/>
              </a:rPr>
              <a:t>kcija</a:t>
            </a:r>
            <a:r>
              <a:rPr lang="en-US" sz="1600">
                <a:solidFill>
                  <a:srgbClr val="F2F2F2"/>
                </a:solidFill>
                <a:effectLst/>
                <a:cs typeface="Tahoma" pitchFamily="34" charset="0"/>
              </a:rPr>
              <a:t> </a:t>
            </a:r>
            <a:r>
              <a:rPr lang="sl-SI" sz="1600">
                <a:solidFill>
                  <a:srgbClr val="F2F2F2"/>
                </a:solidFill>
                <a:effectLst/>
                <a:cs typeface="Tahoma" pitchFamily="34" charset="0"/>
              </a:rPr>
              <a:t>željenog</a:t>
            </a:r>
            <a:r>
              <a:rPr lang="en-US" sz="1600">
                <a:solidFill>
                  <a:srgbClr val="F2F2F2"/>
                </a:solidFill>
                <a:effectLst/>
                <a:cs typeface="Tahoma" pitchFamily="34" charset="0"/>
              </a:rPr>
              <a:t> i</a:t>
            </a:r>
            <a:r>
              <a:rPr lang="sl-SI" sz="1600">
                <a:solidFill>
                  <a:srgbClr val="F2F2F2"/>
                </a:solidFill>
                <a:effectLst/>
                <a:cs typeface="Tahoma" pitchFamily="34" charset="0"/>
              </a:rPr>
              <a:t>z</a:t>
            </a:r>
            <a:r>
              <a:rPr lang="en-US" sz="1600">
                <a:solidFill>
                  <a:srgbClr val="F2F2F2"/>
                </a:solidFill>
                <a:effectLst/>
                <a:cs typeface="Tahoma" pitchFamily="34" charset="0"/>
              </a:rPr>
              <a:t>otop</a:t>
            </a:r>
            <a:r>
              <a:rPr lang="sl-SI" sz="1600">
                <a:solidFill>
                  <a:srgbClr val="F2F2F2"/>
                </a:solidFill>
                <a:effectLst/>
                <a:cs typeface="Tahoma" pitchFamily="34" charset="0"/>
              </a:rPr>
              <a:t>a</a:t>
            </a:r>
            <a:r>
              <a:rPr lang="en-US" sz="1600">
                <a:solidFill>
                  <a:srgbClr val="F2F2F2"/>
                </a:solidFill>
                <a:effectLst/>
                <a:cs typeface="Tahoma" pitchFamily="34" charset="0"/>
              </a:rPr>
              <a:t> (D)</a:t>
            </a:r>
            <a:endParaRPr lang="sl-SI" sz="1600">
              <a:solidFill>
                <a:srgbClr val="F2F2F2"/>
              </a:solidFill>
              <a:effectLst/>
              <a:cs typeface="Tahoma" pitchFamily="34" charset="0"/>
            </a:endParaRPr>
          </a:p>
          <a:p>
            <a:pPr algn="l">
              <a:lnSpc>
                <a:spcPts val="1800"/>
              </a:lnSpc>
              <a:buClrTx/>
              <a:buSzTx/>
              <a:buFontTx/>
              <a:buNone/>
            </a:pPr>
            <a:r>
              <a:rPr lang="sl-SI" sz="1600">
                <a:solidFill>
                  <a:srgbClr val="F2F2F2"/>
                </a:solidFill>
                <a:effectLst/>
                <a:cs typeface="Tahoma" pitchFamily="34" charset="0"/>
              </a:rPr>
              <a:t>u odgovarajućem toku</a:t>
            </a:r>
            <a:endParaRPr lang="en-US" sz="1600">
              <a:solidFill>
                <a:srgbClr val="F2F2F2"/>
              </a:solidFill>
              <a:effectLst/>
              <a:cs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A2CDA965-64CA-4070-86B4-56FA4A35E67E}" type="slidenum">
              <a:rPr lang="en-US" sz="1200">
                <a:solidFill>
                  <a:srgbClr val="E1F470"/>
                </a:solidFill>
              </a:rPr>
              <a:pPr>
                <a:defRPr/>
              </a:pPr>
              <a:t>56</a:t>
            </a:fld>
            <a:endParaRPr lang="en-US" sz="1200"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18" name="Title 7"/>
          <p:cNvSpPr txBox="1">
            <a:spLocks/>
          </p:cNvSpPr>
          <p:nvPr/>
        </p:nvSpPr>
        <p:spPr bwMode="auto">
          <a:xfrm>
            <a:off x="457200" y="695325"/>
            <a:ext cx="8305800" cy="523875"/>
          </a:xfrm>
          <a:prstGeom prst="rect">
            <a:avLst/>
          </a:prstGeom>
          <a:noFill/>
          <a:ln w="9525">
            <a:noFill/>
            <a:miter lim="800000"/>
            <a:headEnd/>
            <a:tailEnd/>
          </a:ln>
          <a:effectLst/>
        </p:spPr>
        <p:txBody>
          <a:bodyPr anchor="ctr">
            <a:spAutoFit/>
          </a:bodyPr>
          <a:lstStyle/>
          <a:p>
            <a:pPr eaLnBrk="0" hangingPunct="0">
              <a:lnSpc>
                <a:spcPct val="100000"/>
              </a:lnSpc>
              <a:spcBef>
                <a:spcPct val="0"/>
              </a:spcBef>
              <a:buClrTx/>
              <a:buSzTx/>
              <a:buFontTx/>
              <a:buNone/>
              <a:defRPr/>
            </a:pPr>
            <a:r>
              <a:rPr lang="sl-SI" sz="2800" b="1" kern="0" dirty="0">
                <a:solidFill>
                  <a:srgbClr val="E1F470"/>
                </a:solidFill>
                <a:effectLst>
                  <a:outerShdw blurRad="38100" dist="38100" dir="2700000" algn="tl">
                    <a:srgbClr val="000000"/>
                  </a:outerShdw>
                </a:effectLst>
                <a:latin typeface="+mj-lt"/>
                <a:ea typeface="+mj-ea"/>
                <a:cs typeface="+mj-cs"/>
              </a:rPr>
              <a:t>Troškovi skladištenja energije pri cikliranju</a:t>
            </a:r>
            <a:endParaRPr lang="en-GB" sz="2800" b="1" kern="0" dirty="0">
              <a:solidFill>
                <a:srgbClr val="E1F470"/>
              </a:solidFill>
              <a:effectLst>
                <a:outerShdw blurRad="38100" dist="38100" dir="2700000" algn="tl">
                  <a:srgbClr val="000000"/>
                </a:outerShdw>
              </a:effectLst>
              <a:latin typeface="+mj-lt"/>
              <a:ea typeface="+mj-ea"/>
              <a:cs typeface="+mj-cs"/>
            </a:endParaRPr>
          </a:p>
        </p:txBody>
      </p:sp>
      <p:sp>
        <p:nvSpPr>
          <p:cNvPr id="10" name="Rectangle 3"/>
          <p:cNvSpPr txBox="1">
            <a:spLocks noChangeArrowheads="1"/>
          </p:cNvSpPr>
          <p:nvPr/>
        </p:nvSpPr>
        <p:spPr bwMode="auto">
          <a:xfrm>
            <a:off x="914400" y="1752600"/>
            <a:ext cx="7315200" cy="838200"/>
          </a:xfrm>
          <a:prstGeom prst="rect">
            <a:avLst/>
          </a:prstGeom>
          <a:noFill/>
          <a:ln w="9525">
            <a:noFill/>
            <a:miter lim="800000"/>
            <a:headEnd/>
            <a:tailEnd/>
          </a:ln>
          <a:effectLst/>
        </p:spPr>
        <p:txBody>
          <a:bodyPr/>
          <a:lstStyle/>
          <a:p>
            <a:pPr marL="342900" indent="-342900" eaLnBrk="0" hangingPunct="0">
              <a:lnSpc>
                <a:spcPct val="80000"/>
              </a:lnSpc>
              <a:defRPr/>
            </a:pPr>
            <a:endParaRPr lang="sl-SI" kern="0" dirty="0">
              <a:solidFill>
                <a:schemeClr val="tx1">
                  <a:lumMod val="95000"/>
                </a:schemeClr>
              </a:solidFill>
              <a:effectLst/>
              <a:latin typeface="+mn-lt"/>
            </a:endParaRPr>
          </a:p>
          <a:p>
            <a:pPr marL="342900" indent="-342900" eaLnBrk="0" hangingPunct="0">
              <a:lnSpc>
                <a:spcPct val="80000"/>
              </a:lnSpc>
              <a:defRPr/>
            </a:pPr>
            <a:r>
              <a:rPr lang="sl-SI" b="1" kern="0" dirty="0">
                <a:solidFill>
                  <a:schemeClr val="tx1"/>
                </a:solidFill>
                <a:effectLst/>
                <a:latin typeface="+mn-lt"/>
              </a:rPr>
              <a:t>Ukupni troškovi ciklliranja</a:t>
            </a:r>
            <a:r>
              <a:rPr lang="en-US" b="1" kern="0" dirty="0">
                <a:solidFill>
                  <a:schemeClr val="tx1"/>
                </a:solidFill>
                <a:effectLst/>
                <a:latin typeface="+mn-lt"/>
              </a:rPr>
              <a:t> </a:t>
            </a:r>
            <a:r>
              <a:rPr lang="sl-SI" b="1" kern="0" dirty="0">
                <a:solidFill>
                  <a:schemeClr val="tx1"/>
                </a:solidFill>
                <a:effectLst/>
                <a:latin typeface="+mn-lt"/>
              </a:rPr>
              <a:t>(u valuti: €, $ ili sl.</a:t>
            </a:r>
            <a:r>
              <a:rPr lang="en-US" b="1" kern="0" dirty="0">
                <a:solidFill>
                  <a:schemeClr val="tx1"/>
                </a:solidFill>
                <a:effectLst/>
                <a:latin typeface="+mn-lt"/>
              </a:rPr>
              <a:t>)</a:t>
            </a:r>
            <a:endParaRPr lang="en-US" b="1" kern="0" dirty="0">
              <a:solidFill>
                <a:schemeClr val="tx1"/>
              </a:solidFill>
              <a:effectLst/>
              <a:latin typeface="CamelliaDEE" pitchFamily="2" charset="0"/>
            </a:endParaRPr>
          </a:p>
          <a:p>
            <a:pPr marL="342900" indent="-342900" algn="l" eaLnBrk="0" hangingPunct="0">
              <a:lnSpc>
                <a:spcPct val="80000"/>
              </a:lnSpc>
              <a:defRPr/>
            </a:pPr>
            <a:r>
              <a:rPr lang="en-US" sz="800" kern="0" dirty="0">
                <a:solidFill>
                  <a:schemeClr val="tx1"/>
                </a:solidFill>
                <a:effectLst>
                  <a:outerShdw blurRad="38100" dist="38100" dir="2700000" algn="tl">
                    <a:srgbClr val="000000"/>
                  </a:outerShdw>
                </a:effectLst>
                <a:latin typeface="+mn-lt"/>
              </a:rPr>
              <a:t>	</a:t>
            </a:r>
          </a:p>
        </p:txBody>
      </p:sp>
      <p:sp>
        <p:nvSpPr>
          <p:cNvPr id="12" name="Line 16"/>
          <p:cNvSpPr>
            <a:spLocks noChangeShapeType="1"/>
          </p:cNvSpPr>
          <p:nvPr/>
        </p:nvSpPr>
        <p:spPr bwMode="auto">
          <a:xfrm flipV="1">
            <a:off x="2438400" y="3810000"/>
            <a:ext cx="539750" cy="395288"/>
          </a:xfrm>
          <a:prstGeom prst="line">
            <a:avLst/>
          </a:prstGeom>
          <a:noFill/>
          <a:ln w="15875">
            <a:solidFill>
              <a:schemeClr val="tx1"/>
            </a:solidFill>
            <a:round/>
            <a:headEnd/>
            <a:tailEnd type="triangle" w="med" len="med"/>
          </a:ln>
          <a:effectLst/>
        </p:spPr>
        <p:txBody>
          <a:bodyPr/>
          <a:lstStyle/>
          <a:p>
            <a:pPr>
              <a:defRPr/>
            </a:pPr>
            <a:endParaRPr lang="en-GB"/>
          </a:p>
        </p:txBody>
      </p:sp>
      <p:sp>
        <p:nvSpPr>
          <p:cNvPr id="13" name="Line 20"/>
          <p:cNvSpPr>
            <a:spLocks noChangeShapeType="1"/>
          </p:cNvSpPr>
          <p:nvPr/>
        </p:nvSpPr>
        <p:spPr bwMode="auto">
          <a:xfrm flipV="1">
            <a:off x="3124200" y="3886200"/>
            <a:ext cx="1447800" cy="1143000"/>
          </a:xfrm>
          <a:prstGeom prst="line">
            <a:avLst/>
          </a:prstGeom>
          <a:noFill/>
          <a:ln w="19050">
            <a:solidFill>
              <a:schemeClr val="tx1"/>
            </a:solidFill>
            <a:round/>
            <a:headEnd/>
            <a:tailEnd type="triangle" w="med" len="med"/>
          </a:ln>
          <a:effectLst/>
        </p:spPr>
        <p:txBody>
          <a:bodyPr/>
          <a:lstStyle/>
          <a:p>
            <a:pPr>
              <a:defRPr/>
            </a:pPr>
            <a:endParaRPr lang="en-GB"/>
          </a:p>
        </p:txBody>
      </p:sp>
      <p:graphicFrame>
        <p:nvGraphicFramePr>
          <p:cNvPr id="7170" name="Object 2"/>
          <p:cNvGraphicFramePr>
            <a:graphicFrameLocks noGrp="1" noChangeAspect="1"/>
          </p:cNvGraphicFramePr>
          <p:nvPr>
            <p:ph sz="half" idx="4294967295"/>
          </p:nvPr>
        </p:nvGraphicFramePr>
        <p:xfrm>
          <a:off x="1295400" y="3048000"/>
          <a:ext cx="6629400" cy="803275"/>
        </p:xfrm>
        <a:graphic>
          <a:graphicData uri="http://schemas.openxmlformats.org/presentationml/2006/ole">
            <mc:AlternateContent xmlns:mc="http://schemas.openxmlformats.org/markup-compatibility/2006">
              <mc:Choice xmlns:v="urn:schemas-microsoft-com:vml" Requires="v">
                <p:oleObj spid="_x0000_s137251" name="Equation" r:id="rId4" imgW="2095200" imgH="253800" progId="Equation.DSMT4">
                  <p:embed/>
                </p:oleObj>
              </mc:Choice>
              <mc:Fallback>
                <p:oleObj name="Equation" r:id="rId4" imgW="2095200" imgH="25380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048000"/>
                        <a:ext cx="6629400"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Box 15"/>
          <p:cNvSpPr txBox="1"/>
          <p:nvPr/>
        </p:nvSpPr>
        <p:spPr>
          <a:xfrm>
            <a:off x="228600" y="4267200"/>
            <a:ext cx="2935288" cy="365125"/>
          </a:xfrm>
          <a:prstGeom prst="rect">
            <a:avLst/>
          </a:prstGeom>
          <a:noFill/>
        </p:spPr>
        <p:txBody>
          <a:bodyPr wrap="none">
            <a:spAutoFit/>
          </a:bodyPr>
          <a:lstStyle/>
          <a:p>
            <a:pPr>
              <a:defRPr/>
            </a:pPr>
            <a:r>
              <a:rPr lang="sl-SI" sz="1600" dirty="0">
                <a:solidFill>
                  <a:schemeClr val="accent1">
                    <a:lumMod val="20000"/>
                    <a:lumOff val="80000"/>
                  </a:schemeClr>
                </a:solidFill>
                <a:effectLst/>
              </a:rPr>
              <a:t>Gubitak </a:t>
            </a:r>
            <a:r>
              <a:rPr lang="en-US" sz="1600" dirty="0" err="1">
                <a:solidFill>
                  <a:schemeClr val="accent1">
                    <a:lumMod val="20000"/>
                    <a:lumOff val="80000"/>
                  </a:schemeClr>
                </a:solidFill>
                <a:effectLst/>
              </a:rPr>
              <a:t>energ</a:t>
            </a:r>
            <a:r>
              <a:rPr lang="sl-SI" sz="1600" dirty="0">
                <a:solidFill>
                  <a:schemeClr val="accent1">
                    <a:lumMod val="20000"/>
                    <a:lumOff val="80000"/>
                  </a:schemeClr>
                </a:solidFill>
                <a:effectLst/>
              </a:rPr>
              <a:t>ije po ciklusu (J)</a:t>
            </a:r>
            <a:endParaRPr lang="en-GB" sz="1600" dirty="0"/>
          </a:p>
        </p:txBody>
      </p:sp>
      <p:sp>
        <p:nvSpPr>
          <p:cNvPr id="17" name="TextBox 16"/>
          <p:cNvSpPr txBox="1"/>
          <p:nvPr/>
        </p:nvSpPr>
        <p:spPr>
          <a:xfrm>
            <a:off x="1066800" y="4953000"/>
            <a:ext cx="1924050" cy="365125"/>
          </a:xfrm>
          <a:prstGeom prst="rect">
            <a:avLst/>
          </a:prstGeom>
          <a:noFill/>
        </p:spPr>
        <p:txBody>
          <a:bodyPr wrap="none">
            <a:spAutoFit/>
          </a:bodyPr>
          <a:lstStyle/>
          <a:p>
            <a:pPr>
              <a:defRPr/>
            </a:pPr>
            <a:r>
              <a:rPr lang="sl-SI" sz="1600" dirty="0">
                <a:solidFill>
                  <a:schemeClr val="accent1">
                    <a:lumMod val="20000"/>
                    <a:lumOff val="80000"/>
                  </a:schemeClr>
                </a:solidFill>
                <a:effectLst/>
              </a:rPr>
              <a:t>Cena energije</a:t>
            </a:r>
            <a:r>
              <a:rPr lang="en-US" sz="1600" dirty="0">
                <a:solidFill>
                  <a:schemeClr val="accent1">
                    <a:lumMod val="20000"/>
                    <a:lumOff val="80000"/>
                  </a:schemeClr>
                </a:solidFill>
                <a:effectLst/>
              </a:rPr>
              <a:t> (</a:t>
            </a:r>
            <a:r>
              <a:rPr lang="sl-SI" sz="1600" dirty="0">
                <a:solidFill>
                  <a:schemeClr val="accent1">
                    <a:lumMod val="20000"/>
                    <a:lumOff val="80000"/>
                  </a:schemeClr>
                </a:solidFill>
                <a:effectLst/>
              </a:rPr>
              <a:t>€</a:t>
            </a:r>
            <a:r>
              <a:rPr lang="en-US" sz="1600" dirty="0">
                <a:solidFill>
                  <a:schemeClr val="accent1">
                    <a:lumMod val="20000"/>
                    <a:lumOff val="80000"/>
                  </a:schemeClr>
                </a:solidFill>
                <a:effectLst/>
              </a:rPr>
              <a:t>/</a:t>
            </a:r>
            <a:r>
              <a:rPr lang="sl-SI" sz="1600" dirty="0">
                <a:solidFill>
                  <a:schemeClr val="accent1">
                    <a:lumMod val="20000"/>
                    <a:lumOff val="80000"/>
                  </a:schemeClr>
                </a:solidFill>
                <a:effectLst/>
              </a:rPr>
              <a:t>J)</a:t>
            </a:r>
            <a:endParaRPr lang="en-GB" sz="1600" dirty="0"/>
          </a:p>
        </p:txBody>
      </p:sp>
      <p:sp>
        <p:nvSpPr>
          <p:cNvPr id="19" name="Line 20"/>
          <p:cNvSpPr>
            <a:spLocks noChangeShapeType="1"/>
          </p:cNvSpPr>
          <p:nvPr/>
        </p:nvSpPr>
        <p:spPr bwMode="auto">
          <a:xfrm flipV="1">
            <a:off x="3429000" y="3886200"/>
            <a:ext cx="2133600" cy="1676400"/>
          </a:xfrm>
          <a:prstGeom prst="line">
            <a:avLst/>
          </a:prstGeom>
          <a:noFill/>
          <a:ln w="19050">
            <a:solidFill>
              <a:schemeClr val="tx1"/>
            </a:solidFill>
            <a:round/>
            <a:headEnd/>
            <a:tailEnd type="triangle" w="med" len="med"/>
          </a:ln>
          <a:effectLst/>
        </p:spPr>
        <p:txBody>
          <a:bodyPr/>
          <a:lstStyle/>
          <a:p>
            <a:pPr>
              <a:defRPr/>
            </a:pPr>
            <a:endParaRPr lang="en-GB"/>
          </a:p>
        </p:txBody>
      </p:sp>
      <p:sp>
        <p:nvSpPr>
          <p:cNvPr id="20" name="TextBox 19"/>
          <p:cNvSpPr txBox="1"/>
          <p:nvPr/>
        </p:nvSpPr>
        <p:spPr>
          <a:xfrm>
            <a:off x="228600" y="5638800"/>
            <a:ext cx="4129088" cy="365125"/>
          </a:xfrm>
          <a:prstGeom prst="rect">
            <a:avLst/>
          </a:prstGeom>
          <a:noFill/>
        </p:spPr>
        <p:txBody>
          <a:bodyPr wrap="none">
            <a:spAutoFit/>
          </a:bodyPr>
          <a:lstStyle/>
          <a:p>
            <a:pPr>
              <a:defRPr/>
            </a:pPr>
            <a:r>
              <a:rPr lang="sl-SI" sz="1600" dirty="0">
                <a:solidFill>
                  <a:schemeClr val="accent1">
                    <a:lumMod val="20000"/>
                    <a:lumOff val="80000"/>
                  </a:schemeClr>
                </a:solidFill>
                <a:effectLst/>
              </a:rPr>
              <a:t>Troškovi skladištenja </a:t>
            </a:r>
            <a:r>
              <a:rPr lang="en-US" sz="1600" dirty="0" err="1">
                <a:solidFill>
                  <a:schemeClr val="accent1">
                    <a:lumMod val="20000"/>
                    <a:lumOff val="80000"/>
                  </a:schemeClr>
                </a:solidFill>
                <a:effectLst/>
              </a:rPr>
              <a:t>energ</a:t>
            </a:r>
            <a:r>
              <a:rPr lang="sl-SI" sz="1600" dirty="0">
                <a:solidFill>
                  <a:schemeClr val="accent1">
                    <a:lumMod val="20000"/>
                    <a:lumOff val="80000"/>
                  </a:schemeClr>
                </a:solidFill>
                <a:effectLst/>
              </a:rPr>
              <a:t>ije po ciklusu (€)</a:t>
            </a:r>
            <a:endParaRPr lang="en-GB" sz="1600" dirty="0"/>
          </a:p>
        </p:txBody>
      </p:sp>
      <p:sp>
        <p:nvSpPr>
          <p:cNvPr id="21" name="Rectangle 20"/>
          <p:cNvSpPr/>
          <p:nvPr/>
        </p:nvSpPr>
        <p:spPr>
          <a:xfrm>
            <a:off x="4572000" y="4648200"/>
            <a:ext cx="4114800" cy="400050"/>
          </a:xfrm>
          <a:prstGeom prst="rect">
            <a:avLst/>
          </a:prstGeom>
        </p:spPr>
        <p:txBody>
          <a:bodyPr>
            <a:spAutoFit/>
          </a:bodyPr>
          <a:lstStyle/>
          <a:p>
            <a:pPr>
              <a:defRPr/>
            </a:pPr>
            <a:r>
              <a:rPr lang="sl-SI" sz="1600" dirty="0">
                <a:solidFill>
                  <a:schemeClr val="accent1">
                    <a:lumMod val="20000"/>
                    <a:lumOff val="80000"/>
                  </a:schemeClr>
                </a:solidFill>
                <a:effectLst/>
              </a:rPr>
              <a:t>Troškovi transporta </a:t>
            </a:r>
            <a:r>
              <a:rPr lang="en-US" sz="1600" dirty="0" err="1">
                <a:solidFill>
                  <a:schemeClr val="accent1">
                    <a:lumMod val="20000"/>
                    <a:lumOff val="80000"/>
                  </a:schemeClr>
                </a:solidFill>
                <a:effectLst/>
              </a:rPr>
              <a:t>energ</a:t>
            </a:r>
            <a:r>
              <a:rPr lang="sl-SI" sz="1600" dirty="0">
                <a:solidFill>
                  <a:schemeClr val="accent1">
                    <a:lumMod val="20000"/>
                    <a:lumOff val="80000"/>
                  </a:schemeClr>
                </a:solidFill>
                <a:effectLst/>
              </a:rPr>
              <a:t>ije po ciklusu (€)</a:t>
            </a:r>
            <a:endParaRPr lang="en-GB" sz="1600" dirty="0"/>
          </a:p>
        </p:txBody>
      </p:sp>
      <p:sp>
        <p:nvSpPr>
          <p:cNvPr id="22" name="Line 20"/>
          <p:cNvSpPr>
            <a:spLocks noChangeShapeType="1"/>
          </p:cNvSpPr>
          <p:nvPr/>
        </p:nvSpPr>
        <p:spPr bwMode="auto">
          <a:xfrm flipV="1">
            <a:off x="6096000" y="3810000"/>
            <a:ext cx="457200" cy="838200"/>
          </a:xfrm>
          <a:prstGeom prst="line">
            <a:avLst/>
          </a:prstGeom>
          <a:noFill/>
          <a:ln w="19050">
            <a:solidFill>
              <a:schemeClr val="tx1"/>
            </a:solidFill>
            <a:round/>
            <a:headEnd/>
            <a:tailEnd type="triangle" w="med" len="med"/>
          </a:ln>
          <a:effectLst/>
        </p:spPr>
        <p:txBody>
          <a:bodyPr/>
          <a:lstStyle/>
          <a:p>
            <a:pPr>
              <a:defRPr/>
            </a:pPr>
            <a:endParaRPr lang="en-GB"/>
          </a:p>
        </p:txBody>
      </p:sp>
      <p:sp>
        <p:nvSpPr>
          <p:cNvPr id="24" name="Rectangle 23"/>
          <p:cNvSpPr/>
          <p:nvPr/>
        </p:nvSpPr>
        <p:spPr>
          <a:xfrm>
            <a:off x="4267200" y="5334000"/>
            <a:ext cx="4572000" cy="400050"/>
          </a:xfrm>
          <a:prstGeom prst="rect">
            <a:avLst/>
          </a:prstGeom>
        </p:spPr>
        <p:txBody>
          <a:bodyPr>
            <a:spAutoFit/>
          </a:bodyPr>
          <a:lstStyle/>
          <a:p>
            <a:pPr>
              <a:defRPr/>
            </a:pPr>
            <a:r>
              <a:rPr lang="sl-SI" sz="1600" dirty="0">
                <a:solidFill>
                  <a:schemeClr val="accent1">
                    <a:lumMod val="20000"/>
                    <a:lumOff val="80000"/>
                  </a:schemeClr>
                </a:solidFill>
                <a:effectLst/>
              </a:rPr>
              <a:t>Uštede na izotopskom obogaćenju po ciklusu (€)</a:t>
            </a:r>
            <a:endParaRPr lang="en-GB" sz="1600" dirty="0"/>
          </a:p>
        </p:txBody>
      </p:sp>
      <p:sp>
        <p:nvSpPr>
          <p:cNvPr id="25" name="Line 20"/>
          <p:cNvSpPr>
            <a:spLocks noChangeShapeType="1"/>
          </p:cNvSpPr>
          <p:nvPr/>
        </p:nvSpPr>
        <p:spPr bwMode="auto">
          <a:xfrm flipV="1">
            <a:off x="6553200" y="3733800"/>
            <a:ext cx="914400" cy="1676400"/>
          </a:xfrm>
          <a:prstGeom prst="line">
            <a:avLst/>
          </a:prstGeom>
          <a:noFill/>
          <a:ln w="19050">
            <a:solidFill>
              <a:schemeClr val="tx1"/>
            </a:solidFill>
            <a:round/>
            <a:headEnd/>
            <a:tailEnd type="triangle" w="med" len="med"/>
          </a:ln>
          <a:effectLst/>
        </p:spPr>
        <p:txBody>
          <a:bodyPr/>
          <a:lstStyle/>
          <a:p>
            <a:pPr>
              <a:defRPr/>
            </a:pPr>
            <a:endParaRPr lang="en-GB"/>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par>
                                <p:cTn id="14" presetID="9"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dissolve">
                                      <p:cBhvr>
                                        <p:cTn id="16" dur="500"/>
                                        <p:tgtEl>
                                          <p:spTgt spid="22"/>
                                        </p:tgtEl>
                                      </p:cBhvr>
                                    </p:animEffect>
                                  </p:childTnLst>
                                </p:cTn>
                              </p:par>
                              <p:par>
                                <p:cTn id="17" presetID="9"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dissolv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E8159101-8A22-4852-AC71-DDD959C53574}" type="slidenum">
              <a:rPr lang="en-US" sz="1200">
                <a:solidFill>
                  <a:srgbClr val="E1F470"/>
                </a:solidFill>
              </a:rPr>
              <a:pPr>
                <a:defRPr/>
              </a:pPr>
              <a:t>57</a:t>
            </a:fld>
            <a:endParaRPr lang="en-US" sz="1200"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20" name="Rectangle 2"/>
          <p:cNvSpPr>
            <a:spLocks noGrp="1" noChangeArrowheads="1"/>
          </p:cNvSpPr>
          <p:nvPr>
            <p:ph type="title"/>
          </p:nvPr>
        </p:nvSpPr>
        <p:spPr>
          <a:xfrm>
            <a:off x="457200" y="762000"/>
            <a:ext cx="8229600" cy="609600"/>
          </a:xfrm>
        </p:spPr>
        <p:txBody>
          <a:bodyPr/>
          <a:lstStyle/>
          <a:p>
            <a:pPr>
              <a:defRPr/>
            </a:pPr>
            <a:r>
              <a:rPr lang="en-US" sz="2800" b="1" dirty="0">
                <a:solidFill>
                  <a:srgbClr val="E1F470"/>
                </a:solidFill>
              </a:rPr>
              <a:t>D</a:t>
            </a:r>
            <a:r>
              <a:rPr lang="sl-SI" sz="2800" b="1" dirty="0">
                <a:solidFill>
                  <a:srgbClr val="E1F470"/>
                </a:solidFill>
              </a:rPr>
              <a:t>efinicija ciklusa</a:t>
            </a:r>
            <a:r>
              <a:rPr lang="en-US" sz="2800" b="1" dirty="0">
                <a:solidFill>
                  <a:srgbClr val="E1F470"/>
                </a:solidFill>
              </a:rPr>
              <a:t> (</a:t>
            </a:r>
            <a:r>
              <a:rPr lang="sl-SI" sz="2800" b="1" dirty="0">
                <a:solidFill>
                  <a:srgbClr val="E1F470"/>
                </a:solidFill>
              </a:rPr>
              <a:t>uslovno</a:t>
            </a:r>
            <a:r>
              <a:rPr lang="en-US" sz="2800" b="1" dirty="0">
                <a:solidFill>
                  <a:srgbClr val="E1F470"/>
                </a:solidFill>
              </a:rPr>
              <a:t>)</a:t>
            </a:r>
          </a:p>
        </p:txBody>
      </p:sp>
      <p:sp>
        <p:nvSpPr>
          <p:cNvPr id="21" name="Rectangle 3"/>
          <p:cNvSpPr txBox="1">
            <a:spLocks noChangeArrowheads="1"/>
          </p:cNvSpPr>
          <p:nvPr/>
        </p:nvSpPr>
        <p:spPr bwMode="auto">
          <a:xfrm>
            <a:off x="762000" y="2057400"/>
            <a:ext cx="7543800" cy="3124200"/>
          </a:xfrm>
          <a:prstGeom prst="rect">
            <a:avLst/>
          </a:prstGeom>
          <a:noFill/>
          <a:ln w="9525">
            <a:noFill/>
            <a:miter lim="800000"/>
            <a:headEnd/>
            <a:tailEnd/>
          </a:ln>
          <a:effectLst/>
        </p:spPr>
        <p:txBody>
          <a:bodyPr/>
          <a:lstStyle/>
          <a:p>
            <a:pPr marL="342900" indent="-342900" algn="l" eaLnBrk="0" hangingPunct="0">
              <a:lnSpc>
                <a:spcPct val="140000"/>
              </a:lnSpc>
              <a:defRPr/>
            </a:pPr>
            <a:r>
              <a:rPr lang="sl-SI" kern="0" dirty="0">
                <a:solidFill>
                  <a:schemeClr val="tx1"/>
                </a:solidFill>
                <a:effectLst>
                  <a:outerShdw blurRad="38100" dist="38100" dir="2700000" algn="tl">
                    <a:srgbClr val="000000"/>
                  </a:outerShdw>
                </a:effectLst>
                <a:latin typeface="+mn-lt"/>
              </a:rPr>
              <a:t>Ciklus </a:t>
            </a:r>
            <a:r>
              <a:rPr lang="sl-SI" i="1" u="sng" kern="0" dirty="0">
                <a:solidFill>
                  <a:schemeClr val="tx1"/>
                </a:solidFill>
                <a:effectLst/>
                <a:latin typeface="+mn-lt"/>
              </a:rPr>
              <a:t>skladištenje energije</a:t>
            </a:r>
            <a:r>
              <a:rPr lang="en-US" i="1" u="sng" kern="0" dirty="0">
                <a:solidFill>
                  <a:schemeClr val="tx1"/>
                </a:solidFill>
                <a:effectLst/>
                <a:latin typeface="+mn-lt"/>
              </a:rPr>
              <a:t>-</a:t>
            </a:r>
            <a:r>
              <a:rPr lang="sl-SI" i="1" u="sng" kern="0" dirty="0">
                <a:solidFill>
                  <a:schemeClr val="tx1"/>
                </a:solidFill>
                <a:effectLst/>
                <a:latin typeface="+mn-lt"/>
              </a:rPr>
              <a:t>izotopsko obogaćivanje</a:t>
            </a:r>
            <a:endParaRPr lang="en-US" u="sng" kern="0" dirty="0">
              <a:solidFill>
                <a:schemeClr val="tx1"/>
              </a:solidFill>
              <a:effectLst/>
              <a:latin typeface="+mn-lt"/>
            </a:endParaRPr>
          </a:p>
          <a:p>
            <a:pPr marL="342900" indent="-342900" algn="l" eaLnBrk="0" hangingPunct="0">
              <a:lnSpc>
                <a:spcPct val="140000"/>
              </a:lnSpc>
              <a:defRPr/>
            </a:pPr>
            <a:endParaRPr lang="sl-SI" sz="2000" kern="0" dirty="0">
              <a:solidFill>
                <a:schemeClr val="tx1"/>
              </a:solidFill>
              <a:effectLst/>
              <a:latin typeface="+mn-lt"/>
            </a:endParaRPr>
          </a:p>
          <a:p>
            <a:pPr marL="342900" indent="-342900" algn="l" eaLnBrk="0" hangingPunct="0">
              <a:lnSpc>
                <a:spcPct val="140000"/>
              </a:lnSpc>
              <a:defRPr/>
            </a:pPr>
            <a:r>
              <a:rPr lang="sl-SI" sz="2000" kern="0" dirty="0">
                <a:solidFill>
                  <a:schemeClr val="tx1"/>
                </a:solidFill>
                <a:effectLst/>
                <a:latin typeface="+mn-lt"/>
              </a:rPr>
              <a:t>može biti definisan kao </a:t>
            </a:r>
            <a:r>
              <a:rPr lang="sl-SI" sz="2000" kern="0" dirty="0">
                <a:solidFill>
                  <a:srgbClr val="FFFF00"/>
                </a:solidFill>
                <a:effectLst/>
                <a:latin typeface="+mn-lt"/>
              </a:rPr>
              <a:t>period</a:t>
            </a:r>
            <a:r>
              <a:rPr lang="en-US" sz="2000" kern="0" dirty="0">
                <a:solidFill>
                  <a:schemeClr val="tx1"/>
                </a:solidFill>
                <a:effectLst/>
                <a:latin typeface="+mn-lt"/>
              </a:rPr>
              <a:t>,</a:t>
            </a:r>
          </a:p>
          <a:p>
            <a:pPr marL="342900" indent="-342900" algn="l" eaLnBrk="0" hangingPunct="0">
              <a:lnSpc>
                <a:spcPct val="140000"/>
              </a:lnSpc>
              <a:defRPr/>
            </a:pPr>
            <a:r>
              <a:rPr lang="en-US" sz="2000" kern="0" dirty="0">
                <a:solidFill>
                  <a:schemeClr val="tx1"/>
                </a:solidFill>
                <a:effectLst/>
                <a:latin typeface="+mn-lt"/>
              </a:rPr>
              <a:t>(</a:t>
            </a:r>
            <a:r>
              <a:rPr lang="sl-SI" sz="2000" kern="0" dirty="0">
                <a:solidFill>
                  <a:schemeClr val="tx1"/>
                </a:solidFill>
                <a:effectLst/>
                <a:latin typeface="+mn-lt"/>
              </a:rPr>
              <a:t>ili kao </a:t>
            </a:r>
            <a:r>
              <a:rPr lang="sl-SI" sz="2000" kern="0" dirty="0">
                <a:solidFill>
                  <a:srgbClr val="FFFF00"/>
                </a:solidFill>
                <a:effectLst/>
                <a:latin typeface="+mn-lt"/>
              </a:rPr>
              <a:t>količina uskladištene energije</a:t>
            </a:r>
            <a:r>
              <a:rPr lang="en-US" sz="2000" kern="0" dirty="0">
                <a:solidFill>
                  <a:schemeClr val="tx1"/>
                </a:solidFill>
                <a:effectLst/>
                <a:latin typeface="+mn-lt"/>
              </a:rPr>
              <a:t>,</a:t>
            </a:r>
          </a:p>
          <a:p>
            <a:pPr marL="342900" indent="-342900" algn="l" eaLnBrk="0" hangingPunct="0">
              <a:lnSpc>
                <a:spcPct val="140000"/>
              </a:lnSpc>
              <a:defRPr/>
            </a:pPr>
            <a:r>
              <a:rPr lang="sl-SI" sz="2000" kern="0" dirty="0">
                <a:solidFill>
                  <a:schemeClr val="tx1"/>
                </a:solidFill>
                <a:effectLst/>
                <a:latin typeface="+mn-lt"/>
              </a:rPr>
              <a:t>ili kao odgovarajuća </a:t>
            </a:r>
            <a:r>
              <a:rPr lang="sl-SI" sz="2000" kern="0" dirty="0">
                <a:solidFill>
                  <a:srgbClr val="FFFF00"/>
                </a:solidFill>
                <a:effectLst/>
                <a:latin typeface="+mn-lt"/>
              </a:rPr>
              <a:t>količina proizvedenog vodonika</a:t>
            </a:r>
            <a:r>
              <a:rPr lang="en-US" sz="2000" kern="0" dirty="0">
                <a:solidFill>
                  <a:schemeClr val="tx1"/>
                </a:solidFill>
                <a:effectLst/>
                <a:latin typeface="+mn-lt"/>
              </a:rPr>
              <a:t>,</a:t>
            </a:r>
          </a:p>
          <a:p>
            <a:pPr marL="342900" indent="-342900" algn="l" eaLnBrk="0" hangingPunct="0">
              <a:lnSpc>
                <a:spcPct val="140000"/>
              </a:lnSpc>
              <a:defRPr/>
            </a:pPr>
            <a:r>
              <a:rPr lang="sl-SI" sz="2000" kern="0" dirty="0">
                <a:solidFill>
                  <a:schemeClr val="tx1"/>
                </a:solidFill>
                <a:effectLst/>
              </a:rPr>
              <a:t>ili kao odgovarajuća </a:t>
            </a:r>
            <a:r>
              <a:rPr lang="sl-SI" sz="2000" kern="0" dirty="0">
                <a:solidFill>
                  <a:srgbClr val="FFFF00"/>
                </a:solidFill>
                <a:effectLst/>
              </a:rPr>
              <a:t>količina </a:t>
            </a:r>
            <a:r>
              <a:rPr lang="en-GB" sz="2000" kern="0" dirty="0" err="1">
                <a:solidFill>
                  <a:srgbClr val="FFFF00"/>
                </a:solidFill>
                <a:effectLst/>
              </a:rPr>
              <a:t>elektrolizirane</a:t>
            </a:r>
            <a:r>
              <a:rPr lang="en-GB" sz="2000" kern="0" dirty="0">
                <a:solidFill>
                  <a:srgbClr val="FFFF00"/>
                </a:solidFill>
                <a:effectLst/>
              </a:rPr>
              <a:t> </a:t>
            </a:r>
            <a:r>
              <a:rPr lang="sl-SI" sz="2000" kern="0" dirty="0">
                <a:solidFill>
                  <a:srgbClr val="FFFF00"/>
                </a:solidFill>
                <a:effectLst/>
              </a:rPr>
              <a:t>vod</a:t>
            </a:r>
            <a:r>
              <a:rPr lang="en-GB" sz="2000" kern="0" dirty="0">
                <a:solidFill>
                  <a:srgbClr val="FFFF00"/>
                </a:solidFill>
                <a:effectLst/>
              </a:rPr>
              <a:t>e</a:t>
            </a:r>
            <a:r>
              <a:rPr lang="en-GB" sz="2000" kern="0" dirty="0">
                <a:solidFill>
                  <a:schemeClr val="tx1"/>
                </a:solidFill>
                <a:effectLst/>
              </a:rPr>
              <a:t>)</a:t>
            </a:r>
            <a:endParaRPr lang="en-US" sz="2000" kern="0" dirty="0">
              <a:solidFill>
                <a:schemeClr val="tx1"/>
              </a:solidFill>
              <a:effectLst/>
              <a:latin typeface="+mn-lt"/>
            </a:endParaRPr>
          </a:p>
          <a:p>
            <a:pPr marL="342900" indent="-342900" algn="l" eaLnBrk="0" hangingPunct="0">
              <a:lnSpc>
                <a:spcPct val="140000"/>
              </a:lnSpc>
              <a:defRPr/>
            </a:pPr>
            <a:r>
              <a:rPr lang="sl-SI" sz="2000" kern="0" dirty="0">
                <a:solidFill>
                  <a:schemeClr val="tx1"/>
                </a:solidFill>
                <a:effectLst/>
                <a:latin typeface="+mn-lt"/>
              </a:rPr>
              <a:t>u toku kojeg se dostigne tzv. </a:t>
            </a:r>
            <a:r>
              <a:rPr lang="sl-SI" sz="2000" u="sng" kern="0" dirty="0">
                <a:solidFill>
                  <a:schemeClr val="tx1"/>
                </a:solidFill>
                <a:effectLst/>
                <a:latin typeface="+mn-lt"/>
              </a:rPr>
              <a:t>granično obogaćenje</a:t>
            </a:r>
            <a:r>
              <a:rPr lang="sl-SI" sz="2000" kern="0" dirty="0">
                <a:solidFill>
                  <a:schemeClr val="tx1"/>
                </a:solidFill>
                <a:effectLst/>
                <a:latin typeface="+mn-lt"/>
              </a:rPr>
              <a:t> pri elektrolizi.</a:t>
            </a:r>
            <a:endParaRPr lang="en-US" sz="2000" kern="0" dirty="0">
              <a:solidFill>
                <a:schemeClr val="tx1"/>
              </a:solidFill>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237D9EC4-1EAD-4E14-816D-0F5E28455BB7}" type="slidenum">
              <a:rPr lang="en-US" sz="1200">
                <a:solidFill>
                  <a:srgbClr val="E1F470"/>
                </a:solidFill>
              </a:rPr>
              <a:pPr>
                <a:defRPr/>
              </a:pPr>
              <a:t>58</a:t>
            </a:fld>
            <a:endParaRPr lang="en-US" sz="1200"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18" name="Title 7"/>
          <p:cNvSpPr txBox="1">
            <a:spLocks/>
          </p:cNvSpPr>
          <p:nvPr/>
        </p:nvSpPr>
        <p:spPr bwMode="auto">
          <a:xfrm>
            <a:off x="457200" y="304800"/>
            <a:ext cx="8305800" cy="830997"/>
          </a:xfrm>
          <a:prstGeom prst="rect">
            <a:avLst/>
          </a:prstGeom>
          <a:noFill/>
          <a:ln w="9525">
            <a:noFill/>
            <a:miter lim="800000"/>
            <a:headEnd/>
            <a:tailEnd/>
          </a:ln>
          <a:effectLst/>
        </p:spPr>
        <p:txBody>
          <a:bodyPr anchor="ctr">
            <a:spAutoFit/>
          </a:bodyPr>
          <a:lstStyle/>
          <a:p>
            <a:pPr eaLnBrk="0" hangingPunct="0">
              <a:lnSpc>
                <a:spcPct val="100000"/>
              </a:lnSpc>
              <a:spcBef>
                <a:spcPct val="0"/>
              </a:spcBef>
              <a:buClrTx/>
              <a:buSzTx/>
              <a:buFontTx/>
              <a:buNone/>
              <a:defRPr/>
            </a:pPr>
            <a:r>
              <a:rPr lang="sl-SI" sz="2800" b="1" kern="0" dirty="0">
                <a:solidFill>
                  <a:srgbClr val="E1F470"/>
                </a:solidFill>
                <a:effectLst>
                  <a:outerShdw blurRad="38100" dist="38100" dir="2700000" algn="tl">
                    <a:srgbClr val="000000"/>
                  </a:outerShdw>
                </a:effectLst>
                <a:latin typeface="+mj-lt"/>
                <a:ea typeface="+mj-ea"/>
                <a:cs typeface="+mj-cs"/>
              </a:rPr>
              <a:t>Pojam graničnog obogaćenja </a:t>
            </a:r>
            <a:r>
              <a:rPr lang="sl-SI" sz="2800" b="1" kern="0" dirty="0">
                <a:solidFill>
                  <a:srgbClr val="E1F470"/>
                </a:solidFill>
                <a:effectLst>
                  <a:outerShdw blurRad="38100" dist="38100" dir="2700000" algn="tl">
                    <a:srgbClr val="000000"/>
                  </a:outerShdw>
                </a:effectLst>
                <a:latin typeface="+mj-lt"/>
                <a:ea typeface="+mj-ea"/>
                <a:cs typeface="+mj-cs"/>
                <a:hlinkClick r:id="rId4" action="ppaction://hlinkpres?slideindex=1&amp;slidetitle="/>
              </a:rPr>
              <a:t>GO</a:t>
            </a:r>
            <a:endParaRPr lang="en-GB" sz="2800" b="1" kern="0" dirty="0">
              <a:solidFill>
                <a:srgbClr val="E1F470"/>
              </a:solidFill>
              <a:effectLst>
                <a:outerShdw blurRad="38100" dist="38100" dir="2700000" algn="tl">
                  <a:srgbClr val="000000"/>
                </a:outerShdw>
              </a:effectLst>
              <a:latin typeface="+mj-lt"/>
              <a:ea typeface="+mj-ea"/>
              <a:cs typeface="+mj-cs"/>
            </a:endParaRPr>
          </a:p>
          <a:p>
            <a:pPr eaLnBrk="0" hangingPunct="0">
              <a:lnSpc>
                <a:spcPct val="100000"/>
              </a:lnSpc>
              <a:spcBef>
                <a:spcPct val="0"/>
              </a:spcBef>
              <a:buClrTx/>
              <a:buSzTx/>
              <a:buFontTx/>
              <a:buNone/>
              <a:defRPr/>
            </a:pPr>
            <a:r>
              <a:rPr lang="en-GB" sz="2000" kern="0" dirty="0">
                <a:solidFill>
                  <a:srgbClr val="E1F470"/>
                </a:solidFill>
                <a:effectLst/>
                <a:latin typeface="+mj-lt"/>
                <a:ea typeface="+mj-ea"/>
                <a:cs typeface="+mj-cs"/>
              </a:rPr>
              <a:t>(</a:t>
            </a:r>
            <a:r>
              <a:rPr lang="en-GB" sz="2000" kern="0" dirty="0" err="1">
                <a:solidFill>
                  <a:srgbClr val="E1F470"/>
                </a:solidFill>
                <a:effectLst/>
                <a:latin typeface="+mj-lt"/>
                <a:ea typeface="+mj-ea"/>
                <a:cs typeface="+mj-cs"/>
              </a:rPr>
              <a:t>elektroliza</a:t>
            </a:r>
            <a:r>
              <a:rPr lang="en-GB" sz="2000" kern="0" dirty="0">
                <a:solidFill>
                  <a:srgbClr val="E1F470"/>
                </a:solidFill>
                <a:effectLst/>
                <a:latin typeface="+mj-lt"/>
                <a:ea typeface="+mj-ea"/>
                <a:cs typeface="+mj-cs"/>
              </a:rPr>
              <a:t> </a:t>
            </a:r>
            <a:r>
              <a:rPr lang="en-GB" sz="2000" kern="0" dirty="0" err="1">
                <a:solidFill>
                  <a:srgbClr val="E1F470"/>
                </a:solidFill>
                <a:effectLst/>
                <a:latin typeface="+mj-lt"/>
                <a:ea typeface="+mj-ea"/>
                <a:cs typeface="+mj-cs"/>
              </a:rPr>
              <a:t>pri</a:t>
            </a:r>
            <a:r>
              <a:rPr lang="en-GB" sz="2000" kern="0" dirty="0">
                <a:solidFill>
                  <a:srgbClr val="E1F470"/>
                </a:solidFill>
                <a:effectLst/>
                <a:latin typeface="+mj-lt"/>
                <a:ea typeface="+mj-ea"/>
                <a:cs typeface="+mj-cs"/>
              </a:rPr>
              <a:t> </a:t>
            </a:r>
            <a:r>
              <a:rPr lang="en-GB" sz="2000" kern="0" dirty="0" err="1">
                <a:solidFill>
                  <a:srgbClr val="E1F470"/>
                </a:solidFill>
                <a:effectLst/>
                <a:latin typeface="+mj-lt"/>
                <a:ea typeface="+mj-ea"/>
                <a:cs typeface="+mj-cs"/>
              </a:rPr>
              <a:t>konstantnom</a:t>
            </a:r>
            <a:r>
              <a:rPr lang="en-GB" sz="2000" kern="0" dirty="0">
                <a:solidFill>
                  <a:srgbClr val="E1F470"/>
                </a:solidFill>
                <a:effectLst/>
                <a:latin typeface="+mj-lt"/>
                <a:ea typeface="+mj-ea"/>
                <a:cs typeface="+mj-cs"/>
              </a:rPr>
              <a:t> </a:t>
            </a:r>
            <a:r>
              <a:rPr lang="en-GB" sz="2000" kern="0" dirty="0" err="1">
                <a:solidFill>
                  <a:srgbClr val="E1F470"/>
                </a:solidFill>
                <a:effectLst/>
                <a:latin typeface="+mj-lt"/>
                <a:ea typeface="+mj-ea"/>
                <a:cs typeface="+mj-cs"/>
              </a:rPr>
              <a:t>nivou</a:t>
            </a:r>
            <a:r>
              <a:rPr lang="en-GB" sz="2000" kern="0" dirty="0">
                <a:solidFill>
                  <a:srgbClr val="E1F470"/>
                </a:solidFill>
                <a:effectLst/>
                <a:latin typeface="+mj-lt"/>
                <a:ea typeface="+mj-ea"/>
                <a:cs typeface="+mj-cs"/>
              </a:rPr>
              <a:t> </a:t>
            </a:r>
            <a:r>
              <a:rPr lang="en-GB" sz="2000" kern="0" dirty="0" err="1">
                <a:solidFill>
                  <a:srgbClr val="E1F470"/>
                </a:solidFill>
                <a:effectLst/>
                <a:latin typeface="+mj-lt"/>
                <a:ea typeface="+mj-ea"/>
                <a:cs typeface="+mj-cs"/>
              </a:rPr>
              <a:t>elektrolita</a:t>
            </a:r>
            <a:r>
              <a:rPr lang="en-GB" sz="2000" kern="0" dirty="0">
                <a:solidFill>
                  <a:srgbClr val="E1F470"/>
                </a:solidFill>
                <a:effectLst/>
                <a:latin typeface="+mj-lt"/>
                <a:ea typeface="+mj-ea"/>
                <a:cs typeface="+mj-cs"/>
              </a:rPr>
              <a:t>)</a:t>
            </a:r>
          </a:p>
        </p:txBody>
      </p:sp>
      <p:sp>
        <p:nvSpPr>
          <p:cNvPr id="10" name="Rectangle 3"/>
          <p:cNvSpPr txBox="1">
            <a:spLocks noChangeArrowheads="1"/>
          </p:cNvSpPr>
          <p:nvPr/>
        </p:nvSpPr>
        <p:spPr bwMode="auto">
          <a:xfrm>
            <a:off x="914400" y="1752600"/>
            <a:ext cx="7315200" cy="838200"/>
          </a:xfrm>
          <a:prstGeom prst="rect">
            <a:avLst/>
          </a:prstGeom>
          <a:noFill/>
          <a:ln w="9525">
            <a:noFill/>
            <a:miter lim="800000"/>
            <a:headEnd/>
            <a:tailEnd/>
          </a:ln>
          <a:effectLst/>
        </p:spPr>
        <p:txBody>
          <a:bodyPr/>
          <a:lstStyle/>
          <a:p>
            <a:pPr marL="342900" indent="-342900" eaLnBrk="0" hangingPunct="0">
              <a:lnSpc>
                <a:spcPct val="80000"/>
              </a:lnSpc>
              <a:defRPr/>
            </a:pPr>
            <a:endParaRPr lang="sl-SI" kern="0" dirty="0">
              <a:solidFill>
                <a:schemeClr val="tx1">
                  <a:lumMod val="95000"/>
                </a:schemeClr>
              </a:solidFill>
              <a:effectLst/>
              <a:latin typeface="+mn-lt"/>
            </a:endParaRPr>
          </a:p>
          <a:p>
            <a:pPr marL="342900" indent="-342900" algn="l" eaLnBrk="0" hangingPunct="0">
              <a:lnSpc>
                <a:spcPct val="80000"/>
              </a:lnSpc>
              <a:defRPr/>
            </a:pPr>
            <a:r>
              <a:rPr lang="en-US" sz="800" kern="0" dirty="0">
                <a:solidFill>
                  <a:schemeClr val="tx1"/>
                </a:solidFill>
                <a:effectLst>
                  <a:outerShdw blurRad="38100" dist="38100" dir="2700000" algn="tl">
                    <a:srgbClr val="000000"/>
                  </a:outerShdw>
                </a:effectLst>
                <a:latin typeface="+mn-lt"/>
              </a:rPr>
              <a:t>	</a:t>
            </a:r>
          </a:p>
        </p:txBody>
      </p:sp>
      <p:pic>
        <p:nvPicPr>
          <p:cNvPr id="8200" name="Picture 3"/>
          <p:cNvPicPr>
            <a:picLocks noChangeAspect="1" noChangeArrowheads="1"/>
          </p:cNvPicPr>
          <p:nvPr/>
        </p:nvPicPr>
        <p:blipFill>
          <a:blip r:embed="rId5" cstate="print"/>
          <a:srcRect/>
          <a:stretch>
            <a:fillRect/>
          </a:stretch>
        </p:blipFill>
        <p:spPr bwMode="auto">
          <a:xfrm>
            <a:off x="1066800" y="3352800"/>
            <a:ext cx="7010400" cy="2884488"/>
          </a:xfrm>
          <a:prstGeom prst="rect">
            <a:avLst/>
          </a:prstGeom>
          <a:solidFill>
            <a:srgbClr val="FFFFA7">
              <a:alpha val="52000"/>
            </a:srgbClr>
          </a:solidFill>
          <a:ln w="9525" algn="ctr">
            <a:noFill/>
            <a:miter lim="800000"/>
            <a:headEnd/>
            <a:tailEnd/>
          </a:ln>
        </p:spPr>
      </p:pic>
      <p:sp>
        <p:nvSpPr>
          <p:cNvPr id="20" name="Text Box 10"/>
          <p:cNvSpPr txBox="1">
            <a:spLocks noChangeArrowheads="1"/>
          </p:cNvSpPr>
          <p:nvPr/>
        </p:nvSpPr>
        <p:spPr bwMode="auto">
          <a:xfrm>
            <a:off x="0" y="2438400"/>
            <a:ext cx="6324600" cy="477054"/>
          </a:xfrm>
          <a:prstGeom prst="rect">
            <a:avLst/>
          </a:prstGeom>
          <a:noFill/>
          <a:ln w="9525" algn="ctr">
            <a:noFill/>
            <a:miter lim="800000"/>
            <a:headEnd/>
            <a:tailEnd/>
          </a:ln>
          <a:effectLst/>
        </p:spPr>
        <p:txBody>
          <a:bodyPr wrap="square">
            <a:spAutoFit/>
          </a:bodyPr>
          <a:lstStyle/>
          <a:p>
            <a:pPr marL="342900" indent="-342900">
              <a:defRPr/>
            </a:pPr>
            <a:r>
              <a:rPr lang="sl-SI" sz="2000" dirty="0">
                <a:solidFill>
                  <a:schemeClr val="accent3">
                    <a:lumMod val="20000"/>
                    <a:lumOff val="80000"/>
                  </a:schemeClr>
                </a:solidFill>
                <a:effectLst/>
              </a:rPr>
              <a:t>Granično obogaćenje GO</a:t>
            </a:r>
            <a:r>
              <a:rPr lang="en-US" sz="2000" dirty="0">
                <a:solidFill>
                  <a:schemeClr val="accent3">
                    <a:lumMod val="20000"/>
                    <a:lumOff val="80000"/>
                  </a:schemeClr>
                </a:solidFill>
                <a:effectLst/>
              </a:rPr>
              <a:t> – </a:t>
            </a:r>
            <a:r>
              <a:rPr lang="sl-SI" sz="2000" dirty="0" err="1">
                <a:solidFill>
                  <a:schemeClr val="accent3">
                    <a:lumMod val="20000"/>
                    <a:lumOff val="80000"/>
                  </a:schemeClr>
                </a:solidFill>
                <a:effectLst/>
              </a:rPr>
              <a:t>s</a:t>
            </a:r>
            <a:r>
              <a:rPr lang="en-US" sz="2000" dirty="0" err="1">
                <a:solidFill>
                  <a:schemeClr val="accent3">
                    <a:lumMod val="20000"/>
                    <a:lumOff val="80000"/>
                  </a:schemeClr>
                </a:solidFill>
                <a:effectLst/>
              </a:rPr>
              <a:t>atura</a:t>
            </a:r>
            <a:r>
              <a:rPr lang="sl-SI" sz="2000" dirty="0">
                <a:solidFill>
                  <a:schemeClr val="accent3">
                    <a:lumMod val="20000"/>
                    <a:lumOff val="80000"/>
                  </a:schemeClr>
                </a:solidFill>
                <a:effectLst/>
              </a:rPr>
              <a:t>cija</a:t>
            </a:r>
            <a:r>
              <a:rPr lang="en-US" sz="2000" dirty="0">
                <a:solidFill>
                  <a:schemeClr val="accent3">
                    <a:lumMod val="20000"/>
                    <a:lumOff val="80000"/>
                  </a:schemeClr>
                </a:solidFill>
                <a:effectLst/>
              </a:rPr>
              <a:t>, </a:t>
            </a:r>
            <a:r>
              <a:rPr lang="sl-SI" sz="2000" dirty="0">
                <a:solidFill>
                  <a:schemeClr val="accent3">
                    <a:lumMod val="20000"/>
                    <a:lumOff val="80000"/>
                  </a:schemeClr>
                </a:solidFill>
                <a:effectLst/>
              </a:rPr>
              <a:t>kad</a:t>
            </a:r>
            <a:r>
              <a:rPr lang="en-US" sz="2000" dirty="0">
                <a:solidFill>
                  <a:schemeClr val="accent3">
                    <a:lumMod val="20000"/>
                    <a:lumOff val="80000"/>
                  </a:schemeClr>
                </a:solidFill>
                <a:effectLst/>
              </a:rPr>
              <a:t> </a:t>
            </a:r>
            <a:endParaRPr lang="en-US" b="1" dirty="0">
              <a:solidFill>
                <a:schemeClr val="accent3">
                  <a:lumMod val="20000"/>
                  <a:lumOff val="80000"/>
                </a:schemeClr>
              </a:solidFill>
              <a:effectLst/>
            </a:endParaRPr>
          </a:p>
        </p:txBody>
      </p:sp>
      <p:graphicFrame>
        <p:nvGraphicFramePr>
          <p:cNvPr id="8194" name="Object 4"/>
          <p:cNvGraphicFramePr>
            <a:graphicFrameLocks noChangeAspect="1"/>
          </p:cNvGraphicFramePr>
          <p:nvPr/>
        </p:nvGraphicFramePr>
        <p:xfrm>
          <a:off x="2057400" y="1447800"/>
          <a:ext cx="2667000" cy="844550"/>
        </p:xfrm>
        <a:graphic>
          <a:graphicData uri="http://schemas.openxmlformats.org/presentationml/2006/ole">
            <mc:AlternateContent xmlns:mc="http://schemas.openxmlformats.org/markup-compatibility/2006">
              <mc:Choice xmlns:v="urn:schemas-microsoft-com:vml" Requires="v">
                <p:oleObj spid="_x0000_s138308" name="Equation" r:id="rId6" imgW="1447560" imgH="457200" progId="Equation.DSMT4">
                  <p:embed/>
                </p:oleObj>
              </mc:Choice>
              <mc:Fallback>
                <p:oleObj name="Equation" r:id="rId6" imgW="1447560" imgH="4572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1447800"/>
                        <a:ext cx="2667000"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5791200" y="2438400"/>
          <a:ext cx="2868612" cy="504825"/>
        </p:xfrm>
        <a:graphic>
          <a:graphicData uri="http://schemas.openxmlformats.org/presentationml/2006/ole">
            <mc:AlternateContent xmlns:mc="http://schemas.openxmlformats.org/markup-compatibility/2006">
              <mc:Choice xmlns:v="urn:schemas-microsoft-com:vml" Requires="v">
                <p:oleObj spid="_x0000_s138309" name="Equation" r:id="rId8" imgW="1511280" imgH="266400" progId="Equation.DSMT4">
                  <p:embed/>
                </p:oleObj>
              </mc:Choice>
              <mc:Fallback>
                <p:oleObj name="Equation" r:id="rId8" imgW="1511280" imgH="266400" progId="Equation.DSMT4">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200" y="2438400"/>
                        <a:ext cx="2868612"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910B306C-800C-4EF5-8C7A-4380E0E903EB}" type="slidenum">
              <a:rPr lang="en-US" sz="1200">
                <a:solidFill>
                  <a:srgbClr val="E1F470"/>
                </a:solidFill>
              </a:rPr>
              <a:pPr>
                <a:defRPr/>
              </a:pPr>
              <a:t>59</a:t>
            </a:fld>
            <a:endParaRPr lang="en-US" sz="1200"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15" name="Title 14"/>
          <p:cNvSpPr>
            <a:spLocks noGrp="1"/>
          </p:cNvSpPr>
          <p:nvPr>
            <p:ph type="title"/>
          </p:nvPr>
        </p:nvSpPr>
        <p:spPr>
          <a:xfrm>
            <a:off x="533400" y="2286000"/>
            <a:ext cx="8229600" cy="1371600"/>
          </a:xfrm>
        </p:spPr>
        <p:txBody>
          <a:bodyPr/>
          <a:lstStyle/>
          <a:p>
            <a:pPr>
              <a:defRPr/>
            </a:pPr>
            <a:r>
              <a:rPr lang="sl-SI" b="1" dirty="0">
                <a:solidFill>
                  <a:srgbClr val="E1F470"/>
                </a:solidFill>
              </a:rPr>
              <a:t>Procene pojedinih troškova</a:t>
            </a:r>
            <a:br>
              <a:rPr lang="sl-SI" b="1" dirty="0">
                <a:solidFill>
                  <a:srgbClr val="E1F470"/>
                </a:solidFill>
              </a:rPr>
            </a:br>
            <a:r>
              <a:rPr lang="sl-SI" dirty="0">
                <a:solidFill>
                  <a:srgbClr val="E1F470"/>
                </a:solidFill>
                <a:effectLst/>
              </a:rPr>
              <a:t>(princip)</a:t>
            </a:r>
            <a:endParaRPr lang="en-GB" dirty="0">
              <a:solidFill>
                <a:srgbClr val="E1F470"/>
              </a:solidFill>
              <a:effectLst/>
            </a:endParaRP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0DA2AD0-E8BF-4D8A-B277-4BBDC7214026}" type="datetime1">
              <a:rPr lang="sl-SI" sz="1200">
                <a:solidFill>
                  <a:srgbClr val="E1F470"/>
                </a:solidFill>
              </a:rPr>
              <a:pPr>
                <a:defRPr/>
              </a:pPr>
              <a:t>7. 05. 2019</a:t>
            </a:fld>
            <a:endParaRPr lang="en-US" sz="1200" dirty="0">
              <a:solidFill>
                <a:srgbClr val="E1F470"/>
              </a:solidFill>
            </a:endParaRPr>
          </a:p>
        </p:txBody>
      </p:sp>
      <p:sp>
        <p:nvSpPr>
          <p:cNvPr id="5" name="Slide Number Placeholder 5"/>
          <p:cNvSpPr>
            <a:spLocks noGrp="1"/>
          </p:cNvSpPr>
          <p:nvPr>
            <p:ph type="sldNum" sz="quarter" idx="12"/>
          </p:nvPr>
        </p:nvSpPr>
        <p:spPr/>
        <p:txBody>
          <a:bodyPr/>
          <a:lstStyle/>
          <a:p>
            <a:pPr>
              <a:defRPr/>
            </a:pPr>
            <a:fld id="{87F755FD-2133-4AF9-88D7-CA80FE8FFACC}" type="slidenum">
              <a:rPr lang="en-US" sz="1200">
                <a:solidFill>
                  <a:srgbClr val="FDF663"/>
                </a:solidFill>
              </a:rPr>
              <a:pPr>
                <a:defRPr/>
              </a:pPr>
              <a:t>6</a:t>
            </a:fld>
            <a:endParaRPr lang="en-US" sz="1200" dirty="0">
              <a:solidFill>
                <a:srgbClr val="FDF663"/>
              </a:solidFill>
            </a:endParaRPr>
          </a:p>
        </p:txBody>
      </p:sp>
      <p:sp>
        <p:nvSpPr>
          <p:cNvPr id="116746" name="Rectangle 10"/>
          <p:cNvSpPr>
            <a:spLocks noGrp="1" noChangeArrowheads="1"/>
          </p:cNvSpPr>
          <p:nvPr>
            <p:ph type="title"/>
          </p:nvPr>
        </p:nvSpPr>
        <p:spPr>
          <a:xfrm>
            <a:off x="457200" y="381000"/>
            <a:ext cx="8229600" cy="914400"/>
          </a:xfrm>
        </p:spPr>
        <p:txBody>
          <a:bodyPr/>
          <a:lstStyle/>
          <a:p>
            <a:pPr eaLnBrk="1" hangingPunct="1">
              <a:defRPr/>
            </a:pPr>
            <a:r>
              <a:rPr lang="sl-SI" sz="3000" b="1" dirty="0">
                <a:solidFill>
                  <a:srgbClr val="E1F470"/>
                </a:solidFill>
              </a:rPr>
              <a:t>Obilnost vodonika na Zemlji i u Kosmosu</a:t>
            </a:r>
            <a:endParaRPr lang="en-US" sz="3000" b="1" dirty="0">
              <a:solidFill>
                <a:srgbClr val="E1F470"/>
              </a:solidFill>
            </a:endParaRPr>
          </a:p>
        </p:txBody>
      </p:sp>
      <p:sp>
        <p:nvSpPr>
          <p:cNvPr id="6" name="Footer Placeholder 5"/>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16" name="TextBox 15"/>
          <p:cNvSpPr txBox="1"/>
          <p:nvPr/>
        </p:nvSpPr>
        <p:spPr>
          <a:xfrm>
            <a:off x="381000" y="5257800"/>
            <a:ext cx="8382000" cy="433517"/>
          </a:xfrm>
          <a:prstGeom prst="rect">
            <a:avLst/>
          </a:prstGeom>
          <a:noFill/>
        </p:spPr>
        <p:txBody>
          <a:bodyPr>
            <a:spAutoFit/>
          </a:bodyPr>
          <a:lstStyle/>
          <a:p>
            <a:pPr>
              <a:defRPr/>
            </a:pPr>
            <a:r>
              <a:rPr lang="sl-SI" sz="2000" dirty="0">
                <a:solidFill>
                  <a:schemeClr val="tx1"/>
                </a:solidFill>
              </a:rPr>
              <a:t>Vodonik je najobilniji element u Kosmosu, ali ne i na  Zemlji</a:t>
            </a:r>
            <a:r>
              <a:rPr lang="en-GB" sz="2000" dirty="0">
                <a:solidFill>
                  <a:schemeClr val="tx1"/>
                </a:solidFill>
              </a:rPr>
              <a:t> !</a:t>
            </a:r>
          </a:p>
        </p:txBody>
      </p:sp>
      <p:sp>
        <p:nvSpPr>
          <p:cNvPr id="19" name="Freeform 18"/>
          <p:cNvSpPr/>
          <p:nvPr/>
        </p:nvSpPr>
        <p:spPr bwMode="auto">
          <a:xfrm>
            <a:off x="4799013" y="2590800"/>
            <a:ext cx="184150" cy="554038"/>
          </a:xfrm>
          <a:custGeom>
            <a:avLst/>
            <a:gdLst>
              <a:gd name="connsiteX0" fmla="*/ 230628 w 870260"/>
              <a:gd name="connsiteY0" fmla="*/ 0 h 323850"/>
              <a:gd name="connsiteX1" fmla="*/ 183003 w 870260"/>
              <a:gd name="connsiteY1" fmla="*/ 9525 h 323850"/>
              <a:gd name="connsiteX2" fmla="*/ 68703 w 870260"/>
              <a:gd name="connsiteY2" fmla="*/ 28575 h 323850"/>
              <a:gd name="connsiteX3" fmla="*/ 30603 w 870260"/>
              <a:gd name="connsiteY3" fmla="*/ 38100 h 323850"/>
              <a:gd name="connsiteX4" fmla="*/ 21078 w 870260"/>
              <a:gd name="connsiteY4" fmla="*/ 142875 h 323850"/>
              <a:gd name="connsiteX5" fmla="*/ 40128 w 870260"/>
              <a:gd name="connsiteY5" fmla="*/ 200025 h 323850"/>
              <a:gd name="connsiteX6" fmla="*/ 68703 w 870260"/>
              <a:gd name="connsiteY6" fmla="*/ 209550 h 323850"/>
              <a:gd name="connsiteX7" fmla="*/ 97278 w 870260"/>
              <a:gd name="connsiteY7" fmla="*/ 238125 h 323850"/>
              <a:gd name="connsiteX8" fmla="*/ 154428 w 870260"/>
              <a:gd name="connsiteY8" fmla="*/ 257175 h 323850"/>
              <a:gd name="connsiteX9" fmla="*/ 240153 w 870260"/>
              <a:gd name="connsiteY9" fmla="*/ 295275 h 323850"/>
              <a:gd name="connsiteX10" fmla="*/ 297303 w 870260"/>
              <a:gd name="connsiteY10" fmla="*/ 314325 h 323850"/>
              <a:gd name="connsiteX11" fmla="*/ 325878 w 870260"/>
              <a:gd name="connsiteY11" fmla="*/ 323850 h 323850"/>
              <a:gd name="connsiteX12" fmla="*/ 487803 w 870260"/>
              <a:gd name="connsiteY12" fmla="*/ 314325 h 323850"/>
              <a:gd name="connsiteX13" fmla="*/ 535428 w 870260"/>
              <a:gd name="connsiteY13" fmla="*/ 304800 h 323850"/>
              <a:gd name="connsiteX14" fmla="*/ 640203 w 870260"/>
              <a:gd name="connsiteY14" fmla="*/ 285750 h 323850"/>
              <a:gd name="connsiteX15" fmla="*/ 668778 w 870260"/>
              <a:gd name="connsiteY15" fmla="*/ 276225 h 323850"/>
              <a:gd name="connsiteX16" fmla="*/ 764028 w 870260"/>
              <a:gd name="connsiteY16" fmla="*/ 247650 h 323850"/>
              <a:gd name="connsiteX17" fmla="*/ 792603 w 870260"/>
              <a:gd name="connsiteY17" fmla="*/ 238125 h 323850"/>
              <a:gd name="connsiteX18" fmla="*/ 821178 w 870260"/>
              <a:gd name="connsiteY18" fmla="*/ 228600 h 323850"/>
              <a:gd name="connsiteX19" fmla="*/ 849753 w 870260"/>
              <a:gd name="connsiteY19" fmla="*/ 209550 h 323850"/>
              <a:gd name="connsiteX20" fmla="*/ 868803 w 870260"/>
              <a:gd name="connsiteY20" fmla="*/ 180975 h 323850"/>
              <a:gd name="connsiteX21" fmla="*/ 849753 w 870260"/>
              <a:gd name="connsiteY21" fmla="*/ 57150 h 323850"/>
              <a:gd name="connsiteX22" fmla="*/ 830703 w 870260"/>
              <a:gd name="connsiteY22" fmla="*/ 28575 h 323850"/>
              <a:gd name="connsiteX23" fmla="*/ 802128 w 870260"/>
              <a:gd name="connsiteY23" fmla="*/ 19050 h 323850"/>
              <a:gd name="connsiteX24" fmla="*/ 773553 w 870260"/>
              <a:gd name="connsiteY24" fmla="*/ 0 h 323850"/>
              <a:gd name="connsiteX25" fmla="*/ 440178 w 870260"/>
              <a:gd name="connsiteY25" fmla="*/ 19050 h 323850"/>
              <a:gd name="connsiteX26" fmla="*/ 363978 w 870260"/>
              <a:gd name="connsiteY26" fmla="*/ 38100 h 323850"/>
              <a:gd name="connsiteX27" fmla="*/ 316353 w 870260"/>
              <a:gd name="connsiteY27" fmla="*/ 47625 h 323850"/>
              <a:gd name="connsiteX28" fmla="*/ 278253 w 870260"/>
              <a:gd name="connsiteY28" fmla="*/ 57150 h 323850"/>
              <a:gd name="connsiteX29" fmla="*/ 211578 w 870260"/>
              <a:gd name="connsiteY29" fmla="*/ 66675 h 323850"/>
              <a:gd name="connsiteX30" fmla="*/ 173478 w 870260"/>
              <a:gd name="connsiteY30" fmla="*/ 76200 h 323850"/>
              <a:gd name="connsiteX31" fmla="*/ 116328 w 870260"/>
              <a:gd name="connsiteY31" fmla="*/ 7620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70260" h="323850">
                <a:moveTo>
                  <a:pt x="230628" y="0"/>
                </a:moveTo>
                <a:cubicBezTo>
                  <a:pt x="214753" y="3175"/>
                  <a:pt x="198946" y="6712"/>
                  <a:pt x="183003" y="9525"/>
                </a:cubicBezTo>
                <a:cubicBezTo>
                  <a:pt x="144965" y="16238"/>
                  <a:pt x="106175" y="19207"/>
                  <a:pt x="68703" y="28575"/>
                </a:cubicBezTo>
                <a:lnTo>
                  <a:pt x="30603" y="38100"/>
                </a:lnTo>
                <a:cubicBezTo>
                  <a:pt x="0" y="84005"/>
                  <a:pt x="4217" y="64190"/>
                  <a:pt x="21078" y="142875"/>
                </a:cubicBezTo>
                <a:cubicBezTo>
                  <a:pt x="25285" y="162510"/>
                  <a:pt x="21078" y="193675"/>
                  <a:pt x="40128" y="200025"/>
                </a:cubicBezTo>
                <a:lnTo>
                  <a:pt x="68703" y="209550"/>
                </a:lnTo>
                <a:cubicBezTo>
                  <a:pt x="78228" y="219075"/>
                  <a:pt x="85503" y="231583"/>
                  <a:pt x="97278" y="238125"/>
                </a:cubicBezTo>
                <a:cubicBezTo>
                  <a:pt x="114831" y="247877"/>
                  <a:pt x="137720" y="246036"/>
                  <a:pt x="154428" y="257175"/>
                </a:cubicBezTo>
                <a:cubicBezTo>
                  <a:pt x="199711" y="287364"/>
                  <a:pt x="172143" y="272605"/>
                  <a:pt x="240153" y="295275"/>
                </a:cubicBezTo>
                <a:lnTo>
                  <a:pt x="297303" y="314325"/>
                </a:lnTo>
                <a:lnTo>
                  <a:pt x="325878" y="323850"/>
                </a:lnTo>
                <a:cubicBezTo>
                  <a:pt x="379853" y="320675"/>
                  <a:pt x="433957" y="319220"/>
                  <a:pt x="487803" y="314325"/>
                </a:cubicBezTo>
                <a:cubicBezTo>
                  <a:pt x="503926" y="312859"/>
                  <a:pt x="519500" y="307696"/>
                  <a:pt x="535428" y="304800"/>
                </a:cubicBezTo>
                <a:cubicBezTo>
                  <a:pt x="566566" y="299139"/>
                  <a:pt x="608832" y="293593"/>
                  <a:pt x="640203" y="285750"/>
                </a:cubicBezTo>
                <a:cubicBezTo>
                  <a:pt x="649943" y="283315"/>
                  <a:pt x="659124" y="278983"/>
                  <a:pt x="668778" y="276225"/>
                </a:cubicBezTo>
                <a:cubicBezTo>
                  <a:pt x="769545" y="247435"/>
                  <a:pt x="628215" y="292921"/>
                  <a:pt x="764028" y="247650"/>
                </a:cubicBezTo>
                <a:lnTo>
                  <a:pt x="792603" y="238125"/>
                </a:lnTo>
                <a:cubicBezTo>
                  <a:pt x="802128" y="234950"/>
                  <a:pt x="812824" y="234169"/>
                  <a:pt x="821178" y="228600"/>
                </a:cubicBezTo>
                <a:lnTo>
                  <a:pt x="849753" y="209550"/>
                </a:lnTo>
                <a:cubicBezTo>
                  <a:pt x="856103" y="200025"/>
                  <a:pt x="867925" y="192389"/>
                  <a:pt x="868803" y="180975"/>
                </a:cubicBezTo>
                <a:cubicBezTo>
                  <a:pt x="870260" y="162035"/>
                  <a:pt x="865598" y="88841"/>
                  <a:pt x="849753" y="57150"/>
                </a:cubicBezTo>
                <a:cubicBezTo>
                  <a:pt x="844633" y="46911"/>
                  <a:pt x="839642" y="35726"/>
                  <a:pt x="830703" y="28575"/>
                </a:cubicBezTo>
                <a:cubicBezTo>
                  <a:pt x="822863" y="22303"/>
                  <a:pt x="811108" y="23540"/>
                  <a:pt x="802128" y="19050"/>
                </a:cubicBezTo>
                <a:cubicBezTo>
                  <a:pt x="791889" y="13930"/>
                  <a:pt x="783078" y="6350"/>
                  <a:pt x="773553" y="0"/>
                </a:cubicBezTo>
                <a:cubicBezTo>
                  <a:pt x="658517" y="4601"/>
                  <a:pt x="552224" y="4110"/>
                  <a:pt x="440178" y="19050"/>
                </a:cubicBezTo>
                <a:cubicBezTo>
                  <a:pt x="364947" y="29081"/>
                  <a:pt x="418926" y="24363"/>
                  <a:pt x="363978" y="38100"/>
                </a:cubicBezTo>
                <a:cubicBezTo>
                  <a:pt x="348272" y="42027"/>
                  <a:pt x="332157" y="44113"/>
                  <a:pt x="316353" y="47625"/>
                </a:cubicBezTo>
                <a:cubicBezTo>
                  <a:pt x="303574" y="50465"/>
                  <a:pt x="291133" y="54808"/>
                  <a:pt x="278253" y="57150"/>
                </a:cubicBezTo>
                <a:cubicBezTo>
                  <a:pt x="256164" y="61166"/>
                  <a:pt x="233667" y="62659"/>
                  <a:pt x="211578" y="66675"/>
                </a:cubicBezTo>
                <a:cubicBezTo>
                  <a:pt x="198698" y="69017"/>
                  <a:pt x="186504" y="74897"/>
                  <a:pt x="173478" y="76200"/>
                </a:cubicBezTo>
                <a:cubicBezTo>
                  <a:pt x="154523" y="78096"/>
                  <a:pt x="135378" y="76200"/>
                  <a:pt x="116328" y="76200"/>
                </a:cubicBezTo>
              </a:path>
            </a:pathLst>
          </a:custGeom>
          <a:noFill/>
          <a:ln w="9525" cap="flat" cmpd="sng" algn="ctr">
            <a:solidFill>
              <a:schemeClr val="tx2">
                <a:lumMod val="50000"/>
              </a:schemeClr>
            </a:solidFill>
            <a:prstDash val="solid"/>
            <a:round/>
            <a:headEnd type="none" w="med" len="med"/>
            <a:tailEnd type="none" w="med" len="med"/>
          </a:ln>
          <a:effectLst/>
        </p:spPr>
        <p:txBody>
          <a:bodyPr wrap="none">
            <a:spAutoFit/>
          </a:bodyPr>
          <a:lstStyle/>
          <a:p>
            <a:pPr marL="342900" indent="-342900">
              <a:defRPr/>
            </a:pPr>
            <a:endParaRPr lang="en-GB"/>
          </a:p>
        </p:txBody>
      </p:sp>
      <p:sp>
        <p:nvSpPr>
          <p:cNvPr id="28" name="Freeform 27"/>
          <p:cNvSpPr/>
          <p:nvPr/>
        </p:nvSpPr>
        <p:spPr bwMode="auto">
          <a:xfrm>
            <a:off x="1793875" y="2590800"/>
            <a:ext cx="184150" cy="554038"/>
          </a:xfrm>
          <a:custGeom>
            <a:avLst/>
            <a:gdLst>
              <a:gd name="connsiteX0" fmla="*/ 777379 w 1415554"/>
              <a:gd name="connsiteY0" fmla="*/ 19050 h 340596"/>
              <a:gd name="connsiteX1" fmla="*/ 34429 w 1415554"/>
              <a:gd name="connsiteY1" fmla="*/ 28575 h 340596"/>
              <a:gd name="connsiteX2" fmla="*/ 5854 w 1415554"/>
              <a:gd name="connsiteY2" fmla="*/ 38100 h 340596"/>
              <a:gd name="connsiteX3" fmla="*/ 15379 w 1415554"/>
              <a:gd name="connsiteY3" fmla="*/ 161925 h 340596"/>
              <a:gd name="connsiteX4" fmla="*/ 34429 w 1415554"/>
              <a:gd name="connsiteY4" fmla="*/ 219075 h 340596"/>
              <a:gd name="connsiteX5" fmla="*/ 43954 w 1415554"/>
              <a:gd name="connsiteY5" fmla="*/ 257175 h 340596"/>
              <a:gd name="connsiteX6" fmla="*/ 72529 w 1415554"/>
              <a:gd name="connsiteY6" fmla="*/ 285750 h 340596"/>
              <a:gd name="connsiteX7" fmla="*/ 129679 w 1415554"/>
              <a:gd name="connsiteY7" fmla="*/ 304800 h 340596"/>
              <a:gd name="connsiteX8" fmla="*/ 405904 w 1415554"/>
              <a:gd name="connsiteY8" fmla="*/ 323850 h 340596"/>
              <a:gd name="connsiteX9" fmla="*/ 605929 w 1415554"/>
              <a:gd name="connsiteY9" fmla="*/ 333375 h 340596"/>
              <a:gd name="connsiteX10" fmla="*/ 1320304 w 1415554"/>
              <a:gd name="connsiteY10" fmla="*/ 323850 h 340596"/>
              <a:gd name="connsiteX11" fmla="*/ 1377454 w 1415554"/>
              <a:gd name="connsiteY11" fmla="*/ 304800 h 340596"/>
              <a:gd name="connsiteX12" fmla="*/ 1396504 w 1415554"/>
              <a:gd name="connsiteY12" fmla="*/ 276225 h 340596"/>
              <a:gd name="connsiteX13" fmla="*/ 1415554 w 1415554"/>
              <a:gd name="connsiteY13" fmla="*/ 219075 h 340596"/>
              <a:gd name="connsiteX14" fmla="*/ 1406029 w 1415554"/>
              <a:gd name="connsiteY14" fmla="*/ 85725 h 340596"/>
              <a:gd name="connsiteX15" fmla="*/ 1386979 w 1415554"/>
              <a:gd name="connsiteY15" fmla="*/ 28575 h 340596"/>
              <a:gd name="connsiteX16" fmla="*/ 1329829 w 1415554"/>
              <a:gd name="connsiteY16" fmla="*/ 9525 h 340596"/>
              <a:gd name="connsiteX17" fmla="*/ 1301254 w 1415554"/>
              <a:gd name="connsiteY17" fmla="*/ 0 h 340596"/>
              <a:gd name="connsiteX18" fmla="*/ 882154 w 1415554"/>
              <a:gd name="connsiteY18" fmla="*/ 19050 h 340596"/>
              <a:gd name="connsiteX19" fmla="*/ 777379 w 1415554"/>
              <a:gd name="connsiteY19" fmla="*/ 19050 h 34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15554" h="340596">
                <a:moveTo>
                  <a:pt x="777379" y="19050"/>
                </a:moveTo>
                <a:lnTo>
                  <a:pt x="34429" y="28575"/>
                </a:lnTo>
                <a:cubicBezTo>
                  <a:pt x="24392" y="28823"/>
                  <a:pt x="7274" y="28161"/>
                  <a:pt x="5854" y="38100"/>
                </a:cubicBezTo>
                <a:cubicBezTo>
                  <a:pt x="0" y="79081"/>
                  <a:pt x="8923" y="121035"/>
                  <a:pt x="15379" y="161925"/>
                </a:cubicBezTo>
                <a:cubicBezTo>
                  <a:pt x="18511" y="181760"/>
                  <a:pt x="29559" y="199594"/>
                  <a:pt x="34429" y="219075"/>
                </a:cubicBezTo>
                <a:cubicBezTo>
                  <a:pt x="37604" y="231775"/>
                  <a:pt x="37459" y="245809"/>
                  <a:pt x="43954" y="257175"/>
                </a:cubicBezTo>
                <a:cubicBezTo>
                  <a:pt x="50637" y="268871"/>
                  <a:pt x="60754" y="279208"/>
                  <a:pt x="72529" y="285750"/>
                </a:cubicBezTo>
                <a:cubicBezTo>
                  <a:pt x="90082" y="295502"/>
                  <a:pt x="110629" y="298450"/>
                  <a:pt x="129679" y="304800"/>
                </a:cubicBezTo>
                <a:cubicBezTo>
                  <a:pt x="237066" y="340596"/>
                  <a:pt x="144595" y="312730"/>
                  <a:pt x="405904" y="323850"/>
                </a:cubicBezTo>
                <a:lnTo>
                  <a:pt x="605929" y="333375"/>
                </a:lnTo>
                <a:cubicBezTo>
                  <a:pt x="844054" y="330200"/>
                  <a:pt x="1082321" y="332664"/>
                  <a:pt x="1320304" y="323850"/>
                </a:cubicBezTo>
                <a:cubicBezTo>
                  <a:pt x="1340371" y="323107"/>
                  <a:pt x="1377454" y="304800"/>
                  <a:pt x="1377454" y="304800"/>
                </a:cubicBezTo>
                <a:cubicBezTo>
                  <a:pt x="1383804" y="295275"/>
                  <a:pt x="1391855" y="286686"/>
                  <a:pt x="1396504" y="276225"/>
                </a:cubicBezTo>
                <a:cubicBezTo>
                  <a:pt x="1404659" y="257875"/>
                  <a:pt x="1415554" y="219075"/>
                  <a:pt x="1415554" y="219075"/>
                </a:cubicBezTo>
                <a:cubicBezTo>
                  <a:pt x="1412379" y="174625"/>
                  <a:pt x="1412640" y="129795"/>
                  <a:pt x="1406029" y="85725"/>
                </a:cubicBezTo>
                <a:cubicBezTo>
                  <a:pt x="1403050" y="65867"/>
                  <a:pt x="1406029" y="34925"/>
                  <a:pt x="1386979" y="28575"/>
                </a:cubicBezTo>
                <a:lnTo>
                  <a:pt x="1329829" y="9525"/>
                </a:lnTo>
                <a:lnTo>
                  <a:pt x="1301254" y="0"/>
                </a:lnTo>
                <a:cubicBezTo>
                  <a:pt x="1131978" y="9404"/>
                  <a:pt x="1064815" y="14113"/>
                  <a:pt x="882154" y="19050"/>
                </a:cubicBezTo>
                <a:cubicBezTo>
                  <a:pt x="847242" y="19994"/>
                  <a:pt x="918666" y="17463"/>
                  <a:pt x="777379" y="19050"/>
                </a:cubicBezTo>
                <a:close/>
              </a:path>
            </a:pathLst>
          </a:custGeom>
          <a:noFill/>
          <a:ln w="9525" cap="flat" cmpd="sng" algn="ctr">
            <a:solidFill>
              <a:schemeClr val="tx2">
                <a:lumMod val="50000"/>
              </a:schemeClr>
            </a:solidFill>
            <a:prstDash val="solid"/>
            <a:round/>
            <a:headEnd type="none" w="med" len="med"/>
            <a:tailEnd type="none" w="med" len="med"/>
          </a:ln>
          <a:effectLst/>
        </p:spPr>
        <p:txBody>
          <a:bodyPr wrap="none">
            <a:spAutoFit/>
          </a:bodyPr>
          <a:lstStyle/>
          <a:p>
            <a:pPr marL="342900" indent="-342900">
              <a:defRPr/>
            </a:pPr>
            <a:endParaRPr lang="en-GB"/>
          </a:p>
        </p:txBody>
      </p:sp>
      <p:pic>
        <p:nvPicPr>
          <p:cNvPr id="21513" name="Picture 9"/>
          <p:cNvPicPr>
            <a:picLocks noChangeAspect="1" noChangeArrowheads="1"/>
          </p:cNvPicPr>
          <p:nvPr/>
        </p:nvPicPr>
        <p:blipFill>
          <a:blip r:embed="rId3" cstate="print"/>
          <a:srcRect/>
          <a:stretch>
            <a:fillRect/>
          </a:stretch>
        </p:blipFill>
        <p:spPr bwMode="auto">
          <a:xfrm>
            <a:off x="990600" y="1752600"/>
            <a:ext cx="7391400" cy="3176588"/>
          </a:xfrm>
          <a:prstGeom prst="rect">
            <a:avLst/>
          </a:prstGeom>
          <a:solidFill>
            <a:srgbClr val="BDFFFF"/>
          </a:solidFill>
          <a:ln w="9525" algn="ctr">
            <a:noFill/>
            <a:miter lim="800000"/>
            <a:headEnd/>
            <a:tailEnd/>
          </a:ln>
        </p:spPr>
      </p:pic>
      <p:sp>
        <p:nvSpPr>
          <p:cNvPr id="14" name="Freeform 13"/>
          <p:cNvSpPr/>
          <p:nvPr/>
        </p:nvSpPr>
        <p:spPr bwMode="auto">
          <a:xfrm>
            <a:off x="2016125" y="2667000"/>
            <a:ext cx="1365250" cy="315913"/>
          </a:xfrm>
          <a:custGeom>
            <a:avLst/>
            <a:gdLst>
              <a:gd name="connsiteX0" fmla="*/ 179462 w 1364036"/>
              <a:gd name="connsiteY0" fmla="*/ 17091 h 316194"/>
              <a:gd name="connsiteX1" fmla="*/ 128187 w 1364036"/>
              <a:gd name="connsiteY1" fmla="*/ 42729 h 316194"/>
              <a:gd name="connsiteX2" fmla="*/ 76913 w 1364036"/>
              <a:gd name="connsiteY2" fmla="*/ 68366 h 316194"/>
              <a:gd name="connsiteX3" fmla="*/ 51275 w 1364036"/>
              <a:gd name="connsiteY3" fmla="*/ 94004 h 316194"/>
              <a:gd name="connsiteX4" fmla="*/ 25638 w 1364036"/>
              <a:gd name="connsiteY4" fmla="*/ 111095 h 316194"/>
              <a:gd name="connsiteX5" fmla="*/ 0 w 1364036"/>
              <a:gd name="connsiteY5" fmla="*/ 162370 h 316194"/>
              <a:gd name="connsiteX6" fmla="*/ 17092 w 1364036"/>
              <a:gd name="connsiteY6" fmla="*/ 213645 h 316194"/>
              <a:gd name="connsiteX7" fmla="*/ 42729 w 1364036"/>
              <a:gd name="connsiteY7" fmla="*/ 230736 h 316194"/>
              <a:gd name="connsiteX8" fmla="*/ 68367 w 1364036"/>
              <a:gd name="connsiteY8" fmla="*/ 256374 h 316194"/>
              <a:gd name="connsiteX9" fmla="*/ 119642 w 1364036"/>
              <a:gd name="connsiteY9" fmla="*/ 273465 h 316194"/>
              <a:gd name="connsiteX10" fmla="*/ 145279 w 1364036"/>
              <a:gd name="connsiteY10" fmla="*/ 282011 h 316194"/>
              <a:gd name="connsiteX11" fmla="*/ 410199 w 1364036"/>
              <a:gd name="connsiteY11" fmla="*/ 307648 h 316194"/>
              <a:gd name="connsiteX12" fmla="*/ 683664 w 1364036"/>
              <a:gd name="connsiteY12" fmla="*/ 316194 h 316194"/>
              <a:gd name="connsiteX13" fmla="*/ 965675 w 1364036"/>
              <a:gd name="connsiteY13" fmla="*/ 307648 h 316194"/>
              <a:gd name="connsiteX14" fmla="*/ 1025496 w 1364036"/>
              <a:gd name="connsiteY14" fmla="*/ 299103 h 316194"/>
              <a:gd name="connsiteX15" fmla="*/ 1230595 w 1364036"/>
              <a:gd name="connsiteY15" fmla="*/ 282011 h 316194"/>
              <a:gd name="connsiteX16" fmla="*/ 1281870 w 1364036"/>
              <a:gd name="connsiteY16" fmla="*/ 256374 h 316194"/>
              <a:gd name="connsiteX17" fmla="*/ 1298961 w 1364036"/>
              <a:gd name="connsiteY17" fmla="*/ 230736 h 316194"/>
              <a:gd name="connsiteX18" fmla="*/ 1290415 w 1364036"/>
              <a:gd name="connsiteY18" fmla="*/ 179462 h 316194"/>
              <a:gd name="connsiteX19" fmla="*/ 1281870 w 1364036"/>
              <a:gd name="connsiteY19" fmla="*/ 153824 h 316194"/>
              <a:gd name="connsiteX20" fmla="*/ 1273324 w 1364036"/>
              <a:gd name="connsiteY20" fmla="*/ 102549 h 316194"/>
              <a:gd name="connsiteX21" fmla="*/ 1239141 w 1364036"/>
              <a:gd name="connsiteY21" fmla="*/ 25637 h 316194"/>
              <a:gd name="connsiteX22" fmla="*/ 1213503 w 1364036"/>
              <a:gd name="connsiteY22" fmla="*/ 17091 h 316194"/>
              <a:gd name="connsiteX23" fmla="*/ 1085316 w 1364036"/>
              <a:gd name="connsiteY23" fmla="*/ 0 h 316194"/>
              <a:gd name="connsiteX24" fmla="*/ 820397 w 1364036"/>
              <a:gd name="connsiteY24" fmla="*/ 8546 h 316194"/>
              <a:gd name="connsiteX25" fmla="*/ 717847 w 1364036"/>
              <a:gd name="connsiteY25" fmla="*/ 25637 h 316194"/>
              <a:gd name="connsiteX26" fmla="*/ 666572 w 1364036"/>
              <a:gd name="connsiteY26" fmla="*/ 34183 h 316194"/>
              <a:gd name="connsiteX27" fmla="*/ 632389 w 1364036"/>
              <a:gd name="connsiteY27" fmla="*/ 42729 h 316194"/>
              <a:gd name="connsiteX28" fmla="*/ 470019 w 1364036"/>
              <a:gd name="connsiteY28" fmla="*/ 51275 h 316194"/>
              <a:gd name="connsiteX29" fmla="*/ 410199 w 1364036"/>
              <a:gd name="connsiteY29" fmla="*/ 59820 h 316194"/>
              <a:gd name="connsiteX30" fmla="*/ 367470 w 1364036"/>
              <a:gd name="connsiteY30" fmla="*/ 68366 h 316194"/>
              <a:gd name="connsiteX31" fmla="*/ 333286 w 1364036"/>
              <a:gd name="connsiteY31" fmla="*/ 68366 h 3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64036" h="316194">
                <a:moveTo>
                  <a:pt x="179462" y="17091"/>
                </a:moveTo>
                <a:cubicBezTo>
                  <a:pt x="106001" y="66067"/>
                  <a:pt x="198941" y="7353"/>
                  <a:pt x="128187" y="42729"/>
                </a:cubicBezTo>
                <a:cubicBezTo>
                  <a:pt x="61919" y="75862"/>
                  <a:pt x="141356" y="46884"/>
                  <a:pt x="76913" y="68366"/>
                </a:cubicBezTo>
                <a:cubicBezTo>
                  <a:pt x="68367" y="76912"/>
                  <a:pt x="60560" y="86267"/>
                  <a:pt x="51275" y="94004"/>
                </a:cubicBezTo>
                <a:cubicBezTo>
                  <a:pt x="43385" y="100579"/>
                  <a:pt x="32900" y="103833"/>
                  <a:pt x="25638" y="111095"/>
                </a:cubicBezTo>
                <a:cubicBezTo>
                  <a:pt x="9072" y="127661"/>
                  <a:pt x="6951" y="141519"/>
                  <a:pt x="0" y="162370"/>
                </a:cubicBezTo>
                <a:cubicBezTo>
                  <a:pt x="5697" y="179462"/>
                  <a:pt x="2101" y="203652"/>
                  <a:pt x="17092" y="213645"/>
                </a:cubicBezTo>
                <a:cubicBezTo>
                  <a:pt x="25638" y="219342"/>
                  <a:pt x="34839" y="224161"/>
                  <a:pt x="42729" y="230736"/>
                </a:cubicBezTo>
                <a:cubicBezTo>
                  <a:pt x="52014" y="238473"/>
                  <a:pt x="57802" y="250505"/>
                  <a:pt x="68367" y="256374"/>
                </a:cubicBezTo>
                <a:cubicBezTo>
                  <a:pt x="84116" y="265123"/>
                  <a:pt x="102550" y="267768"/>
                  <a:pt x="119642" y="273465"/>
                </a:cubicBezTo>
                <a:cubicBezTo>
                  <a:pt x="128188" y="276314"/>
                  <a:pt x="136394" y="280530"/>
                  <a:pt x="145279" y="282011"/>
                </a:cubicBezTo>
                <a:cubicBezTo>
                  <a:pt x="288036" y="305804"/>
                  <a:pt x="233950" y="300737"/>
                  <a:pt x="410199" y="307648"/>
                </a:cubicBezTo>
                <a:lnTo>
                  <a:pt x="683664" y="316194"/>
                </a:lnTo>
                <a:lnTo>
                  <a:pt x="965675" y="307648"/>
                </a:lnTo>
                <a:cubicBezTo>
                  <a:pt x="985793" y="306642"/>
                  <a:pt x="1005436" y="300927"/>
                  <a:pt x="1025496" y="299103"/>
                </a:cubicBezTo>
                <a:cubicBezTo>
                  <a:pt x="1364036" y="268328"/>
                  <a:pt x="999918" y="307642"/>
                  <a:pt x="1230595" y="282011"/>
                </a:cubicBezTo>
                <a:cubicBezTo>
                  <a:pt x="1251444" y="275061"/>
                  <a:pt x="1265306" y="272938"/>
                  <a:pt x="1281870" y="256374"/>
                </a:cubicBezTo>
                <a:cubicBezTo>
                  <a:pt x="1289133" y="249111"/>
                  <a:pt x="1293264" y="239282"/>
                  <a:pt x="1298961" y="230736"/>
                </a:cubicBezTo>
                <a:cubicBezTo>
                  <a:pt x="1296112" y="213645"/>
                  <a:pt x="1294174" y="196377"/>
                  <a:pt x="1290415" y="179462"/>
                </a:cubicBezTo>
                <a:cubicBezTo>
                  <a:pt x="1288461" y="170668"/>
                  <a:pt x="1283824" y="162618"/>
                  <a:pt x="1281870" y="153824"/>
                </a:cubicBezTo>
                <a:cubicBezTo>
                  <a:pt x="1278111" y="136909"/>
                  <a:pt x="1277527" y="119359"/>
                  <a:pt x="1273324" y="102549"/>
                </a:cubicBezTo>
                <a:cubicBezTo>
                  <a:pt x="1269734" y="88191"/>
                  <a:pt x="1256676" y="39665"/>
                  <a:pt x="1239141" y="25637"/>
                </a:cubicBezTo>
                <a:cubicBezTo>
                  <a:pt x="1232107" y="20009"/>
                  <a:pt x="1222242" y="19276"/>
                  <a:pt x="1213503" y="17091"/>
                </a:cubicBezTo>
                <a:cubicBezTo>
                  <a:pt x="1166308" y="5293"/>
                  <a:pt x="1138700" y="5339"/>
                  <a:pt x="1085316" y="0"/>
                </a:cubicBezTo>
                <a:lnTo>
                  <a:pt x="820397" y="8546"/>
                </a:lnTo>
                <a:cubicBezTo>
                  <a:pt x="742913" y="12519"/>
                  <a:pt x="773013" y="14604"/>
                  <a:pt x="717847" y="25637"/>
                </a:cubicBezTo>
                <a:cubicBezTo>
                  <a:pt x="700856" y="29035"/>
                  <a:pt x="683563" y="30785"/>
                  <a:pt x="666572" y="34183"/>
                </a:cubicBezTo>
                <a:cubicBezTo>
                  <a:pt x="655055" y="36486"/>
                  <a:pt x="644090" y="41712"/>
                  <a:pt x="632389" y="42729"/>
                </a:cubicBezTo>
                <a:cubicBezTo>
                  <a:pt x="578395" y="47424"/>
                  <a:pt x="524142" y="48426"/>
                  <a:pt x="470019" y="51275"/>
                </a:cubicBezTo>
                <a:cubicBezTo>
                  <a:pt x="450079" y="54123"/>
                  <a:pt x="430067" y="56509"/>
                  <a:pt x="410199" y="59820"/>
                </a:cubicBezTo>
                <a:cubicBezTo>
                  <a:pt x="395872" y="62208"/>
                  <a:pt x="381906" y="66762"/>
                  <a:pt x="367470" y="68366"/>
                </a:cubicBezTo>
                <a:cubicBezTo>
                  <a:pt x="356145" y="69624"/>
                  <a:pt x="344681" y="68366"/>
                  <a:pt x="333286" y="68366"/>
                </a:cubicBezTo>
              </a:path>
            </a:pathLst>
          </a:custGeom>
          <a:noFill/>
          <a:ln w="19050" cap="flat" cmpd="sng" algn="ctr">
            <a:solidFill>
              <a:srgbClr val="FF0000"/>
            </a:solidFill>
            <a:prstDash val="solid"/>
            <a:round/>
            <a:headEnd type="none" w="med" len="med"/>
            <a:tailEnd type="none" w="med" len="med"/>
          </a:ln>
          <a:effectLst/>
        </p:spPr>
        <p:txBody>
          <a:bodyPr wrap="none">
            <a:spAutoFit/>
          </a:bodyPr>
          <a:lstStyle/>
          <a:p>
            <a:pPr marL="342900" indent="-342900">
              <a:defRPr/>
            </a:pPr>
            <a:endParaRPr lang="en-GB"/>
          </a:p>
        </p:txBody>
      </p:sp>
      <p:sp>
        <p:nvSpPr>
          <p:cNvPr id="11" name="Freeform 10"/>
          <p:cNvSpPr/>
          <p:nvPr/>
        </p:nvSpPr>
        <p:spPr bwMode="auto">
          <a:xfrm>
            <a:off x="4979799" y="2700471"/>
            <a:ext cx="720246" cy="264920"/>
          </a:xfrm>
          <a:custGeom>
            <a:avLst/>
            <a:gdLst>
              <a:gd name="connsiteX0" fmla="*/ 147678 w 720246"/>
              <a:gd name="connsiteY0" fmla="*/ 17092 h 264920"/>
              <a:gd name="connsiteX1" fmla="*/ 96403 w 720246"/>
              <a:gd name="connsiteY1" fmla="*/ 34183 h 264920"/>
              <a:gd name="connsiteX2" fmla="*/ 70765 w 720246"/>
              <a:gd name="connsiteY2" fmla="*/ 51275 h 264920"/>
              <a:gd name="connsiteX3" fmla="*/ 19491 w 720246"/>
              <a:gd name="connsiteY3" fmla="*/ 76912 h 264920"/>
              <a:gd name="connsiteX4" fmla="*/ 28037 w 720246"/>
              <a:gd name="connsiteY4" fmla="*/ 136733 h 264920"/>
              <a:gd name="connsiteX5" fmla="*/ 36582 w 720246"/>
              <a:gd name="connsiteY5" fmla="*/ 162370 h 264920"/>
              <a:gd name="connsiteX6" fmla="*/ 62220 w 720246"/>
              <a:gd name="connsiteY6" fmla="*/ 179462 h 264920"/>
              <a:gd name="connsiteX7" fmla="*/ 104949 w 720246"/>
              <a:gd name="connsiteY7" fmla="*/ 213645 h 264920"/>
              <a:gd name="connsiteX8" fmla="*/ 130586 w 720246"/>
              <a:gd name="connsiteY8" fmla="*/ 230736 h 264920"/>
              <a:gd name="connsiteX9" fmla="*/ 216044 w 720246"/>
              <a:gd name="connsiteY9" fmla="*/ 247828 h 264920"/>
              <a:gd name="connsiteX10" fmla="*/ 361322 w 720246"/>
              <a:gd name="connsiteY10" fmla="*/ 256374 h 264920"/>
              <a:gd name="connsiteX11" fmla="*/ 438235 w 720246"/>
              <a:gd name="connsiteY11" fmla="*/ 264920 h 264920"/>
              <a:gd name="connsiteX12" fmla="*/ 600605 w 720246"/>
              <a:gd name="connsiteY12" fmla="*/ 256374 h 264920"/>
              <a:gd name="connsiteX13" fmla="*/ 651880 w 720246"/>
              <a:gd name="connsiteY13" fmla="*/ 239282 h 264920"/>
              <a:gd name="connsiteX14" fmla="*/ 668971 w 720246"/>
              <a:gd name="connsiteY14" fmla="*/ 213645 h 264920"/>
              <a:gd name="connsiteX15" fmla="*/ 694608 w 720246"/>
              <a:gd name="connsiteY15" fmla="*/ 205099 h 264920"/>
              <a:gd name="connsiteX16" fmla="*/ 711700 w 720246"/>
              <a:gd name="connsiteY16" fmla="*/ 153824 h 264920"/>
              <a:gd name="connsiteX17" fmla="*/ 720246 w 720246"/>
              <a:gd name="connsiteY17" fmla="*/ 128187 h 264920"/>
              <a:gd name="connsiteX18" fmla="*/ 711700 w 720246"/>
              <a:gd name="connsiteY18" fmla="*/ 59821 h 264920"/>
              <a:gd name="connsiteX19" fmla="*/ 694608 w 720246"/>
              <a:gd name="connsiteY19" fmla="*/ 8546 h 264920"/>
              <a:gd name="connsiteX20" fmla="*/ 668971 w 720246"/>
              <a:gd name="connsiteY20" fmla="*/ 0 h 264920"/>
              <a:gd name="connsiteX21" fmla="*/ 344231 w 720246"/>
              <a:gd name="connsiteY21" fmla="*/ 8546 h 26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0246" h="264920">
                <a:moveTo>
                  <a:pt x="147678" y="17092"/>
                </a:moveTo>
                <a:cubicBezTo>
                  <a:pt x="130586" y="22789"/>
                  <a:pt x="111393" y="24189"/>
                  <a:pt x="96403" y="34183"/>
                </a:cubicBezTo>
                <a:cubicBezTo>
                  <a:pt x="87857" y="39880"/>
                  <a:pt x="79952" y="46682"/>
                  <a:pt x="70765" y="51275"/>
                </a:cubicBezTo>
                <a:cubicBezTo>
                  <a:pt x="0" y="86658"/>
                  <a:pt x="92967" y="27929"/>
                  <a:pt x="19491" y="76912"/>
                </a:cubicBezTo>
                <a:cubicBezTo>
                  <a:pt x="22340" y="96852"/>
                  <a:pt x="24087" y="116981"/>
                  <a:pt x="28037" y="136733"/>
                </a:cubicBezTo>
                <a:cubicBezTo>
                  <a:pt x="29804" y="145566"/>
                  <a:pt x="30955" y="155336"/>
                  <a:pt x="36582" y="162370"/>
                </a:cubicBezTo>
                <a:cubicBezTo>
                  <a:pt x="42998" y="170390"/>
                  <a:pt x="53674" y="173765"/>
                  <a:pt x="62220" y="179462"/>
                </a:cubicBezTo>
                <a:cubicBezTo>
                  <a:pt x="91030" y="222678"/>
                  <a:pt x="63671" y="193006"/>
                  <a:pt x="104949" y="213645"/>
                </a:cubicBezTo>
                <a:cubicBezTo>
                  <a:pt x="114135" y="218238"/>
                  <a:pt x="121400" y="226143"/>
                  <a:pt x="130586" y="230736"/>
                </a:cubicBezTo>
                <a:cubicBezTo>
                  <a:pt x="153043" y="241965"/>
                  <a:pt x="197145" y="246253"/>
                  <a:pt x="216044" y="247828"/>
                </a:cubicBezTo>
                <a:cubicBezTo>
                  <a:pt x="264386" y="251857"/>
                  <a:pt x="312955" y="252653"/>
                  <a:pt x="361322" y="256374"/>
                </a:cubicBezTo>
                <a:cubicBezTo>
                  <a:pt x="387041" y="258352"/>
                  <a:pt x="412597" y="262071"/>
                  <a:pt x="438235" y="264920"/>
                </a:cubicBezTo>
                <a:cubicBezTo>
                  <a:pt x="492358" y="262071"/>
                  <a:pt x="546793" y="262832"/>
                  <a:pt x="600605" y="256374"/>
                </a:cubicBezTo>
                <a:cubicBezTo>
                  <a:pt x="618493" y="254227"/>
                  <a:pt x="651880" y="239282"/>
                  <a:pt x="651880" y="239282"/>
                </a:cubicBezTo>
                <a:cubicBezTo>
                  <a:pt x="657577" y="230736"/>
                  <a:pt x="660951" y="220061"/>
                  <a:pt x="668971" y="213645"/>
                </a:cubicBezTo>
                <a:cubicBezTo>
                  <a:pt x="676005" y="208018"/>
                  <a:pt x="689372" y="212429"/>
                  <a:pt x="694608" y="205099"/>
                </a:cubicBezTo>
                <a:cubicBezTo>
                  <a:pt x="705080" y="190439"/>
                  <a:pt x="706003" y="170916"/>
                  <a:pt x="711700" y="153824"/>
                </a:cubicBezTo>
                <a:lnTo>
                  <a:pt x="720246" y="128187"/>
                </a:lnTo>
                <a:cubicBezTo>
                  <a:pt x="717397" y="105398"/>
                  <a:pt x="716512" y="82277"/>
                  <a:pt x="711700" y="59821"/>
                </a:cubicBezTo>
                <a:cubicBezTo>
                  <a:pt x="707925" y="42205"/>
                  <a:pt x="711700" y="14243"/>
                  <a:pt x="694608" y="8546"/>
                </a:cubicBezTo>
                <a:lnTo>
                  <a:pt x="668971" y="0"/>
                </a:lnTo>
                <a:cubicBezTo>
                  <a:pt x="560729" y="3007"/>
                  <a:pt x="452515" y="8546"/>
                  <a:pt x="344231" y="8546"/>
                </a:cubicBezTo>
              </a:path>
            </a:pathLst>
          </a:cu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342900" marR="0" indent="-342900" algn="ctr" defTabSz="914400" rtl="0" eaLnBrk="1" fontAlgn="base" latinLnBrk="0" hangingPunct="1">
              <a:lnSpc>
                <a:spcPct val="125000"/>
              </a:lnSpc>
              <a:spcBef>
                <a:spcPct val="20000"/>
              </a:spcBef>
              <a:spcAft>
                <a:spcPct val="0"/>
              </a:spcAft>
              <a:buClr>
                <a:schemeClr val="hlink"/>
              </a:buClr>
              <a:buSzPct val="65000"/>
              <a:buFont typeface="Wingdings" pitchFamily="2" charset="2"/>
              <a:buNone/>
              <a:tabLst/>
            </a:pPr>
            <a:endParaRPr kumimoji="0" lang="en-GB" sz="2400" b="0" i="0" u="none" strike="noStrike" cap="none" normalizeH="0" baseline="0">
              <a:ln>
                <a:noFill/>
              </a:ln>
              <a:solidFill>
                <a:srgbClr val="FFDB43"/>
              </a:solidFill>
              <a:effectLst>
                <a:outerShdw blurRad="38100" dist="38100" dir="2700000" algn="tl">
                  <a:srgbClr val="000000">
                    <a:alpha val="43137"/>
                  </a:srgbClr>
                </a:outerShdw>
              </a:effectLst>
              <a:latin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9F3F9077-4E8F-4B85-B583-73E04C56CFEA}" type="slidenum">
              <a:rPr lang="en-US" sz="1200">
                <a:solidFill>
                  <a:srgbClr val="E1F470"/>
                </a:solidFill>
              </a:rPr>
              <a:pPr>
                <a:defRPr/>
              </a:pPr>
              <a:t>60</a:t>
            </a:fld>
            <a:endParaRPr lang="en-US" sz="1200"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12" name="Rectangle 14"/>
          <p:cNvSpPr>
            <a:spLocks noGrp="1" noChangeArrowheads="1"/>
          </p:cNvSpPr>
          <p:nvPr>
            <p:ph type="title"/>
          </p:nvPr>
        </p:nvSpPr>
        <p:spPr>
          <a:xfrm>
            <a:off x="0" y="1143000"/>
            <a:ext cx="9144000" cy="914400"/>
          </a:xfrm>
        </p:spPr>
        <p:txBody>
          <a:bodyPr/>
          <a:lstStyle/>
          <a:p>
            <a:pPr>
              <a:defRPr/>
            </a:pPr>
            <a:r>
              <a:rPr lang="sl-SI" sz="2800" b="1" dirty="0">
                <a:solidFill>
                  <a:srgbClr val="E1F470"/>
                </a:solidFill>
              </a:rPr>
              <a:t>Troškovi </a:t>
            </a:r>
            <a:r>
              <a:rPr lang="en-US" sz="2800" b="1" dirty="0">
                <a:solidFill>
                  <a:srgbClr val="E1F470"/>
                </a:solidFill>
              </a:rPr>
              <a:t>(€) </a:t>
            </a:r>
            <a:r>
              <a:rPr lang="sl-SI" sz="2800" b="1" dirty="0">
                <a:solidFill>
                  <a:srgbClr val="E1F470"/>
                </a:solidFill>
              </a:rPr>
              <a:t>skladištenja vodonika</a:t>
            </a:r>
            <a:br>
              <a:rPr lang="sl-SI" sz="2800" b="1" dirty="0">
                <a:solidFill>
                  <a:srgbClr val="E1F470"/>
                </a:solidFill>
              </a:rPr>
            </a:br>
            <a:r>
              <a:rPr lang="sl-SI" sz="2800" b="1" dirty="0">
                <a:solidFill>
                  <a:srgbClr val="E1F470"/>
                </a:solidFill>
              </a:rPr>
              <a:t>po ciklusu</a:t>
            </a:r>
            <a:r>
              <a:rPr lang="en-US" sz="2800" b="1" dirty="0">
                <a:solidFill>
                  <a:srgbClr val="E1F470"/>
                </a:solidFill>
              </a:rPr>
              <a:t> (</a:t>
            </a:r>
            <a:r>
              <a:rPr lang="en-US" sz="2800" b="1" i="1" dirty="0">
                <a:solidFill>
                  <a:srgbClr val="E1F470"/>
                </a:solidFill>
              </a:rPr>
              <a:t>m</a:t>
            </a:r>
            <a:r>
              <a:rPr lang="en-US" sz="2800" b="1" baseline="-25000" dirty="0">
                <a:solidFill>
                  <a:srgbClr val="E1F470"/>
                </a:solidFill>
              </a:rPr>
              <a:t>H</a:t>
            </a:r>
            <a:r>
              <a:rPr lang="en-US" sz="2800" b="1" baseline="-46000" dirty="0">
                <a:solidFill>
                  <a:srgbClr val="E1F470"/>
                </a:solidFill>
              </a:rPr>
              <a:t>2</a:t>
            </a:r>
            <a:r>
              <a:rPr lang="en-US" sz="2800" b="1" dirty="0">
                <a:solidFill>
                  <a:srgbClr val="E1F470"/>
                </a:solidFill>
              </a:rPr>
              <a:t>, mol)</a:t>
            </a:r>
          </a:p>
        </p:txBody>
      </p:sp>
      <p:graphicFrame>
        <p:nvGraphicFramePr>
          <p:cNvPr id="9218" name="Object 3"/>
          <p:cNvGraphicFramePr>
            <a:graphicFrameLocks noGrp="1" noChangeAspect="1"/>
          </p:cNvGraphicFramePr>
          <p:nvPr>
            <p:ph sz="half" idx="1"/>
          </p:nvPr>
        </p:nvGraphicFramePr>
        <p:xfrm>
          <a:off x="1905000" y="2895600"/>
          <a:ext cx="5257800" cy="1397000"/>
        </p:xfrm>
        <a:graphic>
          <a:graphicData uri="http://schemas.openxmlformats.org/presentationml/2006/ole">
            <mc:AlternateContent xmlns:mc="http://schemas.openxmlformats.org/markup-compatibility/2006">
              <mc:Choice xmlns:v="urn:schemas-microsoft-com:vml" Requires="v">
                <p:oleObj spid="_x0000_s139299" name="Equation" r:id="rId4" imgW="1625400" imgH="431640" progId="Equation.DSMT4">
                  <p:embed/>
                </p:oleObj>
              </mc:Choice>
              <mc:Fallback>
                <p:oleObj name="Equation" r:id="rId4" imgW="1625400" imgH="43164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895600"/>
                        <a:ext cx="5257800" cy="1397000"/>
                      </a:xfrm>
                      <a:prstGeom prst="rect">
                        <a:avLst/>
                      </a:prstGeom>
                      <a:solidFill>
                        <a:srgbClr val="CCFFFF">
                          <a:alpha val="14999"/>
                        </a:srgbClr>
                      </a:solidFill>
                    </p:spPr>
                  </p:pic>
                </p:oleObj>
              </mc:Fallback>
            </mc:AlternateContent>
          </a:graphicData>
        </a:graphic>
      </p:graphicFrame>
      <p:sp>
        <p:nvSpPr>
          <p:cNvPr id="14" name="Text Box 18"/>
          <p:cNvSpPr txBox="1">
            <a:spLocks noChangeArrowheads="1"/>
          </p:cNvSpPr>
          <p:nvPr/>
        </p:nvSpPr>
        <p:spPr bwMode="auto">
          <a:xfrm>
            <a:off x="838200" y="4876800"/>
            <a:ext cx="6705600" cy="569913"/>
          </a:xfrm>
          <a:prstGeom prst="rect">
            <a:avLst/>
          </a:prstGeom>
          <a:noFill/>
          <a:ln w="9525" algn="ctr">
            <a:noFill/>
            <a:miter lim="800000"/>
            <a:headEnd/>
            <a:tailEnd/>
          </a:ln>
          <a:effectLst/>
        </p:spPr>
        <p:txBody>
          <a:bodyPr>
            <a:spAutoFit/>
          </a:bodyPr>
          <a:lstStyle/>
          <a:p>
            <a:pPr marL="342900" indent="-342900">
              <a:defRPr/>
            </a:pPr>
            <a:r>
              <a:rPr lang="en-US" sz="2800" i="1" dirty="0" err="1">
                <a:solidFill>
                  <a:schemeClr val="accent3">
                    <a:lumMod val="20000"/>
                    <a:lumOff val="80000"/>
                  </a:schemeClr>
                </a:solidFill>
                <a:effectLst/>
              </a:rPr>
              <a:t>C</a:t>
            </a:r>
            <a:r>
              <a:rPr lang="en-US" sz="2800" i="1" baseline="-25000" dirty="0" err="1">
                <a:solidFill>
                  <a:schemeClr val="accent3">
                    <a:lumMod val="20000"/>
                    <a:lumOff val="80000"/>
                  </a:schemeClr>
                </a:solidFill>
                <a:effectLst/>
              </a:rPr>
              <a:t>sto</a:t>
            </a:r>
            <a:r>
              <a:rPr lang="en-US" sz="2000" dirty="0">
                <a:solidFill>
                  <a:schemeClr val="accent3">
                    <a:lumMod val="20000"/>
                    <a:lumOff val="80000"/>
                  </a:schemeClr>
                </a:solidFill>
                <a:effectLst/>
              </a:rPr>
              <a:t> – </a:t>
            </a:r>
            <a:r>
              <a:rPr lang="sl-SI" sz="2000" dirty="0">
                <a:solidFill>
                  <a:schemeClr val="accent3">
                    <a:lumMod val="20000"/>
                    <a:lumOff val="80000"/>
                  </a:schemeClr>
                </a:solidFill>
                <a:effectLst/>
              </a:rPr>
              <a:t>cena skladištenja vodonika</a:t>
            </a:r>
            <a:r>
              <a:rPr lang="en-US" sz="2000" dirty="0">
                <a:solidFill>
                  <a:schemeClr val="accent3">
                    <a:lumMod val="20000"/>
                    <a:lumOff val="80000"/>
                  </a:schemeClr>
                </a:solidFill>
                <a:effectLst/>
              </a:rPr>
              <a:t> (€ mol</a:t>
            </a:r>
            <a:r>
              <a:rPr lang="en-US" sz="2000" baseline="30000" dirty="0">
                <a:solidFill>
                  <a:schemeClr val="accent3">
                    <a:lumMod val="20000"/>
                    <a:lumOff val="80000"/>
                  </a:schemeClr>
                </a:solidFill>
                <a:effectLst/>
              </a:rPr>
              <a:t>-1</a:t>
            </a:r>
            <a:r>
              <a:rPr lang="en-US" sz="2000" dirty="0">
                <a:solidFill>
                  <a:schemeClr val="accent3">
                    <a:lumMod val="20000"/>
                    <a:lumOff val="80000"/>
                  </a:schemeClr>
                </a:solidFill>
                <a:effectLst/>
              </a:rPr>
              <a:t>)</a:t>
            </a:r>
          </a:p>
        </p:txBody>
      </p:sp>
      <p:sp>
        <p:nvSpPr>
          <p:cNvPr id="15" name="Line 21"/>
          <p:cNvSpPr>
            <a:spLocks noChangeShapeType="1"/>
          </p:cNvSpPr>
          <p:nvPr/>
        </p:nvSpPr>
        <p:spPr bwMode="auto">
          <a:xfrm flipV="1">
            <a:off x="2057400" y="3886200"/>
            <a:ext cx="1143000" cy="990600"/>
          </a:xfrm>
          <a:prstGeom prst="line">
            <a:avLst/>
          </a:prstGeom>
          <a:noFill/>
          <a:ln w="22225">
            <a:solidFill>
              <a:schemeClr val="tx2"/>
            </a:solidFill>
            <a:round/>
            <a:headEnd/>
            <a:tailEnd type="triangle" w="med" len="med"/>
          </a:ln>
          <a:effectLst/>
        </p:spPr>
        <p:txBody>
          <a:bodyPr/>
          <a:lstStyle/>
          <a:p>
            <a:pPr>
              <a:defRPr/>
            </a:pPr>
            <a:endParaRPr lang="en-GB"/>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3E648051-54CA-4200-BEAA-C670C2160EC0}" type="slidenum">
              <a:rPr lang="en-US" sz="1200">
                <a:solidFill>
                  <a:srgbClr val="E1F470"/>
                </a:solidFill>
              </a:rPr>
              <a:pPr>
                <a:defRPr/>
              </a:pPr>
              <a:t>61</a:t>
            </a:fld>
            <a:endParaRPr lang="en-US" sz="1200"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12" name="Rectangle 14"/>
          <p:cNvSpPr>
            <a:spLocks noGrp="1" noChangeArrowheads="1"/>
          </p:cNvSpPr>
          <p:nvPr>
            <p:ph type="title"/>
          </p:nvPr>
        </p:nvSpPr>
        <p:spPr>
          <a:xfrm>
            <a:off x="0" y="1143000"/>
            <a:ext cx="9144000" cy="914400"/>
          </a:xfrm>
        </p:spPr>
        <p:txBody>
          <a:bodyPr/>
          <a:lstStyle/>
          <a:p>
            <a:pPr>
              <a:defRPr/>
            </a:pPr>
            <a:r>
              <a:rPr lang="sl-SI" sz="2800" b="1" dirty="0">
                <a:solidFill>
                  <a:srgbClr val="E1F470"/>
                </a:solidFill>
              </a:rPr>
              <a:t>Troškovi </a:t>
            </a:r>
            <a:r>
              <a:rPr lang="en-US" sz="2800" b="1" dirty="0">
                <a:solidFill>
                  <a:srgbClr val="E1F470"/>
                </a:solidFill>
              </a:rPr>
              <a:t>(€) </a:t>
            </a:r>
            <a:r>
              <a:rPr lang="sl-SI" sz="2800" b="1" dirty="0">
                <a:solidFill>
                  <a:srgbClr val="E1F470"/>
                </a:solidFill>
              </a:rPr>
              <a:t>transporta vodonika</a:t>
            </a:r>
            <a:br>
              <a:rPr lang="sl-SI" sz="2800" b="1" dirty="0">
                <a:solidFill>
                  <a:srgbClr val="E1F470"/>
                </a:solidFill>
              </a:rPr>
            </a:br>
            <a:r>
              <a:rPr lang="sl-SI" sz="2800" b="1" dirty="0">
                <a:solidFill>
                  <a:srgbClr val="E1F470"/>
                </a:solidFill>
              </a:rPr>
              <a:t>po ciklusu</a:t>
            </a:r>
            <a:r>
              <a:rPr lang="en-US" sz="2800" b="1" dirty="0">
                <a:solidFill>
                  <a:srgbClr val="E1F470"/>
                </a:solidFill>
              </a:rPr>
              <a:t> (</a:t>
            </a:r>
            <a:r>
              <a:rPr lang="en-US" sz="2800" b="1" i="1" dirty="0">
                <a:solidFill>
                  <a:srgbClr val="E1F470"/>
                </a:solidFill>
              </a:rPr>
              <a:t>m</a:t>
            </a:r>
            <a:r>
              <a:rPr lang="en-US" sz="2800" b="1" baseline="-25000" dirty="0">
                <a:solidFill>
                  <a:srgbClr val="E1F470"/>
                </a:solidFill>
              </a:rPr>
              <a:t>H</a:t>
            </a:r>
            <a:r>
              <a:rPr lang="en-US" sz="2800" b="1" baseline="-46000" dirty="0">
                <a:solidFill>
                  <a:srgbClr val="E1F470"/>
                </a:solidFill>
              </a:rPr>
              <a:t>2</a:t>
            </a:r>
            <a:r>
              <a:rPr lang="en-US" sz="2800" b="1" dirty="0">
                <a:solidFill>
                  <a:srgbClr val="E1F470"/>
                </a:solidFill>
              </a:rPr>
              <a:t>, mol)</a:t>
            </a:r>
          </a:p>
        </p:txBody>
      </p:sp>
      <p:sp>
        <p:nvSpPr>
          <p:cNvPr id="15" name="Line 21"/>
          <p:cNvSpPr>
            <a:spLocks noChangeShapeType="1"/>
          </p:cNvSpPr>
          <p:nvPr/>
        </p:nvSpPr>
        <p:spPr bwMode="auto">
          <a:xfrm flipV="1">
            <a:off x="2057400" y="3886200"/>
            <a:ext cx="1143000" cy="990600"/>
          </a:xfrm>
          <a:prstGeom prst="line">
            <a:avLst/>
          </a:prstGeom>
          <a:noFill/>
          <a:ln w="22225">
            <a:solidFill>
              <a:schemeClr val="tx2"/>
            </a:solidFill>
            <a:round/>
            <a:headEnd/>
            <a:tailEnd type="triangle" w="med" len="med"/>
          </a:ln>
          <a:effectLst/>
        </p:spPr>
        <p:txBody>
          <a:bodyPr/>
          <a:lstStyle/>
          <a:p>
            <a:pPr>
              <a:defRPr/>
            </a:pPr>
            <a:endParaRPr lang="en-GB"/>
          </a:p>
        </p:txBody>
      </p:sp>
      <p:graphicFrame>
        <p:nvGraphicFramePr>
          <p:cNvPr id="10242" name="Object 3"/>
          <p:cNvGraphicFramePr>
            <a:graphicFrameLocks noChangeAspect="1"/>
          </p:cNvGraphicFramePr>
          <p:nvPr/>
        </p:nvGraphicFramePr>
        <p:xfrm>
          <a:off x="2057400" y="3048000"/>
          <a:ext cx="4724400" cy="1365250"/>
        </p:xfrm>
        <a:graphic>
          <a:graphicData uri="http://schemas.openxmlformats.org/presentationml/2006/ole">
            <mc:AlternateContent xmlns:mc="http://schemas.openxmlformats.org/markup-compatibility/2006">
              <mc:Choice xmlns:v="urn:schemas-microsoft-com:vml" Requires="v">
                <p:oleObj spid="_x0000_s140323" name="Equation" r:id="rId4" imgW="1485032" imgH="429014" progId="Equation.DSMT4">
                  <p:embed/>
                </p:oleObj>
              </mc:Choice>
              <mc:Fallback>
                <p:oleObj name="Equation" r:id="rId4" imgW="1485032" imgH="429014"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3048000"/>
                        <a:ext cx="4724400" cy="1365250"/>
                      </a:xfrm>
                      <a:prstGeom prst="rect">
                        <a:avLst/>
                      </a:prstGeom>
                      <a:solidFill>
                        <a:schemeClr val="tx2">
                          <a:alpha val="14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 Box 8"/>
          <p:cNvSpPr txBox="1">
            <a:spLocks noChangeArrowheads="1"/>
          </p:cNvSpPr>
          <p:nvPr/>
        </p:nvSpPr>
        <p:spPr bwMode="auto">
          <a:xfrm>
            <a:off x="609600" y="4876800"/>
            <a:ext cx="6781800" cy="630238"/>
          </a:xfrm>
          <a:prstGeom prst="rect">
            <a:avLst/>
          </a:prstGeom>
          <a:noFill/>
          <a:ln w="9525" algn="ctr">
            <a:noFill/>
            <a:miter lim="800000"/>
            <a:headEnd/>
            <a:tailEnd/>
          </a:ln>
          <a:effectLst/>
        </p:spPr>
        <p:txBody>
          <a:bodyPr>
            <a:spAutoFit/>
          </a:bodyPr>
          <a:lstStyle/>
          <a:p>
            <a:pPr marL="342900" indent="-342900">
              <a:defRPr/>
            </a:pPr>
            <a:r>
              <a:rPr lang="en-US" sz="2800" i="1" dirty="0" err="1">
                <a:solidFill>
                  <a:schemeClr val="tx1"/>
                </a:solidFill>
                <a:effectLst/>
              </a:rPr>
              <a:t>C</a:t>
            </a:r>
            <a:r>
              <a:rPr lang="en-US" sz="2800" i="1" baseline="-25000" dirty="0" err="1">
                <a:solidFill>
                  <a:schemeClr val="tx1"/>
                </a:solidFill>
                <a:effectLst/>
              </a:rPr>
              <a:t>tr</a:t>
            </a:r>
            <a:r>
              <a:rPr lang="en-US" sz="2000" dirty="0">
                <a:solidFill>
                  <a:schemeClr val="tx1"/>
                </a:solidFill>
                <a:effectLst/>
              </a:rPr>
              <a:t> </a:t>
            </a:r>
            <a:r>
              <a:rPr lang="en-US" sz="2000" dirty="0">
                <a:solidFill>
                  <a:schemeClr val="tx1">
                    <a:lumMod val="95000"/>
                  </a:schemeClr>
                </a:solidFill>
                <a:effectLst/>
              </a:rPr>
              <a:t>-</a:t>
            </a:r>
            <a:r>
              <a:rPr lang="en-US" sz="2000" dirty="0">
                <a:effectLst>
                  <a:outerShdw blurRad="38100" dist="38100" dir="2700000" algn="tl">
                    <a:srgbClr val="000000"/>
                  </a:outerShdw>
                </a:effectLst>
              </a:rPr>
              <a:t> </a:t>
            </a:r>
            <a:r>
              <a:rPr lang="sl-SI" sz="2000" dirty="0">
                <a:solidFill>
                  <a:schemeClr val="accent3">
                    <a:lumMod val="20000"/>
                    <a:lumOff val="80000"/>
                  </a:schemeClr>
                </a:solidFill>
                <a:effectLst/>
              </a:rPr>
              <a:t>cena transporta vodonika</a:t>
            </a:r>
            <a:r>
              <a:rPr lang="en-US" sz="2000" dirty="0">
                <a:solidFill>
                  <a:schemeClr val="accent3">
                    <a:lumMod val="20000"/>
                    <a:lumOff val="80000"/>
                  </a:schemeClr>
                </a:solidFill>
                <a:effectLst/>
              </a:rPr>
              <a:t> (€ mol</a:t>
            </a:r>
            <a:r>
              <a:rPr lang="en-US" sz="2000" baseline="30000" dirty="0">
                <a:solidFill>
                  <a:schemeClr val="accent3">
                    <a:lumMod val="20000"/>
                    <a:lumOff val="80000"/>
                  </a:schemeClr>
                </a:solidFill>
                <a:effectLst/>
              </a:rPr>
              <a:t>-1</a:t>
            </a:r>
            <a:r>
              <a:rPr lang="en-US" sz="2000" dirty="0">
                <a:solidFill>
                  <a:schemeClr val="accent3">
                    <a:lumMod val="20000"/>
                    <a:lumOff val="80000"/>
                  </a:schemeClr>
                </a:solidFill>
                <a:effectLst/>
              </a:rPr>
              <a:t>)</a:t>
            </a:r>
            <a:endParaRPr lang="en-US" sz="2000" dirty="0">
              <a:effectLst>
                <a:outerShdw blurRad="38100" dist="38100" dir="2700000" algn="tl">
                  <a:srgbClr val="000000"/>
                </a:outerShdw>
              </a:effectLst>
            </a:endParaRP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65221E7A-B186-454B-A6A6-BD7B9CFAF55A}" type="slidenum">
              <a:rPr lang="en-US" sz="1200">
                <a:solidFill>
                  <a:srgbClr val="E1F470"/>
                </a:solidFill>
              </a:rPr>
              <a:pPr>
                <a:defRPr/>
              </a:pPr>
              <a:t>62</a:t>
            </a:fld>
            <a:endParaRPr lang="en-US" sz="1200"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12" name="Rectangle 14"/>
          <p:cNvSpPr>
            <a:spLocks noGrp="1" noChangeArrowheads="1"/>
          </p:cNvSpPr>
          <p:nvPr>
            <p:ph type="title"/>
          </p:nvPr>
        </p:nvSpPr>
        <p:spPr>
          <a:xfrm>
            <a:off x="0" y="533400"/>
            <a:ext cx="9144000" cy="914400"/>
          </a:xfrm>
        </p:spPr>
        <p:txBody>
          <a:bodyPr/>
          <a:lstStyle/>
          <a:p>
            <a:pPr>
              <a:defRPr/>
            </a:pPr>
            <a:r>
              <a:rPr lang="sl-SI" sz="2800" b="1" dirty="0">
                <a:solidFill>
                  <a:srgbClr val="E1F470"/>
                </a:solidFill>
              </a:rPr>
              <a:t>Uštede na izotopskom obogaćenju po ciklusu </a:t>
            </a:r>
            <a:r>
              <a:rPr lang="en-US" sz="2800" b="1" dirty="0">
                <a:solidFill>
                  <a:srgbClr val="E1F470"/>
                </a:solidFill>
              </a:rPr>
              <a:t>(€) </a:t>
            </a:r>
          </a:p>
        </p:txBody>
      </p:sp>
      <p:graphicFrame>
        <p:nvGraphicFramePr>
          <p:cNvPr id="11266" name="Object 3"/>
          <p:cNvGraphicFramePr>
            <a:graphicFrameLocks noGrp="1" noChangeAspect="1"/>
          </p:cNvGraphicFramePr>
          <p:nvPr>
            <p:ph idx="1"/>
          </p:nvPr>
        </p:nvGraphicFramePr>
        <p:xfrm>
          <a:off x="533400" y="2133600"/>
          <a:ext cx="6335713" cy="1371600"/>
        </p:xfrm>
        <a:graphic>
          <a:graphicData uri="http://schemas.openxmlformats.org/presentationml/2006/ole">
            <mc:AlternateContent xmlns:mc="http://schemas.openxmlformats.org/markup-compatibility/2006">
              <mc:Choice xmlns:v="urn:schemas-microsoft-com:vml" Requires="v">
                <p:oleObj spid="_x0000_s141380" name="Equation" r:id="rId4" imgW="2463480" imgH="533160" progId="Equation.DSMT4">
                  <p:embed/>
                </p:oleObj>
              </mc:Choice>
              <mc:Fallback>
                <p:oleObj name="Equation" r:id="rId4" imgW="2463480" imgH="53316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133600"/>
                        <a:ext cx="6335713" cy="1371600"/>
                      </a:xfrm>
                      <a:prstGeom prst="rect">
                        <a:avLst/>
                      </a:prstGeom>
                      <a:solidFill>
                        <a:schemeClr val="tx1">
                          <a:alpha val="14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 Box 8"/>
          <p:cNvSpPr txBox="1">
            <a:spLocks noChangeArrowheads="1"/>
          </p:cNvSpPr>
          <p:nvPr/>
        </p:nvSpPr>
        <p:spPr bwMode="auto">
          <a:xfrm>
            <a:off x="228600" y="4191000"/>
            <a:ext cx="8763000" cy="1636713"/>
          </a:xfrm>
          <a:prstGeom prst="rect">
            <a:avLst/>
          </a:prstGeom>
          <a:noFill/>
          <a:ln w="9525" algn="ctr">
            <a:noFill/>
            <a:miter lim="800000"/>
            <a:headEnd/>
            <a:tailEnd/>
          </a:ln>
          <a:effectLst/>
        </p:spPr>
        <p:txBody>
          <a:bodyPr>
            <a:spAutoFit/>
          </a:bodyPr>
          <a:lstStyle/>
          <a:p>
            <a:pPr marL="342900" indent="-342900" algn="l">
              <a:defRPr/>
            </a:pPr>
            <a:r>
              <a:rPr lang="en-US" sz="2000" b="1" i="1" dirty="0" err="1">
                <a:solidFill>
                  <a:schemeClr val="tx1"/>
                </a:solidFill>
                <a:effectLst/>
              </a:rPr>
              <a:t>m</a:t>
            </a:r>
            <a:r>
              <a:rPr lang="en-US" sz="2000" b="1" baseline="-25000" dirty="0" err="1">
                <a:solidFill>
                  <a:schemeClr val="tx1"/>
                </a:solidFill>
                <a:effectLst/>
              </a:rPr>
              <a:t>D</a:t>
            </a:r>
            <a:r>
              <a:rPr lang="en-US" sz="2000" b="1" dirty="0">
                <a:solidFill>
                  <a:schemeClr val="tx1"/>
                </a:solidFill>
                <a:effectLst/>
              </a:rPr>
              <a:t> (mol) </a:t>
            </a:r>
            <a:r>
              <a:rPr lang="en-US" sz="2000" dirty="0">
                <a:solidFill>
                  <a:schemeClr val="tx1"/>
                </a:solidFill>
                <a:effectLst/>
              </a:rPr>
              <a:t>– </a:t>
            </a:r>
            <a:r>
              <a:rPr lang="sl-SI" sz="2000" dirty="0">
                <a:solidFill>
                  <a:schemeClr val="tx1"/>
                </a:solidFill>
                <a:effectLst/>
              </a:rPr>
              <a:t>ukupna količina čistog deuterijuma u proizvedenom vodoniku</a:t>
            </a:r>
          </a:p>
          <a:p>
            <a:pPr marL="342900" indent="-342900" algn="l">
              <a:defRPr/>
            </a:pPr>
            <a:r>
              <a:rPr lang="sl-SI" sz="2000" dirty="0">
                <a:solidFill>
                  <a:schemeClr val="tx1"/>
                </a:solidFill>
                <a:effectLst/>
              </a:rPr>
              <a:t>	  </a:t>
            </a:r>
            <a:r>
              <a:rPr lang="sl-SI" sz="1800" dirty="0">
                <a:solidFill>
                  <a:schemeClr val="accent1">
                    <a:lumMod val="60000"/>
                    <a:lumOff val="40000"/>
                  </a:schemeClr>
                </a:solidFill>
                <a:effectLst/>
              </a:rPr>
              <a:t>(suštinski zavisi od vrednosti </a:t>
            </a:r>
            <a:r>
              <a:rPr lang="sl-SI" sz="1800" u="sng" dirty="0">
                <a:solidFill>
                  <a:schemeClr val="accent1">
                    <a:lumMod val="60000"/>
                    <a:lumOff val="40000"/>
                  </a:schemeClr>
                </a:solidFill>
                <a:effectLst/>
              </a:rPr>
              <a:t>izotopskog separacionog faktora</a:t>
            </a:r>
            <a:r>
              <a:rPr lang="sl-SI" sz="1800" dirty="0">
                <a:solidFill>
                  <a:schemeClr val="accent1">
                    <a:lumMod val="60000"/>
                    <a:lumOff val="40000"/>
                  </a:schemeClr>
                </a:solidFill>
                <a:effectLst/>
              </a:rPr>
              <a:t>, </a:t>
            </a:r>
            <a:r>
              <a:rPr lang="el-GR" dirty="0">
                <a:solidFill>
                  <a:schemeClr val="accent1">
                    <a:lumMod val="60000"/>
                    <a:lumOff val="40000"/>
                  </a:schemeClr>
                </a:solidFill>
                <a:effectLst/>
                <a:latin typeface="Times New Roman" pitchFamily="18" charset="0"/>
                <a:cs typeface="Times New Roman" pitchFamily="18" charset="0"/>
              </a:rPr>
              <a:t>α</a:t>
            </a:r>
            <a:r>
              <a:rPr lang="sl-SI" baseline="-25000" dirty="0">
                <a:solidFill>
                  <a:schemeClr val="accent1">
                    <a:lumMod val="60000"/>
                    <a:lumOff val="40000"/>
                  </a:schemeClr>
                </a:solidFill>
                <a:effectLst/>
                <a:latin typeface="Times New Roman" pitchFamily="18" charset="0"/>
                <a:cs typeface="Times New Roman" pitchFamily="18" charset="0"/>
              </a:rPr>
              <a:t>I</a:t>
            </a:r>
            <a:r>
              <a:rPr lang="sl-SI" sz="1800" dirty="0">
                <a:solidFill>
                  <a:schemeClr val="accent1">
                    <a:lumMod val="60000"/>
                    <a:lumOff val="40000"/>
                  </a:schemeClr>
                </a:solidFill>
                <a:effectLst/>
              </a:rPr>
              <a:t> i </a:t>
            </a:r>
            <a:r>
              <a:rPr lang="el-GR" dirty="0">
                <a:solidFill>
                  <a:schemeClr val="accent1">
                    <a:lumMod val="60000"/>
                    <a:lumOff val="40000"/>
                  </a:schemeClr>
                </a:solidFill>
                <a:effectLst/>
                <a:latin typeface="Times New Roman" pitchFamily="18" charset="0"/>
                <a:cs typeface="Times New Roman" pitchFamily="18" charset="0"/>
              </a:rPr>
              <a:t>α</a:t>
            </a:r>
            <a:r>
              <a:rPr lang="sl-SI" baseline="-25000" dirty="0">
                <a:solidFill>
                  <a:schemeClr val="accent1">
                    <a:lumMod val="60000"/>
                    <a:lumOff val="40000"/>
                  </a:schemeClr>
                </a:solidFill>
                <a:effectLst/>
                <a:latin typeface="Times New Roman" pitchFamily="18" charset="0"/>
                <a:cs typeface="Times New Roman" pitchFamily="18" charset="0"/>
              </a:rPr>
              <a:t>II</a:t>
            </a:r>
            <a:r>
              <a:rPr lang="sl-SI" sz="1800" dirty="0">
                <a:solidFill>
                  <a:schemeClr val="accent1">
                    <a:lumMod val="60000"/>
                    <a:lumOff val="40000"/>
                  </a:schemeClr>
                </a:solidFill>
                <a:effectLst/>
                <a:latin typeface="Times New Roman" pitchFamily="18" charset="0"/>
                <a:cs typeface="Times New Roman" pitchFamily="18" charset="0"/>
              </a:rPr>
              <a:t>)</a:t>
            </a:r>
          </a:p>
          <a:p>
            <a:pPr marL="342900" indent="-342900" algn="l">
              <a:defRPr/>
            </a:pPr>
            <a:r>
              <a:rPr lang="en-US" sz="2800" b="1" i="1" dirty="0" err="1">
                <a:solidFill>
                  <a:schemeClr val="tx1"/>
                </a:solidFill>
                <a:effectLst/>
              </a:rPr>
              <a:t>C</a:t>
            </a:r>
            <a:r>
              <a:rPr lang="en-US" sz="2800" b="1" i="1" baseline="-25000" dirty="0" err="1">
                <a:solidFill>
                  <a:schemeClr val="tx1"/>
                </a:solidFill>
                <a:effectLst/>
              </a:rPr>
              <a:t>ise</a:t>
            </a:r>
            <a:r>
              <a:rPr lang="en-US" sz="2000" dirty="0">
                <a:effectLst/>
              </a:rPr>
              <a:t> </a:t>
            </a:r>
            <a:r>
              <a:rPr lang="en-US" sz="2000" dirty="0">
                <a:solidFill>
                  <a:schemeClr val="tx1"/>
                </a:solidFill>
                <a:effectLst/>
              </a:rPr>
              <a:t>– </a:t>
            </a:r>
            <a:r>
              <a:rPr lang="sl-SI" sz="2000" dirty="0">
                <a:solidFill>
                  <a:schemeClr val="tx1"/>
                </a:solidFill>
                <a:effectLst/>
              </a:rPr>
              <a:t>njegova jedinična cena</a:t>
            </a:r>
            <a:r>
              <a:rPr lang="en-US" sz="2000" dirty="0">
                <a:solidFill>
                  <a:schemeClr val="tx1"/>
                </a:solidFill>
                <a:effectLst/>
              </a:rPr>
              <a:t> (</a:t>
            </a:r>
            <a:r>
              <a:rPr lang="sl-SI" sz="2000" dirty="0">
                <a:solidFill>
                  <a:schemeClr val="tx1"/>
                </a:solidFill>
                <a:effectLst/>
              </a:rPr>
              <a:t>€ mol</a:t>
            </a:r>
            <a:r>
              <a:rPr lang="sl-SI" sz="2000" baseline="30000" dirty="0">
                <a:solidFill>
                  <a:schemeClr val="tx1"/>
                </a:solidFill>
                <a:effectLst/>
              </a:rPr>
              <a:t>-1</a:t>
            </a:r>
            <a:r>
              <a:rPr lang="sl-SI" sz="2000" dirty="0">
                <a:solidFill>
                  <a:schemeClr val="tx1"/>
                </a:solidFill>
                <a:effectLst/>
              </a:rPr>
              <a:t> D) </a:t>
            </a:r>
            <a:endParaRPr lang="en-US" sz="2000" dirty="0">
              <a:solidFill>
                <a:schemeClr val="tx1"/>
              </a:solidFill>
              <a:effectLst/>
            </a:endParaRPr>
          </a:p>
        </p:txBody>
      </p:sp>
      <p:graphicFrame>
        <p:nvGraphicFramePr>
          <p:cNvPr id="11267" name="Object 4"/>
          <p:cNvGraphicFramePr>
            <a:graphicFrameLocks noChangeAspect="1"/>
          </p:cNvGraphicFramePr>
          <p:nvPr/>
        </p:nvGraphicFramePr>
        <p:xfrm>
          <a:off x="7391400" y="2286000"/>
          <a:ext cx="1539875" cy="950913"/>
        </p:xfrm>
        <a:graphic>
          <a:graphicData uri="http://schemas.openxmlformats.org/presentationml/2006/ole">
            <mc:AlternateContent xmlns:mc="http://schemas.openxmlformats.org/markup-compatibility/2006">
              <mc:Choice xmlns:v="urn:schemas-microsoft-com:vml" Requires="v">
                <p:oleObj spid="_x0000_s141381" name="Equation" r:id="rId6" imgW="698400" imgH="431640" progId="Equation.DSMT4">
                  <p:embed/>
                </p:oleObj>
              </mc:Choice>
              <mc:Fallback>
                <p:oleObj name="Equation" r:id="rId6" imgW="698400" imgH="43164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2286000"/>
                        <a:ext cx="1539875" cy="950913"/>
                      </a:xfrm>
                      <a:prstGeom prst="rect">
                        <a:avLst/>
                      </a:prstGeom>
                      <a:solidFill>
                        <a:schemeClr val="tx1">
                          <a:alpha val="14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53A96126-E421-4549-9ABD-5F7EC94F0867}" type="slidenum">
              <a:rPr lang="en-US" sz="1200">
                <a:solidFill>
                  <a:srgbClr val="E1F470"/>
                </a:solidFill>
              </a:rPr>
              <a:pPr>
                <a:defRPr/>
              </a:pPr>
              <a:t>63</a:t>
            </a:fld>
            <a:endParaRPr lang="en-US" sz="1200"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11" name="Rectangle 2"/>
          <p:cNvSpPr>
            <a:spLocks noGrp="1" noChangeArrowheads="1"/>
          </p:cNvSpPr>
          <p:nvPr>
            <p:ph type="title"/>
          </p:nvPr>
        </p:nvSpPr>
        <p:spPr/>
        <p:txBody>
          <a:bodyPr/>
          <a:lstStyle/>
          <a:p>
            <a:pPr>
              <a:defRPr/>
            </a:pPr>
            <a:r>
              <a:rPr lang="sl-SI" sz="2800" b="1" dirty="0">
                <a:solidFill>
                  <a:srgbClr val="E1F470"/>
                </a:solidFill>
              </a:rPr>
              <a:t>KONAČNO</a:t>
            </a:r>
            <a:r>
              <a:rPr lang="en-US" sz="2800" b="1" dirty="0">
                <a:solidFill>
                  <a:srgbClr val="E1F470"/>
                </a:solidFill>
              </a:rPr>
              <a:t>,</a:t>
            </a:r>
            <a:br>
              <a:rPr lang="en-US" sz="2800" b="1" dirty="0">
                <a:solidFill>
                  <a:srgbClr val="E1F470"/>
                </a:solidFill>
              </a:rPr>
            </a:br>
            <a:r>
              <a:rPr lang="sl-SI" sz="2800" b="1" dirty="0">
                <a:solidFill>
                  <a:srgbClr val="E1F470"/>
                </a:solidFill>
              </a:rPr>
              <a:t>jedinična cena cikliranja (€ J</a:t>
            </a:r>
            <a:r>
              <a:rPr lang="sl-SI" sz="2800" b="1" baseline="30000" dirty="0">
                <a:solidFill>
                  <a:srgbClr val="E1F470"/>
                </a:solidFill>
              </a:rPr>
              <a:t>-1</a:t>
            </a:r>
            <a:r>
              <a:rPr lang="sl-SI" sz="2800" b="1" dirty="0">
                <a:solidFill>
                  <a:srgbClr val="E1F470"/>
                </a:solidFill>
              </a:rPr>
              <a:t>) je</a:t>
            </a:r>
            <a:endParaRPr lang="en-US" sz="2800" b="1" dirty="0">
              <a:solidFill>
                <a:srgbClr val="E1F470"/>
              </a:solidFill>
            </a:endParaRPr>
          </a:p>
        </p:txBody>
      </p:sp>
      <p:graphicFrame>
        <p:nvGraphicFramePr>
          <p:cNvPr id="12290" name="Object 3"/>
          <p:cNvGraphicFramePr>
            <a:graphicFrameLocks noChangeAspect="1"/>
          </p:cNvGraphicFramePr>
          <p:nvPr/>
        </p:nvGraphicFramePr>
        <p:xfrm>
          <a:off x="1066800" y="2286000"/>
          <a:ext cx="7086600" cy="1323975"/>
        </p:xfrm>
        <a:graphic>
          <a:graphicData uri="http://schemas.openxmlformats.org/presentationml/2006/ole">
            <mc:AlternateContent xmlns:mc="http://schemas.openxmlformats.org/markup-compatibility/2006">
              <mc:Choice xmlns:v="urn:schemas-microsoft-com:vml" Requires="v">
                <p:oleObj spid="_x0000_s142437" name="Equation" r:id="rId4" imgW="2603160" imgH="482400" progId="Equation.DSMT4">
                  <p:embed/>
                </p:oleObj>
              </mc:Choice>
              <mc:Fallback>
                <p:oleObj name="Equation" r:id="rId4" imgW="2603160" imgH="4824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286000"/>
                        <a:ext cx="7086600" cy="1323975"/>
                      </a:xfrm>
                      <a:prstGeom prst="rect">
                        <a:avLst/>
                      </a:prstGeom>
                      <a:solidFill>
                        <a:schemeClr val="tx2">
                          <a:alpha val="14999"/>
                        </a:schemeClr>
                      </a:solidFill>
                    </p:spPr>
                  </p:pic>
                </p:oleObj>
              </mc:Fallback>
            </mc:AlternateContent>
          </a:graphicData>
        </a:graphic>
      </p:graphicFrame>
      <p:graphicFrame>
        <p:nvGraphicFramePr>
          <p:cNvPr id="12291" name="Object 4"/>
          <p:cNvGraphicFramePr>
            <a:graphicFrameLocks noGrp="1" noChangeAspect="1"/>
          </p:cNvGraphicFramePr>
          <p:nvPr>
            <p:ph idx="1"/>
          </p:nvPr>
        </p:nvGraphicFramePr>
        <p:xfrm>
          <a:off x="1447800" y="4648200"/>
          <a:ext cx="1676400" cy="865188"/>
        </p:xfrm>
        <a:graphic>
          <a:graphicData uri="http://schemas.openxmlformats.org/presentationml/2006/ole">
            <mc:AlternateContent xmlns:mc="http://schemas.openxmlformats.org/markup-compatibility/2006">
              <mc:Choice xmlns:v="urn:schemas-microsoft-com:vml" Requires="v">
                <p:oleObj spid="_x0000_s142438" name="Equation" r:id="rId6" imgW="838080" imgH="431640" progId="Equation.DSMT4">
                  <p:embed/>
                </p:oleObj>
              </mc:Choice>
              <mc:Fallback>
                <p:oleObj name="Equation" r:id="rId6" imgW="838080" imgH="43164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4648200"/>
                        <a:ext cx="1676400" cy="86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5"/>
          <p:cNvGraphicFramePr>
            <a:graphicFrameLocks noChangeAspect="1"/>
          </p:cNvGraphicFramePr>
          <p:nvPr/>
        </p:nvGraphicFramePr>
        <p:xfrm>
          <a:off x="5257800" y="4495800"/>
          <a:ext cx="2803525" cy="1079500"/>
        </p:xfrm>
        <a:graphic>
          <a:graphicData uri="http://schemas.openxmlformats.org/presentationml/2006/ole">
            <mc:AlternateContent xmlns:mc="http://schemas.openxmlformats.org/markup-compatibility/2006">
              <mc:Choice xmlns:v="urn:schemas-microsoft-com:vml" Requires="v">
                <p:oleObj spid="_x0000_s142439" name="Equation" r:id="rId8" imgW="1676160" imgH="647640" progId="Equation.DSMT4">
                  <p:embed/>
                </p:oleObj>
              </mc:Choice>
              <mc:Fallback>
                <p:oleObj name="Equation" r:id="rId8" imgW="1676160" imgH="64764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4495800"/>
                        <a:ext cx="2803525"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Line 14"/>
          <p:cNvSpPr>
            <a:spLocks noChangeShapeType="1"/>
          </p:cNvSpPr>
          <p:nvPr/>
        </p:nvSpPr>
        <p:spPr bwMode="auto">
          <a:xfrm flipV="1">
            <a:off x="6781800" y="3200400"/>
            <a:ext cx="990600" cy="1219200"/>
          </a:xfrm>
          <a:prstGeom prst="line">
            <a:avLst/>
          </a:prstGeom>
          <a:noFill/>
          <a:ln w="19050">
            <a:solidFill>
              <a:schemeClr val="tx2"/>
            </a:solidFill>
            <a:round/>
            <a:headEnd/>
            <a:tailEnd type="triangle" w="med" len="med"/>
          </a:ln>
          <a:effectLst/>
        </p:spPr>
        <p:txBody>
          <a:bodyPr/>
          <a:lstStyle/>
          <a:p>
            <a:pPr>
              <a:defRPr/>
            </a:pPr>
            <a:endParaRPr lang="en-GB"/>
          </a:p>
        </p:txBody>
      </p:sp>
      <p:sp>
        <p:nvSpPr>
          <p:cNvPr id="16" name="Line 16"/>
          <p:cNvSpPr>
            <a:spLocks noChangeShapeType="1"/>
          </p:cNvSpPr>
          <p:nvPr/>
        </p:nvSpPr>
        <p:spPr bwMode="auto">
          <a:xfrm flipH="1" flipV="1">
            <a:off x="2209800" y="3657600"/>
            <a:ext cx="46038" cy="914400"/>
          </a:xfrm>
          <a:prstGeom prst="line">
            <a:avLst/>
          </a:prstGeom>
          <a:noFill/>
          <a:ln w="19050">
            <a:solidFill>
              <a:schemeClr val="tx2"/>
            </a:solidFill>
            <a:round/>
            <a:headEnd/>
            <a:tailEnd type="triangle" w="med" len="med"/>
          </a:ln>
          <a:effectLst/>
        </p:spPr>
        <p:txBody>
          <a:bodyPr/>
          <a:lstStyle/>
          <a:p>
            <a:pPr>
              <a:defRPr/>
            </a:pPr>
            <a:endParaRPr lang="en-GB"/>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0434C00C-DD5D-450F-B805-7ED0968414B0}" type="slidenum">
              <a:rPr lang="en-US" sz="1200">
                <a:solidFill>
                  <a:srgbClr val="E1F470"/>
                </a:solidFill>
              </a:rPr>
              <a:pPr>
                <a:defRPr/>
              </a:pPr>
              <a:t>64</a:t>
            </a:fld>
            <a:endParaRPr lang="en-US" sz="1200" dirty="0">
              <a:solidFill>
                <a:srgbClr val="E1F470"/>
              </a:solidFill>
            </a:endParaRPr>
          </a:p>
        </p:txBody>
      </p:sp>
      <p:sp>
        <p:nvSpPr>
          <p:cNvPr id="231426" name="Rectangle 2"/>
          <p:cNvSpPr>
            <a:spLocks noGrp="1" noChangeArrowheads="1"/>
          </p:cNvSpPr>
          <p:nvPr>
            <p:ph type="title"/>
          </p:nvPr>
        </p:nvSpPr>
        <p:spPr>
          <a:xfrm>
            <a:off x="381000" y="609600"/>
            <a:ext cx="8229600" cy="457200"/>
          </a:xfrm>
        </p:spPr>
        <p:txBody>
          <a:bodyPr/>
          <a:lstStyle/>
          <a:p>
            <a:pPr eaLnBrk="1" hangingPunct="1">
              <a:defRPr/>
            </a:pPr>
            <a:r>
              <a:rPr lang="sl-SI" sz="3000" b="1" dirty="0">
                <a:solidFill>
                  <a:srgbClr val="00B0F0"/>
                </a:solidFill>
              </a:rPr>
              <a:t>IV.</a:t>
            </a:r>
            <a:r>
              <a:rPr lang="sl-SI" sz="3000" b="1" dirty="0">
                <a:solidFill>
                  <a:srgbClr val="E1F470"/>
                </a:solidFill>
              </a:rPr>
              <a:t> ŠTA JE to </a:t>
            </a:r>
            <a:r>
              <a:rPr lang="en-GB" sz="3000" b="1" dirty="0">
                <a:solidFill>
                  <a:srgbClr val="E1F470"/>
                </a:solidFill>
              </a:rPr>
              <a:t>‘</a:t>
            </a:r>
            <a:r>
              <a:rPr lang="sl-SI" sz="3000" b="1" dirty="0">
                <a:solidFill>
                  <a:srgbClr val="E1F470"/>
                </a:solidFill>
              </a:rPr>
              <a:t>VODONIČNA EKONOMIJA</a:t>
            </a:r>
            <a:r>
              <a:rPr lang="en-GB" sz="3000" b="1" dirty="0">
                <a:solidFill>
                  <a:srgbClr val="E1F470"/>
                </a:solidFill>
              </a:rPr>
              <a:t>’</a:t>
            </a:r>
            <a:r>
              <a:rPr lang="sl-SI" sz="3000" b="1" dirty="0">
                <a:solidFill>
                  <a:srgbClr val="E1F470"/>
                </a:solidFill>
              </a:rPr>
              <a:t>?</a:t>
            </a:r>
            <a:endParaRPr lang="en-US" sz="3000" b="1"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48134" name="Rectangle 12"/>
          <p:cNvSpPr>
            <a:spLocks noChangeArrowheads="1"/>
          </p:cNvSpPr>
          <p:nvPr/>
        </p:nvSpPr>
        <p:spPr bwMode="auto">
          <a:xfrm>
            <a:off x="457200" y="1828800"/>
            <a:ext cx="8077200" cy="3939540"/>
          </a:xfrm>
          <a:prstGeom prst="rect">
            <a:avLst/>
          </a:prstGeom>
          <a:noFill/>
          <a:ln w="9525">
            <a:noFill/>
            <a:miter lim="800000"/>
            <a:headEnd/>
            <a:tailEnd/>
          </a:ln>
        </p:spPr>
        <p:txBody>
          <a:bodyPr>
            <a:spAutoFit/>
          </a:bodyPr>
          <a:lstStyle/>
          <a:p>
            <a:pPr marL="800100" lvl="1" indent="-400050" algn="l">
              <a:lnSpc>
                <a:spcPct val="100000"/>
              </a:lnSpc>
              <a:spcBef>
                <a:spcPct val="0"/>
              </a:spcBef>
              <a:buSzPct val="80000"/>
              <a:buFont typeface="Wingdings" pitchFamily="2" charset="2"/>
              <a:buBlip>
                <a:blip r:embed="rId3"/>
              </a:buBlip>
            </a:pPr>
            <a:r>
              <a:rPr lang="sl-SI" sz="2000" b="1" dirty="0">
                <a:solidFill>
                  <a:srgbClr val="D9FFFF"/>
                </a:solidFill>
                <a:effectLst/>
              </a:rPr>
              <a:t>INTEGRISANI SISTEM GLOBALNE EKONOMIJE ZASNOVAN NA VODONIKU KAO NOSIOCU ENERGIJE (ENERGETSKOM MEDIJUMU);</a:t>
            </a:r>
          </a:p>
          <a:p>
            <a:pPr marL="800100" lvl="1" indent="-400050" algn="l">
              <a:lnSpc>
                <a:spcPct val="100000"/>
              </a:lnSpc>
              <a:spcBef>
                <a:spcPct val="0"/>
              </a:spcBef>
              <a:buSzPct val="80000"/>
              <a:buFont typeface="Wingdings" pitchFamily="2" charset="2"/>
              <a:buBlip>
                <a:blip r:embed="rId3"/>
              </a:buBlip>
            </a:pPr>
            <a:endParaRPr lang="sl-SI" sz="2000" b="1" dirty="0">
              <a:solidFill>
                <a:srgbClr val="D9FFFF"/>
              </a:solidFill>
              <a:effectLst/>
            </a:endParaRPr>
          </a:p>
          <a:p>
            <a:pPr marL="800100" lvl="1" indent="-400050" algn="l">
              <a:lnSpc>
                <a:spcPct val="100000"/>
              </a:lnSpc>
              <a:spcBef>
                <a:spcPct val="0"/>
              </a:spcBef>
              <a:buSzPct val="80000"/>
              <a:buFont typeface="Wingdings" pitchFamily="2" charset="2"/>
              <a:buBlip>
                <a:blip r:embed="rId3"/>
              </a:buBlip>
            </a:pPr>
            <a:r>
              <a:rPr lang="sl-SI" sz="2000" b="1" dirty="0">
                <a:solidFill>
                  <a:srgbClr val="D9FFFF"/>
                </a:solidFill>
                <a:effectLst/>
              </a:rPr>
              <a:t>PODRAZUMEVA PROIZVODNJU, TRANSPORT, DISTRIBUCIJU I KORIŠĆENJE VODONIČNE ENERGIJE </a:t>
            </a:r>
            <a:endParaRPr lang="sl-SI" sz="2000" b="1" dirty="0">
              <a:solidFill>
                <a:srgbClr val="FF0000"/>
              </a:solidFill>
              <a:effectLst/>
            </a:endParaRPr>
          </a:p>
          <a:p>
            <a:pPr marL="800100" lvl="1" indent="-400050" algn="l">
              <a:lnSpc>
                <a:spcPct val="100000"/>
              </a:lnSpc>
              <a:spcBef>
                <a:spcPct val="0"/>
              </a:spcBef>
              <a:buSzPct val="80000"/>
              <a:buFont typeface="Wingdings" pitchFamily="2" charset="2"/>
              <a:buBlip>
                <a:blip r:embed="rId3"/>
              </a:buBlip>
            </a:pPr>
            <a:endParaRPr lang="sl-SI" sz="2000" dirty="0">
              <a:solidFill>
                <a:srgbClr val="D9FFFF"/>
              </a:solidFill>
              <a:effectLst/>
            </a:endParaRPr>
          </a:p>
          <a:p>
            <a:pPr marL="800100" lvl="1" indent="-400050" algn="l">
              <a:spcBef>
                <a:spcPts val="600"/>
              </a:spcBef>
              <a:buSzPct val="80000"/>
              <a:buFont typeface="Wingdings" pitchFamily="2" charset="2"/>
              <a:buBlip>
                <a:blip r:embed="rId3"/>
              </a:buBlip>
            </a:pPr>
            <a:r>
              <a:rPr lang="sl-SI" sz="2000" b="1" dirty="0">
                <a:solidFill>
                  <a:srgbClr val="D9FFFF"/>
                </a:solidFill>
                <a:effectLst/>
              </a:rPr>
              <a:t>Današnji ekonomija je uglavnom zasnovana na električnoj struji kao nosiocu, pa bi se kao takva mogla nazvati ‘električnom ekonomijom’;</a:t>
            </a:r>
          </a:p>
          <a:p>
            <a:pPr marL="800100" lvl="1" indent="-400050" algn="l">
              <a:spcBef>
                <a:spcPts val="600"/>
              </a:spcBef>
              <a:buSzPct val="80000"/>
              <a:buFont typeface="Wingdings" pitchFamily="2" charset="2"/>
              <a:buBlip>
                <a:blip r:embed="rId3"/>
              </a:buBlip>
            </a:pPr>
            <a:endParaRPr lang="sl-SI" sz="2000" b="1" dirty="0">
              <a:solidFill>
                <a:srgbClr val="D9FFFF"/>
              </a:solidFill>
              <a:effectLst/>
            </a:endParaRP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B5C00614-D9C4-41B6-BAB6-D9AE396253E1}" type="slidenum">
              <a:rPr lang="en-US" sz="1200">
                <a:solidFill>
                  <a:srgbClr val="E1F470"/>
                </a:solidFill>
              </a:rPr>
              <a:pPr>
                <a:defRPr/>
              </a:pPr>
              <a:t>65</a:t>
            </a:fld>
            <a:endParaRPr lang="en-US" sz="1200"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5" name="TextBox 4"/>
          <p:cNvSpPr txBox="1"/>
          <p:nvPr/>
        </p:nvSpPr>
        <p:spPr>
          <a:xfrm>
            <a:off x="0" y="914400"/>
            <a:ext cx="9144000" cy="523220"/>
          </a:xfrm>
          <a:prstGeom prst="rect">
            <a:avLst/>
          </a:prstGeom>
          <a:noFill/>
        </p:spPr>
        <p:txBody>
          <a:bodyPr wrap="square" rtlCol="0">
            <a:spAutoFit/>
          </a:bodyPr>
          <a:lstStyle/>
          <a:p>
            <a:pPr indent="-360000">
              <a:lnSpc>
                <a:spcPct val="100000"/>
              </a:lnSpc>
            </a:pPr>
            <a:r>
              <a:rPr lang="sl-SI" sz="2800" b="1" dirty="0">
                <a:solidFill>
                  <a:srgbClr val="E1F470"/>
                </a:solidFill>
              </a:rPr>
              <a:t>Vodonična energija i održivi razvoj</a:t>
            </a:r>
          </a:p>
        </p:txBody>
      </p:sp>
      <p:pic>
        <p:nvPicPr>
          <p:cNvPr id="143364" name="Picture 4" descr="E:\Fakultet\Doktorske studije\Predavanja_doktorske\Vodonicna energija\Slike, video\V_ekonomija.JPG"/>
          <p:cNvPicPr>
            <a:picLocks noChangeAspect="1" noChangeArrowheads="1"/>
          </p:cNvPicPr>
          <p:nvPr/>
        </p:nvPicPr>
        <p:blipFill>
          <a:blip r:embed="rId3" cstate="print"/>
          <a:srcRect/>
          <a:stretch>
            <a:fillRect/>
          </a:stretch>
        </p:blipFill>
        <p:spPr bwMode="auto">
          <a:xfrm>
            <a:off x="903829" y="2057400"/>
            <a:ext cx="7336341" cy="3657600"/>
          </a:xfrm>
          <a:prstGeom prst="rect">
            <a:avLst/>
          </a:prstGeom>
          <a:solidFill>
            <a:srgbClr val="FFFFA7">
              <a:alpha val="40000"/>
            </a:srgbClr>
          </a:solidFill>
        </p:spPr>
      </p:pic>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B5C00614-D9C4-41B6-BAB6-D9AE396253E1}" type="slidenum">
              <a:rPr lang="en-US" sz="1200">
                <a:solidFill>
                  <a:srgbClr val="E1F470"/>
                </a:solidFill>
              </a:rPr>
              <a:pPr>
                <a:defRPr/>
              </a:pPr>
              <a:t>66</a:t>
            </a:fld>
            <a:endParaRPr lang="en-US" sz="1200"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5" name="TextBox 4"/>
          <p:cNvSpPr txBox="1"/>
          <p:nvPr/>
        </p:nvSpPr>
        <p:spPr>
          <a:xfrm>
            <a:off x="0" y="914400"/>
            <a:ext cx="9144000" cy="1040285"/>
          </a:xfrm>
          <a:prstGeom prst="rect">
            <a:avLst/>
          </a:prstGeom>
          <a:noFill/>
        </p:spPr>
        <p:txBody>
          <a:bodyPr wrap="square" rtlCol="0">
            <a:spAutoFit/>
          </a:bodyPr>
          <a:lstStyle/>
          <a:p>
            <a:pPr indent="-360000">
              <a:lnSpc>
                <a:spcPct val="100000"/>
              </a:lnSpc>
            </a:pPr>
            <a:r>
              <a:rPr lang="en-US" sz="2800" b="1" dirty="0">
                <a:solidFill>
                  <a:srgbClr val="E1F470"/>
                </a:solidFill>
              </a:rPr>
              <a:t>N</a:t>
            </a:r>
            <a:r>
              <a:rPr lang="sl-SI" sz="2800" b="1" dirty="0">
                <a:solidFill>
                  <a:srgbClr val="E1F470"/>
                </a:solidFill>
              </a:rPr>
              <a:t>ajperspektivnije </a:t>
            </a:r>
            <a:r>
              <a:rPr lang="en-US" sz="2800" b="1" dirty="0" err="1">
                <a:solidFill>
                  <a:srgbClr val="E1F470"/>
                </a:solidFill>
              </a:rPr>
              <a:t>tehnologije</a:t>
            </a:r>
            <a:endParaRPr lang="en-US" sz="2800" b="1" dirty="0">
              <a:solidFill>
                <a:srgbClr val="E1F470"/>
              </a:solidFill>
            </a:endParaRPr>
          </a:p>
          <a:p>
            <a:pPr indent="-360000">
              <a:lnSpc>
                <a:spcPct val="100000"/>
              </a:lnSpc>
            </a:pPr>
            <a:r>
              <a:rPr lang="en-US" sz="2800" b="1" dirty="0">
                <a:solidFill>
                  <a:srgbClr val="E1F470"/>
                </a:solidFill>
              </a:rPr>
              <a:t>za </a:t>
            </a:r>
            <a:r>
              <a:rPr lang="en-US" sz="2800" b="1" dirty="0" err="1">
                <a:solidFill>
                  <a:srgbClr val="E1F470"/>
                </a:solidFill>
              </a:rPr>
              <a:t>industrijsku</a:t>
            </a:r>
            <a:r>
              <a:rPr lang="en-US" sz="2800" b="1" dirty="0">
                <a:solidFill>
                  <a:srgbClr val="E1F470"/>
                </a:solidFill>
              </a:rPr>
              <a:t> </a:t>
            </a:r>
            <a:r>
              <a:rPr lang="sl-SI" sz="2800" b="1" dirty="0">
                <a:solidFill>
                  <a:srgbClr val="E1F470"/>
                </a:solidFill>
              </a:rPr>
              <a:t>proizvodnje vodonika</a:t>
            </a:r>
          </a:p>
        </p:txBody>
      </p:sp>
      <p:sp>
        <p:nvSpPr>
          <p:cNvPr id="10" name="TextBox 9"/>
          <p:cNvSpPr txBox="1"/>
          <p:nvPr/>
        </p:nvSpPr>
        <p:spPr>
          <a:xfrm>
            <a:off x="990600" y="2895600"/>
            <a:ext cx="7619999" cy="1665071"/>
          </a:xfrm>
          <a:prstGeom prst="rect">
            <a:avLst/>
          </a:prstGeom>
          <a:noFill/>
        </p:spPr>
        <p:txBody>
          <a:bodyPr wrap="square" rtlCol="0">
            <a:spAutoFit/>
          </a:bodyPr>
          <a:lstStyle/>
          <a:p>
            <a:pPr indent="-360000" algn="l">
              <a:lnSpc>
                <a:spcPct val="100000"/>
              </a:lnSpc>
              <a:buBlip>
                <a:blip r:embed="rId3"/>
              </a:buBlip>
            </a:pPr>
            <a:r>
              <a:rPr lang="sl-SI" sz="2800" b="1" dirty="0">
                <a:solidFill>
                  <a:schemeClr val="tx1"/>
                </a:solidFill>
                <a:effectLst/>
              </a:rPr>
              <a:t>Elektroliza vode;</a:t>
            </a:r>
          </a:p>
          <a:p>
            <a:pPr indent="-360000" algn="l">
              <a:lnSpc>
                <a:spcPct val="100000"/>
              </a:lnSpc>
              <a:buBlip>
                <a:blip r:embed="rId3"/>
              </a:buBlip>
            </a:pPr>
            <a:endParaRPr lang="sl-SI" sz="2800" b="1" dirty="0">
              <a:solidFill>
                <a:schemeClr val="tx1"/>
              </a:solidFill>
              <a:effectLst/>
            </a:endParaRPr>
          </a:p>
          <a:p>
            <a:pPr indent="-360000" algn="l">
              <a:buBlip>
                <a:blip r:embed="rId3"/>
              </a:buBlip>
            </a:pPr>
            <a:r>
              <a:rPr lang="sl-SI" sz="2800" b="1" dirty="0">
                <a:solidFill>
                  <a:schemeClr val="tx1"/>
                </a:solidFill>
                <a:effectLst/>
              </a:rPr>
              <a:t>Termohemijski ciklusi.</a:t>
            </a: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B5C00614-D9C4-41B6-BAB6-D9AE396253E1}" type="slidenum">
              <a:rPr lang="en-US" sz="1200">
                <a:solidFill>
                  <a:srgbClr val="E1F470"/>
                </a:solidFill>
              </a:rPr>
              <a:pPr>
                <a:defRPr/>
              </a:pPr>
              <a:t>67</a:t>
            </a:fld>
            <a:endParaRPr lang="en-US" sz="1200"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5" name="TextBox 4"/>
          <p:cNvSpPr txBox="1"/>
          <p:nvPr/>
        </p:nvSpPr>
        <p:spPr>
          <a:xfrm>
            <a:off x="838200" y="1752600"/>
            <a:ext cx="7619999" cy="4371966"/>
          </a:xfrm>
          <a:prstGeom prst="rect">
            <a:avLst/>
          </a:prstGeom>
          <a:noFill/>
        </p:spPr>
        <p:txBody>
          <a:bodyPr wrap="square" rtlCol="0">
            <a:spAutoFit/>
          </a:bodyPr>
          <a:lstStyle/>
          <a:p>
            <a:pPr indent="-360000" algn="l">
              <a:lnSpc>
                <a:spcPct val="100000"/>
              </a:lnSpc>
              <a:buBlip>
                <a:blip r:embed="rId3"/>
              </a:buBlip>
            </a:pPr>
            <a:r>
              <a:rPr lang="sl-SI" sz="1800" b="1" dirty="0">
                <a:solidFill>
                  <a:schemeClr val="tx1"/>
                </a:solidFill>
                <a:effectLst/>
              </a:rPr>
              <a:t>Elektroliza vode je veoma razvijena, pouzdana i tehnički jednostavna metoda za razlaganje vode i proizvodnju vodonika;</a:t>
            </a:r>
          </a:p>
          <a:p>
            <a:pPr indent="-360000" algn="l">
              <a:lnSpc>
                <a:spcPct val="100000"/>
              </a:lnSpc>
              <a:buBlip>
                <a:blip r:embed="rId3"/>
              </a:buBlip>
            </a:pPr>
            <a:endParaRPr lang="sl-SI" sz="1800" b="1" dirty="0">
              <a:solidFill>
                <a:schemeClr val="tx1"/>
              </a:solidFill>
              <a:effectLst/>
            </a:endParaRPr>
          </a:p>
          <a:p>
            <a:pPr indent="-360000" algn="l">
              <a:buBlip>
                <a:blip r:embed="rId3"/>
              </a:buBlip>
            </a:pPr>
            <a:r>
              <a:rPr lang="sl-SI" sz="1800" b="1" dirty="0">
                <a:solidFill>
                  <a:schemeClr val="tx1"/>
                </a:solidFill>
                <a:effectLst/>
              </a:rPr>
              <a:t>Njena </a:t>
            </a:r>
            <a:r>
              <a:rPr lang="sl-SI" sz="1800" b="1" dirty="0">
                <a:solidFill>
                  <a:srgbClr val="E1F470"/>
                </a:solidFill>
                <a:effectLst/>
              </a:rPr>
              <a:t>mana</a:t>
            </a:r>
            <a:r>
              <a:rPr lang="sl-SI" sz="1800" b="1" dirty="0">
                <a:solidFill>
                  <a:schemeClr val="tx1"/>
                </a:solidFill>
                <a:effectLst/>
              </a:rPr>
              <a:t> je to što troši velike količine električne energije po jedinici izdvojenog proizvoda (</a:t>
            </a:r>
            <a:r>
              <a:rPr lang="sl-SI" sz="1800" dirty="0">
                <a:solidFill>
                  <a:srgbClr val="FFFF00"/>
                </a:solidFill>
                <a:effectLst/>
                <a:latin typeface="+mj-lt"/>
              </a:rPr>
              <a:t>industrijski elektrolizeri troše oko 5 kWh/m</a:t>
            </a:r>
            <a:r>
              <a:rPr lang="sl-SI" sz="1800" baseline="30000" dirty="0">
                <a:solidFill>
                  <a:srgbClr val="FFFF00"/>
                </a:solidFill>
                <a:effectLst/>
                <a:latin typeface="+mj-lt"/>
              </a:rPr>
              <a:t>3</a:t>
            </a:r>
            <a:r>
              <a:rPr lang="sl-SI" sz="1800" dirty="0">
                <a:solidFill>
                  <a:srgbClr val="FFFF00"/>
                </a:solidFill>
                <a:effectLst/>
                <a:latin typeface="+mj-lt"/>
              </a:rPr>
              <a:t> H</a:t>
            </a:r>
            <a:r>
              <a:rPr lang="sl-SI" sz="1800" baseline="-25000" dirty="0">
                <a:solidFill>
                  <a:srgbClr val="FFFF00"/>
                </a:solidFill>
                <a:effectLst/>
                <a:latin typeface="+mj-lt"/>
              </a:rPr>
              <a:t>2</a:t>
            </a:r>
            <a:r>
              <a:rPr lang="sl-SI" sz="1800" dirty="0">
                <a:solidFill>
                  <a:srgbClr val="FFFF00"/>
                </a:solidFill>
                <a:effectLst/>
                <a:latin typeface="+mj-lt"/>
              </a:rPr>
              <a:t> n.u. </a:t>
            </a:r>
            <a:r>
              <a:rPr lang="sl-SI" sz="1800" dirty="0">
                <a:solidFill>
                  <a:srgbClr val="FFFF00"/>
                </a:solidFill>
                <a:effectLst/>
                <a:latin typeface="+mj-lt"/>
                <a:cs typeface="Times New Roman"/>
              </a:rPr>
              <a:t>≈ 400 kJ/mol </a:t>
            </a:r>
            <a:r>
              <a:rPr lang="sl-SI" sz="1800" dirty="0">
                <a:solidFill>
                  <a:srgbClr val="FFFF00"/>
                </a:solidFill>
                <a:effectLst/>
                <a:latin typeface="+mj-lt"/>
              </a:rPr>
              <a:t>H</a:t>
            </a:r>
            <a:r>
              <a:rPr lang="sl-SI" sz="1800" baseline="-25000" dirty="0">
                <a:solidFill>
                  <a:srgbClr val="FFFF00"/>
                </a:solidFill>
                <a:effectLst/>
                <a:latin typeface="+mj-lt"/>
              </a:rPr>
              <a:t>2</a:t>
            </a:r>
            <a:r>
              <a:rPr lang="sl-SI" sz="1800" dirty="0">
                <a:solidFill>
                  <a:srgbClr val="FFFF00"/>
                </a:solidFill>
                <a:effectLst/>
                <a:latin typeface="+mj-lt"/>
              </a:rPr>
              <a:t> n.u.</a:t>
            </a:r>
            <a:r>
              <a:rPr lang="sl-SI" sz="1800" b="1" dirty="0">
                <a:solidFill>
                  <a:schemeClr val="tx1"/>
                </a:solidFill>
                <a:effectLst/>
              </a:rPr>
              <a:t>);</a:t>
            </a:r>
          </a:p>
          <a:p>
            <a:pPr indent="-360000" algn="l">
              <a:buBlip>
                <a:blip r:embed="rId3"/>
              </a:buBlip>
            </a:pPr>
            <a:endParaRPr lang="sl-SI" sz="1800" b="1" dirty="0">
              <a:solidFill>
                <a:schemeClr val="tx1"/>
              </a:solidFill>
              <a:effectLst/>
            </a:endParaRPr>
          </a:p>
          <a:p>
            <a:pPr indent="-360000" algn="l">
              <a:buBlip>
                <a:blip r:embed="rId3"/>
              </a:buBlip>
            </a:pPr>
            <a:r>
              <a:rPr lang="sl-SI" sz="1800" b="1" dirty="0">
                <a:solidFill>
                  <a:schemeClr val="tx1"/>
                </a:solidFill>
                <a:effectLst/>
              </a:rPr>
              <a:t>Električna energija je najkvalitetniji, ali tehnološki i najskuplji vid energije;</a:t>
            </a:r>
          </a:p>
          <a:p>
            <a:pPr indent="-360000" algn="l">
              <a:buBlip>
                <a:blip r:embed="rId3"/>
              </a:buBlip>
            </a:pPr>
            <a:endParaRPr lang="sl-SI" sz="1800" b="1" dirty="0">
              <a:solidFill>
                <a:schemeClr val="tx1"/>
              </a:solidFill>
              <a:effectLst/>
            </a:endParaRPr>
          </a:p>
          <a:p>
            <a:pPr indent="-360000" algn="l">
              <a:buBlip>
                <a:blip r:embed="rId3"/>
              </a:buBlip>
            </a:pPr>
            <a:r>
              <a:rPr lang="sl-SI" sz="1800" b="1" dirty="0">
                <a:solidFill>
                  <a:schemeClr val="tx1"/>
                </a:solidFill>
                <a:effectLst/>
              </a:rPr>
              <a:t>Ipak, elektroliza ima veliku perspektivu pod određenim uslovima.</a:t>
            </a:r>
          </a:p>
        </p:txBody>
      </p:sp>
      <p:sp>
        <p:nvSpPr>
          <p:cNvPr id="6" name="TextBox 5"/>
          <p:cNvSpPr txBox="1"/>
          <p:nvPr/>
        </p:nvSpPr>
        <p:spPr>
          <a:xfrm>
            <a:off x="0" y="685800"/>
            <a:ext cx="9144000" cy="570028"/>
          </a:xfrm>
          <a:prstGeom prst="rect">
            <a:avLst/>
          </a:prstGeom>
          <a:noFill/>
        </p:spPr>
        <p:txBody>
          <a:bodyPr wrap="square" rtlCol="0">
            <a:spAutoFit/>
          </a:bodyPr>
          <a:lstStyle/>
          <a:p>
            <a:r>
              <a:rPr lang="sl-SI" sz="2800" b="1" dirty="0">
                <a:solidFill>
                  <a:srgbClr val="E1F470"/>
                </a:solidFill>
              </a:rPr>
              <a:t>Elektroliza</a:t>
            </a:r>
            <a:endParaRPr lang="en-GB" sz="2800" b="1" dirty="0">
              <a:solidFill>
                <a:srgbClr val="E1F470"/>
              </a:solidFill>
            </a:endParaRP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B5C00614-D9C4-41B6-BAB6-D9AE396253E1}" type="slidenum">
              <a:rPr lang="en-US" sz="1200">
                <a:solidFill>
                  <a:srgbClr val="E1F470"/>
                </a:solidFill>
              </a:rPr>
              <a:pPr>
                <a:defRPr/>
              </a:pPr>
              <a:t>68</a:t>
            </a:fld>
            <a:endParaRPr lang="en-US" sz="1200"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5" name="TextBox 4"/>
          <p:cNvSpPr txBox="1"/>
          <p:nvPr/>
        </p:nvSpPr>
        <p:spPr>
          <a:xfrm>
            <a:off x="914400" y="1600200"/>
            <a:ext cx="7619999" cy="4207306"/>
          </a:xfrm>
          <a:prstGeom prst="rect">
            <a:avLst/>
          </a:prstGeom>
          <a:noFill/>
        </p:spPr>
        <p:txBody>
          <a:bodyPr wrap="square" rtlCol="0">
            <a:spAutoFit/>
          </a:bodyPr>
          <a:lstStyle/>
          <a:p>
            <a:pPr indent="-360000" algn="l">
              <a:lnSpc>
                <a:spcPct val="100000"/>
              </a:lnSpc>
              <a:buBlip>
                <a:blip r:embed="rId3"/>
              </a:buBlip>
            </a:pPr>
            <a:r>
              <a:rPr lang="sl-SI" sz="2200" b="1" dirty="0">
                <a:solidFill>
                  <a:schemeClr val="tx1"/>
                </a:solidFill>
                <a:effectLst/>
              </a:rPr>
              <a:t>Da se tehnološki još usavrši kroz:</a:t>
            </a:r>
          </a:p>
          <a:p>
            <a:pPr lvl="2" indent="-360000" algn="l">
              <a:lnSpc>
                <a:spcPct val="100000"/>
              </a:lnSpc>
              <a:buBlip>
                <a:blip r:embed="rId3"/>
              </a:buBlip>
            </a:pPr>
            <a:r>
              <a:rPr lang="sl-SI" sz="2000" dirty="0">
                <a:solidFill>
                  <a:schemeClr val="tx2"/>
                </a:solidFill>
                <a:effectLst/>
              </a:rPr>
              <a:t>razvoj elektrokatalizatora,</a:t>
            </a:r>
          </a:p>
          <a:p>
            <a:pPr lvl="2" indent="-360000" algn="l">
              <a:lnSpc>
                <a:spcPct val="100000"/>
              </a:lnSpc>
              <a:buBlip>
                <a:blip r:embed="rId3"/>
              </a:buBlip>
            </a:pPr>
            <a:r>
              <a:rPr lang="sl-SI" sz="2000" dirty="0">
                <a:solidFill>
                  <a:schemeClr val="tx2"/>
                </a:solidFill>
                <a:effectLst/>
              </a:rPr>
              <a:t>konstrukciona poboljšanja.</a:t>
            </a:r>
          </a:p>
          <a:p>
            <a:pPr indent="-360000" algn="l">
              <a:lnSpc>
                <a:spcPct val="100000"/>
              </a:lnSpc>
              <a:buBlip>
                <a:blip r:embed="rId3"/>
              </a:buBlip>
            </a:pPr>
            <a:endParaRPr lang="sl-SI" sz="1800" b="1" dirty="0">
              <a:solidFill>
                <a:schemeClr val="tx1"/>
              </a:solidFill>
              <a:effectLst/>
            </a:endParaRPr>
          </a:p>
          <a:p>
            <a:pPr indent="-360000" algn="l">
              <a:buBlip>
                <a:blip r:embed="rId3"/>
              </a:buBlip>
            </a:pPr>
            <a:r>
              <a:rPr lang="sl-SI" sz="2200" b="1" dirty="0">
                <a:solidFill>
                  <a:schemeClr val="tx1"/>
                </a:solidFill>
                <a:effectLst/>
              </a:rPr>
              <a:t>Da koristi jeftinu el. energiju:</a:t>
            </a:r>
          </a:p>
          <a:p>
            <a:pPr lvl="2" indent="-360000" algn="l">
              <a:buBlip>
                <a:blip r:embed="rId3"/>
              </a:buBlip>
            </a:pPr>
            <a:r>
              <a:rPr lang="sl-SI" sz="2000" dirty="0">
                <a:solidFill>
                  <a:schemeClr val="tx1"/>
                </a:solidFill>
                <a:effectLst/>
              </a:rPr>
              <a:t>izvan vršnih opterećenja (</a:t>
            </a:r>
            <a:r>
              <a:rPr lang="sl-SI" sz="2000" dirty="0">
                <a:solidFill>
                  <a:srgbClr val="FFFF00"/>
                </a:solidFill>
                <a:effectLst/>
              </a:rPr>
              <a:t>posebne mogućnosti daju nuklearne elektrane</a:t>
            </a:r>
            <a:r>
              <a:rPr lang="sl-SI" sz="2000" dirty="0">
                <a:solidFill>
                  <a:schemeClr val="tx1"/>
                </a:solidFill>
                <a:effectLst/>
              </a:rPr>
              <a:t>),</a:t>
            </a:r>
          </a:p>
          <a:p>
            <a:pPr lvl="2" indent="-360000" algn="l">
              <a:buBlip>
                <a:blip r:embed="rId3"/>
              </a:buBlip>
            </a:pPr>
            <a:r>
              <a:rPr lang="sl-SI" sz="2000" dirty="0">
                <a:solidFill>
                  <a:schemeClr val="tx1"/>
                </a:solidFill>
                <a:effectLst/>
              </a:rPr>
              <a:t>iz alternativnih izvora “kućnog” tipa.</a:t>
            </a:r>
          </a:p>
          <a:p>
            <a:pPr lvl="2" indent="-360000" algn="l">
              <a:buBlip>
                <a:blip r:embed="rId3"/>
              </a:buBlip>
            </a:pPr>
            <a:endParaRPr lang="sl-SI" sz="2000" dirty="0">
              <a:solidFill>
                <a:schemeClr val="tx1"/>
              </a:solidFill>
              <a:effectLst/>
            </a:endParaRPr>
          </a:p>
          <a:p>
            <a:pPr indent="-360000" algn="l">
              <a:buBlip>
                <a:blip r:embed="rId3"/>
              </a:buBlip>
            </a:pPr>
            <a:r>
              <a:rPr lang="sl-SI" sz="2200" b="1" dirty="0">
                <a:solidFill>
                  <a:schemeClr val="tx1"/>
                </a:solidFill>
                <a:effectLst/>
              </a:rPr>
              <a:t>Da se koristi kao </a:t>
            </a:r>
            <a:r>
              <a:rPr lang="sl-SI" sz="2200" b="1" dirty="0">
                <a:solidFill>
                  <a:srgbClr val="FFFF00"/>
                </a:solidFill>
                <a:effectLst/>
              </a:rPr>
              <a:t>visokotemperaturska</a:t>
            </a:r>
            <a:r>
              <a:rPr lang="sl-SI" sz="2200" b="1" dirty="0">
                <a:solidFill>
                  <a:schemeClr val="tx1"/>
                </a:solidFill>
                <a:effectLst/>
              </a:rPr>
              <a:t> elektroliza.</a:t>
            </a:r>
          </a:p>
        </p:txBody>
      </p:sp>
      <p:sp>
        <p:nvSpPr>
          <p:cNvPr id="6" name="TextBox 5"/>
          <p:cNvSpPr txBox="1"/>
          <p:nvPr/>
        </p:nvSpPr>
        <p:spPr>
          <a:xfrm>
            <a:off x="0" y="685800"/>
            <a:ext cx="9144000" cy="570028"/>
          </a:xfrm>
          <a:prstGeom prst="rect">
            <a:avLst/>
          </a:prstGeom>
          <a:noFill/>
        </p:spPr>
        <p:txBody>
          <a:bodyPr wrap="square" rtlCol="0">
            <a:spAutoFit/>
          </a:bodyPr>
          <a:lstStyle/>
          <a:p>
            <a:r>
              <a:rPr lang="sl-SI" sz="2800" b="1" dirty="0">
                <a:solidFill>
                  <a:srgbClr val="E1F470"/>
                </a:solidFill>
              </a:rPr>
              <a:t>Perspektive</a:t>
            </a:r>
            <a:endParaRPr lang="en-GB" sz="2800" b="1" dirty="0">
              <a:solidFill>
                <a:srgbClr val="E1F470"/>
              </a:solidFill>
            </a:endParaRP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B5C00614-D9C4-41B6-BAB6-D9AE396253E1}" type="slidenum">
              <a:rPr lang="en-US" sz="1200">
                <a:solidFill>
                  <a:srgbClr val="E1F470"/>
                </a:solidFill>
              </a:rPr>
              <a:pPr>
                <a:defRPr/>
              </a:pPr>
              <a:t>69</a:t>
            </a:fld>
            <a:endParaRPr lang="en-US" sz="1200"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6" name="TextBox 5"/>
          <p:cNvSpPr txBox="1"/>
          <p:nvPr/>
        </p:nvSpPr>
        <p:spPr>
          <a:xfrm>
            <a:off x="0" y="609600"/>
            <a:ext cx="9144000" cy="570028"/>
          </a:xfrm>
          <a:prstGeom prst="rect">
            <a:avLst/>
          </a:prstGeom>
          <a:noFill/>
        </p:spPr>
        <p:txBody>
          <a:bodyPr wrap="square" rtlCol="0">
            <a:spAutoFit/>
          </a:bodyPr>
          <a:lstStyle/>
          <a:p>
            <a:r>
              <a:rPr lang="sl-SI" sz="2800" b="1" dirty="0">
                <a:solidFill>
                  <a:srgbClr val="E1F470"/>
                </a:solidFill>
              </a:rPr>
              <a:t>Visokotemperaturska</a:t>
            </a:r>
            <a:r>
              <a:rPr lang="sl-SI" sz="2800" b="1" dirty="0"/>
              <a:t> </a:t>
            </a:r>
            <a:r>
              <a:rPr lang="sl-SI" sz="2800" b="1" dirty="0">
                <a:solidFill>
                  <a:srgbClr val="E1F470"/>
                </a:solidFill>
              </a:rPr>
              <a:t>elektroliza</a:t>
            </a:r>
            <a:endParaRPr lang="en-GB" sz="2800" b="1" dirty="0">
              <a:solidFill>
                <a:srgbClr val="E1F470"/>
              </a:solidFill>
            </a:endParaRPr>
          </a:p>
        </p:txBody>
      </p:sp>
      <p:pic>
        <p:nvPicPr>
          <p:cNvPr id="149507" name="Picture 3"/>
          <p:cNvPicPr>
            <a:picLocks noChangeAspect="1" noChangeArrowheads="1"/>
          </p:cNvPicPr>
          <p:nvPr/>
        </p:nvPicPr>
        <p:blipFill>
          <a:blip r:embed="rId3" cstate="print"/>
          <a:srcRect/>
          <a:stretch>
            <a:fillRect/>
          </a:stretch>
        </p:blipFill>
        <p:spPr bwMode="auto">
          <a:xfrm>
            <a:off x="0" y="1981200"/>
            <a:ext cx="4648200" cy="3489568"/>
          </a:xfrm>
          <a:prstGeom prst="rect">
            <a:avLst/>
          </a:prstGeom>
          <a:solidFill>
            <a:srgbClr val="FFFFA7">
              <a:alpha val="64000"/>
            </a:srgbClr>
          </a:solidFill>
          <a:ln w="9525" cap="flat" cmpd="sng" algn="ctr">
            <a:noFill/>
            <a:prstDash val="solid"/>
            <a:miter lim="800000"/>
            <a:headEnd/>
            <a:tailEnd/>
          </a:ln>
          <a:effectLst/>
        </p:spPr>
      </p:pic>
      <p:sp>
        <p:nvSpPr>
          <p:cNvPr id="10" name="TextBox 9"/>
          <p:cNvSpPr txBox="1"/>
          <p:nvPr/>
        </p:nvSpPr>
        <p:spPr>
          <a:xfrm>
            <a:off x="4876800" y="2667000"/>
            <a:ext cx="4022961" cy="1643527"/>
          </a:xfrm>
          <a:prstGeom prst="rect">
            <a:avLst/>
          </a:prstGeom>
          <a:noFill/>
        </p:spPr>
        <p:txBody>
          <a:bodyPr wrap="none" rtlCol="0">
            <a:spAutoFit/>
          </a:bodyPr>
          <a:lstStyle/>
          <a:p>
            <a:pPr algn="l">
              <a:buFont typeface="Arial" pitchFamily="34" charset="0"/>
              <a:buChar char="•"/>
            </a:pPr>
            <a:r>
              <a:rPr lang="sl-SI" sz="1800" dirty="0">
                <a:solidFill>
                  <a:schemeClr val="tx1"/>
                </a:solidFill>
              </a:rPr>
              <a:t>Ukupna efikasnost je 45-50%.</a:t>
            </a:r>
          </a:p>
          <a:p>
            <a:pPr algn="l"/>
            <a:endParaRPr lang="sl-SI" sz="1800" dirty="0">
              <a:solidFill>
                <a:schemeClr val="tx1"/>
              </a:solidFill>
            </a:endParaRPr>
          </a:p>
          <a:p>
            <a:pPr algn="l">
              <a:buFont typeface="Arial" pitchFamily="34" charset="0"/>
              <a:buChar char="•"/>
            </a:pPr>
            <a:r>
              <a:rPr lang="sl-SI" sz="1800" dirty="0">
                <a:solidFill>
                  <a:schemeClr val="tx1"/>
                </a:solidFill>
              </a:rPr>
              <a:t>Učešće toplotne enrgije</a:t>
            </a:r>
          </a:p>
          <a:p>
            <a:pPr algn="l"/>
            <a:r>
              <a:rPr lang="sl-SI" sz="1800" dirty="0">
                <a:solidFill>
                  <a:schemeClr val="tx1"/>
                </a:solidFill>
              </a:rPr>
              <a:t> (koja je </a:t>
            </a:r>
            <a:r>
              <a:rPr lang="sl-SI" sz="1800" dirty="0">
                <a:solidFill>
                  <a:srgbClr val="E1F470"/>
                </a:solidFill>
              </a:rPr>
              <a:t>znatno jeftinija</a:t>
            </a:r>
            <a:r>
              <a:rPr lang="sl-SI" sz="1800" dirty="0">
                <a:solidFill>
                  <a:schemeClr val="tx1"/>
                </a:solidFill>
              </a:rPr>
              <a:t>)</a:t>
            </a:r>
            <a:r>
              <a:rPr lang="sl-SI" sz="1800" dirty="0">
                <a:solidFill>
                  <a:srgbClr val="E1F470"/>
                </a:solidFill>
              </a:rPr>
              <a:t> </a:t>
            </a:r>
            <a:r>
              <a:rPr lang="sl-SI" sz="1800" dirty="0">
                <a:solidFill>
                  <a:schemeClr val="tx1"/>
                </a:solidFill>
              </a:rPr>
              <a:t>je oko 30%.</a:t>
            </a: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F8555AC3-9860-4561-9E1F-13392861A0B8}" type="datetime1">
              <a:rPr lang="sl-SI" sz="1200">
                <a:solidFill>
                  <a:srgbClr val="E1F470"/>
                </a:solidFill>
              </a:rPr>
              <a:pPr>
                <a:defRPr/>
              </a:pPr>
              <a:t>7. 05. 2019</a:t>
            </a:fld>
            <a:endParaRPr lang="en-US" sz="1200" dirty="0">
              <a:solidFill>
                <a:srgbClr val="E1F470"/>
              </a:solidFill>
            </a:endParaRPr>
          </a:p>
        </p:txBody>
      </p:sp>
      <p:sp>
        <p:nvSpPr>
          <p:cNvPr id="5" name="Slide Number Placeholder 5"/>
          <p:cNvSpPr>
            <a:spLocks noGrp="1"/>
          </p:cNvSpPr>
          <p:nvPr>
            <p:ph type="sldNum" sz="quarter" idx="12"/>
          </p:nvPr>
        </p:nvSpPr>
        <p:spPr/>
        <p:txBody>
          <a:bodyPr/>
          <a:lstStyle/>
          <a:p>
            <a:pPr>
              <a:defRPr/>
            </a:pPr>
            <a:fld id="{E89D31A5-852C-495C-B90F-E57CE6A14E9E}" type="slidenum">
              <a:rPr lang="en-US" sz="1200">
                <a:solidFill>
                  <a:srgbClr val="E1F470"/>
                </a:solidFill>
              </a:rPr>
              <a:pPr>
                <a:defRPr/>
              </a:pPr>
              <a:t>7</a:t>
            </a:fld>
            <a:endParaRPr lang="en-US" sz="1200" dirty="0">
              <a:solidFill>
                <a:srgbClr val="E1F470"/>
              </a:solidFill>
            </a:endParaRPr>
          </a:p>
        </p:txBody>
      </p:sp>
      <p:sp>
        <p:nvSpPr>
          <p:cNvPr id="212994" name="Rectangle 2"/>
          <p:cNvSpPr>
            <a:spLocks noGrp="1" noChangeArrowheads="1"/>
          </p:cNvSpPr>
          <p:nvPr>
            <p:ph type="title"/>
          </p:nvPr>
        </p:nvSpPr>
        <p:spPr>
          <a:xfrm>
            <a:off x="457200" y="609600"/>
            <a:ext cx="8229600" cy="762000"/>
          </a:xfrm>
        </p:spPr>
        <p:txBody>
          <a:bodyPr/>
          <a:lstStyle/>
          <a:p>
            <a:pPr eaLnBrk="1" hangingPunct="1">
              <a:defRPr/>
            </a:pPr>
            <a:r>
              <a:rPr lang="sl-SI" sz="3200" b="1" dirty="0">
                <a:solidFill>
                  <a:srgbClr val="E1F470"/>
                </a:solidFill>
              </a:rPr>
              <a:t>Nosioci energije - poređenje</a:t>
            </a:r>
            <a:endParaRPr lang="en-US" sz="3200" b="1" dirty="0">
              <a:solidFill>
                <a:srgbClr val="E1F470"/>
              </a:solidFill>
            </a:endParaRPr>
          </a:p>
        </p:txBody>
      </p:sp>
      <p:sp>
        <p:nvSpPr>
          <p:cNvPr id="6" name="Footer Placeholder 5"/>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graphicFrame>
        <p:nvGraphicFramePr>
          <p:cNvPr id="10" name="Content Placeholder 9"/>
          <p:cNvGraphicFramePr>
            <a:graphicFrameLocks noGrp="1"/>
          </p:cNvGraphicFramePr>
          <p:nvPr>
            <p:ph idx="1"/>
          </p:nvPr>
        </p:nvGraphicFramePr>
        <p:xfrm>
          <a:off x="381000" y="1828800"/>
          <a:ext cx="8229600" cy="2895600"/>
        </p:xfrm>
        <a:graphic>
          <a:graphicData uri="http://schemas.openxmlformats.org/drawingml/2006/table">
            <a:tbl>
              <a:tblPr firstRow="1" bandRow="1">
                <a:tableStyleId>{5C22544A-7EE6-4342-B048-85BDC9FD1C3A}</a:tableStyleId>
              </a:tblPr>
              <a:tblGrid>
                <a:gridCol w="1079500">
                  <a:extLst>
                    <a:ext uri="{9D8B030D-6E8A-4147-A177-3AD203B41FA5}">
                      <a16:colId xmlns:a16="http://schemas.microsoft.com/office/drawing/2014/main" val="20000"/>
                    </a:ext>
                  </a:extLst>
                </a:gridCol>
                <a:gridCol w="12827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868680">
                <a:tc>
                  <a:txBody>
                    <a:bodyPr/>
                    <a:lstStyle/>
                    <a:p>
                      <a:pPr algn="ctr"/>
                      <a:endParaRPr lang="sl-SI" sz="1300" b="0" dirty="0"/>
                    </a:p>
                    <a:p>
                      <a:pPr algn="ctr"/>
                      <a:r>
                        <a:rPr lang="sl-SI" sz="1300" b="0" dirty="0"/>
                        <a:t>Nosilac</a:t>
                      </a:r>
                      <a:endParaRPr lang="en-GB" sz="1300" b="0" dirty="0"/>
                    </a:p>
                  </a:txBody>
                  <a:tcPr/>
                </a:tc>
                <a:tc>
                  <a:txBody>
                    <a:bodyPr/>
                    <a:lstStyle/>
                    <a:p>
                      <a:r>
                        <a:rPr lang="sl-SI" sz="1300" b="0" dirty="0"/>
                        <a:t>Proizvodi se iz drugih oblika</a:t>
                      </a:r>
                      <a:endParaRPr lang="en-GB" sz="1300" b="0" dirty="0"/>
                    </a:p>
                  </a:txBody>
                  <a:tcPr/>
                </a:tc>
                <a:tc>
                  <a:txBody>
                    <a:bodyPr/>
                    <a:lstStyle/>
                    <a:p>
                      <a:r>
                        <a:rPr lang="sl-SI" sz="1300" b="0" dirty="0"/>
                        <a:t>Mogućnost</a:t>
                      </a:r>
                      <a:r>
                        <a:rPr lang="sl-SI" sz="1300" b="0" baseline="0" dirty="0"/>
                        <a:t> efikasnog skladištenja</a:t>
                      </a:r>
                      <a:endParaRPr lang="en-GB" sz="1300" b="0" dirty="0"/>
                    </a:p>
                  </a:txBody>
                  <a:tcPr/>
                </a:tc>
                <a:tc>
                  <a:txBody>
                    <a:bodyPr/>
                    <a:lstStyle/>
                    <a:p>
                      <a:r>
                        <a:rPr lang="sl-SI" sz="1300" b="0" dirty="0"/>
                        <a:t>Mogućnosti transporta</a:t>
                      </a:r>
                      <a:endParaRPr lang="en-GB" sz="1300" b="0" dirty="0"/>
                    </a:p>
                  </a:txBody>
                  <a:tcPr/>
                </a:tc>
                <a:tc>
                  <a:txBody>
                    <a:bodyPr/>
                    <a:lstStyle/>
                    <a:p>
                      <a:r>
                        <a:rPr lang="sl-SI" sz="1300" b="0" dirty="0"/>
                        <a:t>Zagađivanje okoline</a:t>
                      </a:r>
                      <a:endParaRPr lang="en-GB" sz="1300" b="0" dirty="0"/>
                    </a:p>
                  </a:txBody>
                  <a:tcPr/>
                </a:tc>
                <a:tc>
                  <a:txBody>
                    <a:bodyPr/>
                    <a:lstStyle/>
                    <a:p>
                      <a:r>
                        <a:rPr lang="sl-SI" sz="1300" b="0" dirty="0"/>
                        <a:t>Oštećenje atmosfere</a:t>
                      </a:r>
                      <a:endParaRPr lang="en-GB" sz="1300" b="0" dirty="0"/>
                    </a:p>
                  </a:txBody>
                  <a:tcPr/>
                </a:tc>
                <a:extLst>
                  <a:ext uri="{0D108BD9-81ED-4DB2-BD59-A6C34878D82A}">
                    <a16:rowId xmlns:a16="http://schemas.microsoft.com/office/drawing/2014/main" val="10000"/>
                  </a:ext>
                </a:extLst>
              </a:tr>
              <a:tr h="960120">
                <a:tc>
                  <a:txBody>
                    <a:bodyPr/>
                    <a:lstStyle/>
                    <a:p>
                      <a:endParaRPr lang="en-GB" sz="1800"/>
                    </a:p>
                  </a:txBody>
                  <a:tcPr/>
                </a:tc>
                <a:tc>
                  <a:txBody>
                    <a:bodyPr/>
                    <a:lstStyle/>
                    <a:p>
                      <a:pPr algn="ctr"/>
                      <a:endParaRPr lang="sl-SI" sz="1400" dirty="0"/>
                    </a:p>
                    <a:p>
                      <a:pPr algn="ctr"/>
                      <a:r>
                        <a:rPr lang="sl-SI" sz="1400" dirty="0"/>
                        <a:t>da</a:t>
                      </a:r>
                      <a:endParaRPr lang="en-GB" sz="1400" dirty="0"/>
                    </a:p>
                  </a:txBody>
                  <a:tcPr/>
                </a:tc>
                <a:tc>
                  <a:txBody>
                    <a:bodyPr/>
                    <a:lstStyle/>
                    <a:p>
                      <a:pPr algn="ctr"/>
                      <a:endParaRPr lang="sl-SI" sz="1400" dirty="0"/>
                    </a:p>
                    <a:p>
                      <a:pPr algn="ctr"/>
                      <a:r>
                        <a:rPr lang="sl-SI" sz="1400" dirty="0">
                          <a:solidFill>
                            <a:srgbClr val="FF0000"/>
                          </a:solidFill>
                        </a:rPr>
                        <a:t>ne</a:t>
                      </a:r>
                      <a:endParaRPr lang="en-GB" sz="1400" dirty="0">
                        <a:solidFill>
                          <a:srgbClr val="FF0000"/>
                        </a:solidFill>
                      </a:endParaRPr>
                    </a:p>
                  </a:txBody>
                  <a:tcPr/>
                </a:tc>
                <a:tc>
                  <a:txBody>
                    <a:bodyPr/>
                    <a:lstStyle/>
                    <a:p>
                      <a:r>
                        <a:rPr lang="sl-SI" sz="1400" dirty="0">
                          <a:solidFill>
                            <a:srgbClr val="FF0000"/>
                          </a:solidFill>
                        </a:rPr>
                        <a:t>Ograničene na sistem prenosa</a:t>
                      </a:r>
                      <a:endParaRPr lang="en-GB" sz="1400" dirty="0">
                        <a:solidFill>
                          <a:srgbClr val="FF0000"/>
                        </a:solidFill>
                      </a:endParaRPr>
                    </a:p>
                  </a:txBody>
                  <a:tcPr/>
                </a:tc>
                <a:tc>
                  <a:txBody>
                    <a:bodyPr/>
                    <a:lstStyle/>
                    <a:p>
                      <a:pPr algn="ctr"/>
                      <a:endParaRPr lang="sl-SI" sz="1400" dirty="0"/>
                    </a:p>
                    <a:p>
                      <a:pPr algn="ctr"/>
                      <a:r>
                        <a:rPr lang="sl-SI" sz="1400" dirty="0"/>
                        <a:t>ne</a:t>
                      </a:r>
                      <a:endParaRPr lang="en-GB" sz="1400" dirty="0"/>
                    </a:p>
                  </a:txBody>
                  <a:tcPr/>
                </a:tc>
                <a:tc>
                  <a:txBody>
                    <a:bodyPr/>
                    <a:lstStyle/>
                    <a:p>
                      <a:pPr algn="ctr"/>
                      <a:endParaRPr lang="sl-SI" sz="1400" dirty="0"/>
                    </a:p>
                    <a:p>
                      <a:pPr algn="ctr"/>
                      <a:r>
                        <a:rPr lang="sl-SI" sz="1400"/>
                        <a:t>ne</a:t>
                      </a:r>
                      <a:endParaRPr lang="en-GB" sz="1400" dirty="0"/>
                    </a:p>
                  </a:txBody>
                  <a:tcPr/>
                </a:tc>
                <a:extLst>
                  <a:ext uri="{0D108BD9-81ED-4DB2-BD59-A6C34878D82A}">
                    <a16:rowId xmlns:a16="http://schemas.microsoft.com/office/drawing/2014/main" val="10001"/>
                  </a:ext>
                </a:extLst>
              </a:tr>
              <a:tr h="1066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l-SI" sz="4000" b="0" kern="1200" dirty="0">
                          <a:solidFill>
                            <a:schemeClr val="dk1"/>
                          </a:solidFill>
                          <a:latin typeface="+mn-lt"/>
                          <a:ea typeface="+mn-ea"/>
                          <a:cs typeface="+mn-cs"/>
                        </a:rPr>
                        <a:t>H</a:t>
                      </a:r>
                      <a:r>
                        <a:rPr lang="sl-SI" sz="4000" b="0" kern="1200" baseline="-25000" dirty="0">
                          <a:solidFill>
                            <a:schemeClr val="dk1"/>
                          </a:solidFill>
                          <a:latin typeface="+mn-lt"/>
                          <a:ea typeface="+mn-ea"/>
                          <a:cs typeface="+mn-cs"/>
                        </a:rPr>
                        <a:t>2</a:t>
                      </a:r>
                      <a:endParaRPr lang="en-GB" sz="1800" dirty="0"/>
                    </a:p>
                  </a:txBody>
                  <a:tcPr>
                    <a:solidFill>
                      <a:schemeClr val="accent6">
                        <a:lumMod val="20000"/>
                        <a:lumOff val="80000"/>
                      </a:schemeClr>
                    </a:solidFill>
                  </a:tcPr>
                </a:tc>
                <a:tc>
                  <a:txBody>
                    <a:bodyPr/>
                    <a:lstStyle/>
                    <a:p>
                      <a:pPr algn="ctr"/>
                      <a:endParaRPr lang="sl-SI" sz="1400" dirty="0"/>
                    </a:p>
                    <a:p>
                      <a:pPr algn="ctr"/>
                      <a:r>
                        <a:rPr lang="sl-SI" sz="1400" dirty="0"/>
                        <a:t>da</a:t>
                      </a:r>
                      <a:endParaRPr lang="en-GB" sz="1400" dirty="0"/>
                    </a:p>
                  </a:txBody>
                  <a:tcPr>
                    <a:solidFill>
                      <a:schemeClr val="accent6">
                        <a:lumMod val="20000"/>
                        <a:lumOff val="80000"/>
                      </a:schemeClr>
                    </a:solidFill>
                  </a:tcPr>
                </a:tc>
                <a:tc>
                  <a:txBody>
                    <a:bodyPr/>
                    <a:lstStyle/>
                    <a:p>
                      <a:pPr algn="ctr"/>
                      <a:endParaRPr lang="sl-SI" sz="1400" dirty="0"/>
                    </a:p>
                    <a:p>
                      <a:pPr algn="ctr"/>
                      <a:r>
                        <a:rPr lang="sl-SI" sz="1400" dirty="0"/>
                        <a:t>da</a:t>
                      </a:r>
                      <a:endParaRPr lang="en-GB" sz="1400" dirty="0"/>
                    </a:p>
                  </a:txBody>
                  <a:tcPr>
                    <a:solidFill>
                      <a:schemeClr val="accent6">
                        <a:lumMod val="20000"/>
                        <a:lumOff val="80000"/>
                      </a:schemeClr>
                    </a:solidFill>
                  </a:tcPr>
                </a:tc>
                <a:tc>
                  <a:txBody>
                    <a:bodyPr/>
                    <a:lstStyle/>
                    <a:p>
                      <a:r>
                        <a:rPr lang="sl-SI" sz="1400" dirty="0"/>
                        <a:t>Skoro neograničene</a:t>
                      </a:r>
                      <a:endParaRPr lang="en-GB" sz="1400" dirty="0"/>
                    </a:p>
                  </a:txBody>
                  <a:tcPr>
                    <a:solidFill>
                      <a:schemeClr val="accent6">
                        <a:lumMod val="20000"/>
                        <a:lumOff val="80000"/>
                      </a:schemeClr>
                    </a:solidFill>
                  </a:tcPr>
                </a:tc>
                <a:tc>
                  <a:txBody>
                    <a:bodyPr/>
                    <a:lstStyle/>
                    <a:p>
                      <a:pPr algn="ctr"/>
                      <a:endParaRPr lang="sl-SI" sz="1400" dirty="0"/>
                    </a:p>
                    <a:p>
                      <a:pPr algn="ctr"/>
                      <a:r>
                        <a:rPr lang="sl-SI" sz="1400" dirty="0"/>
                        <a:t>ne</a:t>
                      </a:r>
                      <a:endParaRPr lang="en-GB" sz="1400" dirty="0"/>
                    </a:p>
                  </a:txBody>
                  <a:tcPr>
                    <a:solidFill>
                      <a:schemeClr val="accent6">
                        <a:lumMod val="20000"/>
                        <a:lumOff val="80000"/>
                      </a:schemeClr>
                    </a:solidFill>
                  </a:tcPr>
                </a:tc>
                <a:tc>
                  <a:txBody>
                    <a:bodyPr/>
                    <a:lstStyle/>
                    <a:p>
                      <a:pPr algn="ctr"/>
                      <a:endParaRPr lang="sl-SI" sz="1400" dirty="0"/>
                    </a:p>
                    <a:p>
                      <a:pPr algn="ctr"/>
                      <a:r>
                        <a:rPr lang="sl-SI" sz="1400" dirty="0"/>
                        <a:t>ne</a:t>
                      </a:r>
                      <a:endParaRPr lang="en-GB" sz="1400" dirty="0"/>
                    </a:p>
                  </a:txBody>
                  <a:tcPr>
                    <a:solidFill>
                      <a:schemeClr val="accent6">
                        <a:lumMod val="20000"/>
                        <a:lumOff val="80000"/>
                      </a:schemeClr>
                    </a:solidFill>
                  </a:tcPr>
                </a:tc>
                <a:extLst>
                  <a:ext uri="{0D108BD9-81ED-4DB2-BD59-A6C34878D82A}">
                    <a16:rowId xmlns:a16="http://schemas.microsoft.com/office/drawing/2014/main" val="10002"/>
                  </a:ext>
                </a:extLst>
              </a:tr>
            </a:tbl>
          </a:graphicData>
        </a:graphic>
      </p:graphicFrame>
      <p:pic>
        <p:nvPicPr>
          <p:cNvPr id="22564" name="Picture 7" descr="http://tbn2.google.com/images?q=tbn:rkPW2fBsHC-VyM:http://farm1.static.flickr.com/174/405033324_0378f09f90.jpg%3Fv%3D0">
            <a:hlinkClick r:id="rId3"/>
          </p:cNvPr>
          <p:cNvPicPr>
            <a:picLocks noChangeAspect="1" noChangeArrowheads="1"/>
          </p:cNvPicPr>
          <p:nvPr/>
        </p:nvPicPr>
        <p:blipFill>
          <a:blip r:embed="rId4" cstate="print"/>
          <a:srcRect/>
          <a:stretch>
            <a:fillRect/>
          </a:stretch>
        </p:blipFill>
        <p:spPr bwMode="auto">
          <a:xfrm>
            <a:off x="457200" y="2819400"/>
            <a:ext cx="990600" cy="663575"/>
          </a:xfrm>
          <a:prstGeom prst="rect">
            <a:avLst/>
          </a:prstGeom>
          <a:noFill/>
          <a:ln w="9525">
            <a:noFill/>
            <a:miter lim="800000"/>
            <a:headEnd/>
            <a:tailEnd/>
          </a:ln>
        </p:spPr>
      </p:pic>
      <p:sp>
        <p:nvSpPr>
          <p:cNvPr id="22565" name="TextBox 11"/>
          <p:cNvSpPr txBox="1">
            <a:spLocks noChangeArrowheads="1"/>
          </p:cNvSpPr>
          <p:nvPr/>
        </p:nvSpPr>
        <p:spPr bwMode="auto">
          <a:xfrm>
            <a:off x="0" y="5181600"/>
            <a:ext cx="9144000" cy="515938"/>
          </a:xfrm>
          <a:prstGeom prst="rect">
            <a:avLst/>
          </a:prstGeom>
          <a:noFill/>
          <a:ln w="9525">
            <a:noFill/>
            <a:miter lim="800000"/>
            <a:headEnd/>
            <a:tailEnd/>
          </a:ln>
        </p:spPr>
        <p:txBody>
          <a:bodyPr>
            <a:spAutoFit/>
          </a:bodyPr>
          <a:lstStyle/>
          <a:p>
            <a:r>
              <a:rPr lang="sl-SI" sz="2200">
                <a:solidFill>
                  <a:srgbClr val="CCFFFF"/>
                </a:solidFill>
                <a:effectLst/>
              </a:rPr>
              <a:t>Vodonična energija se može direktno konvertovati u električnu struju!</a:t>
            </a:r>
            <a:endParaRPr lang="en-GB" sz="2200">
              <a:solidFill>
                <a:srgbClr val="CCFFFF"/>
              </a:solidFill>
              <a:effectLst/>
            </a:endParaRP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6ED96800-C166-475C-8D08-CBCD5F3EF5D6}" type="slidenum">
              <a:rPr lang="en-US" sz="1200">
                <a:solidFill>
                  <a:srgbClr val="E1F470"/>
                </a:solidFill>
              </a:rPr>
              <a:pPr>
                <a:defRPr/>
              </a:pPr>
              <a:t>70</a:t>
            </a:fld>
            <a:endParaRPr lang="en-US" sz="1200" dirty="0">
              <a:solidFill>
                <a:srgbClr val="E1F470"/>
              </a:solidFill>
            </a:endParaRPr>
          </a:p>
        </p:txBody>
      </p:sp>
      <p:sp>
        <p:nvSpPr>
          <p:cNvPr id="231426" name="Rectangle 2"/>
          <p:cNvSpPr>
            <a:spLocks noGrp="1" noChangeArrowheads="1"/>
          </p:cNvSpPr>
          <p:nvPr>
            <p:ph type="title"/>
          </p:nvPr>
        </p:nvSpPr>
        <p:spPr>
          <a:xfrm>
            <a:off x="0" y="457200"/>
            <a:ext cx="9144000" cy="914400"/>
          </a:xfrm>
        </p:spPr>
        <p:txBody>
          <a:bodyPr/>
          <a:lstStyle/>
          <a:p>
            <a:pPr eaLnBrk="1" hangingPunct="1">
              <a:defRPr/>
            </a:pPr>
            <a:r>
              <a:rPr lang="sl-SI" sz="2400" b="1" dirty="0">
                <a:solidFill>
                  <a:srgbClr val="E1F470"/>
                </a:solidFill>
              </a:rPr>
              <a:t>Temohemijski ciklusi za proizvodnju vodonika </a:t>
            </a:r>
            <a:br>
              <a:rPr lang="sl-SI" sz="2400" b="1" dirty="0">
                <a:solidFill>
                  <a:srgbClr val="E1F470"/>
                </a:solidFill>
              </a:rPr>
            </a:br>
            <a:r>
              <a:rPr lang="sl-SI" sz="2400" b="1" dirty="0">
                <a:solidFill>
                  <a:srgbClr val="E1F470"/>
                </a:solidFill>
              </a:rPr>
              <a:t>SUMPOR-JODIDNI (Si) ciklus</a:t>
            </a:r>
            <a:endParaRPr lang="en-US" sz="2000" dirty="0">
              <a:solidFill>
                <a:srgbClr val="DFE8F5"/>
              </a:solidFill>
              <a:effectLst/>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pic>
        <p:nvPicPr>
          <p:cNvPr id="141316" name="Picture 4"/>
          <p:cNvPicPr>
            <a:picLocks noChangeAspect="1" noChangeArrowheads="1"/>
          </p:cNvPicPr>
          <p:nvPr/>
        </p:nvPicPr>
        <p:blipFill>
          <a:blip r:embed="rId3" cstate="print"/>
          <a:srcRect/>
          <a:stretch>
            <a:fillRect/>
          </a:stretch>
        </p:blipFill>
        <p:spPr bwMode="auto">
          <a:xfrm>
            <a:off x="533400" y="1981200"/>
            <a:ext cx="8078787" cy="3422650"/>
          </a:xfrm>
          <a:prstGeom prst="rect">
            <a:avLst/>
          </a:prstGeom>
          <a:solidFill>
            <a:schemeClr val="tx2">
              <a:lumMod val="25000"/>
              <a:alpha val="20000"/>
            </a:schemeClr>
          </a:solidFill>
          <a:ln w="9525" cap="flat" cmpd="sng" algn="ctr">
            <a:noFill/>
            <a:prstDash val="solid"/>
            <a:miter lim="800000"/>
            <a:headEnd/>
            <a:tailEnd/>
          </a:ln>
          <a:effectLst/>
        </p:spPr>
      </p:pic>
      <p:pic>
        <p:nvPicPr>
          <p:cNvPr id="141322" name="Picture 10"/>
          <p:cNvPicPr>
            <a:picLocks noChangeAspect="1" noChangeArrowheads="1"/>
          </p:cNvPicPr>
          <p:nvPr/>
        </p:nvPicPr>
        <p:blipFill>
          <a:blip r:embed="rId4" cstate="print"/>
          <a:srcRect/>
          <a:stretch>
            <a:fillRect/>
          </a:stretch>
        </p:blipFill>
        <p:spPr bwMode="auto">
          <a:xfrm>
            <a:off x="2133600" y="3352800"/>
            <a:ext cx="4122737" cy="368300"/>
          </a:xfrm>
          <a:prstGeom prst="rect">
            <a:avLst/>
          </a:prstGeom>
          <a:solidFill>
            <a:srgbClr val="FFFFA7">
              <a:alpha val="60000"/>
            </a:srgbClr>
          </a:solidFill>
          <a:ln w="9525" cap="flat" cmpd="sng" algn="ctr">
            <a:noFill/>
            <a:prstDash val="solid"/>
            <a:miter lim="800000"/>
            <a:headEnd/>
            <a:tailEnd/>
          </a:ln>
          <a:effectLst/>
        </p:spPr>
      </p:pic>
      <p:pic>
        <p:nvPicPr>
          <p:cNvPr id="141323" name="Picture 11"/>
          <p:cNvPicPr>
            <a:picLocks noChangeAspect="1" noChangeArrowheads="1"/>
          </p:cNvPicPr>
          <p:nvPr/>
        </p:nvPicPr>
        <p:blipFill>
          <a:blip r:embed="rId5" cstate="print"/>
          <a:srcRect/>
          <a:stretch>
            <a:fillRect/>
          </a:stretch>
        </p:blipFill>
        <p:spPr bwMode="auto">
          <a:xfrm>
            <a:off x="5562600" y="3733800"/>
            <a:ext cx="1692275" cy="327025"/>
          </a:xfrm>
          <a:prstGeom prst="rect">
            <a:avLst/>
          </a:prstGeom>
          <a:solidFill>
            <a:srgbClr val="FFFFA7">
              <a:alpha val="65000"/>
            </a:srgbClr>
          </a:solidFill>
          <a:ln w="9525" cap="flat" cmpd="sng" algn="ctr">
            <a:noFill/>
            <a:prstDash val="solid"/>
            <a:miter lim="800000"/>
            <a:headEnd/>
            <a:tailEnd/>
          </a:ln>
          <a:effectLst/>
        </p:spPr>
      </p:pic>
      <p:pic>
        <p:nvPicPr>
          <p:cNvPr id="141324" name="Picture 12"/>
          <p:cNvPicPr>
            <a:picLocks noChangeAspect="1" noChangeArrowheads="1"/>
          </p:cNvPicPr>
          <p:nvPr/>
        </p:nvPicPr>
        <p:blipFill>
          <a:blip r:embed="rId6" cstate="print"/>
          <a:srcRect/>
          <a:stretch>
            <a:fillRect/>
          </a:stretch>
        </p:blipFill>
        <p:spPr bwMode="auto">
          <a:xfrm>
            <a:off x="3352800" y="4114800"/>
            <a:ext cx="2735263" cy="327025"/>
          </a:xfrm>
          <a:prstGeom prst="rect">
            <a:avLst/>
          </a:prstGeom>
          <a:solidFill>
            <a:srgbClr val="FFFFA7"/>
          </a:solidFill>
          <a:ln w="9525" cap="flat" cmpd="sng" algn="ctr">
            <a:noFill/>
            <a:prstDash val="solid"/>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B5C00614-D9C4-41B6-BAB6-D9AE396253E1}" type="slidenum">
              <a:rPr lang="en-US" sz="1200">
                <a:solidFill>
                  <a:srgbClr val="E1F470"/>
                </a:solidFill>
              </a:rPr>
              <a:pPr>
                <a:defRPr/>
              </a:pPr>
              <a:t>71</a:t>
            </a:fld>
            <a:endParaRPr lang="en-US" sz="1200"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6" name="TextBox 5"/>
          <p:cNvSpPr txBox="1"/>
          <p:nvPr/>
        </p:nvSpPr>
        <p:spPr>
          <a:xfrm>
            <a:off x="0" y="685800"/>
            <a:ext cx="9144000" cy="1006429"/>
          </a:xfrm>
          <a:prstGeom prst="rect">
            <a:avLst/>
          </a:prstGeom>
          <a:noFill/>
        </p:spPr>
        <p:txBody>
          <a:bodyPr wrap="square" rtlCol="0">
            <a:spAutoFit/>
          </a:bodyPr>
          <a:lstStyle/>
          <a:p>
            <a:pPr indent="-360000">
              <a:lnSpc>
                <a:spcPct val="100000"/>
              </a:lnSpc>
            </a:pPr>
            <a:r>
              <a:rPr lang="sl-SI" sz="2700" b="1" dirty="0">
                <a:solidFill>
                  <a:srgbClr val="E1F470"/>
                </a:solidFill>
              </a:rPr>
              <a:t>Koji su primarni izvori energije najperspektivniji</a:t>
            </a:r>
          </a:p>
          <a:p>
            <a:pPr indent="-360000">
              <a:lnSpc>
                <a:spcPct val="100000"/>
              </a:lnSpc>
            </a:pPr>
            <a:r>
              <a:rPr lang="sl-SI" sz="2700" b="1" dirty="0">
                <a:solidFill>
                  <a:srgbClr val="E1F470"/>
                </a:solidFill>
              </a:rPr>
              <a:t>za industrijsku proizvodnju vodonika?</a:t>
            </a:r>
          </a:p>
        </p:txBody>
      </p:sp>
      <p:sp>
        <p:nvSpPr>
          <p:cNvPr id="10" name="TextBox 9"/>
          <p:cNvSpPr txBox="1"/>
          <p:nvPr/>
        </p:nvSpPr>
        <p:spPr>
          <a:xfrm>
            <a:off x="457200" y="2133600"/>
            <a:ext cx="8440131" cy="4136517"/>
          </a:xfrm>
          <a:prstGeom prst="rect">
            <a:avLst/>
          </a:prstGeom>
          <a:noFill/>
        </p:spPr>
        <p:txBody>
          <a:bodyPr wrap="none" rtlCol="0">
            <a:spAutoFit/>
          </a:bodyPr>
          <a:lstStyle/>
          <a:p>
            <a:pPr marL="457200" indent="-457200" algn="l">
              <a:lnSpc>
                <a:spcPct val="100000"/>
              </a:lnSpc>
              <a:spcBef>
                <a:spcPts val="0"/>
              </a:spcBef>
              <a:buClr>
                <a:schemeClr val="bg2">
                  <a:lumMod val="40000"/>
                  <a:lumOff val="60000"/>
                </a:schemeClr>
              </a:buClr>
              <a:buSzPct val="100000"/>
              <a:buAutoNum type="arabicPeriod"/>
            </a:pPr>
            <a:r>
              <a:rPr lang="sl-SI" b="1" dirty="0">
                <a:solidFill>
                  <a:schemeClr val="tx1"/>
                </a:solidFill>
                <a:effectLst/>
              </a:rPr>
              <a:t>NUKLEARNA ENERGUJA (toplotna i električna) jer:</a:t>
            </a:r>
          </a:p>
          <a:p>
            <a:pPr marL="914400" lvl="1" indent="-457200" algn="l">
              <a:lnSpc>
                <a:spcPct val="100000"/>
              </a:lnSpc>
              <a:spcBef>
                <a:spcPts val="0"/>
              </a:spcBef>
              <a:buClr>
                <a:schemeClr val="bg2">
                  <a:lumMod val="40000"/>
                  <a:lumOff val="60000"/>
                </a:schemeClr>
              </a:buClr>
              <a:buSzPct val="100000"/>
              <a:buAutoNum type="arabicPeriod"/>
            </a:pPr>
            <a:r>
              <a:rPr lang="sl-SI" sz="2000" dirty="0">
                <a:solidFill>
                  <a:schemeClr val="tx1"/>
                </a:solidFill>
                <a:effectLst/>
              </a:rPr>
              <a:t>ima najveću energetsku gustinu,</a:t>
            </a:r>
          </a:p>
          <a:p>
            <a:pPr marL="914400" lvl="1" indent="-457200" algn="l">
              <a:lnSpc>
                <a:spcPct val="100000"/>
              </a:lnSpc>
              <a:spcBef>
                <a:spcPts val="600"/>
              </a:spcBef>
              <a:buClr>
                <a:schemeClr val="bg2">
                  <a:lumMod val="40000"/>
                  <a:lumOff val="60000"/>
                </a:schemeClr>
              </a:buClr>
              <a:buSzPct val="100000"/>
              <a:buAutoNum type="arabicPeriod"/>
            </a:pPr>
            <a:r>
              <a:rPr lang="sl-SI" sz="2000" dirty="0">
                <a:solidFill>
                  <a:schemeClr val="tx1"/>
                </a:solidFill>
                <a:effectLst/>
              </a:rPr>
              <a:t>najstabilniji izvor u dugom periodu (važno za velike sisteme),</a:t>
            </a:r>
          </a:p>
          <a:p>
            <a:pPr marL="900000" lvl="1" indent="-457200" algn="l">
              <a:lnSpc>
                <a:spcPct val="100000"/>
              </a:lnSpc>
              <a:spcBef>
                <a:spcPts val="0"/>
              </a:spcBef>
              <a:buClr>
                <a:schemeClr val="bg2">
                  <a:lumMod val="40000"/>
                  <a:lumOff val="60000"/>
                </a:schemeClr>
              </a:buClr>
              <a:buSzPct val="100000"/>
              <a:buAutoNum type="arabicPeriod"/>
            </a:pPr>
            <a:r>
              <a:rPr lang="sl-SI" sz="2000" dirty="0">
                <a:solidFill>
                  <a:schemeClr val="tx1"/>
                </a:solidFill>
                <a:effectLst/>
              </a:rPr>
              <a:t>fosilna goriva su ograničenog trajanja, </a:t>
            </a:r>
          </a:p>
          <a:p>
            <a:pPr marL="914400" lvl="1" indent="-457200" algn="l">
              <a:lnSpc>
                <a:spcPct val="100000"/>
              </a:lnSpc>
              <a:spcBef>
                <a:spcPts val="0"/>
              </a:spcBef>
              <a:buClr>
                <a:schemeClr val="bg2">
                  <a:lumMod val="40000"/>
                  <a:lumOff val="60000"/>
                </a:schemeClr>
              </a:buClr>
              <a:buSzPct val="100000"/>
              <a:buAutoNum type="arabicPeriod"/>
            </a:pPr>
            <a:r>
              <a:rPr lang="sl-SI" sz="2000" dirty="0">
                <a:solidFill>
                  <a:schemeClr val="tx1"/>
                </a:solidFill>
                <a:effectLst/>
              </a:rPr>
              <a:t>njihova izgaranje stvara gasove “staklene bašte” (CO</a:t>
            </a:r>
            <a:r>
              <a:rPr lang="sl-SI" sz="2000" baseline="-25000" dirty="0">
                <a:solidFill>
                  <a:schemeClr val="tx1"/>
                </a:solidFill>
                <a:effectLst/>
              </a:rPr>
              <a:t>2</a:t>
            </a:r>
            <a:r>
              <a:rPr lang="sl-SI" sz="2000" dirty="0">
                <a:solidFill>
                  <a:schemeClr val="tx1"/>
                </a:solidFill>
                <a:effectLst/>
              </a:rPr>
              <a:t>, No</a:t>
            </a:r>
            <a:r>
              <a:rPr lang="sl-SI" sz="2000" baseline="-25000" dirty="0">
                <a:solidFill>
                  <a:schemeClr val="tx1"/>
                </a:solidFill>
                <a:effectLst/>
              </a:rPr>
              <a:t>x</a:t>
            </a:r>
            <a:r>
              <a:rPr lang="sl-SI" sz="2000" dirty="0">
                <a:solidFill>
                  <a:schemeClr val="tx1"/>
                </a:solidFill>
                <a:effectLst/>
              </a:rPr>
              <a:t>),</a:t>
            </a:r>
          </a:p>
          <a:p>
            <a:pPr marL="914400" lvl="1" indent="-457200" algn="l">
              <a:lnSpc>
                <a:spcPct val="100000"/>
              </a:lnSpc>
              <a:spcBef>
                <a:spcPts val="0"/>
              </a:spcBef>
              <a:buClr>
                <a:schemeClr val="bg2">
                  <a:lumMod val="40000"/>
                  <a:lumOff val="60000"/>
                </a:schemeClr>
              </a:buClr>
              <a:buSzPct val="100000"/>
              <a:buAutoNum type="arabicPeriod"/>
            </a:pPr>
            <a:r>
              <a:rPr lang="sl-SI" sz="2000" dirty="0">
                <a:solidFill>
                  <a:schemeClr val="tx1"/>
                </a:solidFill>
                <a:effectLst/>
              </a:rPr>
              <a:t>oslobađaju se još Hg, S itd.</a:t>
            </a:r>
          </a:p>
          <a:p>
            <a:pPr marL="914400" lvl="1" indent="-457200" algn="l">
              <a:lnSpc>
                <a:spcPct val="100000"/>
              </a:lnSpc>
              <a:spcBef>
                <a:spcPts val="0"/>
              </a:spcBef>
              <a:buClr>
                <a:schemeClr val="bg2">
                  <a:lumMod val="40000"/>
                  <a:lumOff val="60000"/>
                </a:schemeClr>
              </a:buClr>
              <a:buSzPct val="100000"/>
              <a:buAutoNum type="arabicPeriod"/>
            </a:pPr>
            <a:endParaRPr lang="sl-SI" sz="2000" dirty="0">
              <a:solidFill>
                <a:schemeClr val="tx1"/>
              </a:solidFill>
              <a:effectLst/>
            </a:endParaRPr>
          </a:p>
          <a:p>
            <a:pPr marL="457200" indent="-457200" algn="l">
              <a:buClr>
                <a:schemeClr val="bg2">
                  <a:lumMod val="40000"/>
                  <a:lumOff val="60000"/>
                </a:schemeClr>
              </a:buClr>
              <a:buSzPct val="100000"/>
              <a:buAutoNum type="arabicPeriod"/>
            </a:pPr>
            <a:r>
              <a:rPr lang="sl-SI" b="1" dirty="0">
                <a:solidFill>
                  <a:schemeClr val="tx1"/>
                </a:solidFill>
                <a:effectLst/>
              </a:rPr>
              <a:t>SOLARNA, HIDRO- I ENERGIJA VETRA</a:t>
            </a:r>
          </a:p>
          <a:p>
            <a:pPr marL="457200" indent="-457200" algn="l">
              <a:spcBef>
                <a:spcPts val="0"/>
              </a:spcBef>
              <a:buClr>
                <a:schemeClr val="bg2">
                  <a:lumMod val="40000"/>
                  <a:lumOff val="60000"/>
                </a:schemeClr>
              </a:buClr>
              <a:buSzPct val="100000"/>
            </a:pPr>
            <a:r>
              <a:rPr lang="sl-SI" sz="2000" dirty="0">
                <a:solidFill>
                  <a:schemeClr val="tx1"/>
                </a:solidFill>
                <a:effectLst/>
              </a:rPr>
              <a:t>		Pogodnije za decentralizovane i “kućne” sisteme,</a:t>
            </a:r>
          </a:p>
          <a:p>
            <a:pPr lvl="2" indent="-457200" algn="l">
              <a:spcBef>
                <a:spcPts val="0"/>
              </a:spcBef>
              <a:buClr>
                <a:schemeClr val="bg2">
                  <a:lumMod val="40000"/>
                  <a:lumOff val="60000"/>
                </a:schemeClr>
              </a:buClr>
              <a:buSzPct val="100000"/>
            </a:pPr>
            <a:r>
              <a:rPr lang="sl-SI" sz="2000" dirty="0">
                <a:solidFill>
                  <a:schemeClr val="tx1"/>
                </a:solidFill>
                <a:effectLst/>
              </a:rPr>
              <a:t>	Solarna i energija vetra imaju malu energetsku gustinu.</a:t>
            </a:r>
          </a:p>
          <a:p>
            <a:pPr marL="457200" indent="-457200" algn="l">
              <a:buClr>
                <a:schemeClr val="bg2">
                  <a:lumMod val="40000"/>
                  <a:lumOff val="60000"/>
                </a:schemeClr>
              </a:buClr>
              <a:buSzPct val="100000"/>
            </a:pPr>
            <a:endParaRPr lang="sl-SI" sz="2000" dirty="0">
              <a:solidFill>
                <a:schemeClr val="tx1"/>
              </a:solidFill>
              <a:effectLst/>
            </a:endParaRP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B5C00614-D9C4-41B6-BAB6-D9AE396253E1}" type="slidenum">
              <a:rPr lang="en-US" sz="1200">
                <a:solidFill>
                  <a:srgbClr val="E1F470"/>
                </a:solidFill>
              </a:rPr>
              <a:pPr>
                <a:defRPr/>
              </a:pPr>
              <a:t>72</a:t>
            </a:fld>
            <a:endParaRPr lang="en-US" sz="1200"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10" name="TextBox 9"/>
          <p:cNvSpPr txBox="1"/>
          <p:nvPr/>
        </p:nvSpPr>
        <p:spPr>
          <a:xfrm>
            <a:off x="0" y="685800"/>
            <a:ext cx="9144000" cy="954107"/>
          </a:xfrm>
          <a:prstGeom prst="rect">
            <a:avLst/>
          </a:prstGeom>
          <a:noFill/>
        </p:spPr>
        <p:txBody>
          <a:bodyPr wrap="square" rtlCol="0">
            <a:spAutoFit/>
          </a:bodyPr>
          <a:lstStyle/>
          <a:p>
            <a:pPr indent="-360000">
              <a:lnSpc>
                <a:spcPct val="100000"/>
              </a:lnSpc>
            </a:pPr>
            <a:r>
              <a:rPr lang="sl-SI" sz="2800" b="1" dirty="0">
                <a:solidFill>
                  <a:srgbClr val="E1F470"/>
                </a:solidFill>
              </a:rPr>
              <a:t>Koncept izrazito visokotemperaturskog nukleaarnog reaktora</a:t>
            </a:r>
          </a:p>
        </p:txBody>
      </p:sp>
      <p:sp>
        <p:nvSpPr>
          <p:cNvPr id="11" name="TextBox 10"/>
          <p:cNvSpPr txBox="1"/>
          <p:nvPr/>
        </p:nvSpPr>
        <p:spPr>
          <a:xfrm>
            <a:off x="5687571" y="3731770"/>
            <a:ext cx="2389629" cy="840230"/>
          </a:xfrm>
          <a:prstGeom prst="rect">
            <a:avLst/>
          </a:prstGeom>
          <a:noFill/>
        </p:spPr>
        <p:txBody>
          <a:bodyPr wrap="none" rtlCol="0">
            <a:spAutoFit/>
          </a:bodyPr>
          <a:lstStyle/>
          <a:p>
            <a:pPr algn="l">
              <a:buBlip>
                <a:blip r:embed="rId3"/>
              </a:buBlip>
            </a:pPr>
            <a:r>
              <a:rPr lang="sl-SI" sz="1800" b="1" dirty="0">
                <a:solidFill>
                  <a:schemeClr val="tx1"/>
                </a:solidFill>
                <a:effectLst/>
              </a:rPr>
              <a:t>Keramičko gorivo,</a:t>
            </a:r>
          </a:p>
          <a:p>
            <a:pPr algn="l">
              <a:buBlip>
                <a:blip r:embed="rId3"/>
              </a:buBlip>
            </a:pPr>
            <a:r>
              <a:rPr lang="sl-SI" sz="1800" b="1" dirty="0">
                <a:solidFill>
                  <a:schemeClr val="tx1"/>
                </a:solidFill>
                <a:effectLst/>
              </a:rPr>
              <a:t>Jezgro – grafitno.</a:t>
            </a:r>
            <a:endParaRPr lang="en-GB" sz="1800" b="1" dirty="0">
              <a:solidFill>
                <a:schemeClr val="tx1"/>
              </a:solidFill>
              <a:effectLst/>
            </a:endParaRPr>
          </a:p>
        </p:txBody>
      </p:sp>
      <p:pic>
        <p:nvPicPr>
          <p:cNvPr id="1792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206027"/>
            <a:ext cx="5391864" cy="374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892836" y="2286000"/>
            <a:ext cx="1305165" cy="438582"/>
          </a:xfrm>
          <a:prstGeom prst="rect">
            <a:avLst/>
          </a:prstGeom>
          <a:noFill/>
        </p:spPr>
        <p:txBody>
          <a:bodyPr wrap="none" rtlCol="0">
            <a:spAutoFit/>
          </a:bodyPr>
          <a:lstStyle/>
          <a:p>
            <a:r>
              <a:rPr lang="sl-SI" sz="1800" i="1" dirty="0">
                <a:solidFill>
                  <a:srgbClr val="FF0000"/>
                </a:solidFill>
              </a:rPr>
              <a:t>T</a:t>
            </a:r>
            <a:r>
              <a:rPr lang="sl-SI" sz="1800" dirty="0">
                <a:solidFill>
                  <a:srgbClr val="FF0000"/>
                </a:solidFill>
              </a:rPr>
              <a:t> </a:t>
            </a:r>
            <a:r>
              <a:rPr lang="en-US" sz="1800" dirty="0">
                <a:solidFill>
                  <a:srgbClr val="FF0000"/>
                </a:solidFill>
              </a:rPr>
              <a:t>&gt; 900 </a:t>
            </a:r>
            <a:r>
              <a:rPr lang="en-US" sz="1800" baseline="30000" dirty="0" err="1">
                <a:solidFill>
                  <a:srgbClr val="FF0000"/>
                </a:solidFill>
              </a:rPr>
              <a:t>o</a:t>
            </a:r>
            <a:r>
              <a:rPr lang="en-US" sz="1800" dirty="0" err="1">
                <a:solidFill>
                  <a:srgbClr val="FF0000"/>
                </a:solidFill>
              </a:rPr>
              <a:t>C</a:t>
            </a:r>
            <a:endParaRPr lang="en-US" sz="1800" i="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6ED96800-C166-475C-8D08-CBCD5F3EF5D6}" type="slidenum">
              <a:rPr lang="en-US" sz="1200">
                <a:solidFill>
                  <a:srgbClr val="E1F470"/>
                </a:solidFill>
              </a:rPr>
              <a:pPr>
                <a:defRPr/>
              </a:pPr>
              <a:t>73</a:t>
            </a:fld>
            <a:endParaRPr lang="en-US" sz="1200" dirty="0">
              <a:solidFill>
                <a:srgbClr val="E1F470"/>
              </a:solidFill>
            </a:endParaRPr>
          </a:p>
        </p:txBody>
      </p:sp>
      <p:sp>
        <p:nvSpPr>
          <p:cNvPr id="231426" name="Rectangle 2"/>
          <p:cNvSpPr>
            <a:spLocks noGrp="1" noChangeArrowheads="1"/>
          </p:cNvSpPr>
          <p:nvPr>
            <p:ph type="title"/>
          </p:nvPr>
        </p:nvSpPr>
        <p:spPr>
          <a:xfrm>
            <a:off x="0" y="304800"/>
            <a:ext cx="9144000" cy="914400"/>
          </a:xfrm>
        </p:spPr>
        <p:txBody>
          <a:bodyPr/>
          <a:lstStyle/>
          <a:p>
            <a:pPr eaLnBrk="1" hangingPunct="1">
              <a:defRPr/>
            </a:pPr>
            <a:r>
              <a:rPr lang="sl-SI" sz="2800" b="1" dirty="0">
                <a:solidFill>
                  <a:srgbClr val="E1F470"/>
                </a:solidFill>
              </a:rPr>
              <a:t>P</a:t>
            </a:r>
            <a:r>
              <a:rPr lang="en-US" sz="2800" b="1" dirty="0">
                <a:solidFill>
                  <a:srgbClr val="E1F470"/>
                </a:solidFill>
              </a:rPr>
              <a:t>RIMER I</a:t>
            </a:r>
            <a:r>
              <a:rPr lang="sl-SI" sz="2800" b="1" dirty="0">
                <a:solidFill>
                  <a:srgbClr val="E1F470"/>
                </a:solidFill>
              </a:rPr>
              <a:t> </a:t>
            </a:r>
            <a:br>
              <a:rPr lang="en-US" sz="2800" b="1">
                <a:solidFill>
                  <a:srgbClr val="E1F470"/>
                </a:solidFill>
              </a:rPr>
            </a:br>
            <a:r>
              <a:rPr lang="en-US" sz="2800" b="1" dirty="0">
                <a:solidFill>
                  <a:srgbClr val="E1F470"/>
                </a:solidFill>
              </a:rPr>
              <a:t>K</a:t>
            </a:r>
            <a:r>
              <a:rPr lang="sl-SI" sz="2800" b="1">
                <a:solidFill>
                  <a:srgbClr val="E1F470"/>
                </a:solidFill>
              </a:rPr>
              <a:t>ućn</a:t>
            </a:r>
            <a:r>
              <a:rPr lang="en-US" sz="2800" b="1" dirty="0">
                <a:solidFill>
                  <a:srgbClr val="E1F470"/>
                </a:solidFill>
              </a:rPr>
              <a:t>a</a:t>
            </a:r>
            <a:r>
              <a:rPr lang="sl-SI" sz="2800" b="1" dirty="0">
                <a:solidFill>
                  <a:srgbClr val="E1F470"/>
                </a:solidFill>
              </a:rPr>
              <a:t> energetik</a:t>
            </a:r>
            <a:r>
              <a:rPr lang="en-US" sz="2800" b="1" dirty="0">
                <a:solidFill>
                  <a:srgbClr val="E1F470"/>
                </a:solidFill>
              </a:rPr>
              <a:t>a</a:t>
            </a:r>
            <a:r>
              <a:rPr lang="sl-SI" sz="2800" b="1" dirty="0">
                <a:solidFill>
                  <a:srgbClr val="E1F470"/>
                </a:solidFill>
              </a:rPr>
              <a:t> zasnovan</a:t>
            </a:r>
            <a:r>
              <a:rPr lang="en-US" sz="2800" b="1" dirty="0">
                <a:solidFill>
                  <a:srgbClr val="E1F470"/>
                </a:solidFill>
              </a:rPr>
              <a:t>a</a:t>
            </a:r>
            <a:r>
              <a:rPr lang="sl-SI" sz="2800" b="1" dirty="0">
                <a:solidFill>
                  <a:srgbClr val="E1F470"/>
                </a:solidFill>
              </a:rPr>
              <a:t> na vodoniku</a:t>
            </a:r>
            <a:endParaRPr lang="en-US" sz="2800" dirty="0">
              <a:solidFill>
                <a:srgbClr val="DFE8F5"/>
              </a:solidFill>
              <a:effectLst/>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pic>
        <p:nvPicPr>
          <p:cNvPr id="40966" name="Picture 17" descr="Chewonki system drawing"/>
          <p:cNvPicPr>
            <a:picLocks noChangeAspect="1" noChangeArrowheads="1"/>
          </p:cNvPicPr>
          <p:nvPr/>
        </p:nvPicPr>
        <p:blipFill>
          <a:blip r:embed="rId3" cstate="print"/>
          <a:srcRect/>
          <a:stretch>
            <a:fillRect/>
          </a:stretch>
        </p:blipFill>
        <p:spPr bwMode="auto">
          <a:xfrm>
            <a:off x="1066800" y="1752600"/>
            <a:ext cx="4833938" cy="4126815"/>
          </a:xfrm>
          <a:prstGeom prst="rect">
            <a:avLst/>
          </a:prstGeom>
          <a:noFill/>
          <a:ln w="9525">
            <a:noFill/>
            <a:miter lim="800000"/>
            <a:headEnd/>
            <a:tailEnd/>
          </a:ln>
        </p:spPr>
      </p:pic>
      <p:pic>
        <p:nvPicPr>
          <p:cNvPr id="40967" name="Picture 7" descr="E:\Fakultet\Doktorske studije\Predavanja_doktorske\Vodonicna energija\Slike, video\GM fuel cell car-jj-001.jpg"/>
          <p:cNvPicPr>
            <a:picLocks noChangeAspect="1" noChangeArrowheads="1"/>
          </p:cNvPicPr>
          <p:nvPr/>
        </p:nvPicPr>
        <p:blipFill>
          <a:blip r:embed="rId4" cstate="print"/>
          <a:srcRect/>
          <a:stretch>
            <a:fillRect/>
          </a:stretch>
        </p:blipFill>
        <p:spPr bwMode="auto">
          <a:xfrm>
            <a:off x="5867400" y="4267200"/>
            <a:ext cx="2050760" cy="1600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73AA5C-68E4-4B37-B8F5-3FB1C6D67580}"/>
              </a:ext>
            </a:extLst>
          </p:cNvPr>
          <p:cNvSpPr>
            <a:spLocks noGrp="1"/>
          </p:cNvSpPr>
          <p:nvPr>
            <p:ph type="sldNum" sz="quarter" idx="12"/>
          </p:nvPr>
        </p:nvSpPr>
        <p:spPr/>
        <p:txBody>
          <a:bodyPr/>
          <a:lstStyle/>
          <a:p>
            <a:fld id="{41743515-3D6A-4D6F-A759-353AF2C58673}" type="slidenum">
              <a:rPr lang="en-US" smtClean="0"/>
              <a:pPr/>
              <a:t>74</a:t>
            </a:fld>
            <a:endParaRPr lang="en-US"/>
          </a:p>
        </p:txBody>
      </p:sp>
      <p:pic>
        <p:nvPicPr>
          <p:cNvPr id="3" name="Picture 2">
            <a:extLst>
              <a:ext uri="{FF2B5EF4-FFF2-40B4-BE49-F238E27FC236}">
                <a16:creationId xmlns:a16="http://schemas.microsoft.com/office/drawing/2014/main" id="{96BF2F5A-7FD6-4B53-9EB0-237E041BE8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1" y="3587375"/>
            <a:ext cx="38862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737003D7-E6D3-4427-B03F-C54CB72B350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49" y="1295401"/>
            <a:ext cx="5281694"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4E678D80-2805-4CC3-A603-295E9C67818B}"/>
              </a:ext>
            </a:extLst>
          </p:cNvPr>
          <p:cNvSpPr txBox="1"/>
          <p:nvPr/>
        </p:nvSpPr>
        <p:spPr>
          <a:xfrm>
            <a:off x="5262645" y="1752600"/>
            <a:ext cx="3881355" cy="815608"/>
          </a:xfrm>
          <a:prstGeom prst="rect">
            <a:avLst/>
          </a:prstGeom>
          <a:noFill/>
        </p:spPr>
        <p:txBody>
          <a:bodyPr wrap="square" rtlCol="0">
            <a:spAutoFit/>
          </a:bodyPr>
          <a:lstStyle/>
          <a:p>
            <a:pPr>
              <a:spcAft>
                <a:spcPts val="600"/>
              </a:spcAft>
            </a:pPr>
            <a:r>
              <a:rPr lang="sl-SI" sz="1400" dirty="0">
                <a:solidFill>
                  <a:srgbClr val="FF0000"/>
                </a:solidFill>
              </a:rPr>
              <a:t>GORIVA ZA TRANSPORTNA SREDSTVA:</a:t>
            </a:r>
          </a:p>
          <a:p>
            <a:r>
              <a:rPr lang="sl-SI" sz="1400" dirty="0">
                <a:solidFill>
                  <a:srgbClr val="FF0000"/>
                </a:solidFill>
              </a:rPr>
              <a:t>Vodonik i druga hemijska goriva napravljena korišćenjem energije iz primarnih izvora.</a:t>
            </a:r>
            <a:endParaRPr lang="en-US" sz="1400" dirty="0">
              <a:solidFill>
                <a:srgbClr val="FF0000"/>
              </a:solidFill>
            </a:endParaRPr>
          </a:p>
        </p:txBody>
      </p:sp>
    </p:spTree>
    <p:extLst>
      <p:ext uri="{BB962C8B-B14F-4D97-AF65-F5344CB8AC3E}">
        <p14:creationId xmlns:p14="http://schemas.microsoft.com/office/powerpoint/2010/main" val="154468316"/>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73AA5C-68E4-4B37-B8F5-3FB1C6D67580}"/>
              </a:ext>
            </a:extLst>
          </p:cNvPr>
          <p:cNvSpPr>
            <a:spLocks noGrp="1"/>
          </p:cNvSpPr>
          <p:nvPr>
            <p:ph type="sldNum" sz="quarter" idx="12"/>
          </p:nvPr>
        </p:nvSpPr>
        <p:spPr/>
        <p:txBody>
          <a:bodyPr/>
          <a:lstStyle/>
          <a:p>
            <a:fld id="{41743515-3D6A-4D6F-A759-353AF2C58673}" type="slidenum">
              <a:rPr lang="en-US" smtClean="0"/>
              <a:t>75</a:t>
            </a:fld>
            <a:endParaRPr lang="en-US"/>
          </a:p>
        </p:txBody>
      </p:sp>
      <p:pic>
        <p:nvPicPr>
          <p:cNvPr id="3" name="Picture 2" descr="E:\Fakultet\Doktorske studije\Predavanja_doktorske\Vodonicna energija\Slike, video\NUklearka.jpg">
            <a:extLst>
              <a:ext uri="{FF2B5EF4-FFF2-40B4-BE49-F238E27FC236}">
                <a16:creationId xmlns:a16="http://schemas.microsoft.com/office/drawing/2014/main" id="{3704AED2-860C-4319-BA76-A57C5BFD8B37}"/>
              </a:ext>
            </a:extLst>
          </p:cNvPr>
          <p:cNvPicPr>
            <a:picLocks noChangeAspect="1" noChangeArrowheads="1"/>
          </p:cNvPicPr>
          <p:nvPr/>
        </p:nvPicPr>
        <p:blipFill>
          <a:blip r:embed="rId2" cstate="print"/>
          <a:srcRect/>
          <a:stretch>
            <a:fillRect/>
          </a:stretch>
        </p:blipFill>
        <p:spPr bwMode="auto">
          <a:xfrm>
            <a:off x="0" y="2564904"/>
            <a:ext cx="2103120" cy="3168428"/>
          </a:xfrm>
          <a:prstGeom prst="rect">
            <a:avLst/>
          </a:prstGeom>
          <a:noFill/>
          <a:effectLst>
            <a:reflection endPos="0" dir="5400000" sy="-100000" algn="bl" rotWithShape="0"/>
          </a:effectLst>
        </p:spPr>
      </p:pic>
      <p:cxnSp>
        <p:nvCxnSpPr>
          <p:cNvPr id="6" name="Straight Arrow Connector 5">
            <a:extLst>
              <a:ext uri="{FF2B5EF4-FFF2-40B4-BE49-F238E27FC236}">
                <a16:creationId xmlns:a16="http://schemas.microsoft.com/office/drawing/2014/main" id="{690BDF00-0E22-482F-851D-F2D48D39EB7A}"/>
              </a:ext>
            </a:extLst>
          </p:cNvPr>
          <p:cNvCxnSpPr>
            <a:cxnSpLocks/>
            <a:stCxn id="3" idx="3"/>
          </p:cNvCxnSpPr>
          <p:nvPr/>
        </p:nvCxnSpPr>
        <p:spPr bwMode="auto">
          <a:xfrm>
            <a:off x="2103120" y="4149118"/>
            <a:ext cx="1097280" cy="1082786"/>
          </a:xfrm>
          <a:prstGeom prst="straightConnector1">
            <a:avLst/>
          </a:prstGeom>
          <a:noFill/>
          <a:ln w="9525" cap="flat" cmpd="sng" algn="ctr">
            <a:noFill/>
            <a:prstDash val="solid"/>
            <a:round/>
            <a:headEnd type="none" w="med" len="med"/>
            <a:tailEnd type="arrow"/>
          </a:ln>
          <a:effectLst/>
        </p:spPr>
      </p:cxnSp>
      <p:cxnSp>
        <p:nvCxnSpPr>
          <p:cNvPr id="7" name="Straight Arrow Connector 6">
            <a:extLst>
              <a:ext uri="{FF2B5EF4-FFF2-40B4-BE49-F238E27FC236}">
                <a16:creationId xmlns:a16="http://schemas.microsoft.com/office/drawing/2014/main" id="{13479616-B26C-4990-A0DA-7456A585D490}"/>
              </a:ext>
            </a:extLst>
          </p:cNvPr>
          <p:cNvCxnSpPr/>
          <p:nvPr/>
        </p:nvCxnSpPr>
        <p:spPr bwMode="auto">
          <a:xfrm>
            <a:off x="3657600" y="2209800"/>
            <a:ext cx="609600" cy="1588"/>
          </a:xfrm>
          <a:prstGeom prst="straightConnector1">
            <a:avLst/>
          </a:prstGeom>
          <a:noFill/>
          <a:ln w="57150" cap="flat" cmpd="sng" algn="ctr">
            <a:solidFill>
              <a:srgbClr val="66FF99"/>
            </a:solidFill>
            <a:prstDash val="solid"/>
            <a:round/>
            <a:headEnd type="none" w="med" len="med"/>
            <a:tailEnd type="arrow"/>
          </a:ln>
          <a:effectLst/>
        </p:spPr>
      </p:cxnSp>
      <p:pic>
        <p:nvPicPr>
          <p:cNvPr id="10" name="Picture 20">
            <a:extLst>
              <a:ext uri="{FF2B5EF4-FFF2-40B4-BE49-F238E27FC236}">
                <a16:creationId xmlns:a16="http://schemas.microsoft.com/office/drawing/2014/main" id="{1A63ABC9-2EF2-4EA2-8983-B2CD2279A0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120" y="2924944"/>
            <a:ext cx="4369279" cy="1872548"/>
          </a:xfrm>
          <a:prstGeom prst="rect">
            <a:avLst/>
          </a:prstGeom>
          <a:noFill/>
          <a:ln>
            <a:noFill/>
          </a:ln>
          <a:effectLst>
            <a:reflection blurRad="6350" stA="50000" endPos="35000" dir="5400000" sy="-100000" algn="bl" rotWithShape="0"/>
          </a:effectLst>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a:extLst>
              <a:ext uri="{FF2B5EF4-FFF2-40B4-BE49-F238E27FC236}">
                <a16:creationId xmlns:a16="http://schemas.microsoft.com/office/drawing/2014/main" id="{442D751E-7B78-44D5-A9E6-F3D760CA6B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96753"/>
            <a:ext cx="2103120" cy="1399531"/>
          </a:xfrm>
          <a:prstGeom prst="rect">
            <a:avLst/>
          </a:prstGeom>
        </p:spPr>
      </p:pic>
      <p:pic>
        <p:nvPicPr>
          <p:cNvPr id="18" name="Picture 17">
            <a:extLst>
              <a:ext uri="{FF2B5EF4-FFF2-40B4-BE49-F238E27FC236}">
                <a16:creationId xmlns:a16="http://schemas.microsoft.com/office/drawing/2014/main" id="{D354B318-21F4-4522-83B9-62AC2230E2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032988"/>
            <a:ext cx="2103120" cy="1577340"/>
          </a:xfrm>
          <a:prstGeom prst="rect">
            <a:avLst/>
          </a:prstGeom>
        </p:spPr>
      </p:pic>
      <p:pic>
        <p:nvPicPr>
          <p:cNvPr id="14" name="Picture 13">
            <a:extLst>
              <a:ext uri="{FF2B5EF4-FFF2-40B4-BE49-F238E27FC236}">
                <a16:creationId xmlns:a16="http://schemas.microsoft.com/office/drawing/2014/main" id="{DFDFD9A9-6C7C-4E55-99AE-727F2E3F60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8483" y="4752975"/>
            <a:ext cx="3152775" cy="2105025"/>
          </a:xfrm>
          <a:prstGeom prst="rect">
            <a:avLst/>
          </a:prstGeom>
        </p:spPr>
      </p:pic>
      <p:pic>
        <p:nvPicPr>
          <p:cNvPr id="15" name="Picture 5" descr="E:\Fakultet\Doktorske studije\Predavanja_doktorske\Vodonicna energija\Slike, video\mapa BGD.jpg"/>
          <p:cNvPicPr>
            <a:picLocks noChangeAspect="1" noChangeArrowheads="1"/>
          </p:cNvPicPr>
          <p:nvPr/>
        </p:nvPicPr>
        <p:blipFill>
          <a:blip r:embed="rId7" cstate="print"/>
          <a:srcRect/>
          <a:stretch>
            <a:fillRect/>
          </a:stretch>
        </p:blipFill>
        <p:spPr bwMode="auto">
          <a:xfrm>
            <a:off x="6354696" y="1143000"/>
            <a:ext cx="2789304" cy="2514600"/>
          </a:xfrm>
          <a:prstGeom prst="rect">
            <a:avLst/>
          </a:prstGeom>
          <a:noFill/>
        </p:spPr>
      </p:pic>
      <p:sp>
        <p:nvSpPr>
          <p:cNvPr id="17" name="Rectangle 2"/>
          <p:cNvSpPr txBox="1">
            <a:spLocks noChangeArrowheads="1"/>
          </p:cNvSpPr>
          <p:nvPr/>
        </p:nvSpPr>
        <p:spPr>
          <a:xfrm>
            <a:off x="0" y="457200"/>
            <a:ext cx="9144000" cy="533400"/>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hangingPunct="1">
              <a:lnSpc>
                <a:spcPct val="100000"/>
              </a:lnSpc>
              <a:buClrTx/>
              <a:buSzTx/>
              <a:buFontTx/>
              <a:defRPr/>
            </a:pPr>
            <a:r>
              <a:rPr lang="sl-SI" sz="2800" b="1" kern="0">
                <a:solidFill>
                  <a:srgbClr val="E1F470"/>
                </a:solidFill>
              </a:rPr>
              <a:t>Futuristički koncept vodonične ekonomije</a:t>
            </a:r>
            <a:endParaRPr lang="en-US" sz="2800" kern="0" dirty="0">
              <a:solidFill>
                <a:srgbClr val="DFE8F5"/>
              </a:solidFill>
              <a:effectLst/>
            </a:endParaRPr>
          </a:p>
        </p:txBody>
      </p:sp>
    </p:spTree>
    <p:extLst>
      <p:ext uri="{BB962C8B-B14F-4D97-AF65-F5344CB8AC3E}">
        <p14:creationId xmlns:p14="http://schemas.microsoft.com/office/powerpoint/2010/main" val="2927536081"/>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B5C00614-D9C4-41B6-BAB6-D9AE396253E1}" type="slidenum">
              <a:rPr lang="en-US" sz="1200">
                <a:solidFill>
                  <a:srgbClr val="E1F470"/>
                </a:solidFill>
              </a:rPr>
              <a:pPr>
                <a:defRPr/>
              </a:pPr>
              <a:t>76</a:t>
            </a:fld>
            <a:endParaRPr lang="en-US" sz="1200"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56325" name="Rectangle 5"/>
          <p:cNvSpPr>
            <a:spLocks noChangeArrowheads="1"/>
          </p:cNvSpPr>
          <p:nvPr/>
        </p:nvSpPr>
        <p:spPr bwMode="auto">
          <a:xfrm>
            <a:off x="152400" y="838200"/>
            <a:ext cx="9144000" cy="437043"/>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400050" indent="-400050" algn="l">
              <a:lnSpc>
                <a:spcPct val="80000"/>
              </a:lnSpc>
              <a:buSzPct val="100000"/>
              <a:buFont typeface="+mj-lt"/>
              <a:buAutoNum type="romanUcPeriod" startAt="6"/>
              <a:defRPr/>
            </a:pPr>
            <a:r>
              <a:rPr lang="sl-SI" sz="2800" b="1" dirty="0">
                <a:solidFill>
                  <a:schemeClr val="tx2"/>
                </a:solidFill>
              </a:rPr>
              <a:t> </a:t>
            </a:r>
            <a:r>
              <a:rPr lang="sl-SI" sz="2600" b="1" dirty="0">
                <a:solidFill>
                  <a:srgbClr val="E1F470"/>
                </a:solidFill>
              </a:rPr>
              <a:t>OSNOVNO O</a:t>
            </a:r>
            <a:r>
              <a:rPr lang="en-US" sz="2600" b="1" dirty="0">
                <a:solidFill>
                  <a:srgbClr val="E1F470"/>
                </a:solidFill>
              </a:rPr>
              <a:t> ZAŠTIT</a:t>
            </a:r>
            <a:r>
              <a:rPr lang="sl-SI" sz="2600" b="1" dirty="0">
                <a:solidFill>
                  <a:srgbClr val="E1F470"/>
                </a:solidFill>
              </a:rPr>
              <a:t>I</a:t>
            </a:r>
            <a:r>
              <a:rPr lang="en-US" sz="2600" b="1" dirty="0">
                <a:solidFill>
                  <a:srgbClr val="E1F470"/>
                </a:solidFill>
              </a:rPr>
              <a:t> </a:t>
            </a:r>
            <a:r>
              <a:rPr lang="sl-SI" sz="2600" b="1" dirty="0">
                <a:solidFill>
                  <a:srgbClr val="E1F470"/>
                </a:solidFill>
              </a:rPr>
              <a:t>PRI</a:t>
            </a:r>
            <a:r>
              <a:rPr lang="en-US" sz="2600" b="1" dirty="0">
                <a:solidFill>
                  <a:srgbClr val="E1F470"/>
                </a:solidFill>
              </a:rPr>
              <a:t> RADU SA </a:t>
            </a:r>
            <a:r>
              <a:rPr lang="sl-SI" sz="2600" b="1" dirty="0">
                <a:solidFill>
                  <a:srgbClr val="E1F470"/>
                </a:solidFill>
              </a:rPr>
              <a:t>VODONIKOM</a:t>
            </a:r>
            <a:endParaRPr lang="en-GB" sz="2600" b="1" dirty="0">
              <a:solidFill>
                <a:srgbClr val="E1F470"/>
              </a:solidFill>
            </a:endParaRPr>
          </a:p>
        </p:txBody>
      </p:sp>
      <p:sp>
        <p:nvSpPr>
          <p:cNvPr id="6" name="TextBox 5"/>
          <p:cNvSpPr txBox="1"/>
          <p:nvPr/>
        </p:nvSpPr>
        <p:spPr>
          <a:xfrm>
            <a:off x="914400" y="1752600"/>
            <a:ext cx="7772400" cy="5010602"/>
          </a:xfrm>
          <a:prstGeom prst="rect">
            <a:avLst/>
          </a:prstGeom>
          <a:noFill/>
        </p:spPr>
        <p:txBody>
          <a:bodyPr wrap="square" rtlCol="0">
            <a:spAutoFit/>
          </a:bodyPr>
          <a:lstStyle/>
          <a:p>
            <a:r>
              <a:rPr lang="sl-SI" b="1" dirty="0">
                <a:solidFill>
                  <a:schemeClr val="tx1"/>
                </a:solidFill>
                <a:effectLst/>
              </a:rPr>
              <a:t>ZAPALJIV I EKSPLOZIVAN</a:t>
            </a:r>
            <a:endParaRPr lang="en-GB" b="1" dirty="0">
              <a:solidFill>
                <a:schemeClr val="tx1"/>
              </a:solidFill>
              <a:effectLst/>
            </a:endParaRPr>
          </a:p>
          <a:p>
            <a:pPr>
              <a:lnSpc>
                <a:spcPct val="100000"/>
              </a:lnSpc>
            </a:pPr>
            <a:r>
              <a:rPr lang="sl-SI" b="1" dirty="0">
                <a:solidFill>
                  <a:schemeClr val="tx1"/>
                </a:solidFill>
                <a:effectLst/>
              </a:rPr>
              <a:t>NEOTROVAN</a:t>
            </a:r>
            <a:endParaRPr lang="en-GB" b="1" dirty="0">
              <a:solidFill>
                <a:schemeClr val="tx1"/>
              </a:solidFill>
              <a:effectLst/>
            </a:endParaRPr>
          </a:p>
          <a:p>
            <a:pPr>
              <a:lnSpc>
                <a:spcPct val="100000"/>
              </a:lnSpc>
              <a:spcBef>
                <a:spcPts val="0"/>
              </a:spcBef>
            </a:pPr>
            <a:endParaRPr lang="en-GB" b="1" dirty="0">
              <a:solidFill>
                <a:schemeClr val="tx1"/>
              </a:solidFill>
              <a:effectLst/>
            </a:endParaRPr>
          </a:p>
          <a:p>
            <a:pPr marL="457200" indent="-457200" algn="l">
              <a:buFont typeface="Wingdings" pitchFamily="2" charset="2"/>
              <a:buChar char="v"/>
            </a:pPr>
            <a:r>
              <a:rPr lang="en-US" dirty="0" err="1"/>
              <a:t>Granice</a:t>
            </a:r>
            <a:r>
              <a:rPr lang="en-US" dirty="0"/>
              <a:t> </a:t>
            </a:r>
            <a:r>
              <a:rPr lang="en-US" dirty="0" err="1"/>
              <a:t>zapaljivosti</a:t>
            </a:r>
            <a:r>
              <a:rPr lang="en-US" dirty="0"/>
              <a:t>:</a:t>
            </a:r>
          </a:p>
          <a:p>
            <a:pPr marL="914400" lvl="1" indent="-457200" algn="l">
              <a:buFont typeface="Wingdings" pitchFamily="2" charset="2"/>
              <a:buChar char="v"/>
            </a:pPr>
            <a:r>
              <a:rPr lang="en-US" sz="2200" dirty="0">
                <a:solidFill>
                  <a:srgbClr val="D5D5D5"/>
                </a:solidFill>
              </a:rPr>
              <a:t>u </a:t>
            </a:r>
            <a:r>
              <a:rPr lang="en-US" sz="2200" dirty="0" err="1">
                <a:solidFill>
                  <a:srgbClr val="D5D5D5"/>
                </a:solidFill>
              </a:rPr>
              <a:t>vazduhu</a:t>
            </a:r>
            <a:r>
              <a:rPr lang="en-US" sz="2200" dirty="0">
                <a:solidFill>
                  <a:srgbClr val="D5D5D5"/>
                </a:solidFill>
              </a:rPr>
              <a:t> 4 -75 % (</a:t>
            </a:r>
            <a:r>
              <a:rPr lang="en-US" sz="2200" dirty="0" err="1">
                <a:solidFill>
                  <a:srgbClr val="D5D5D5"/>
                </a:solidFill>
              </a:rPr>
              <a:t>zapr</a:t>
            </a:r>
            <a:r>
              <a:rPr lang="en-US" sz="2200" dirty="0">
                <a:solidFill>
                  <a:srgbClr val="D5D5D5"/>
                </a:solidFill>
              </a:rPr>
              <a:t>.),</a:t>
            </a:r>
          </a:p>
          <a:p>
            <a:pPr marL="914400" lvl="1" indent="-457200" algn="l">
              <a:buFont typeface="Wingdings" pitchFamily="2" charset="2"/>
              <a:buChar char="v"/>
            </a:pPr>
            <a:r>
              <a:rPr lang="en-US" sz="2200" dirty="0">
                <a:solidFill>
                  <a:srgbClr val="D5D5D5"/>
                </a:solidFill>
              </a:rPr>
              <a:t>u </a:t>
            </a:r>
            <a:r>
              <a:rPr lang="en-US" sz="2200" dirty="0" err="1">
                <a:solidFill>
                  <a:srgbClr val="D5D5D5"/>
                </a:solidFill>
              </a:rPr>
              <a:t>kiseoniku</a:t>
            </a:r>
            <a:r>
              <a:rPr lang="en-US" sz="2200" dirty="0">
                <a:solidFill>
                  <a:srgbClr val="D5D5D5"/>
                </a:solidFill>
              </a:rPr>
              <a:t> 4 – 95 % (</a:t>
            </a:r>
            <a:r>
              <a:rPr lang="en-US" sz="2200" dirty="0" err="1">
                <a:solidFill>
                  <a:srgbClr val="D5D5D5"/>
                </a:solidFill>
              </a:rPr>
              <a:t>zapr</a:t>
            </a:r>
            <a:r>
              <a:rPr lang="en-US" sz="2200" dirty="0">
                <a:solidFill>
                  <a:srgbClr val="D5D5D5"/>
                </a:solidFill>
              </a:rPr>
              <a:t>.). </a:t>
            </a:r>
          </a:p>
          <a:p>
            <a:pPr marL="457200" indent="-457200" algn="l">
              <a:buFont typeface="Wingdings" pitchFamily="2" charset="2"/>
              <a:buChar char="v"/>
            </a:pPr>
            <a:r>
              <a:rPr lang="en-US" dirty="0" err="1"/>
              <a:t>Granica</a:t>
            </a:r>
            <a:r>
              <a:rPr lang="en-US" dirty="0"/>
              <a:t> </a:t>
            </a:r>
            <a:r>
              <a:rPr lang="en-US" dirty="0" err="1"/>
              <a:t>eksplozivnosti</a:t>
            </a:r>
            <a:r>
              <a:rPr lang="en-US" dirty="0"/>
              <a:t>:</a:t>
            </a:r>
          </a:p>
          <a:p>
            <a:pPr marL="914400" lvl="1" indent="-457200" algn="l">
              <a:buFont typeface="Wingdings" pitchFamily="2" charset="2"/>
              <a:buChar char="v"/>
            </a:pPr>
            <a:r>
              <a:rPr lang="en-US" sz="2200" dirty="0">
                <a:solidFill>
                  <a:srgbClr val="D5D5D5"/>
                </a:solidFill>
              </a:rPr>
              <a:t>u </a:t>
            </a:r>
            <a:r>
              <a:rPr lang="en-US" sz="2200" dirty="0" err="1">
                <a:solidFill>
                  <a:srgbClr val="D5D5D5"/>
                </a:solidFill>
              </a:rPr>
              <a:t>vazduhu</a:t>
            </a:r>
            <a:r>
              <a:rPr lang="en-US" sz="2200" dirty="0">
                <a:solidFill>
                  <a:srgbClr val="D5D5D5"/>
                </a:solidFill>
              </a:rPr>
              <a:t> je 18 -60 % (</a:t>
            </a:r>
            <a:r>
              <a:rPr lang="en-US" sz="2200" dirty="0" err="1">
                <a:solidFill>
                  <a:srgbClr val="D5D5D5"/>
                </a:solidFill>
              </a:rPr>
              <a:t>zapr</a:t>
            </a:r>
            <a:r>
              <a:rPr lang="en-US" sz="2200" dirty="0">
                <a:solidFill>
                  <a:srgbClr val="D5D5D5"/>
                </a:solidFill>
              </a:rPr>
              <a:t>.),</a:t>
            </a:r>
          </a:p>
          <a:p>
            <a:pPr marL="914400" lvl="1" indent="-457200" algn="l">
              <a:buFont typeface="Wingdings" pitchFamily="2" charset="2"/>
              <a:buChar char="v"/>
            </a:pPr>
            <a:r>
              <a:rPr lang="en-US" sz="2200" dirty="0">
                <a:solidFill>
                  <a:srgbClr val="D5D5D5"/>
                </a:solidFill>
              </a:rPr>
              <a:t>u </a:t>
            </a:r>
            <a:r>
              <a:rPr lang="en-US" sz="2200" dirty="0" err="1">
                <a:solidFill>
                  <a:srgbClr val="D5D5D5"/>
                </a:solidFill>
              </a:rPr>
              <a:t>kiseoniku</a:t>
            </a:r>
            <a:r>
              <a:rPr lang="en-US" sz="2200" dirty="0">
                <a:solidFill>
                  <a:srgbClr val="D5D5D5"/>
                </a:solidFill>
              </a:rPr>
              <a:t> 15 – 90 % (</a:t>
            </a:r>
            <a:r>
              <a:rPr lang="en-US" sz="2200" dirty="0" err="1">
                <a:solidFill>
                  <a:srgbClr val="D5D5D5"/>
                </a:solidFill>
              </a:rPr>
              <a:t>zapr</a:t>
            </a:r>
            <a:r>
              <a:rPr lang="en-US" sz="2200" dirty="0">
                <a:solidFill>
                  <a:srgbClr val="D5D5D5"/>
                </a:solidFill>
              </a:rPr>
              <a:t>.). </a:t>
            </a:r>
            <a:endParaRPr lang="en-GB" sz="2200" dirty="0">
              <a:solidFill>
                <a:srgbClr val="D5D5D5"/>
              </a:solidFill>
            </a:endParaRPr>
          </a:p>
          <a:p>
            <a:pPr algn="l"/>
            <a:endParaRPr lang="en-GB" b="1" dirty="0">
              <a:solidFill>
                <a:schemeClr val="tx1"/>
              </a:solidFill>
              <a:effectLst/>
            </a:endParaRP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C674D581-CBFB-4140-B9A6-1C6ECCC85495}" type="datetime1">
              <a:rPr lang="sl-SI" sz="1200" smtClean="0">
                <a:solidFill>
                  <a:srgbClr val="F7FE9C"/>
                </a:solidFill>
              </a:rPr>
              <a:pPr>
                <a:defRPr/>
              </a:pPr>
              <a:t>7. 05. 2019</a:t>
            </a:fld>
            <a:endParaRPr lang="en-US" sz="1200" dirty="0">
              <a:solidFill>
                <a:srgbClr val="F7FE9C"/>
              </a:solidFill>
            </a:endParaRPr>
          </a:p>
        </p:txBody>
      </p:sp>
      <p:sp>
        <p:nvSpPr>
          <p:cNvPr id="5" name="Footer Placeholder 4"/>
          <p:cNvSpPr>
            <a:spLocks noGrp="1"/>
          </p:cNvSpPr>
          <p:nvPr>
            <p:ph type="ftr" sz="quarter" idx="11"/>
          </p:nvPr>
        </p:nvSpPr>
        <p:spPr>
          <a:xfrm>
            <a:off x="2743200" y="6229350"/>
            <a:ext cx="3581400" cy="476250"/>
          </a:xfrm>
        </p:spPr>
        <p:txBody>
          <a:bodyPr/>
          <a:lstStyle/>
          <a:p>
            <a:pPr>
              <a:defRPr/>
            </a:pPr>
            <a:r>
              <a:rPr lang="pl-PL" sz="1200" dirty="0">
                <a:solidFill>
                  <a:srgbClr val="F7FE9C"/>
                </a:solidFill>
              </a:rPr>
              <a:t>Fakultet  za fizičku hemiju - </a:t>
            </a:r>
            <a:r>
              <a:rPr lang="pl-PL" sz="1200" i="1" dirty="0">
                <a:solidFill>
                  <a:srgbClr val="F7FE9C"/>
                </a:solidFill>
              </a:rPr>
              <a:t>doktorske studije</a:t>
            </a:r>
            <a:endParaRPr lang="en-US" sz="1200" i="1" dirty="0">
              <a:solidFill>
                <a:srgbClr val="F7FE9C"/>
              </a:solidFill>
            </a:endParaRPr>
          </a:p>
        </p:txBody>
      </p:sp>
      <p:sp>
        <p:nvSpPr>
          <p:cNvPr id="6" name="Slide Number Placeholder 5"/>
          <p:cNvSpPr>
            <a:spLocks noGrp="1"/>
          </p:cNvSpPr>
          <p:nvPr>
            <p:ph type="sldNum" sz="quarter" idx="12"/>
          </p:nvPr>
        </p:nvSpPr>
        <p:spPr/>
        <p:txBody>
          <a:bodyPr/>
          <a:lstStyle/>
          <a:p>
            <a:pPr>
              <a:defRPr/>
            </a:pPr>
            <a:fld id="{4DCD65D2-C546-4B3E-9E18-663BBB27BCC2}" type="slidenum">
              <a:rPr lang="en-US" sz="1200" smtClean="0"/>
              <a:pPr>
                <a:defRPr/>
              </a:pPr>
              <a:t>77</a:t>
            </a:fld>
            <a:endParaRPr lang="en-US" sz="1200" dirty="0"/>
          </a:p>
        </p:txBody>
      </p:sp>
      <p:sp>
        <p:nvSpPr>
          <p:cNvPr id="7" name="Text Placeholder 6"/>
          <p:cNvSpPr>
            <a:spLocks noGrp="1"/>
          </p:cNvSpPr>
          <p:nvPr>
            <p:ph type="body" idx="1"/>
          </p:nvPr>
        </p:nvSpPr>
        <p:spPr>
          <a:xfrm>
            <a:off x="722313" y="2819400"/>
            <a:ext cx="7772400" cy="1200329"/>
          </a:xfrm>
          <a:prstGeom prst="rect">
            <a:avLst/>
          </a:prstGeom>
        </p:spPr>
        <p:txBody>
          <a:bodyPr>
            <a:spAutoFit/>
          </a:bodyPr>
          <a:lstStyle/>
          <a:p>
            <a:pPr algn="ctr"/>
            <a:r>
              <a:rPr lang="en-GB" sz="3600" dirty="0">
                <a:solidFill>
                  <a:schemeClr val="tx1"/>
                </a:solidFill>
                <a:effectLst/>
              </a:rPr>
              <a:t>P</a:t>
            </a:r>
            <a:r>
              <a:rPr lang="sl-SI" sz="3600" dirty="0">
                <a:solidFill>
                  <a:schemeClr val="tx1"/>
                </a:solidFill>
                <a:effectLst/>
              </a:rPr>
              <a:t>ODUZIMATI MERE PROTIVEKSPLOZIONE ZAŠTITE</a:t>
            </a:r>
            <a:endParaRPr lang="en-GB" sz="3600" dirty="0">
              <a:effectLst/>
            </a:endParaRP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B5C00614-D9C4-41B6-BAB6-D9AE396253E1}" type="slidenum">
              <a:rPr lang="en-US" sz="1200">
                <a:solidFill>
                  <a:srgbClr val="E1F470"/>
                </a:solidFill>
              </a:rPr>
              <a:pPr>
                <a:defRPr/>
              </a:pPr>
              <a:t>78</a:t>
            </a:fld>
            <a:endParaRPr lang="en-US" sz="1200"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56325" name="Rectangle 5"/>
          <p:cNvSpPr>
            <a:spLocks noChangeArrowheads="1"/>
          </p:cNvSpPr>
          <p:nvPr/>
        </p:nvSpPr>
        <p:spPr bwMode="auto">
          <a:xfrm>
            <a:off x="152400" y="1295400"/>
            <a:ext cx="8763000" cy="4755148"/>
          </a:xfrm>
          <a:prstGeom prst="rect">
            <a:avLst/>
          </a:prstGeom>
          <a:noFill/>
          <a:ln w="9525" cap="flat" cmpd="sng" algn="ctr">
            <a:noFill/>
            <a:prstDash val="solid"/>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25000"/>
              </a:lnSpc>
              <a:spcBef>
                <a:spcPct val="20000"/>
              </a:spcBef>
              <a:spcAft>
                <a:spcPct val="0"/>
              </a:spcAft>
              <a:buClr>
                <a:schemeClr val="hlink"/>
              </a:buClr>
              <a:buSzPct val="65000"/>
              <a:buFont typeface="Wingdings" pitchFamily="2" charset="2"/>
              <a:buNone/>
              <a:tabLst/>
            </a:pPr>
            <a:r>
              <a:rPr lang="sl-SI" sz="2000" b="1" dirty="0">
                <a:solidFill>
                  <a:srgbClr val="00EA6A"/>
                </a:solidFill>
                <a:effectLst/>
                <a:latin typeface="Calibri" pitchFamily="34" charset="0"/>
              </a:rPr>
              <a:t>1. </a:t>
            </a:r>
            <a:r>
              <a:rPr lang="sl-SI" sz="2000" b="1" dirty="0">
                <a:solidFill>
                  <a:schemeClr val="tx1"/>
                </a:solidFill>
                <a:effectLst/>
                <a:latin typeface="Calibri" pitchFamily="34" charset="0"/>
              </a:rPr>
              <a:t>Vodonik je </a:t>
            </a:r>
            <a:r>
              <a:rPr kumimoji="0" lang="sl-SI" sz="2000" b="1" i="0" u="none" strike="noStrike" cap="none" normalizeH="0" baseline="0" dirty="0">
                <a:ln>
                  <a:noFill/>
                </a:ln>
                <a:solidFill>
                  <a:schemeClr val="tx1"/>
                </a:solidFill>
                <a:effectLst/>
                <a:latin typeface="Calibri" pitchFamily="34" charset="0"/>
              </a:rPr>
              <a:t>izrazito</a:t>
            </a:r>
            <a:r>
              <a:rPr kumimoji="0" lang="sl-SI" sz="2000" b="1" i="0" u="none" strike="noStrike" cap="none" normalizeH="0" dirty="0">
                <a:ln>
                  <a:noFill/>
                </a:ln>
                <a:solidFill>
                  <a:schemeClr val="tx1"/>
                </a:solidFill>
                <a:effectLst/>
                <a:latin typeface="Calibri" pitchFamily="34" charset="0"/>
              </a:rPr>
              <a:t> pogodan energetski medijum</a:t>
            </a:r>
          </a:p>
          <a:p>
            <a:pPr marL="0" marR="0" lvl="0" indent="0" algn="l" defTabSz="914400" rtl="0" eaLnBrk="0" fontAlgn="base" latinLnBrk="0" hangingPunct="0">
              <a:lnSpc>
                <a:spcPct val="125000"/>
              </a:lnSpc>
              <a:spcBef>
                <a:spcPct val="20000"/>
              </a:spcBef>
              <a:spcAft>
                <a:spcPct val="0"/>
              </a:spcAft>
              <a:buClr>
                <a:schemeClr val="hlink"/>
              </a:buClr>
              <a:buSzPct val="65000"/>
              <a:buFont typeface="Wingdings" pitchFamily="2" charset="2"/>
              <a:buNone/>
              <a:tabLst/>
            </a:pPr>
            <a:r>
              <a:rPr lang="sl-SI" sz="2000" b="1" dirty="0">
                <a:solidFill>
                  <a:srgbClr val="00EA6A"/>
                </a:solidFill>
                <a:effectLst/>
                <a:latin typeface="Calibri" pitchFamily="34" charset="0"/>
              </a:rPr>
              <a:t>2. </a:t>
            </a:r>
            <a:r>
              <a:rPr lang="sl-SI" sz="2000" b="1" dirty="0">
                <a:solidFill>
                  <a:schemeClr val="tx1"/>
                </a:solidFill>
                <a:effectLst/>
                <a:latin typeface="Calibri" pitchFamily="34" charset="0"/>
              </a:rPr>
              <a:t>Ne zahagađuje okolinu niti oštećuje atmosferu </a:t>
            </a:r>
          </a:p>
          <a:p>
            <a:pPr marL="0" marR="0" lvl="0" indent="0" algn="l" defTabSz="914400" rtl="0" eaLnBrk="0" fontAlgn="base" latinLnBrk="0" hangingPunct="0">
              <a:lnSpc>
                <a:spcPct val="125000"/>
              </a:lnSpc>
              <a:spcBef>
                <a:spcPct val="20000"/>
              </a:spcBef>
              <a:spcAft>
                <a:spcPct val="0"/>
              </a:spcAft>
              <a:buClr>
                <a:schemeClr val="hlink"/>
              </a:buClr>
              <a:buSzPct val="65000"/>
              <a:buFont typeface="Wingdings" pitchFamily="2" charset="2"/>
              <a:buNone/>
              <a:tabLst/>
            </a:pPr>
            <a:r>
              <a:rPr kumimoji="0" lang="sl-SI" sz="2000" b="1" i="0" u="none" strike="noStrike" cap="none" normalizeH="0" dirty="0">
                <a:ln>
                  <a:noFill/>
                </a:ln>
                <a:solidFill>
                  <a:schemeClr val="tx1"/>
                </a:solidFill>
                <a:effectLst/>
                <a:latin typeface="Calibri" pitchFamily="34" charset="0"/>
              </a:rPr>
              <a:t>	- </a:t>
            </a:r>
            <a:r>
              <a:rPr kumimoji="0" lang="sl-SI" sz="2000" i="0" u="none" strike="noStrike" cap="none" normalizeH="0" dirty="0">
                <a:ln>
                  <a:noFill/>
                </a:ln>
                <a:solidFill>
                  <a:schemeClr val="tx1"/>
                </a:solidFill>
                <a:effectLst/>
                <a:latin typeface="Calibri" pitchFamily="34" charset="0"/>
              </a:rPr>
              <a:t>krajnji proizvod njegove upotrebe je voda</a:t>
            </a:r>
          </a:p>
          <a:p>
            <a:pPr marL="0" marR="0" lvl="0" indent="0" algn="l" defTabSz="914400" rtl="0" eaLnBrk="0" fontAlgn="base" latinLnBrk="0" hangingPunct="0">
              <a:lnSpc>
                <a:spcPct val="125000"/>
              </a:lnSpc>
              <a:spcBef>
                <a:spcPct val="20000"/>
              </a:spcBef>
              <a:spcAft>
                <a:spcPct val="0"/>
              </a:spcAft>
              <a:buClr>
                <a:schemeClr val="hlink"/>
              </a:buClr>
              <a:buSzPct val="65000"/>
              <a:buFont typeface="Wingdings" pitchFamily="2" charset="2"/>
              <a:buNone/>
              <a:tabLst/>
            </a:pPr>
            <a:r>
              <a:rPr lang="sl-SI" sz="2000" b="1" dirty="0">
                <a:solidFill>
                  <a:srgbClr val="00EA6A"/>
                </a:solidFill>
                <a:effectLst/>
                <a:latin typeface="Calibri" pitchFamily="34" charset="0"/>
              </a:rPr>
              <a:t>3. </a:t>
            </a:r>
            <a:r>
              <a:rPr lang="sl-SI" sz="2000" b="1" dirty="0">
                <a:solidFill>
                  <a:schemeClr val="tx1"/>
                </a:solidFill>
                <a:effectLst/>
                <a:latin typeface="Calibri" pitchFamily="34" charset="0"/>
              </a:rPr>
              <a:t>Nema ga slobodnog u prirodi – mora se proizvoditi iz drugih materijala koristeći primarne izvore energije</a:t>
            </a:r>
          </a:p>
          <a:p>
            <a:pPr marL="0" marR="0" lvl="0" indent="0" algn="l" defTabSz="914400" rtl="0" eaLnBrk="0" fontAlgn="base" latinLnBrk="0" hangingPunct="0">
              <a:lnSpc>
                <a:spcPct val="125000"/>
              </a:lnSpc>
              <a:spcBef>
                <a:spcPct val="20000"/>
              </a:spcBef>
              <a:spcAft>
                <a:spcPct val="0"/>
              </a:spcAft>
              <a:buClr>
                <a:schemeClr val="hlink"/>
              </a:buClr>
              <a:buSzPct val="65000"/>
              <a:buFont typeface="Wingdings" pitchFamily="2" charset="2"/>
              <a:buNone/>
              <a:tabLst/>
            </a:pPr>
            <a:r>
              <a:rPr lang="sl-SI" sz="2000" b="1" dirty="0">
                <a:solidFill>
                  <a:srgbClr val="00EA6A"/>
                </a:solidFill>
                <a:effectLst/>
                <a:latin typeface="Calibri" pitchFamily="34" charset="0"/>
              </a:rPr>
              <a:t>4. </a:t>
            </a:r>
            <a:r>
              <a:rPr lang="sl-SI" sz="2000" b="1" dirty="0">
                <a:solidFill>
                  <a:schemeClr val="tx1"/>
                </a:solidFill>
                <a:effectLst/>
                <a:latin typeface="Calibri" pitchFamily="34" charset="0"/>
              </a:rPr>
              <a:t>Nuklearna energija – najpogodniji primarni izvor za industrijsku proizvodnju u budućnosti</a:t>
            </a:r>
          </a:p>
          <a:p>
            <a:pPr marL="0" marR="0" lvl="0" indent="0" algn="l" defTabSz="914400" rtl="0" eaLnBrk="0" fontAlgn="base" latinLnBrk="0" hangingPunct="0">
              <a:lnSpc>
                <a:spcPct val="125000"/>
              </a:lnSpc>
              <a:spcBef>
                <a:spcPct val="20000"/>
              </a:spcBef>
              <a:spcAft>
                <a:spcPct val="0"/>
              </a:spcAft>
              <a:buClr>
                <a:schemeClr val="hlink"/>
              </a:buClr>
              <a:buSzPct val="65000"/>
              <a:buFont typeface="Wingdings" pitchFamily="2" charset="2"/>
              <a:buNone/>
              <a:tabLst/>
            </a:pPr>
            <a:r>
              <a:rPr lang="sl-SI" sz="2000" b="1" dirty="0">
                <a:solidFill>
                  <a:srgbClr val="00EA6A"/>
                </a:solidFill>
                <a:effectLst/>
                <a:latin typeface="Calibri" pitchFamily="34" charset="0"/>
              </a:rPr>
              <a:t>5. </a:t>
            </a:r>
            <a:r>
              <a:rPr lang="sl-SI" sz="2000" b="1" dirty="0">
                <a:solidFill>
                  <a:schemeClr val="tx1"/>
                </a:solidFill>
                <a:effectLst/>
                <a:latin typeface="Calibri" pitchFamily="34" charset="0"/>
              </a:rPr>
              <a:t>Obnovljivi izvori energije – pogodni za decentralizovanu proizvodnju</a:t>
            </a:r>
          </a:p>
          <a:p>
            <a:pPr marL="0" marR="0" lvl="0" indent="0" algn="l" defTabSz="914400" rtl="0" eaLnBrk="0" fontAlgn="base" latinLnBrk="0" hangingPunct="0">
              <a:lnSpc>
                <a:spcPct val="125000"/>
              </a:lnSpc>
              <a:spcBef>
                <a:spcPct val="20000"/>
              </a:spcBef>
              <a:spcAft>
                <a:spcPct val="0"/>
              </a:spcAft>
              <a:buClr>
                <a:schemeClr val="hlink"/>
              </a:buClr>
              <a:buSzPct val="65000"/>
              <a:buFont typeface="Wingdings" pitchFamily="2" charset="2"/>
              <a:buNone/>
              <a:tabLst/>
            </a:pPr>
            <a:endParaRPr lang="sl-SI" sz="2000" b="1" dirty="0">
              <a:solidFill>
                <a:schemeClr val="tx1"/>
              </a:solidFill>
              <a:effectLst/>
              <a:latin typeface="Calibri" pitchFamily="34" charset="0"/>
            </a:endParaRPr>
          </a:p>
          <a:p>
            <a:pPr marL="0" marR="0" lvl="0" indent="0" defTabSz="914400" rtl="0" eaLnBrk="0" fontAlgn="base" latinLnBrk="0" hangingPunct="0">
              <a:lnSpc>
                <a:spcPct val="125000"/>
              </a:lnSpc>
              <a:spcBef>
                <a:spcPct val="20000"/>
              </a:spcBef>
              <a:spcAft>
                <a:spcPct val="0"/>
              </a:spcAft>
              <a:buClr>
                <a:schemeClr val="hlink"/>
              </a:buClr>
              <a:buSzPct val="65000"/>
              <a:buFont typeface="Wingdings" pitchFamily="2" charset="2"/>
              <a:buNone/>
              <a:tabLst/>
            </a:pPr>
            <a:r>
              <a:rPr lang="sl-SI" sz="2000" b="1" dirty="0">
                <a:solidFill>
                  <a:schemeClr val="tx1"/>
                </a:solidFill>
                <a:effectLst/>
                <a:latin typeface="Calibri" pitchFamily="34" charset="0"/>
              </a:rPr>
              <a:t>ZA OKO 50 DO 70 GODINA SVETSKA EKONOMIJA ĆE BITI ZASNOVANA NA VODONIKU! </a:t>
            </a:r>
            <a:r>
              <a:rPr lang="sl-SI" sz="2000" b="1" baseline="0" dirty="0">
                <a:solidFill>
                  <a:schemeClr val="tx1"/>
                </a:solidFill>
                <a:effectLst/>
                <a:latin typeface="Calibri" pitchFamily="34" charset="0"/>
              </a:rPr>
              <a:t>	</a:t>
            </a:r>
            <a:endParaRPr kumimoji="0" lang="en-GB" sz="2000" b="0" i="0" u="none" strike="noStrike" cap="none" normalizeH="0" baseline="0" dirty="0">
              <a:ln>
                <a:noFill/>
              </a:ln>
              <a:solidFill>
                <a:srgbClr val="E1F470"/>
              </a:solidFill>
              <a:effectLst/>
              <a:latin typeface="Tahoma" pitchFamily="34" charset="0"/>
            </a:endParaRPr>
          </a:p>
        </p:txBody>
      </p:sp>
      <p:sp>
        <p:nvSpPr>
          <p:cNvPr id="6" name="Rectangle 5"/>
          <p:cNvSpPr/>
          <p:nvPr/>
        </p:nvSpPr>
        <p:spPr>
          <a:xfrm>
            <a:off x="0" y="609600"/>
            <a:ext cx="9144000" cy="486287"/>
          </a:xfrm>
          <a:prstGeom prst="rect">
            <a:avLst/>
          </a:prstGeom>
        </p:spPr>
        <p:txBody>
          <a:bodyPr wrap="square">
            <a:spAutoFit/>
          </a:bodyPr>
          <a:lstStyle/>
          <a:p>
            <a:pPr marL="400050" indent="-400050">
              <a:lnSpc>
                <a:spcPct val="80000"/>
              </a:lnSpc>
              <a:buSzPct val="100000"/>
              <a:defRPr/>
            </a:pPr>
            <a:r>
              <a:rPr lang="sl-SI" sz="3200" b="1" dirty="0">
                <a:solidFill>
                  <a:srgbClr val="E1F470"/>
                </a:solidFill>
              </a:rPr>
              <a:t>ZAKLjUČCI</a:t>
            </a:r>
            <a:endParaRPr lang="en-GB" sz="3200" b="1" dirty="0">
              <a:solidFill>
                <a:srgbClr val="E1F470"/>
              </a:solidFill>
            </a:endParaRP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BDC28F97-11A7-4F8D-A446-287B70DD0DE5}" type="slidenum">
              <a:rPr lang="en-US" sz="1200">
                <a:solidFill>
                  <a:srgbClr val="E1F470"/>
                </a:solidFill>
              </a:rPr>
              <a:pPr>
                <a:defRPr/>
              </a:pPr>
              <a:t>79</a:t>
            </a:fld>
            <a:endParaRPr lang="en-US" sz="1200"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5" name="TextBox 4"/>
          <p:cNvSpPr txBox="1"/>
          <p:nvPr/>
        </p:nvSpPr>
        <p:spPr>
          <a:xfrm>
            <a:off x="0" y="2133600"/>
            <a:ext cx="9144000" cy="2390775"/>
          </a:xfrm>
          <a:prstGeom prst="rect">
            <a:avLst/>
          </a:prstGeom>
          <a:noFill/>
        </p:spPr>
        <p:txBody>
          <a:bodyPr>
            <a:spAutoFit/>
          </a:bodyPr>
          <a:lstStyle/>
          <a:p>
            <a:pPr>
              <a:defRPr/>
            </a:pPr>
            <a:r>
              <a:rPr lang="sl-SI" sz="3600" b="1" dirty="0">
                <a:solidFill>
                  <a:srgbClr val="00EA6A"/>
                </a:solidFill>
              </a:rPr>
              <a:t>KRAJ</a:t>
            </a:r>
          </a:p>
          <a:p>
            <a:pPr>
              <a:defRPr/>
            </a:pPr>
            <a:r>
              <a:rPr lang="sl-SI" sz="3600" b="1" dirty="0">
                <a:solidFill>
                  <a:srgbClr val="00EA6A"/>
                </a:solidFill>
              </a:rPr>
              <a:t>THE END</a:t>
            </a:r>
          </a:p>
          <a:p>
            <a:pPr>
              <a:defRPr/>
            </a:pPr>
            <a:r>
              <a:rPr lang="sl-SI" sz="3600" b="1" dirty="0">
                <a:solidFill>
                  <a:srgbClr val="00EA6A"/>
                </a:solidFill>
              </a:rPr>
              <a:t>FIN</a:t>
            </a:r>
            <a:endParaRPr lang="en-GB" sz="3600" b="1" dirty="0">
              <a:solidFill>
                <a:srgbClr val="00EA6A"/>
              </a:solidFill>
            </a:endParaRPr>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fld id="{27A08A75-2D91-4CB8-9928-11C51A230282}" type="datetime1">
              <a:rPr lang="sl-SI" sz="1200">
                <a:solidFill>
                  <a:srgbClr val="E1F470"/>
                </a:solidFill>
              </a:rPr>
              <a:pPr>
                <a:defRPr/>
              </a:pPr>
              <a:t>7. 05. 2019</a:t>
            </a:fld>
            <a:endParaRPr lang="en-US" sz="1200" dirty="0">
              <a:solidFill>
                <a:srgbClr val="E1F470"/>
              </a:solidFill>
            </a:endParaRPr>
          </a:p>
        </p:txBody>
      </p:sp>
      <p:sp>
        <p:nvSpPr>
          <p:cNvPr id="8" name="Slide Number Placeholder 5"/>
          <p:cNvSpPr>
            <a:spLocks noGrp="1"/>
          </p:cNvSpPr>
          <p:nvPr>
            <p:ph type="sldNum" sz="quarter" idx="12"/>
          </p:nvPr>
        </p:nvSpPr>
        <p:spPr/>
        <p:txBody>
          <a:bodyPr/>
          <a:lstStyle/>
          <a:p>
            <a:pPr>
              <a:defRPr/>
            </a:pPr>
            <a:fld id="{C5342E88-A894-45C1-B7E6-43A04290BFB5}" type="slidenum">
              <a:rPr lang="en-US" sz="1200">
                <a:solidFill>
                  <a:srgbClr val="E1F470"/>
                </a:solidFill>
              </a:rPr>
              <a:pPr>
                <a:defRPr/>
              </a:pPr>
              <a:t>8</a:t>
            </a:fld>
            <a:endParaRPr lang="en-US" sz="1200" dirty="0">
              <a:solidFill>
                <a:srgbClr val="E1F470"/>
              </a:solidFill>
            </a:endParaRPr>
          </a:p>
        </p:txBody>
      </p:sp>
      <p:sp>
        <p:nvSpPr>
          <p:cNvPr id="231426" name="Rectangle 2"/>
          <p:cNvSpPr>
            <a:spLocks noGrp="1" noChangeArrowheads="1"/>
          </p:cNvSpPr>
          <p:nvPr>
            <p:ph type="title"/>
          </p:nvPr>
        </p:nvSpPr>
        <p:spPr>
          <a:xfrm>
            <a:off x="381000" y="381000"/>
            <a:ext cx="8229600" cy="457200"/>
          </a:xfrm>
        </p:spPr>
        <p:txBody>
          <a:bodyPr/>
          <a:lstStyle/>
          <a:p>
            <a:pPr eaLnBrk="1" hangingPunct="1">
              <a:defRPr/>
            </a:pPr>
            <a:r>
              <a:rPr lang="sl-SI" sz="3000" b="1" dirty="0">
                <a:solidFill>
                  <a:srgbClr val="E1F470"/>
                </a:solidFill>
              </a:rPr>
              <a:t>Vodonik i životna sredina</a:t>
            </a:r>
            <a:endParaRPr lang="en-US" sz="3000" b="1" dirty="0">
              <a:solidFill>
                <a:srgbClr val="E1F470"/>
              </a:solidFill>
            </a:endParaRPr>
          </a:p>
        </p:txBody>
      </p:sp>
      <p:sp>
        <p:nvSpPr>
          <p:cNvPr id="9" name="Footer Placeholder 8"/>
          <p:cNvSpPr>
            <a:spLocks noGrp="1"/>
          </p:cNvSpPr>
          <p:nvPr>
            <p:ph type="ftr" sz="quarter" idx="11"/>
          </p:nvPr>
        </p:nvSpPr>
        <p:spPr>
          <a:xfrm>
            <a:off x="1524000" y="6245225"/>
            <a:ext cx="6248400" cy="476250"/>
          </a:xfrm>
        </p:spPr>
        <p:txBody>
          <a:bodyPr/>
          <a:lstStyle/>
          <a:p>
            <a:pPr>
              <a:defRPr/>
            </a:pPr>
            <a:r>
              <a:rPr lang="pl-PL" sz="1200" dirty="0">
                <a:solidFill>
                  <a:srgbClr val="E1F470"/>
                </a:solidFill>
              </a:rPr>
              <a:t>Fakultet  za fizičku hemiju - </a:t>
            </a:r>
            <a:r>
              <a:rPr lang="pl-PL" sz="1200" i="1" dirty="0">
                <a:solidFill>
                  <a:srgbClr val="E1F470"/>
                </a:solidFill>
              </a:rPr>
              <a:t>doktorske studije</a:t>
            </a:r>
            <a:endParaRPr lang="en-US" sz="1200" i="1" dirty="0">
              <a:solidFill>
                <a:srgbClr val="E1F470"/>
              </a:solidFill>
            </a:endParaRPr>
          </a:p>
        </p:txBody>
      </p:sp>
      <p:sp>
        <p:nvSpPr>
          <p:cNvPr id="13" name="Rectangle 12"/>
          <p:cNvSpPr/>
          <p:nvPr/>
        </p:nvSpPr>
        <p:spPr>
          <a:xfrm>
            <a:off x="381000" y="1219200"/>
            <a:ext cx="8305800" cy="4816475"/>
          </a:xfrm>
          <a:prstGeom prst="rect">
            <a:avLst/>
          </a:prstGeom>
        </p:spPr>
        <p:txBody>
          <a:bodyPr>
            <a:spAutoFit/>
          </a:bodyPr>
          <a:lstStyle/>
          <a:p>
            <a:pPr marL="0" lvl="1" indent="-400050">
              <a:lnSpc>
                <a:spcPct val="100000"/>
              </a:lnSpc>
              <a:spcBef>
                <a:spcPts val="0"/>
              </a:spcBef>
              <a:buSzPct val="80000"/>
              <a:defRPr/>
            </a:pPr>
            <a:r>
              <a:rPr lang="sl-SI" sz="1900" b="1" dirty="0">
                <a:solidFill>
                  <a:srgbClr val="DFE8F5"/>
                </a:solidFill>
                <a:effectLst/>
              </a:rPr>
              <a:t>Ako se koristi kao gorivo, bilo za proizvodnju toplote ili električne struje, vodonik pored </a:t>
            </a:r>
            <a:r>
              <a:rPr lang="sl-SI" sz="1900" b="1" dirty="0">
                <a:solidFill>
                  <a:schemeClr val="accent1">
                    <a:lumMod val="60000"/>
                    <a:lumOff val="40000"/>
                  </a:schemeClr>
                </a:solidFill>
                <a:effectLst/>
              </a:rPr>
              <a:t>ENERGIJE</a:t>
            </a:r>
            <a:r>
              <a:rPr lang="sl-SI" sz="1900" b="1" dirty="0">
                <a:solidFill>
                  <a:srgbClr val="DFE8F5"/>
                </a:solidFill>
                <a:effectLst/>
              </a:rPr>
              <a:t> kao proizvod daje samo </a:t>
            </a:r>
            <a:r>
              <a:rPr lang="sl-SI" b="1" dirty="0">
                <a:solidFill>
                  <a:schemeClr val="accent1">
                    <a:lumMod val="60000"/>
                    <a:lumOff val="40000"/>
                  </a:schemeClr>
                </a:solidFill>
                <a:effectLst/>
              </a:rPr>
              <a:t>VODU</a:t>
            </a:r>
            <a:r>
              <a:rPr lang="sl-SI" sz="1900" b="1" dirty="0">
                <a:solidFill>
                  <a:srgbClr val="DFE8F5"/>
                </a:solidFill>
                <a:effectLst/>
              </a:rPr>
              <a:t>:</a:t>
            </a:r>
          </a:p>
          <a:p>
            <a:pPr marL="800100" lvl="1" indent="-400050">
              <a:lnSpc>
                <a:spcPct val="100000"/>
              </a:lnSpc>
              <a:spcBef>
                <a:spcPts val="0"/>
              </a:spcBef>
              <a:buSzPct val="80000"/>
              <a:defRPr/>
            </a:pPr>
            <a:endParaRPr lang="sl-SI" sz="2800" b="1" dirty="0">
              <a:solidFill>
                <a:schemeClr val="tx1"/>
              </a:solidFill>
            </a:endParaRPr>
          </a:p>
          <a:p>
            <a:pPr marL="800100" lvl="1" indent="-400050">
              <a:lnSpc>
                <a:spcPct val="100000"/>
              </a:lnSpc>
              <a:spcBef>
                <a:spcPts val="0"/>
              </a:spcBef>
              <a:buSzPct val="80000"/>
              <a:defRPr/>
            </a:pPr>
            <a:r>
              <a:rPr lang="sl-SI" sz="2800" b="1" dirty="0">
                <a:solidFill>
                  <a:schemeClr val="tx1"/>
                </a:solidFill>
              </a:rPr>
              <a:t>H</a:t>
            </a:r>
            <a:r>
              <a:rPr lang="sl-SI" sz="2800" b="1" baseline="-25000" dirty="0">
                <a:solidFill>
                  <a:schemeClr val="tx1"/>
                </a:solidFill>
              </a:rPr>
              <a:t>2</a:t>
            </a:r>
            <a:r>
              <a:rPr lang="sl-SI" sz="2800" b="1" dirty="0">
                <a:solidFill>
                  <a:schemeClr val="tx1"/>
                </a:solidFill>
              </a:rPr>
              <a:t>  +  ½O</a:t>
            </a:r>
            <a:r>
              <a:rPr lang="sl-SI" sz="2800" b="1" baseline="-25000" dirty="0">
                <a:solidFill>
                  <a:schemeClr val="tx1"/>
                </a:solidFill>
              </a:rPr>
              <a:t>2</a:t>
            </a:r>
            <a:r>
              <a:rPr lang="sl-SI" sz="2800" b="1" dirty="0">
                <a:solidFill>
                  <a:schemeClr val="tx1"/>
                </a:solidFill>
              </a:rPr>
              <a:t>  →  H</a:t>
            </a:r>
            <a:r>
              <a:rPr lang="sl-SI" sz="2800" b="1" baseline="-25000" dirty="0">
                <a:solidFill>
                  <a:schemeClr val="tx1"/>
                </a:solidFill>
              </a:rPr>
              <a:t>2</a:t>
            </a:r>
            <a:r>
              <a:rPr lang="sl-SI" sz="2800" b="1" dirty="0">
                <a:solidFill>
                  <a:schemeClr val="tx1"/>
                </a:solidFill>
              </a:rPr>
              <a:t>O</a:t>
            </a:r>
          </a:p>
          <a:p>
            <a:pPr marL="800100" lvl="1" indent="-400050">
              <a:lnSpc>
                <a:spcPct val="100000"/>
              </a:lnSpc>
              <a:spcBef>
                <a:spcPts val="0"/>
              </a:spcBef>
              <a:buSzPct val="80000"/>
              <a:defRPr/>
            </a:pPr>
            <a:endParaRPr lang="sl-SI" sz="2800" dirty="0">
              <a:solidFill>
                <a:schemeClr val="tx1"/>
              </a:solidFill>
              <a:effectLst/>
            </a:endParaRPr>
          </a:p>
          <a:p>
            <a:pPr marL="1257300" lvl="2" indent="-400050" algn="l">
              <a:spcBef>
                <a:spcPts val="600"/>
              </a:spcBef>
              <a:buSzPct val="80000"/>
              <a:buFont typeface="Wingdings" pitchFamily="2" charset="2"/>
              <a:buBlip>
                <a:blip r:embed="rId3"/>
              </a:buBlip>
              <a:defRPr/>
            </a:pPr>
            <a:r>
              <a:rPr lang="sl-SI" sz="2000" dirty="0">
                <a:solidFill>
                  <a:srgbClr val="D9FFFF"/>
                </a:solidFill>
                <a:effectLst/>
              </a:rPr>
              <a:t>Nema zagađivača sredine (</a:t>
            </a:r>
            <a:r>
              <a:rPr lang="sl-SI" sz="2000" dirty="0">
                <a:solidFill>
                  <a:srgbClr val="FFCD2D"/>
                </a:solidFill>
                <a:effectLst/>
              </a:rPr>
              <a:t>gradski smog, kisele kiše</a:t>
            </a:r>
            <a:r>
              <a:rPr lang="sl-SI" sz="2000" dirty="0">
                <a:solidFill>
                  <a:srgbClr val="D9FFFF"/>
                </a:solidFill>
                <a:effectLst/>
              </a:rPr>
              <a:t>);</a:t>
            </a:r>
          </a:p>
          <a:p>
            <a:pPr marL="800100" lvl="1" indent="-400050" algn="l">
              <a:spcBef>
                <a:spcPts val="600"/>
              </a:spcBef>
              <a:buSzPct val="80000"/>
              <a:buFont typeface="Wingdings" pitchFamily="2" charset="2"/>
              <a:buBlip>
                <a:blip r:embed="rId3"/>
              </a:buBlip>
              <a:defRPr/>
            </a:pPr>
            <a:endParaRPr lang="sl-SI" sz="2000" dirty="0">
              <a:solidFill>
                <a:srgbClr val="D9FFFF"/>
              </a:solidFill>
              <a:effectLst/>
            </a:endParaRPr>
          </a:p>
          <a:p>
            <a:pPr marL="1257300" lvl="2" indent="-400050" algn="l">
              <a:spcBef>
                <a:spcPts val="600"/>
              </a:spcBef>
              <a:buSzPct val="80000"/>
              <a:buFont typeface="Wingdings" pitchFamily="2" charset="2"/>
              <a:buBlip>
                <a:blip r:embed="rId3"/>
              </a:buBlip>
              <a:defRPr/>
            </a:pPr>
            <a:r>
              <a:rPr lang="sl-SI" sz="2000" dirty="0">
                <a:solidFill>
                  <a:srgbClr val="D9FFFF"/>
                </a:solidFill>
                <a:effectLst/>
              </a:rPr>
              <a:t>Nema gasova “staklene bašte” (</a:t>
            </a:r>
            <a:r>
              <a:rPr lang="en-GB" sz="2000" dirty="0"/>
              <a:t>CO</a:t>
            </a:r>
            <a:r>
              <a:rPr lang="en-GB" sz="2000" baseline="-25000" dirty="0"/>
              <a:t>2</a:t>
            </a:r>
            <a:r>
              <a:rPr lang="en-GB" sz="2000" dirty="0"/>
              <a:t>, </a:t>
            </a:r>
            <a:r>
              <a:rPr lang="en-GB" sz="2000" dirty="0" err="1"/>
              <a:t>NO</a:t>
            </a:r>
            <a:r>
              <a:rPr lang="en-GB" sz="2000" baseline="-25000" dirty="0" err="1"/>
              <a:t>x</a:t>
            </a:r>
            <a:r>
              <a:rPr lang="en-GB" sz="2000" dirty="0"/>
              <a:t> …</a:t>
            </a:r>
            <a:r>
              <a:rPr lang="sl-SI" sz="2000" dirty="0">
                <a:solidFill>
                  <a:srgbClr val="D9FFFF"/>
                </a:solidFill>
                <a:effectLst/>
              </a:rPr>
              <a:t>);</a:t>
            </a:r>
            <a:endParaRPr lang="en-GB" sz="2000" dirty="0">
              <a:solidFill>
                <a:srgbClr val="D9FFFF"/>
              </a:solidFill>
              <a:effectLst/>
            </a:endParaRPr>
          </a:p>
          <a:p>
            <a:pPr marL="1257300" lvl="2" indent="-400050" algn="l">
              <a:spcBef>
                <a:spcPts val="600"/>
              </a:spcBef>
              <a:buSzPct val="80000"/>
              <a:buFont typeface="Wingdings" pitchFamily="2" charset="2"/>
              <a:buBlip>
                <a:blip r:embed="rId3"/>
              </a:buBlip>
              <a:defRPr/>
            </a:pPr>
            <a:endParaRPr lang="en-GB" sz="2000" dirty="0">
              <a:solidFill>
                <a:srgbClr val="D9FFFF"/>
              </a:solidFill>
              <a:effectLst/>
            </a:endParaRPr>
          </a:p>
          <a:p>
            <a:pPr marL="1257300" lvl="2" indent="-400050" algn="l">
              <a:spcBef>
                <a:spcPts val="600"/>
              </a:spcBef>
              <a:buSzPct val="80000"/>
              <a:buFont typeface="Wingdings" pitchFamily="2" charset="2"/>
              <a:buBlip>
                <a:blip r:embed="rId3"/>
              </a:buBlip>
              <a:defRPr/>
            </a:pPr>
            <a:r>
              <a:rPr lang="en-GB" sz="2000" dirty="0">
                <a:solidFill>
                  <a:srgbClr val="D9FFFF"/>
                </a:solidFill>
                <a:effectLst/>
              </a:rPr>
              <a:t>Ne o</a:t>
            </a:r>
            <a:r>
              <a:rPr lang="sl-SI" sz="2000" dirty="0">
                <a:solidFill>
                  <a:srgbClr val="D9FFFF"/>
                </a:solidFill>
                <a:effectLst/>
              </a:rPr>
              <a:t>štećuje se ozonski sloj (</a:t>
            </a:r>
            <a:r>
              <a:rPr lang="en-GB" sz="2000" dirty="0"/>
              <a:t>CH</a:t>
            </a:r>
            <a:r>
              <a:rPr lang="en-GB" sz="2000" baseline="-25000" dirty="0"/>
              <a:t>4</a:t>
            </a:r>
            <a:r>
              <a:rPr lang="en-GB" sz="2000" dirty="0"/>
              <a:t>,  CCl</a:t>
            </a:r>
            <a:r>
              <a:rPr lang="en-GB" sz="2000" baseline="-25000" dirty="0"/>
              <a:t>3</a:t>
            </a:r>
            <a:r>
              <a:rPr lang="en-GB" sz="2000" dirty="0"/>
              <a:t>F</a:t>
            </a:r>
            <a:r>
              <a:rPr lang="sl-SI" sz="2000" dirty="0">
                <a:solidFill>
                  <a:schemeClr val="tx2"/>
                </a:solidFill>
              </a:rPr>
              <a:t>).</a:t>
            </a:r>
            <a:endParaRPr lang="en-GB" sz="2000" dirty="0">
              <a:solidFill>
                <a:schemeClr val="tx2"/>
              </a:solidFill>
            </a:endParaRPr>
          </a:p>
          <a:p>
            <a:pPr marL="1257300" lvl="2" indent="-400050" algn="l">
              <a:spcBef>
                <a:spcPts val="600"/>
              </a:spcBef>
              <a:buSzPct val="80000"/>
              <a:buFont typeface="Wingdings" pitchFamily="2" charset="2"/>
              <a:buBlip>
                <a:blip r:embed="rId3"/>
              </a:buBlip>
              <a:defRPr/>
            </a:pPr>
            <a:endParaRPr lang="sl-SI" sz="2000" b="1" dirty="0"/>
          </a:p>
        </p:txBody>
      </p:sp>
      <p:pic>
        <p:nvPicPr>
          <p:cNvPr id="23559" name="Picture 2"/>
          <p:cNvPicPr>
            <a:picLocks noChangeAspect="1" noChangeArrowheads="1"/>
          </p:cNvPicPr>
          <p:nvPr/>
        </p:nvPicPr>
        <p:blipFill>
          <a:blip r:embed="rId4" cstate="print"/>
          <a:srcRect/>
          <a:stretch>
            <a:fillRect/>
          </a:stretch>
        </p:blipFill>
        <p:spPr bwMode="auto">
          <a:xfrm>
            <a:off x="304800" y="3048000"/>
            <a:ext cx="1238250" cy="847725"/>
          </a:xfrm>
          <a:prstGeom prst="rect">
            <a:avLst/>
          </a:prstGeom>
          <a:noFill/>
          <a:ln w="9525" algn="ctr">
            <a:noFill/>
            <a:miter lim="800000"/>
            <a:headEnd/>
            <a:tailEnd/>
          </a:ln>
        </p:spPr>
      </p:pic>
      <p:pic>
        <p:nvPicPr>
          <p:cNvPr id="23560" name="Picture 3"/>
          <p:cNvPicPr>
            <a:picLocks noChangeAspect="1" noChangeArrowheads="1"/>
          </p:cNvPicPr>
          <p:nvPr/>
        </p:nvPicPr>
        <p:blipFill>
          <a:blip r:embed="rId5" cstate="print"/>
          <a:srcRect/>
          <a:stretch>
            <a:fillRect/>
          </a:stretch>
        </p:blipFill>
        <p:spPr bwMode="auto">
          <a:xfrm>
            <a:off x="304800" y="3962400"/>
            <a:ext cx="1238250" cy="857250"/>
          </a:xfrm>
          <a:prstGeom prst="rect">
            <a:avLst/>
          </a:prstGeom>
          <a:noFill/>
          <a:ln w="9525" algn="ctr">
            <a:noFill/>
            <a:miter lim="800000"/>
            <a:headEnd/>
            <a:tailEnd/>
          </a:ln>
        </p:spPr>
      </p:pic>
      <p:pic>
        <p:nvPicPr>
          <p:cNvPr id="23561" name="Picture 9" descr="D:\Fakultet\Doktorske studije\Predavanja_doktorske\Vodonicna energija\Ozonski sloj.jpg"/>
          <p:cNvPicPr>
            <a:picLocks noChangeAspect="1" noChangeArrowheads="1"/>
          </p:cNvPicPr>
          <p:nvPr/>
        </p:nvPicPr>
        <p:blipFill>
          <a:blip r:embed="rId6" cstate="print"/>
          <a:srcRect/>
          <a:stretch>
            <a:fillRect/>
          </a:stretch>
        </p:blipFill>
        <p:spPr bwMode="auto">
          <a:xfrm>
            <a:off x="304800" y="4876800"/>
            <a:ext cx="1209675" cy="8191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8"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259208"/>
            <a:ext cx="6172199" cy="4141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73"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599" y="1438953"/>
            <a:ext cx="4114801" cy="328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6"/>
          <p:cNvSpPr txBox="1">
            <a:spLocks/>
          </p:cNvSpPr>
          <p:nvPr/>
        </p:nvSpPr>
        <p:spPr bwMode="auto">
          <a:xfrm>
            <a:off x="8670986" y="6324600"/>
            <a:ext cx="473014" cy="533400"/>
          </a:xfrm>
          <a:prstGeom prst="rect">
            <a:avLst/>
          </a:prstGeom>
          <a:solidFill>
            <a:srgbClr val="0033CC"/>
          </a:solidFill>
          <a:ln w="0" cap="flat" cmpd="sng" algn="ctr">
            <a:noFill/>
            <a:prstDash val="solid"/>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fld id="{D4737C1F-1DA5-49C8-ADEA-9B7676F0F8DF}" type="slidenum">
              <a:rPr lang="en-US" sz="1400" b="1" smtClean="0">
                <a:solidFill>
                  <a:srgbClr val="FEF8E8"/>
                </a:solidFill>
              </a:rPr>
              <a:pPr algn="ctr"/>
              <a:t>9</a:t>
            </a:fld>
            <a:endParaRPr lang="en-US" sz="1400" b="1" dirty="0">
              <a:solidFill>
                <a:srgbClr val="FEF8E8"/>
              </a:solidFill>
            </a:endParaRPr>
          </a:p>
        </p:txBody>
      </p:sp>
      <p:sp>
        <p:nvSpPr>
          <p:cNvPr id="2" name="Rectangle 1"/>
          <p:cNvSpPr/>
          <p:nvPr/>
        </p:nvSpPr>
        <p:spPr>
          <a:xfrm>
            <a:off x="5181600" y="3177722"/>
            <a:ext cx="3962400" cy="1241878"/>
          </a:xfrm>
          <a:prstGeom prst="rect">
            <a:avLst/>
          </a:prstGeom>
        </p:spPr>
        <p:txBody>
          <a:bodyPr wrap="square">
            <a:spAutoFit/>
          </a:bodyPr>
          <a:lstStyle/>
          <a:p>
            <a:pPr lvl="2" algn="r"/>
            <a:r>
              <a:rPr lang="sl-SI" sz="1800" kern="0" dirty="0">
                <a:solidFill>
                  <a:schemeClr val="tx2"/>
                </a:solidFill>
              </a:rPr>
              <a:t>-8000/1000 – porast 5,5 %</a:t>
            </a:r>
          </a:p>
          <a:p>
            <a:pPr lvl="2" algn="r"/>
            <a:r>
              <a:rPr lang="sl-SI" sz="1800" kern="0" dirty="0">
                <a:solidFill>
                  <a:schemeClr val="tx2"/>
                </a:solidFill>
              </a:rPr>
              <a:t>1000/1880 – porast 1,8 %</a:t>
            </a:r>
          </a:p>
          <a:p>
            <a:pPr lvl="2" algn="r"/>
            <a:r>
              <a:rPr lang="sl-SI" sz="1800" kern="0" dirty="0">
                <a:solidFill>
                  <a:schemeClr val="tx2"/>
                </a:solidFill>
              </a:rPr>
              <a:t>1880/2010 – porast 35 %</a:t>
            </a:r>
          </a:p>
        </p:txBody>
      </p:sp>
      <p:sp>
        <p:nvSpPr>
          <p:cNvPr id="3" name="Rectangle 2"/>
          <p:cNvSpPr/>
          <p:nvPr/>
        </p:nvSpPr>
        <p:spPr>
          <a:xfrm>
            <a:off x="1143000" y="244986"/>
            <a:ext cx="6629400" cy="669414"/>
          </a:xfrm>
          <a:prstGeom prst="rect">
            <a:avLst/>
          </a:prstGeom>
        </p:spPr>
        <p:txBody>
          <a:bodyPr wrap="square">
            <a:spAutoFit/>
          </a:bodyPr>
          <a:lstStyle/>
          <a:p>
            <a:r>
              <a:rPr lang="sl-SI" sz="3000" b="1" dirty="0">
                <a:solidFill>
                  <a:srgbClr val="FFFF00"/>
                </a:solidFill>
                <a:ea typeface="Dotum" pitchFamily="34" charset="-127"/>
                <a:cs typeface="Courier New" pitchFamily="49" charset="0"/>
              </a:rPr>
              <a:t>Koncentracija CO</a:t>
            </a:r>
            <a:r>
              <a:rPr lang="sl-SI" sz="3000" b="1" baseline="-25000" dirty="0">
                <a:solidFill>
                  <a:srgbClr val="FFFF00"/>
                </a:solidFill>
                <a:ea typeface="Dotum" pitchFamily="34" charset="-127"/>
                <a:cs typeface="Courier New" pitchFamily="49" charset="0"/>
              </a:rPr>
              <a:t>2</a:t>
            </a:r>
            <a:r>
              <a:rPr lang="sl-SI" sz="3000" b="1" dirty="0">
                <a:solidFill>
                  <a:srgbClr val="FFFF00"/>
                </a:solidFill>
                <a:ea typeface="Dotum" pitchFamily="34" charset="-127"/>
                <a:cs typeface="Courier New" pitchFamily="49" charset="0"/>
              </a:rPr>
              <a:t> kroz istoriju</a:t>
            </a:r>
            <a:endParaRPr lang="en-US" sz="3000" b="1" dirty="0">
              <a:solidFill>
                <a:srgbClr val="FFFF00"/>
              </a:solidFill>
              <a:ea typeface="Dotum" pitchFamily="34" charset="-127"/>
              <a:cs typeface="Courier New" pitchFamily="49" charset="0"/>
            </a:endParaRPr>
          </a:p>
        </p:txBody>
      </p:sp>
    </p:spTree>
    <p:extLst>
      <p:ext uri="{BB962C8B-B14F-4D97-AF65-F5344CB8AC3E}">
        <p14:creationId xmlns:p14="http://schemas.microsoft.com/office/powerpoint/2010/main" val="434232561"/>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342900" marR="0" indent="-342900" algn="ctr" defTabSz="914400" rtl="0" eaLnBrk="1" fontAlgn="base" latinLnBrk="0" hangingPunct="1">
          <a:lnSpc>
            <a:spcPct val="125000"/>
          </a:lnSpc>
          <a:spcBef>
            <a:spcPct val="20000"/>
          </a:spcBef>
          <a:spcAft>
            <a:spcPct val="0"/>
          </a:spcAft>
          <a:buClr>
            <a:schemeClr val="hlink"/>
          </a:buClr>
          <a:buSzPct val="65000"/>
          <a:buFont typeface="Wingdings" pitchFamily="2" charset="2"/>
          <a:buNone/>
          <a:tabLst/>
          <a:defRPr kumimoji="0" lang="en-US" sz="2400" b="0" i="0" u="none" strike="noStrike" cap="none" normalizeH="0" baseline="0" smtClean="0">
            <a:ln>
              <a:noFill/>
            </a:ln>
            <a:solidFill>
              <a:srgbClr val="FFDB43"/>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342900" marR="0" indent="-342900" algn="ctr" defTabSz="914400" rtl="0" eaLnBrk="1" fontAlgn="base" latinLnBrk="0" hangingPunct="1">
          <a:lnSpc>
            <a:spcPct val="125000"/>
          </a:lnSpc>
          <a:spcBef>
            <a:spcPct val="20000"/>
          </a:spcBef>
          <a:spcAft>
            <a:spcPct val="0"/>
          </a:spcAft>
          <a:buClr>
            <a:schemeClr val="hlink"/>
          </a:buClr>
          <a:buSzPct val="65000"/>
          <a:buFont typeface="Wingdings" pitchFamily="2" charset="2"/>
          <a:buNone/>
          <a:tabLst/>
          <a:defRPr kumimoji="0" lang="en-US" sz="2400" b="0" i="0" u="none" strike="noStrike" cap="none" normalizeH="0" baseline="0" smtClean="0">
            <a:ln>
              <a:noFill/>
            </a:ln>
            <a:solidFill>
              <a:srgbClr val="FFDB43"/>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20746</TotalTime>
  <Words>4525</Words>
  <Application>Microsoft Office PowerPoint</Application>
  <PresentationFormat>On-screen Show (4:3)</PresentationFormat>
  <Paragraphs>1017</Paragraphs>
  <Slides>79</Slides>
  <Notes>71</Notes>
  <HiddenSlides>0</HiddenSlides>
  <MMClips>1</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3</vt:i4>
      </vt:variant>
      <vt:variant>
        <vt:lpstr>Slide Titles</vt:lpstr>
      </vt:variant>
      <vt:variant>
        <vt:i4>79</vt:i4>
      </vt:variant>
    </vt:vector>
  </HeadingPairs>
  <TitlesOfParts>
    <vt:vector size="93" baseType="lpstr">
      <vt:lpstr>Arial</vt:lpstr>
      <vt:lpstr>Bookman Old Style</vt:lpstr>
      <vt:lpstr>Calibri</vt:lpstr>
      <vt:lpstr>CamelliaDEE</vt:lpstr>
      <vt:lpstr>Consolas</vt:lpstr>
      <vt:lpstr>Tahoma</vt:lpstr>
      <vt:lpstr>Times New Roman</vt:lpstr>
      <vt:lpstr>-webkit-sans-serif</vt:lpstr>
      <vt:lpstr>Wingdings</vt:lpstr>
      <vt:lpstr>Textured</vt:lpstr>
      <vt:lpstr>Clarity</vt:lpstr>
      <vt:lpstr>Graph</vt:lpstr>
      <vt:lpstr>Equation</vt:lpstr>
      <vt:lpstr>CorelDRAW</vt:lpstr>
      <vt:lpstr>PowerPoint Presentation</vt:lpstr>
      <vt:lpstr>PLAN PREDAVANjA</vt:lpstr>
      <vt:lpstr>I. ŠTA JE ‘VODONIČNA ENERGIJA’?</vt:lpstr>
      <vt:lpstr>Šta je vodonik?</vt:lpstr>
      <vt:lpstr>Nalaženje vodonika u prirodi</vt:lpstr>
      <vt:lpstr>Obilnost vodonika na Zemlji i u Kosmosu</vt:lpstr>
      <vt:lpstr>Nosioci energije - poređenje</vt:lpstr>
      <vt:lpstr>Vodonik i životna sredina</vt:lpstr>
      <vt:lpstr>PowerPoint Presentation</vt:lpstr>
      <vt:lpstr>Međutim ...</vt:lpstr>
      <vt:lpstr>PowerPoint Presentation</vt:lpstr>
      <vt:lpstr>PowerPoint Presentation</vt:lpstr>
      <vt:lpstr>PowerPoint Presentation</vt:lpstr>
      <vt:lpstr>REZERVE ENERGETSKIH SIROVINA (ugalj, nafta, prirodni gas, uranijum)</vt:lpstr>
      <vt:lpstr>UGALj  IZDAŠNOST 155 GODINA</vt:lpstr>
      <vt:lpstr>SIROVA NAFTA  IZDAŠNOST 55 GODINA</vt:lpstr>
      <vt:lpstr>PRIRODNI GAS  IZDAŠNOST 65 GODINA</vt:lpstr>
      <vt:lpstr>PowerPoint Presentation</vt:lpstr>
      <vt:lpstr>  Navedeni izvori će biti jedini izvori energije u budućnosti, nakon što fosilna goriva budu potrošena (za oko 50-150 god.)  Poseban značaj među njima imaće NUKLEARNA ENERGIJA  zbog:  </vt:lpstr>
      <vt:lpstr>II. ŠTA SVE MOŽE DA RADI NA VODONIK</vt:lpstr>
      <vt:lpstr>... jer vodonik može da služi i </vt:lpstr>
      <vt:lpstr>Transport</vt:lpstr>
      <vt:lpstr>III. VODONIK – ENERGETSKI MEDIJUM</vt:lpstr>
      <vt:lpstr>Dobijanje vodonika</vt:lpstr>
      <vt:lpstr>Primarni izvori energije</vt:lpstr>
      <vt:lpstr>Hemijsko razlaganje</vt:lpstr>
      <vt:lpstr>Direktno termičko razlaganje</vt:lpstr>
      <vt:lpstr>Razlaganje putem termohemijskih ciklusa</vt:lpstr>
      <vt:lpstr>Elektrolitičko razlaganje</vt:lpstr>
      <vt:lpstr>Elektrolitičko razlaganje - princip</vt:lpstr>
      <vt:lpstr>Industrijski elektrolizer firme Krebskosmo-Berlin</vt:lpstr>
      <vt:lpstr>Skladištenje, transport i distribucija vodonika</vt:lpstr>
      <vt:lpstr>Neenergetsko korišćenje - vodonik kao sirovina</vt:lpstr>
      <vt:lpstr>Energetsko korišćenje vodonika</vt:lpstr>
      <vt:lpstr>PowerPoint Presentation</vt:lpstr>
      <vt:lpstr>Zbog izrazitih prednosti koje gorivne ćelije imaju u odnosu na druge načine proizvodnje struje, one predstavljaju jedno od centralnih mesta u konceptima vodonične energije</vt:lpstr>
      <vt:lpstr>Vodonična gorivna ćelija – princip</vt:lpstr>
      <vt:lpstr>Ilustracija rada gor. ćelije</vt:lpstr>
      <vt:lpstr>PEM gorivne ćelije (PolymerElectrolyteMembrane)</vt:lpstr>
      <vt:lpstr>Vodonična gorivna ćelija – izgled MISS-32 Fuel Cell</vt:lpstr>
      <vt:lpstr>Sklapanje</vt:lpstr>
      <vt:lpstr>Strujno-naponska karakteristika i  dijagram snage (W =UI) gorivne ćelije </vt:lpstr>
      <vt:lpstr>Energetska efikasnost gorivne ćelije</vt:lpstr>
      <vt:lpstr>U praksi, ukupna energetska efikasnost upotrebe gorivne ćelije u sistemima je niža od teorijski mogućne ili od efikasnosti nekih drugih sistema (npr. baterija), zbog gubitaka </vt:lpstr>
      <vt:lpstr>Ipak, </vt:lpstr>
      <vt:lpstr>PowerPoint Presentation</vt:lpstr>
      <vt:lpstr>PowerPoint Presentation</vt:lpstr>
      <vt:lpstr>PowerPoint Presentation</vt:lpstr>
      <vt:lpstr>Glavni pravci razvoja gorivnih ćelija</vt:lpstr>
      <vt:lpstr>ZAPRAVO,  PUNA EFIKASNOST UPOTREBE GORIVNIH ĆELIJA U PRAKSI OSTVARUJE SE KROZ ADEKVATNE ENERGETSKE KONCEPTE</vt:lpstr>
      <vt:lpstr>PowerPoint Presentation</vt:lpstr>
      <vt:lpstr>PowerPoint Presentation</vt:lpstr>
      <vt:lpstr>PowerPoint Presentation</vt:lpstr>
      <vt:lpstr>Koeficijenti efikasnosti transfera energije</vt:lpstr>
      <vt:lpstr>PowerPoint Presentation</vt:lpstr>
      <vt:lpstr>PowerPoint Presentation</vt:lpstr>
      <vt:lpstr>Definicija ciklusa (uslovno)</vt:lpstr>
      <vt:lpstr>PowerPoint Presentation</vt:lpstr>
      <vt:lpstr>Procene pojedinih troškova (princip)</vt:lpstr>
      <vt:lpstr>Troškovi (€) skladištenja vodonika po ciklusu (mH2, mol)</vt:lpstr>
      <vt:lpstr>Troškovi (€) transporta vodonika po ciklusu (mH2, mol)</vt:lpstr>
      <vt:lpstr>Uštede na izotopskom obogaćenju po ciklusu (€) </vt:lpstr>
      <vt:lpstr>KONAČNO, jedinična cena cikliranja (€ J-1) je</vt:lpstr>
      <vt:lpstr>IV. ŠTA JE to ‘VODONIČNA EKONOMIJA’?</vt:lpstr>
      <vt:lpstr>PowerPoint Presentation</vt:lpstr>
      <vt:lpstr>PowerPoint Presentation</vt:lpstr>
      <vt:lpstr>PowerPoint Presentation</vt:lpstr>
      <vt:lpstr>PowerPoint Presentation</vt:lpstr>
      <vt:lpstr>PowerPoint Presentation</vt:lpstr>
      <vt:lpstr>Temohemijski ciklusi za proizvodnju vodonika  SUMPOR-JODIDNI (Si) ciklus</vt:lpstr>
      <vt:lpstr>PowerPoint Presentation</vt:lpstr>
      <vt:lpstr>PowerPoint Presentation</vt:lpstr>
      <vt:lpstr>PRIMER I  Kućna energetika zasnovana na vodoniku</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Scepan</dc:creator>
  <cp:lastModifiedBy>scepan miljanic</cp:lastModifiedBy>
  <cp:revision>609</cp:revision>
  <dcterms:created xsi:type="dcterms:W3CDTF">2005-06-18T08:49:33Z</dcterms:created>
  <dcterms:modified xsi:type="dcterms:W3CDTF">2019-05-07T07:18:24Z</dcterms:modified>
</cp:coreProperties>
</file>